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12"/>
  </p:notesMasterIdLst>
  <p:sldIdLst>
    <p:sldId id="263" r:id="rId2"/>
    <p:sldId id="256" r:id="rId3"/>
    <p:sldId id="257" r:id="rId4"/>
    <p:sldId id="258" r:id="rId5"/>
    <p:sldId id="259" r:id="rId6"/>
    <p:sldId id="260" r:id="rId7"/>
    <p:sldId id="265" r:id="rId8"/>
    <p:sldId id="264" r:id="rId9"/>
    <p:sldId id="261" r:id="rId10"/>
    <p:sldId id="262" r:id="rId11"/>
  </p:sldIdLst>
  <p:sldSz cx="10080625" cy="7559675"/>
  <p:notesSz cx="7559675" cy="10691813"/>
  <p:embeddedFontLst>
    <p:embeddedFont>
      <p:font typeface="AvantGarde Bk BT" panose="020B040202020202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icrosoft YaHei" panose="020B0503020204020204" pitchFamily="34" charset="-122"/>
      <p:regular r:id="rId19"/>
      <p:bold r:id="rId20"/>
    </p:embeddedFont>
  </p:embeddedFontLst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9" autoAdjust="0"/>
    <p:restoredTop sz="94660"/>
  </p:normalViewPr>
  <p:slideViewPr>
    <p:cSldViewPr>
      <p:cViewPr varScale="1">
        <p:scale>
          <a:sx n="101" d="100"/>
          <a:sy n="101" d="100"/>
        </p:scale>
        <p:origin x="-1590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D7519717-4803-4A68-A3AD-524337A55CD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05161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3D071B-A09E-4E59-B55D-9E6CBB91B47B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6D718B-3746-4D90-B703-5BB7CFF579E6}" type="slidenum">
              <a:rPr lang="de-DE" altLang="de-DE"/>
              <a:pPr/>
              <a:t>2</a:t>
            </a:fld>
            <a:endParaRPr lang="de-DE" altLang="de-DE"/>
          </a:p>
        </p:txBody>
      </p:sp>
      <p:sp>
        <p:nvSpPr>
          <p:cNvPr id="112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7BA4BF1-4840-426B-9988-C86F10916A05}" type="slidenum">
              <a:rPr lang="de-DE" altLang="de-DE"/>
              <a:pPr/>
              <a:t>3</a:t>
            </a:fld>
            <a:endParaRPr lang="de-DE" altLang="de-DE"/>
          </a:p>
        </p:txBody>
      </p:sp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9D9812-D61C-4383-B9ED-2B43489C5F84}" type="slidenum">
              <a:rPr lang="de-DE" altLang="de-DE"/>
              <a:pPr/>
              <a:t>4</a:t>
            </a:fld>
            <a:endParaRPr lang="de-DE" altLang="de-DE"/>
          </a:p>
        </p:txBody>
      </p:sp>
      <p:sp>
        <p:nvSpPr>
          <p:cNvPr id="133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35CA4-5F14-4B49-992F-0D18BC4F8576}" type="slidenum">
              <a:rPr lang="de-DE" altLang="de-DE"/>
              <a:pPr/>
              <a:t>5</a:t>
            </a:fld>
            <a:endParaRPr lang="de-DE" altLang="de-DE"/>
          </a:p>
        </p:txBody>
      </p:sp>
      <p:sp>
        <p:nvSpPr>
          <p:cNvPr id="14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AC19D09-8CF6-43D0-B750-6F9982B18741}" type="slidenum">
              <a:rPr lang="de-DE" altLang="de-DE"/>
              <a:pPr/>
              <a:t>6</a:t>
            </a:fld>
            <a:endParaRPr lang="de-DE" altLang="de-DE"/>
          </a:p>
        </p:txBody>
      </p:sp>
      <p:sp>
        <p:nvSpPr>
          <p:cNvPr id="153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1E89675-CA34-434A-9E54-EF0626B14CF8}" type="slidenum">
              <a:rPr lang="de-DE" altLang="de-DE"/>
              <a:pPr/>
              <a:t>9</a:t>
            </a:fld>
            <a:endParaRPr lang="de-DE" altLang="de-DE"/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DFF0997-DDC1-448A-90AB-ACF90A6FF39D}" type="slidenum">
              <a:rPr lang="de-DE" altLang="de-DE"/>
              <a:pPr/>
              <a:t>10</a:t>
            </a:fld>
            <a:endParaRPr lang="de-DE" altLang="de-DE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3B5BBC7-1DB2-4625-843F-A8E6861F880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31814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C64E8C1-994C-4860-A5BC-B7C77C3DCF1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28517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C007E5D-DC56-47A4-A9DA-4FB688FD0C1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6373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6325" cy="519113"/>
          </a:xfrm>
        </p:spPr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4050" cy="519113"/>
          </a:xfrm>
        </p:spPr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6325" cy="519113"/>
          </a:xfrm>
        </p:spPr>
        <p:txBody>
          <a:bodyPr/>
          <a:lstStyle>
            <a:lvl1pPr>
              <a:defRPr/>
            </a:lvl1pPr>
          </a:lstStyle>
          <a:p>
            <a:fld id="{1C5E1BD2-9106-4811-B493-314F79726F7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74678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C902884-9E93-4970-9CA7-E6E03246F77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1632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F3F930B-E7D6-44DD-A4EF-7F3F585D9288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4142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B8E384D-0CEE-4715-9566-A5A5F58B767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17038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7CE2E76-A041-4AE9-B7E0-17A95B6E911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602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55A359A-8E14-4D43-98BC-EA14E3381F2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9615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90A2FAF-971D-436F-B016-2E227986C66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9817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06060CE-2549-46B8-A176-30012802A5B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99985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87997FF-4122-4182-B96B-3B21D63DA5F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0284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Klicken Sie, um das Format des Titeltextes zu bearbeiten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Klicken Sie, um die Formate des Gliederungstextes zu bearbeiten</a:t>
            </a:r>
          </a:p>
          <a:p>
            <a:pPr lvl="1"/>
            <a:r>
              <a:rPr lang="en-GB" altLang="de-DE" smtClean="0"/>
              <a:t>Zweite Gliederungsebene</a:t>
            </a:r>
          </a:p>
          <a:p>
            <a:pPr lvl="2"/>
            <a:r>
              <a:rPr lang="en-GB" altLang="de-DE" smtClean="0"/>
              <a:t>Dritte Gliederungsebene</a:t>
            </a:r>
          </a:p>
          <a:p>
            <a:pPr lvl="3"/>
            <a:r>
              <a:rPr lang="en-GB" altLang="de-DE" smtClean="0"/>
              <a:t>Vierte Gliederungsebene</a:t>
            </a:r>
          </a:p>
          <a:p>
            <a:pPr lvl="4"/>
            <a:r>
              <a:rPr lang="en-GB" altLang="de-DE" smtClean="0"/>
              <a:t>Fünfte Gliederungsebene</a:t>
            </a:r>
          </a:p>
          <a:p>
            <a:pPr lvl="4"/>
            <a:r>
              <a:rPr lang="en-GB" altLang="de-DE" smtClean="0"/>
              <a:t>Sechste Gliederungsebene</a:t>
            </a:r>
          </a:p>
          <a:p>
            <a:pPr lvl="4"/>
            <a:r>
              <a:rPr lang="en-GB" altLang="de-DE" smtClean="0"/>
              <a:t>Siebente Gliederungsebene</a:t>
            </a:r>
          </a:p>
          <a:p>
            <a:pPr lvl="4"/>
            <a:r>
              <a:rPr lang="en-GB" altLang="de-DE" smtClean="0"/>
              <a:t>Achte Gliederungsebene</a:t>
            </a:r>
          </a:p>
          <a:p>
            <a:pPr lvl="4"/>
            <a:r>
              <a:rPr lang="en-GB" altLang="de-DE" smtClean="0"/>
              <a:t>Neunte Gliederungsebene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0771AB5B-38B5-4FCE-A84D-938720B4E21D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OZONE_D2017-07-01%25P1D_G%5e360X240.IOMPS_PNPP_V21_MMERRA2_LSH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annual_ozone_min_v2_1080p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body"/>
          </p:nvPr>
        </p:nvSpPr>
        <p:spPr>
          <a:xfrm>
            <a:off x="360363" y="431800"/>
            <a:ext cx="9070975" cy="6465888"/>
          </a:xfrm>
          <a:ln/>
        </p:spPr>
        <p:txBody>
          <a:bodyPr anchor="t"/>
          <a:lstStyle/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>
                <a:latin typeface="AvantGarde Bk BT" pitchFamily="32" charset="0"/>
              </a:rPr>
              <a:t>The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has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only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ever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been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observed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well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south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Australian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mainland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Tasmania</a:t>
            </a:r>
            <a:r>
              <a:rPr lang="de-DE" altLang="de-DE" sz="1200" dirty="0">
                <a:latin typeface="AvantGarde Bk BT" pitchFamily="32" charset="0"/>
              </a:rPr>
              <a:t>. In </a:t>
            </a:r>
            <a:r>
              <a:rPr lang="de-DE" altLang="de-DE" sz="1200" dirty="0" err="1">
                <a:latin typeface="AvantGarde Bk BT" pitchFamily="32" charset="0"/>
              </a:rPr>
              <a:t>fact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during</a:t>
            </a:r>
            <a:r>
              <a:rPr lang="de-DE" altLang="de-DE" sz="1200" dirty="0">
                <a:latin typeface="AvantGarde Bk BT" pitchFamily="32" charset="0"/>
              </a:rPr>
              <a:t> springtime, </a:t>
            </a:r>
            <a:r>
              <a:rPr lang="de-DE" altLang="de-DE" sz="1200" dirty="0" err="1">
                <a:latin typeface="AvantGarde Bk BT" pitchFamily="32" charset="0"/>
              </a:rPr>
              <a:t>when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existence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levels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over</a:t>
            </a:r>
            <a:r>
              <a:rPr lang="de-DE" altLang="de-DE" sz="1200" dirty="0">
                <a:latin typeface="AvantGarde Bk BT" pitchFamily="32" charset="0"/>
              </a:rPr>
              <a:t> southern </a:t>
            </a:r>
            <a:r>
              <a:rPr lang="de-DE" altLang="de-DE" sz="1200" dirty="0" err="1">
                <a:latin typeface="AvantGarde Bk BT" pitchFamily="32" charset="0"/>
              </a:rPr>
              <a:t>Australian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cities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are</a:t>
            </a:r>
            <a:r>
              <a:rPr lang="de-DE" altLang="de-DE" sz="1200" dirty="0">
                <a:latin typeface="AvantGarde Bk BT" pitchFamily="32" charset="0"/>
              </a:rPr>
              <a:t> at </a:t>
            </a:r>
            <a:r>
              <a:rPr lang="de-DE" altLang="de-DE" sz="1200" dirty="0" err="1">
                <a:latin typeface="AvantGarde Bk BT" pitchFamily="32" charset="0"/>
              </a:rPr>
              <a:t>their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 smtClean="0">
                <a:latin typeface="AvantGarde Bk BT" pitchFamily="32" charset="0"/>
              </a:rPr>
              <a:t>highest</a:t>
            </a:r>
            <a:r>
              <a:rPr lang="de-DE" altLang="de-DE" sz="1200" dirty="0" smtClean="0">
                <a:latin typeface="AvantGarde Bk BT" pitchFamily="32" charset="0"/>
              </a:rPr>
              <a:t>. </a:t>
            </a:r>
            <a:r>
              <a:rPr lang="de-DE" altLang="de-DE" sz="1200" dirty="0" err="1" smtClean="0">
                <a:latin typeface="AvantGarde Bk BT" pitchFamily="32" charset="0"/>
              </a:rPr>
              <a:t>However</a:t>
            </a:r>
            <a:r>
              <a:rPr lang="de-DE" altLang="de-DE" sz="1200" dirty="0">
                <a:latin typeface="AvantGarde Bk BT" pitchFamily="32" charset="0"/>
              </a:rPr>
              <a:t>, after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has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broken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up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parcels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air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mixed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with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mid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latitude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air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move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northwards</a:t>
            </a:r>
            <a:r>
              <a:rPr lang="de-DE" altLang="de-DE" sz="1200" dirty="0">
                <a:latin typeface="AvantGarde Bk BT" pitchFamily="32" charset="0"/>
              </a:rPr>
              <a:t>. These </a:t>
            </a:r>
            <a:r>
              <a:rPr lang="de-DE" altLang="de-DE" sz="1200" dirty="0" err="1">
                <a:latin typeface="AvantGarde Bk BT" pitchFamily="32" charset="0"/>
              </a:rPr>
              <a:t>parcels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move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over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southern </a:t>
            </a:r>
            <a:r>
              <a:rPr lang="de-DE" altLang="de-DE" sz="1200" dirty="0" err="1">
                <a:latin typeface="AvantGarde Bk BT" pitchFamily="32" charset="0"/>
              </a:rPr>
              <a:t>part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Australia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cause</a:t>
            </a:r>
            <a:r>
              <a:rPr lang="de-DE" altLang="de-DE" sz="1200" dirty="0">
                <a:latin typeface="AvantGarde Bk BT" pitchFamily="32" charset="0"/>
              </a:rPr>
              <a:t> a </a:t>
            </a:r>
            <a:r>
              <a:rPr lang="de-DE" altLang="de-DE" sz="1200" dirty="0" err="1">
                <a:latin typeface="AvantGarde Bk BT" pitchFamily="32" charset="0"/>
              </a:rPr>
              <a:t>reduction</a:t>
            </a:r>
            <a:r>
              <a:rPr lang="de-DE" altLang="de-DE" sz="1200" dirty="0">
                <a:latin typeface="AvantGarde Bk BT" pitchFamily="32" charset="0"/>
              </a:rPr>
              <a:t> in total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values</a:t>
            </a:r>
            <a:r>
              <a:rPr lang="de-DE" altLang="de-DE" sz="1200" dirty="0">
                <a:latin typeface="AvantGarde Bk BT" pitchFamily="3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describes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two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related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phenomena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observed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since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late</a:t>
            </a:r>
            <a:r>
              <a:rPr lang="de-DE" altLang="de-DE" sz="1200" dirty="0">
                <a:latin typeface="AvantGarde Bk BT" pitchFamily="32" charset="0"/>
              </a:rPr>
              <a:t> 1970s: a </a:t>
            </a:r>
            <a:r>
              <a:rPr lang="de-DE" altLang="de-DE" sz="1200" dirty="0" err="1">
                <a:latin typeface="AvantGarde Bk BT" pitchFamily="32" charset="0"/>
              </a:rPr>
              <a:t>steady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decline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about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four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percent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total </a:t>
            </a:r>
            <a:r>
              <a:rPr lang="de-DE" altLang="de-DE" sz="1200" dirty="0" err="1">
                <a:latin typeface="AvantGarde Bk BT" pitchFamily="32" charset="0"/>
              </a:rPr>
              <a:t>amount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Earth's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stratosphere</a:t>
            </a:r>
            <a:r>
              <a:rPr lang="de-DE" altLang="de-DE" sz="1200" dirty="0">
                <a:latin typeface="AvantGarde Bk BT" pitchFamily="32" charset="0"/>
              </a:rPr>
              <a:t> (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layer</a:t>
            </a:r>
            <a:r>
              <a:rPr lang="de-DE" altLang="de-DE" sz="1200" dirty="0">
                <a:latin typeface="AvantGarde Bk BT" pitchFamily="32" charset="0"/>
              </a:rPr>
              <a:t>),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a </a:t>
            </a:r>
            <a:r>
              <a:rPr lang="de-DE" altLang="de-DE" sz="1200" dirty="0" err="1">
                <a:latin typeface="AvantGarde Bk BT" pitchFamily="32" charset="0"/>
              </a:rPr>
              <a:t>much</a:t>
            </a:r>
            <a:r>
              <a:rPr lang="de-DE" altLang="de-DE" sz="1200" dirty="0">
                <a:latin typeface="AvantGarde Bk BT" pitchFamily="32" charset="0"/>
              </a:rPr>
              <a:t> larger springtime </a:t>
            </a:r>
            <a:r>
              <a:rPr lang="de-DE" altLang="de-DE" sz="1200" dirty="0" err="1">
                <a:latin typeface="AvantGarde Bk BT" pitchFamily="32" charset="0"/>
              </a:rPr>
              <a:t>decrease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stratospheric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around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Earth's</a:t>
            </a:r>
            <a:r>
              <a:rPr lang="de-DE" altLang="de-DE" sz="1200" dirty="0">
                <a:latin typeface="AvantGarde Bk BT" pitchFamily="32" charset="0"/>
              </a:rPr>
              <a:t> polar </a:t>
            </a:r>
            <a:r>
              <a:rPr lang="de-DE" altLang="de-DE" sz="1200" dirty="0" err="1">
                <a:latin typeface="AvantGarde Bk BT" pitchFamily="32" charset="0"/>
              </a:rPr>
              <a:t>regions</a:t>
            </a:r>
            <a:r>
              <a:rPr lang="de-DE" altLang="de-DE" sz="1200" dirty="0">
                <a:latin typeface="AvantGarde Bk BT" pitchFamily="32" charset="0"/>
              </a:rPr>
              <a:t>. The </a:t>
            </a:r>
            <a:r>
              <a:rPr lang="de-DE" altLang="de-DE" sz="1200" dirty="0" err="1">
                <a:latin typeface="AvantGarde Bk BT" pitchFamily="32" charset="0"/>
              </a:rPr>
              <a:t>latter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phenomenon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referred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hole. </a:t>
            </a:r>
            <a:r>
              <a:rPr lang="de-DE" altLang="de-DE" sz="1200" dirty="0" err="1">
                <a:latin typeface="AvantGarde Bk BT" pitchFamily="32" charset="0"/>
              </a:rPr>
              <a:t>There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are</a:t>
            </a:r>
            <a:r>
              <a:rPr lang="de-DE" altLang="de-DE" sz="1200" dirty="0">
                <a:latin typeface="AvantGarde Bk BT" pitchFamily="32" charset="0"/>
              </a:rPr>
              <a:t> also springtime polar </a:t>
            </a:r>
            <a:r>
              <a:rPr lang="de-DE" altLang="de-DE" sz="1200" dirty="0" err="1">
                <a:latin typeface="AvantGarde Bk BT" pitchFamily="32" charset="0"/>
              </a:rPr>
              <a:t>tropospheric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events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addition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these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stratospheric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phenomena</a:t>
            </a:r>
            <a:r>
              <a:rPr lang="de-DE" altLang="de-DE" sz="1200" dirty="0">
                <a:latin typeface="AvantGarde Bk BT" pitchFamily="3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>
                <a:latin typeface="AvantGarde Bk BT" pitchFamily="32" charset="0"/>
              </a:rPr>
              <a:t>The </a:t>
            </a:r>
            <a:r>
              <a:rPr lang="de-DE" altLang="de-DE" sz="1200" dirty="0" err="1">
                <a:latin typeface="AvantGarde Bk BT" pitchFamily="32" charset="0"/>
              </a:rPr>
              <a:t>main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cause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man-made </a:t>
            </a:r>
            <a:r>
              <a:rPr lang="de-DE" altLang="de-DE" sz="1200" dirty="0" err="1">
                <a:latin typeface="AvantGarde Bk BT" pitchFamily="32" charset="0"/>
              </a:rPr>
              <a:t>chemicals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especially</a:t>
            </a:r>
            <a:r>
              <a:rPr lang="de-DE" altLang="de-DE" sz="1200" dirty="0">
                <a:latin typeface="AvantGarde Bk BT" pitchFamily="32" charset="0"/>
              </a:rPr>
              <a:t> man-made </a:t>
            </a:r>
            <a:r>
              <a:rPr lang="de-DE" altLang="de-DE" sz="1200" dirty="0" err="1">
                <a:latin typeface="AvantGarde Bk BT" pitchFamily="32" charset="0"/>
              </a:rPr>
              <a:t>halocarbon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refrigerants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solvents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propellants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foam-blowing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agents</a:t>
            </a:r>
            <a:r>
              <a:rPr lang="de-DE" altLang="de-DE" sz="1200" dirty="0">
                <a:latin typeface="AvantGarde Bk BT" pitchFamily="32" charset="0"/>
              </a:rPr>
              <a:t> (</a:t>
            </a:r>
            <a:r>
              <a:rPr lang="de-DE" altLang="de-DE" sz="1200" dirty="0" err="1">
                <a:latin typeface="AvantGarde Bk BT" pitchFamily="32" charset="0"/>
              </a:rPr>
              <a:t>chlorofluorocarbon</a:t>
            </a:r>
            <a:r>
              <a:rPr lang="de-DE" altLang="de-DE" sz="1200" dirty="0">
                <a:latin typeface="AvantGarde Bk BT" pitchFamily="32" charset="0"/>
              </a:rPr>
              <a:t> (CFCs), HCFCs, </a:t>
            </a:r>
            <a:r>
              <a:rPr lang="de-DE" altLang="de-DE" sz="1200" dirty="0" err="1">
                <a:latin typeface="AvantGarde Bk BT" pitchFamily="32" charset="0"/>
              </a:rPr>
              <a:t>halons</a:t>
            </a:r>
            <a:r>
              <a:rPr lang="de-DE" altLang="de-DE" sz="1200" dirty="0">
                <a:latin typeface="AvantGarde Bk BT" pitchFamily="32" charset="0"/>
              </a:rPr>
              <a:t>), </a:t>
            </a:r>
            <a:r>
              <a:rPr lang="de-DE" altLang="de-DE" sz="1200" dirty="0" err="1">
                <a:latin typeface="AvantGarde Bk BT" pitchFamily="32" charset="0"/>
              </a:rPr>
              <a:t>referred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ozone-depleting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substances</a:t>
            </a:r>
            <a:r>
              <a:rPr lang="de-DE" altLang="de-DE" sz="1200" dirty="0">
                <a:latin typeface="AvantGarde Bk BT" pitchFamily="32" charset="0"/>
              </a:rPr>
              <a:t> (ODS). These </a:t>
            </a:r>
            <a:r>
              <a:rPr lang="de-DE" altLang="de-DE" sz="1200" dirty="0" err="1">
                <a:latin typeface="AvantGarde Bk BT" pitchFamily="32" charset="0"/>
              </a:rPr>
              <a:t>compounds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are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transported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stratosphere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winds</a:t>
            </a:r>
            <a:r>
              <a:rPr lang="de-DE" altLang="de-DE" sz="1200" dirty="0">
                <a:latin typeface="AvantGarde Bk BT" pitchFamily="32" charset="0"/>
              </a:rPr>
              <a:t> after </a:t>
            </a:r>
            <a:r>
              <a:rPr lang="de-DE" altLang="de-DE" sz="1200" dirty="0" err="1">
                <a:latin typeface="AvantGarde Bk BT" pitchFamily="32" charset="0"/>
              </a:rPr>
              <a:t>being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emitted</a:t>
            </a:r>
            <a:r>
              <a:rPr lang="de-DE" altLang="de-DE" sz="1200" dirty="0">
                <a:latin typeface="AvantGarde Bk BT" pitchFamily="32" charset="0"/>
              </a:rPr>
              <a:t> at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surface</a:t>
            </a:r>
            <a:r>
              <a:rPr lang="de-DE" altLang="de-DE" sz="1200" dirty="0">
                <a:latin typeface="AvantGarde Bk BT" pitchFamily="32" charset="0"/>
              </a:rPr>
              <a:t>. </a:t>
            </a:r>
            <a:r>
              <a:rPr lang="de-DE" altLang="de-DE" sz="1200" dirty="0" err="1">
                <a:latin typeface="AvantGarde Bk BT" pitchFamily="32" charset="0"/>
              </a:rPr>
              <a:t>Once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stratosphere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they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release</a:t>
            </a:r>
            <a:r>
              <a:rPr lang="de-DE" altLang="de-DE" sz="1200" dirty="0">
                <a:latin typeface="AvantGarde Bk BT" pitchFamily="32" charset="0"/>
              </a:rPr>
              <a:t> halogen </a:t>
            </a:r>
            <a:r>
              <a:rPr lang="de-DE" altLang="de-DE" sz="1200" dirty="0" err="1">
                <a:latin typeface="AvantGarde Bk BT" pitchFamily="32" charset="0"/>
              </a:rPr>
              <a:t>atoms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through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photodissociation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which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catalyze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breakdown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(O3) </a:t>
            </a:r>
            <a:r>
              <a:rPr lang="de-DE" altLang="de-DE" sz="1200" dirty="0" err="1">
                <a:latin typeface="AvantGarde Bk BT" pitchFamily="32" charset="0"/>
              </a:rPr>
              <a:t>into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oxygen</a:t>
            </a:r>
            <a:r>
              <a:rPr lang="de-DE" altLang="de-DE" sz="1200" dirty="0">
                <a:latin typeface="AvantGarde Bk BT" pitchFamily="32" charset="0"/>
              </a:rPr>
              <a:t> (O2). </a:t>
            </a:r>
            <a:r>
              <a:rPr lang="de-DE" altLang="de-DE" sz="1200" dirty="0" err="1">
                <a:latin typeface="AvantGarde Bk BT" pitchFamily="32" charset="0"/>
              </a:rPr>
              <a:t>Both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types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were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observed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increase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emissions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halocarbons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increased</a:t>
            </a:r>
            <a:r>
              <a:rPr lang="de-DE" altLang="de-DE" sz="1200" dirty="0">
                <a:latin typeface="AvantGarde Bk BT" pitchFamily="3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depletion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generated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worldwide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concern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over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increased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cancer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risks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other</a:t>
            </a:r>
            <a:r>
              <a:rPr lang="de-DE" altLang="de-DE" sz="1200" dirty="0">
                <a:latin typeface="AvantGarde Bk BT" pitchFamily="32" charset="0"/>
              </a:rPr>
              <a:t> negative </a:t>
            </a:r>
            <a:r>
              <a:rPr lang="de-DE" altLang="de-DE" sz="1200" dirty="0" err="1">
                <a:latin typeface="AvantGarde Bk BT" pitchFamily="32" charset="0"/>
              </a:rPr>
              <a:t>effects</a:t>
            </a:r>
            <a:r>
              <a:rPr lang="de-DE" altLang="de-DE" sz="1200" dirty="0">
                <a:latin typeface="AvantGarde Bk BT" pitchFamily="32" charset="0"/>
              </a:rPr>
              <a:t>. The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layer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prevents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most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harmful</a:t>
            </a:r>
            <a:r>
              <a:rPr lang="de-DE" altLang="de-DE" sz="1200" dirty="0">
                <a:latin typeface="AvantGarde Bk BT" pitchFamily="32" charset="0"/>
              </a:rPr>
              <a:t> UVB </a:t>
            </a:r>
            <a:r>
              <a:rPr lang="de-DE" altLang="de-DE" sz="1200" dirty="0" err="1">
                <a:latin typeface="AvantGarde Bk BT" pitchFamily="32" charset="0"/>
              </a:rPr>
              <a:t>wavelengths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ultraviolet</a:t>
            </a:r>
            <a:r>
              <a:rPr lang="de-DE" altLang="de-DE" sz="1200" dirty="0">
                <a:latin typeface="AvantGarde Bk BT" pitchFamily="32" charset="0"/>
              </a:rPr>
              <a:t> light (UV light) </a:t>
            </a:r>
            <a:r>
              <a:rPr lang="de-DE" altLang="de-DE" sz="1200" dirty="0" err="1">
                <a:latin typeface="AvantGarde Bk BT" pitchFamily="32" charset="0"/>
              </a:rPr>
              <a:t>from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passing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through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Earth's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atmosphere</a:t>
            </a:r>
            <a:r>
              <a:rPr lang="de-DE" altLang="de-DE" sz="1200" dirty="0">
                <a:latin typeface="AvantGarde Bk BT" pitchFamily="32" charset="0"/>
              </a:rPr>
              <a:t>. These </a:t>
            </a:r>
            <a:r>
              <a:rPr lang="de-DE" altLang="de-DE" sz="1200" dirty="0" err="1">
                <a:latin typeface="AvantGarde Bk BT" pitchFamily="32" charset="0"/>
              </a:rPr>
              <a:t>wavelengths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cause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skin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cancer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sunburn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cataracts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which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were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projected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increase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dramatically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a </a:t>
            </a:r>
            <a:r>
              <a:rPr lang="de-DE" altLang="de-DE" sz="1200" dirty="0" err="1">
                <a:latin typeface="AvantGarde Bk BT" pitchFamily="32" charset="0"/>
              </a:rPr>
              <a:t>result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thinning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well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harming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plants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animals</a:t>
            </a:r>
            <a:r>
              <a:rPr lang="de-DE" altLang="de-DE" sz="1200" dirty="0">
                <a:latin typeface="AvantGarde Bk BT" pitchFamily="32" charset="0"/>
              </a:rPr>
              <a:t>. These </a:t>
            </a:r>
            <a:r>
              <a:rPr lang="de-DE" altLang="de-DE" sz="1200" dirty="0" err="1">
                <a:latin typeface="AvantGarde Bk BT" pitchFamily="32" charset="0"/>
              </a:rPr>
              <a:t>concerns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adoption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Montreal Protocol in 1987, </a:t>
            </a:r>
            <a:r>
              <a:rPr lang="de-DE" altLang="de-DE" sz="1200" dirty="0" err="1">
                <a:latin typeface="AvantGarde Bk BT" pitchFamily="32" charset="0"/>
              </a:rPr>
              <a:t>which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bans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production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of</a:t>
            </a:r>
            <a:r>
              <a:rPr lang="de-DE" altLang="de-DE" sz="1200" dirty="0">
                <a:latin typeface="AvantGarde Bk BT" pitchFamily="32" charset="0"/>
              </a:rPr>
              <a:t> CFCs, </a:t>
            </a:r>
            <a:r>
              <a:rPr lang="de-DE" altLang="de-DE" sz="1200" dirty="0" err="1">
                <a:latin typeface="AvantGarde Bk BT" pitchFamily="32" charset="0"/>
              </a:rPr>
              <a:t>halons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other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ozone-depleting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chemicals</a:t>
            </a:r>
            <a:r>
              <a:rPr lang="de-DE" altLang="de-DE" sz="1200" dirty="0">
                <a:latin typeface="AvantGarde Bk BT" pitchFamily="3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>
                <a:latin typeface="AvantGarde Bk BT" pitchFamily="32" charset="0"/>
              </a:rPr>
              <a:t>The </a:t>
            </a:r>
            <a:r>
              <a:rPr lang="de-DE" altLang="de-DE" sz="1200" dirty="0" err="1">
                <a:latin typeface="AvantGarde Bk BT" pitchFamily="32" charset="0"/>
              </a:rPr>
              <a:t>ban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came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into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effect</a:t>
            </a:r>
            <a:r>
              <a:rPr lang="de-DE" altLang="de-DE" sz="1200" dirty="0">
                <a:latin typeface="AvantGarde Bk BT" pitchFamily="32" charset="0"/>
              </a:rPr>
              <a:t> in 1989.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levels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stabilized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mid-1990s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began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recover</a:t>
            </a:r>
            <a:r>
              <a:rPr lang="de-DE" altLang="de-DE" sz="1200" dirty="0">
                <a:latin typeface="AvantGarde Bk BT" pitchFamily="32" charset="0"/>
              </a:rPr>
              <a:t> in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2000s. </a:t>
            </a:r>
            <a:r>
              <a:rPr lang="de-DE" altLang="de-DE" sz="1200" dirty="0" err="1">
                <a:latin typeface="AvantGarde Bk BT" pitchFamily="32" charset="0"/>
              </a:rPr>
              <a:t>Recovery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projected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continue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over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next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century</a:t>
            </a:r>
            <a:r>
              <a:rPr lang="de-DE" altLang="de-DE" sz="1200" dirty="0">
                <a:latin typeface="AvantGarde Bk BT" pitchFamily="32" charset="0"/>
              </a:rPr>
              <a:t>, </a:t>
            </a:r>
            <a:r>
              <a:rPr lang="de-DE" altLang="de-DE" sz="1200" dirty="0" err="1">
                <a:latin typeface="AvantGarde Bk BT" pitchFamily="32" charset="0"/>
              </a:rPr>
              <a:t>and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ozone</a:t>
            </a:r>
            <a:r>
              <a:rPr lang="de-DE" altLang="de-DE" sz="1200" dirty="0">
                <a:latin typeface="AvantGarde Bk BT" pitchFamily="32" charset="0"/>
              </a:rPr>
              <a:t> hole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expected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reach</a:t>
            </a:r>
            <a:r>
              <a:rPr lang="de-DE" altLang="de-DE" sz="1200" dirty="0">
                <a:latin typeface="AvantGarde Bk BT" pitchFamily="32" charset="0"/>
              </a:rPr>
              <a:t> pre-1980 </a:t>
            </a:r>
            <a:r>
              <a:rPr lang="de-DE" altLang="de-DE" sz="1200" dirty="0" err="1">
                <a:latin typeface="AvantGarde Bk BT" pitchFamily="32" charset="0"/>
              </a:rPr>
              <a:t>levels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by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around</a:t>
            </a:r>
            <a:r>
              <a:rPr lang="de-DE" altLang="de-DE" sz="1200" dirty="0">
                <a:latin typeface="AvantGarde Bk BT" pitchFamily="32" charset="0"/>
              </a:rPr>
              <a:t> 2075. The Montreal Protocol </a:t>
            </a:r>
            <a:r>
              <a:rPr lang="de-DE" altLang="de-DE" sz="1200" dirty="0" err="1">
                <a:latin typeface="AvantGarde Bk BT" pitchFamily="32" charset="0"/>
              </a:rPr>
              <a:t>is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considered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the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most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successful</a:t>
            </a:r>
            <a:r>
              <a:rPr lang="de-DE" altLang="de-DE" sz="1200" dirty="0">
                <a:latin typeface="AvantGarde Bk BT" pitchFamily="32" charset="0"/>
              </a:rPr>
              <a:t> international environmental </a:t>
            </a:r>
            <a:r>
              <a:rPr lang="de-DE" altLang="de-DE" sz="1200" dirty="0" err="1">
                <a:latin typeface="AvantGarde Bk BT" pitchFamily="32" charset="0"/>
              </a:rPr>
              <a:t>agreement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to</a:t>
            </a:r>
            <a:r>
              <a:rPr lang="de-DE" altLang="de-DE" sz="1200" dirty="0">
                <a:latin typeface="AvantGarde Bk BT" pitchFamily="32" charset="0"/>
              </a:rPr>
              <a:t> </a:t>
            </a:r>
            <a:r>
              <a:rPr lang="de-DE" altLang="de-DE" sz="1200" dirty="0" err="1">
                <a:latin typeface="AvantGarde Bk BT" pitchFamily="32" charset="0"/>
              </a:rPr>
              <a:t>date</a:t>
            </a:r>
            <a:r>
              <a:rPr lang="de-DE" altLang="de-DE" sz="1200" dirty="0">
                <a:latin typeface="AvantGarde Bk BT" pitchFamily="3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de-DE" altLang="de-DE" sz="1200" dirty="0">
              <a:latin typeface="AvantGarde Bk BT" pitchFamily="32" charset="0"/>
            </a:endParaRPr>
          </a:p>
          <a:p>
            <a:pPr algn="l">
              <a:lnSpc>
                <a:spcPct val="100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de-DE" altLang="de-DE" sz="1200" dirty="0">
                <a:latin typeface="AvantGarde Bk BT" pitchFamily="32" charset="0"/>
              </a:rPr>
              <a:t>Quellen: Wikipedia; https://svs.gsfc.nasa.gov/30602; https://atmos.eoc.dlr.de/app/missions/gome2; http://www.environment.gov.au/protection/ozone/ozone-science/</a:t>
            </a:r>
          </a:p>
          <a:p>
            <a:pPr algn="l">
              <a:lnSpc>
                <a:spcPct val="102000"/>
              </a:lnSpc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de-DE" altLang="de-DE" sz="1500" dirty="0">
              <a:latin typeface="Calibri" pitchFamily="32" charset="0"/>
            </a:endParaRPr>
          </a:p>
          <a:p>
            <a:pPr algn="l">
              <a:spcAft>
                <a:spcPts val="1413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de-DE" altLang="de-DE" sz="1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957263"/>
            <a:ext cx="10079037" cy="566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ubTitle"/>
          </p:nvPr>
        </p:nvSpPr>
        <p:spPr>
          <a:xfrm>
            <a:off x="503238" y="1768475"/>
            <a:ext cx="9070975" cy="4989513"/>
          </a:xfrm>
          <a:ln/>
        </p:spPr>
        <p:txBody>
          <a:bodyPr tIns="28224"/>
          <a:lstStyle/>
          <a:p>
            <a:endParaRPr lang="de-D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" y="720000"/>
            <a:ext cx="9720263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720000"/>
            <a:ext cx="9720262" cy="548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" y="720000"/>
            <a:ext cx="9720000" cy="5457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0" y="720000"/>
            <a:ext cx="9720000" cy="54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720725"/>
            <a:ext cx="9720262" cy="610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ZONE_D2017-07-01%P1D_G^360X240.IOMPS_PNPP_V21_MMERRA2_LSH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3557" y="107429"/>
            <a:ext cx="9720000" cy="72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2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nual_ozone_min_v2_1080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5370" y="107429"/>
            <a:ext cx="9720000" cy="72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9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79500"/>
            <a:ext cx="7812087" cy="528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Lariss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Office PowerPoint</Application>
  <PresentationFormat>Benutzerdefiniert</PresentationFormat>
  <Paragraphs>15</Paragraphs>
  <Slides>10</Slides>
  <Notes>8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AvantGarde Bk BT</vt:lpstr>
      <vt:lpstr>Times New Roman</vt:lpstr>
      <vt:lpstr>Calibri</vt:lpstr>
      <vt:lpstr>Microsoft YaHei</vt:lpstr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Carola Schulzke</dc:creator>
  <cp:lastModifiedBy>*</cp:lastModifiedBy>
  <cp:revision>11</cp:revision>
  <cp:lastPrinted>1601-01-01T00:00:00Z</cp:lastPrinted>
  <dcterms:created xsi:type="dcterms:W3CDTF">2018-01-07T11:54:37Z</dcterms:created>
  <dcterms:modified xsi:type="dcterms:W3CDTF">2021-10-21T13:38:59Z</dcterms:modified>
</cp:coreProperties>
</file>