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embedTrueTypeFonts="1" strictFirstAndLastChars="0" autoCompressPictures="0" saveSubsetFonts="1">
  <p:sldMasterIdLst>
    <p:sldMasterId r:id="rId5" id="2147483648"/>
  </p:sldMasterIdLst>
  <p:notesMasterIdLst>
    <p:notesMasterId r:id="rId6"/>
  </p:notesMasterIdLst>
  <p:sldIdLst>
    <p:sldId r:id="rId7" id="256"/>
    <p:sldId r:id="rId8" id="257"/>
    <p:sldId r:id="rId9" id="258"/>
    <p:sldId r:id="rId10" id="259"/>
    <p:sldId r:id="rId11" id="260"/>
    <p:sldId r:id="rId12" id="261"/>
    <p:sldId r:id="rId13" id="262"/>
    <p:sldId r:id="rId14" id="263"/>
    <p:sldId r:id="rId15" id="264"/>
    <p:sldId r:id="rId16" id="265"/>
    <p:sldId r:id="rId17" id="266"/>
    <p:sldId r:id="rId18" id="267"/>
    <p:sldId r:id="rId19" id="268"/>
  </p:sldIdLst>
  <p:sldSz cx="7559675" cy="5040300"/>
  <p:notesSz cx="6858000" cy="9144000"/>
  <p:embeddedFontLst>
    <p:embeddedFont>
      <p:font typeface="Open Sans SemiBold"/>
      <p:regular r:id="rId20"/>
      <p:bold r:id="rId21"/>
      <p:italic r:id="rId22"/>
      <p:boldItalic r:id="rId23"/>
    </p:embeddedFont>
    <p:embeddedFont>
      <p:font typeface="Open Sans ExtraBold"/>
      <p:bold r:id="rId24"/>
      <p:boldItalic r:id="rId25"/>
    </p:embeddedFont>
    <p:embeddedFont>
      <p:font typeface="Open Sans Light"/>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9pPr>
  </p:defaultTextStyle>
  <p:extLst>
    <p:ext uri="{EFAFB233-063F-42B5-8137-9DF3F51BA10A}">
      <p15:sldGuideLst>
        <p15:guide orient="horz" pos="1587" id="1">
          <p15:clr>
            <a:srgbClr val="A4A3A4"/>
          </p15:clr>
        </p15:guide>
        <p15:guide pos="2381" id="2">
          <p15:clr>
            <a:srgbClr val="A4A3A4"/>
          </p15:clr>
        </p15:guide>
      </p15:sldGuideLst>
    </p:ext>
    <p:ext uri="http://customooxmlschemas.google.com/">
      <go:slidesCustomData xmlns:go="http://customooxmlschemas.google.com/" roundtripDataSignature="AMtx7mgUIttfU91dzXvMGllMV37PeacZ1w==" r:id="rId34"/>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clrIdx="0" initials="" lastIdx="1" name="Sebastian Swoboda" id="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7"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SemiBold-regular.fntdata"/><Relationship Id="rId22" Type="http://schemas.openxmlformats.org/officeDocument/2006/relationships/font" Target="fonts/OpenSansSemiBold-italic.fntdata"/><Relationship Id="rId21" Type="http://schemas.openxmlformats.org/officeDocument/2006/relationships/font" Target="fonts/OpenSansSemiBold-bold.fntdata"/><Relationship Id="rId24" Type="http://schemas.openxmlformats.org/officeDocument/2006/relationships/font" Target="fonts/OpenSansExtraBold-bold.fntdata"/><Relationship Id="rId23" Type="http://schemas.openxmlformats.org/officeDocument/2006/relationships/font" Target="fonts/OpenSansSemi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OpenSansLight-regular.fntdata"/><Relationship Id="rId25" Type="http://schemas.openxmlformats.org/officeDocument/2006/relationships/font" Target="fonts/OpenSansExtraBold-boldItalic.fntdata"/><Relationship Id="rId28" Type="http://schemas.openxmlformats.org/officeDocument/2006/relationships/font" Target="fonts/OpenSansLight-italic.fntdata"/><Relationship Id="rId27" Type="http://schemas.openxmlformats.org/officeDocument/2006/relationships/font" Target="fonts/OpenSansLigh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Light-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5.xml"/><Relationship Id="rId33" Type="http://schemas.openxmlformats.org/officeDocument/2006/relationships/font" Target="fonts/OpenSans-boldItalic.fntdata"/><Relationship Id="rId10" Type="http://schemas.openxmlformats.org/officeDocument/2006/relationships/slide" Target="slides/slide4.xml"/><Relationship Id="rId32" Type="http://schemas.openxmlformats.org/officeDocument/2006/relationships/font" Target="fonts/OpenSans-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xmlns:p15="http://schemas.microsoft.com/office/powerpoint/2012/main">
  <p:cm dt="2021-11-21T20:46:09.570" authorId="0" idx="1">
    <p:pos x="10" y="10"/>
    <p:text>Von Nicole: podcast ergänzen und du könntest es vom layout so machen:
lisa müller - kanzlerin I justus woldt - co vorsitzender I ..</p:text>
    <p:extLst>
      <p:ext uri="{C676402C-5697-4E1C-873F-D02D1690AC5C}">
        <p15:threadingInfo timeZoneBias="0"/>
      </p:ext>
      <p:ext uri="http://customooxmlschemas.google.com/">
        <go:slidesCustomData xmlns:go="http://customooxmlschemas.google.com/" commentPostId="AAAAXGPsHi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559"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9: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0: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1: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2: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d8142ae039_1_55: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gd8142ae039_1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zu 2 Sätzen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Alternativer Vorschlag</a:t>
            </a:r>
            <a:endParaRPr/>
          </a:p>
          <a:p>
            <a:pPr indent="-298450" lvl="0" marL="457200" rtl="0" algn="l">
              <a:lnSpc>
                <a:spcPct val="100000"/>
              </a:lnSpc>
              <a:spcBef>
                <a:spcPts val="0"/>
              </a:spcBef>
              <a:spcAft>
                <a:spcPts val="0"/>
              </a:spcAft>
              <a:buSzPts val="1100"/>
              <a:buChar char="-"/>
            </a:pPr>
            <a:r>
              <a:rPr lang="en-US"/>
              <a:t>Mobilität der Zukunft</a:t>
            </a:r>
            <a:endParaRPr/>
          </a:p>
          <a:p>
            <a:pPr indent="-298450" lvl="0" marL="457200" rtl="0" algn="l">
              <a:lnSpc>
                <a:spcPct val="100000"/>
              </a:lnSpc>
              <a:spcBef>
                <a:spcPts val="0"/>
              </a:spcBef>
              <a:spcAft>
                <a:spcPts val="0"/>
              </a:spcAft>
              <a:buSzPts val="1100"/>
              <a:buChar char="-"/>
            </a:pPr>
            <a:r>
              <a:rPr lang="en-US"/>
              <a:t>Umgang mit dem Klimawandel</a:t>
            </a:r>
            <a:endParaRPr/>
          </a:p>
          <a:p>
            <a:pPr indent="-298450" lvl="0" marL="457200" rtl="0" algn="l">
              <a:lnSpc>
                <a:spcPct val="100000"/>
              </a:lnSpc>
              <a:spcBef>
                <a:spcPts val="0"/>
              </a:spcBef>
              <a:spcAft>
                <a:spcPts val="0"/>
              </a:spcAft>
              <a:buSzPts val="1100"/>
              <a:buChar char="-"/>
            </a:pPr>
            <a:r>
              <a:rPr lang="en-US"/>
              <a:t>Diversität in der Unternehmensführung</a:t>
            </a:r>
            <a:endParaRPr/>
          </a:p>
          <a:p>
            <a:pPr indent="-298450" lvl="0" marL="457200" rtl="0" algn="l">
              <a:lnSpc>
                <a:spcPct val="100000"/>
              </a:lnSpc>
              <a:spcBef>
                <a:spcPts val="0"/>
              </a:spcBef>
              <a:spcAft>
                <a:spcPts val="0"/>
              </a:spcAft>
              <a:buSzPts val="1100"/>
              <a:buChar char="-"/>
            </a:pPr>
            <a:r>
              <a:rPr lang="en-US"/>
              <a:t>Green Finance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d53b8aba90_0_12: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gd53b8aba90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zu 2 Sätzen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d53b8aba90_0_1: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d53b8aba9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8142ae039_1_0: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gd8142ae03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8"/>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7"/>
          <p:cNvSpPr txBox="1"/>
          <p:nvPr>
            <p:ph idx="1" type="body"/>
          </p:nvPr>
        </p:nvSpPr>
        <p:spPr>
          <a:xfrm>
            <a:off x="257705" y="4145445"/>
            <a:ext cx="4959600" cy="592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17"/>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8"/>
          <p:cNvSpPr txBox="1"/>
          <p:nvPr>
            <p:ph hasCustomPrompt="1" type="title"/>
          </p:nvPr>
        </p:nvSpPr>
        <p:spPr>
          <a:xfrm>
            <a:off x="257705" y="1083867"/>
            <a:ext cx="7044600" cy="192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8"/>
          <p:cNvSpPr txBox="1"/>
          <p:nvPr>
            <p:ph idx="1" type="body"/>
          </p:nvPr>
        </p:nvSpPr>
        <p:spPr>
          <a:xfrm>
            <a:off x="257705" y="3088794"/>
            <a:ext cx="7044600" cy="12747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18"/>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9"/>
          <p:cNvSpPr txBox="1"/>
          <p:nvPr>
            <p:ph type="ctrTitle"/>
          </p:nvPr>
        </p:nvSpPr>
        <p:spPr>
          <a:xfrm>
            <a:off x="257712" y="729592"/>
            <a:ext cx="7044600" cy="201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9"/>
          <p:cNvSpPr txBox="1"/>
          <p:nvPr>
            <p:ph idx="1" type="subTitle"/>
          </p:nvPr>
        </p:nvSpPr>
        <p:spPr>
          <a:xfrm>
            <a:off x="257705" y="2777095"/>
            <a:ext cx="7044600" cy="77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9"/>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10"/>
          <p:cNvSpPr txBox="1"/>
          <p:nvPr>
            <p:ph type="title"/>
          </p:nvPr>
        </p:nvSpPr>
        <p:spPr>
          <a:xfrm>
            <a:off x="257705" y="2107570"/>
            <a:ext cx="7044600" cy="82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10"/>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11"/>
          <p:cNvSpPr txBox="1"/>
          <p:nvPr>
            <p:ph type="title"/>
          </p:nvPr>
        </p:nvSpPr>
        <p:spPr>
          <a:xfrm>
            <a:off x="1169201" y="436075"/>
            <a:ext cx="6133200" cy="56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11"/>
          <p:cNvSpPr txBox="1"/>
          <p:nvPr>
            <p:ph idx="1" type="body"/>
          </p:nvPr>
        </p:nvSpPr>
        <p:spPr>
          <a:xfrm>
            <a:off x="257705" y="1129284"/>
            <a:ext cx="7044600" cy="3347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11"/>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12"/>
          <p:cNvSpPr txBox="1"/>
          <p:nvPr>
            <p:ph type="title"/>
          </p:nvPr>
        </p:nvSpPr>
        <p:spPr>
          <a:xfrm>
            <a:off x="1169201" y="436075"/>
            <a:ext cx="6133200" cy="56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12"/>
          <p:cNvSpPr txBox="1"/>
          <p:nvPr>
            <p:ph idx="1" type="body"/>
          </p:nvPr>
        </p:nvSpPr>
        <p:spPr>
          <a:xfrm>
            <a:off x="257705" y="1129284"/>
            <a:ext cx="3306900" cy="3347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12"/>
          <p:cNvSpPr txBox="1"/>
          <p:nvPr>
            <p:ph idx="2" type="body"/>
          </p:nvPr>
        </p:nvSpPr>
        <p:spPr>
          <a:xfrm>
            <a:off x="3995291" y="1129284"/>
            <a:ext cx="3306900" cy="3347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12"/>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3"/>
          <p:cNvSpPr txBox="1"/>
          <p:nvPr>
            <p:ph type="title"/>
          </p:nvPr>
        </p:nvSpPr>
        <p:spPr>
          <a:xfrm>
            <a:off x="1169201" y="436075"/>
            <a:ext cx="6133200" cy="56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3"/>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14"/>
          <p:cNvSpPr txBox="1"/>
          <p:nvPr>
            <p:ph type="title"/>
          </p:nvPr>
        </p:nvSpPr>
        <p:spPr>
          <a:xfrm>
            <a:off x="257705" y="544420"/>
            <a:ext cx="2321700" cy="740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14"/>
          <p:cNvSpPr txBox="1"/>
          <p:nvPr>
            <p:ph idx="1" type="body"/>
          </p:nvPr>
        </p:nvSpPr>
        <p:spPr>
          <a:xfrm>
            <a:off x="257705" y="1361638"/>
            <a:ext cx="2321700" cy="3115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14"/>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15"/>
          <p:cNvSpPr txBox="1"/>
          <p:nvPr>
            <p:ph type="title"/>
          </p:nvPr>
        </p:nvSpPr>
        <p:spPr>
          <a:xfrm>
            <a:off x="405325" y="441092"/>
            <a:ext cx="5264700" cy="4008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15"/>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6"/>
          <p:cNvSpPr/>
          <p:nvPr/>
        </p:nvSpPr>
        <p:spPr>
          <a:xfrm>
            <a:off x="3780000" y="-122"/>
            <a:ext cx="3780000" cy="504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6"/>
          <p:cNvSpPr txBox="1"/>
          <p:nvPr>
            <p:ph type="title"/>
          </p:nvPr>
        </p:nvSpPr>
        <p:spPr>
          <a:xfrm>
            <a:off x="219508" y="1208360"/>
            <a:ext cx="3344400" cy="14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16"/>
          <p:cNvSpPr txBox="1"/>
          <p:nvPr>
            <p:ph idx="1" type="subTitle"/>
          </p:nvPr>
        </p:nvSpPr>
        <p:spPr>
          <a:xfrm>
            <a:off x="219508" y="2746670"/>
            <a:ext cx="3344400" cy="1210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6"/>
          <p:cNvSpPr txBox="1"/>
          <p:nvPr>
            <p:ph idx="2" type="body"/>
          </p:nvPr>
        </p:nvSpPr>
        <p:spPr>
          <a:xfrm>
            <a:off x="4083839" y="709505"/>
            <a:ext cx="3172200" cy="36207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16"/>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1169201" y="436075"/>
            <a:ext cx="6133200" cy="561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204F32"/>
              </a:buClr>
              <a:buSzPts val="2600"/>
              <a:buFont typeface="Open Sans"/>
              <a:buNone/>
              <a:defRPr b="1" i="0" sz="2600" u="none" cap="none" strike="noStrike">
                <a:solidFill>
                  <a:srgbClr val="204F32"/>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
          <p:cNvSpPr txBox="1"/>
          <p:nvPr>
            <p:ph idx="1" type="body"/>
          </p:nvPr>
        </p:nvSpPr>
        <p:spPr>
          <a:xfrm>
            <a:off x="257705" y="1129284"/>
            <a:ext cx="7044600" cy="3347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
          <p:cNvSpPr txBox="1"/>
          <p:nvPr>
            <p:ph idx="12" type="sldNum"/>
          </p:nvPr>
        </p:nvSpPr>
        <p:spPr>
          <a:xfrm>
            <a:off x="7004788" y="4569381"/>
            <a:ext cx="453600" cy="385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4.jpg"/><Relationship Id="rId9" Type="http://schemas.openxmlformats.org/officeDocument/2006/relationships/image" Target="../media/image25.jpg"/><Relationship Id="rId5" Type="http://schemas.openxmlformats.org/officeDocument/2006/relationships/image" Target="../media/image30.jpg"/><Relationship Id="rId6" Type="http://schemas.openxmlformats.org/officeDocument/2006/relationships/image" Target="../media/image20.jpg"/><Relationship Id="rId7" Type="http://schemas.openxmlformats.org/officeDocument/2006/relationships/image" Target="../media/image17.jpg"/><Relationship Id="rId8"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9.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legatum-netzwerk.de"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flipH="1">
            <a:off x="-19626" y="0"/>
            <a:ext cx="7568904" cy="5040000"/>
          </a:xfrm>
          <a:prstGeom prst="rect">
            <a:avLst/>
          </a:prstGeom>
          <a:noFill/>
          <a:ln>
            <a:noFill/>
          </a:ln>
        </p:spPr>
      </p:pic>
      <p:sp>
        <p:nvSpPr>
          <p:cNvPr id="55" name="Google Shape;55;p1"/>
          <p:cNvSpPr/>
          <p:nvPr/>
        </p:nvSpPr>
        <p:spPr>
          <a:xfrm>
            <a:off x="-15125" y="313"/>
            <a:ext cx="7590300" cy="5040000"/>
          </a:xfrm>
          <a:prstGeom prst="rect">
            <a:avLst/>
          </a:prstGeom>
          <a:solidFill>
            <a:srgbClr val="0758BF">
              <a:alpha val="6784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
          <p:cNvSpPr/>
          <p:nvPr/>
        </p:nvSpPr>
        <p:spPr>
          <a:xfrm>
            <a:off x="-30350" y="3972275"/>
            <a:ext cx="7605525" cy="1069867"/>
          </a:xfrm>
          <a:prstGeom prst="flowChartManualInput">
            <a:avLst/>
          </a:prstGeom>
          <a:solidFill>
            <a:srgbClr val="F4A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
          <p:cNvSpPr txBox="1"/>
          <p:nvPr/>
        </p:nvSpPr>
        <p:spPr>
          <a:xfrm>
            <a:off x="335424" y="788525"/>
            <a:ext cx="8221800" cy="184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Open Sans ExtraBold"/>
                <a:ea typeface="Open Sans ExtraBold"/>
                <a:cs typeface="Open Sans ExtraBold"/>
                <a:sym typeface="Open Sans ExtraBold"/>
              </a:rPr>
              <a:t>N5 Symposium</a:t>
            </a:r>
            <a:br>
              <a:rPr b="0" i="0" lang="en-US" sz="2600" u="none" cap="none" strike="noStrike">
                <a:solidFill>
                  <a:srgbClr val="FFFFFF"/>
                </a:solidFill>
                <a:latin typeface="Open Sans ExtraBold"/>
                <a:ea typeface="Open Sans ExtraBold"/>
                <a:cs typeface="Open Sans ExtraBold"/>
                <a:sym typeface="Open Sans ExtraBold"/>
              </a:rPr>
            </a:br>
            <a:r>
              <a:rPr b="0" i="0" lang="en-US" sz="2600" u="none" cap="none" strike="noStrike">
                <a:solidFill>
                  <a:schemeClr val="lt1"/>
                </a:solidFill>
                <a:latin typeface="Open Sans SemiBold"/>
                <a:ea typeface="Open Sans SemiBold"/>
                <a:cs typeface="Open Sans SemiBold"/>
                <a:sym typeface="Open Sans SemiBold"/>
              </a:rPr>
              <a:t>INHALTE</a:t>
            </a:r>
            <a:r>
              <a:rPr b="0" i="0" lang="en-US" sz="2600" u="none" cap="none" strike="noStrike">
                <a:solidFill>
                  <a:srgbClr val="FFFFFF"/>
                </a:solidFill>
                <a:latin typeface="Open Sans SemiBold"/>
                <a:ea typeface="Open Sans SemiBold"/>
                <a:cs typeface="Open Sans SemiBold"/>
                <a:sym typeface="Open Sans SemiBold"/>
              </a:rPr>
              <a:t> ◦ ZIELE  </a:t>
            </a:r>
            <a:r>
              <a:rPr b="0" i="0" lang="en-US" sz="2600" u="none" cap="none" strike="noStrike">
                <a:solidFill>
                  <a:schemeClr val="lt1"/>
                </a:solidFill>
                <a:latin typeface="Open Sans SemiBold"/>
                <a:ea typeface="Open Sans SemiBold"/>
                <a:cs typeface="Open Sans SemiBold"/>
                <a:sym typeface="Open Sans SemiBold"/>
              </a:rPr>
              <a:t>◦ WERTE ◦ IMPRESSIONEN</a:t>
            </a:r>
            <a:endParaRPr b="0" i="0" sz="2900" u="none" cap="none" strike="noStrike">
              <a:solidFill>
                <a:srgbClr val="FFFFFF"/>
              </a:solidFill>
              <a:latin typeface="Open Sans SemiBold"/>
              <a:ea typeface="Open Sans SemiBold"/>
              <a:cs typeface="Open Sans SemiBold"/>
              <a:sym typeface="Open Sans SemiBold"/>
            </a:endParaRPr>
          </a:p>
        </p:txBody>
      </p:sp>
      <p:pic>
        <p:nvPicPr>
          <p:cNvPr id="58" name="Google Shape;58;p1"/>
          <p:cNvPicPr preferRelativeResize="0"/>
          <p:nvPr/>
        </p:nvPicPr>
        <p:blipFill rotWithShape="1">
          <a:blip r:embed="rId4">
            <a:alphaModFix/>
          </a:blip>
          <a:srcRect b="0" l="0" r="0" t="0"/>
          <a:stretch/>
        </p:blipFill>
        <p:spPr>
          <a:xfrm>
            <a:off x="6243950" y="4168054"/>
            <a:ext cx="1016074" cy="7704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9"/>
          <p:cNvSpPr txBox="1"/>
          <p:nvPr/>
        </p:nvSpPr>
        <p:spPr>
          <a:xfrm>
            <a:off x="428672" y="4714232"/>
            <a:ext cx="6228000" cy="80822"/>
          </a:xfrm>
          <a:prstGeom prst="rect">
            <a:avLst/>
          </a:prstGeom>
          <a:solidFill>
            <a:srgbClr val="F5AF9E"/>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600"/>
              <a:buFont typeface="Arial"/>
              <a:buNone/>
            </a:pPr>
            <a:r>
              <a:t/>
            </a:r>
            <a:endParaRPr b="0" i="0" sz="1200" u="none" cap="none" strike="noStrike">
              <a:solidFill>
                <a:srgbClr val="F4AE9E"/>
              </a:solidFill>
              <a:latin typeface="Open Sans"/>
              <a:ea typeface="Open Sans"/>
              <a:cs typeface="Open Sans"/>
              <a:sym typeface="Open Sans"/>
            </a:endParaRPr>
          </a:p>
        </p:txBody>
      </p:sp>
      <p:grpSp>
        <p:nvGrpSpPr>
          <p:cNvPr id="184" name="Google Shape;184;p19"/>
          <p:cNvGrpSpPr/>
          <p:nvPr/>
        </p:nvGrpSpPr>
        <p:grpSpPr>
          <a:xfrm>
            <a:off x="428674" y="309425"/>
            <a:ext cx="6739568" cy="835665"/>
            <a:chOff x="428674" y="309425"/>
            <a:chExt cx="6739568" cy="835665"/>
          </a:xfrm>
        </p:grpSpPr>
        <p:sp>
          <p:nvSpPr>
            <p:cNvPr id="185" name="Google Shape;185;p19"/>
            <p:cNvSpPr txBox="1"/>
            <p:nvPr/>
          </p:nvSpPr>
          <p:spPr>
            <a:xfrm>
              <a:off x="1270908" y="911662"/>
              <a:ext cx="4168370" cy="233428"/>
            </a:xfrm>
            <a:prstGeom prst="rect">
              <a:avLst/>
            </a:prstGeom>
            <a:no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000"/>
                <a:buFont typeface="Arial"/>
                <a:buNone/>
              </a:pPr>
              <a:r>
                <a:rPr b="0" i="0" lang="en-US" sz="1000" u="none" cap="none" strike="noStrike">
                  <a:solidFill>
                    <a:srgbClr val="F4AE9E"/>
                  </a:solidFill>
                  <a:latin typeface="Open Sans"/>
                  <a:ea typeface="Open Sans"/>
                  <a:cs typeface="Open Sans"/>
                  <a:sym typeface="Open Sans"/>
                </a:rPr>
                <a:t>Wohnzimmer</a:t>
              </a:r>
              <a:endParaRPr b="0" i="0" sz="1000" u="none" cap="none" strike="noStrike">
                <a:solidFill>
                  <a:srgbClr val="F4AE9E"/>
                </a:solidFill>
                <a:latin typeface="Open Sans"/>
                <a:ea typeface="Open Sans"/>
                <a:cs typeface="Open Sans"/>
                <a:sym typeface="Open Sans"/>
              </a:endParaRPr>
            </a:p>
          </p:txBody>
        </p:sp>
        <p:grpSp>
          <p:nvGrpSpPr>
            <p:cNvPr id="186" name="Google Shape;186;p19"/>
            <p:cNvGrpSpPr/>
            <p:nvPr/>
          </p:nvGrpSpPr>
          <p:grpSpPr>
            <a:xfrm>
              <a:off x="428674" y="309425"/>
              <a:ext cx="6739568" cy="748278"/>
              <a:chOff x="428674" y="309425"/>
              <a:chExt cx="6739568" cy="748278"/>
            </a:xfrm>
          </p:grpSpPr>
          <p:sp>
            <p:nvSpPr>
              <p:cNvPr id="187" name="Google Shape;187;p19"/>
              <p:cNvSpPr txBox="1"/>
              <p:nvPr/>
            </p:nvSpPr>
            <p:spPr>
              <a:xfrm>
                <a:off x="428674" y="309425"/>
                <a:ext cx="6739568" cy="69843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rgbClr val="0758BF"/>
                    </a:solidFill>
                    <a:latin typeface="Open Sans"/>
                    <a:ea typeface="Open Sans"/>
                    <a:cs typeface="Open Sans"/>
                    <a:sym typeface="Open Sans"/>
                  </a:rPr>
                  <a:t>Programmpunkt</a:t>
                </a:r>
                <a:r>
                  <a:rPr b="1" i="0" lang="en-US" sz="1800" u="none" cap="none" strike="noStrike">
                    <a:solidFill>
                      <a:srgbClr val="0758BF"/>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758BF"/>
                    </a:solidFill>
                    <a:latin typeface="Open Sans"/>
                    <a:ea typeface="Open Sans"/>
                    <a:cs typeface="Open Sans"/>
                    <a:sym typeface="Open Sans"/>
                  </a:rPr>
                  <a:t>Grußworte </a:t>
                </a:r>
                <a:r>
                  <a:rPr b="0" i="0" lang="en-US" sz="2400" u="none" cap="none" strike="noStrike">
                    <a:solidFill>
                      <a:srgbClr val="0758BF"/>
                    </a:solidFill>
                    <a:latin typeface="Open Sans"/>
                    <a:ea typeface="Open Sans"/>
                    <a:cs typeface="Open Sans"/>
                    <a:sym typeface="Open Sans"/>
                  </a:rPr>
                  <a:t>und</a:t>
                </a:r>
                <a:r>
                  <a:rPr b="1" i="0" lang="en-US" sz="2400" u="none" cap="none" strike="noStrike">
                    <a:solidFill>
                      <a:srgbClr val="0758BF"/>
                    </a:solidFill>
                    <a:latin typeface="Open Sans"/>
                    <a:ea typeface="Open Sans"/>
                    <a:cs typeface="Open Sans"/>
                    <a:sym typeface="Open Sans"/>
                  </a:rPr>
                  <a:t> Impulsvorträge</a:t>
                </a:r>
                <a:endParaRPr b="1" i="1" sz="2000" u="none" cap="none" strike="noStrike">
                  <a:solidFill>
                    <a:srgbClr val="204F32"/>
                  </a:solidFill>
                  <a:latin typeface="Open Sans"/>
                  <a:ea typeface="Open Sans"/>
                  <a:cs typeface="Open Sans"/>
                  <a:sym typeface="Open Sans"/>
                </a:endParaRPr>
              </a:p>
            </p:txBody>
          </p:sp>
          <p:cxnSp>
            <p:nvCxnSpPr>
              <p:cNvPr id="188" name="Google Shape;188;p19"/>
              <p:cNvCxnSpPr/>
              <p:nvPr/>
            </p:nvCxnSpPr>
            <p:spPr>
              <a:xfrm>
                <a:off x="428674" y="1057703"/>
                <a:ext cx="712800" cy="0"/>
              </a:xfrm>
              <a:prstGeom prst="straightConnector1">
                <a:avLst/>
              </a:prstGeom>
              <a:noFill/>
              <a:ln cap="flat" cmpd="sng" w="38100">
                <a:solidFill>
                  <a:srgbClr val="F4AE9E"/>
                </a:solidFill>
                <a:prstDash val="solid"/>
                <a:round/>
                <a:headEnd len="sm" w="sm" type="none"/>
                <a:tailEnd len="sm" w="sm" type="none"/>
              </a:ln>
            </p:spPr>
          </p:cxnSp>
        </p:grpSp>
      </p:grpSp>
      <p:pic>
        <p:nvPicPr>
          <p:cNvPr id="189" name="Google Shape;189;p19"/>
          <p:cNvPicPr preferRelativeResize="0"/>
          <p:nvPr/>
        </p:nvPicPr>
        <p:blipFill rotWithShape="1">
          <a:blip r:embed="rId3">
            <a:alphaModFix/>
          </a:blip>
          <a:srcRect b="0" l="0" r="0" t="0"/>
          <a:stretch/>
        </p:blipFill>
        <p:spPr>
          <a:xfrm>
            <a:off x="6770999" y="4438697"/>
            <a:ext cx="489026" cy="370808"/>
          </a:xfrm>
          <a:prstGeom prst="rect">
            <a:avLst/>
          </a:prstGeom>
          <a:noFill/>
          <a:ln>
            <a:noFill/>
          </a:ln>
        </p:spPr>
      </p:pic>
      <p:grpSp>
        <p:nvGrpSpPr>
          <p:cNvPr id="190" name="Google Shape;190;p19"/>
          <p:cNvGrpSpPr/>
          <p:nvPr/>
        </p:nvGrpSpPr>
        <p:grpSpPr>
          <a:xfrm>
            <a:off x="428673" y="1267951"/>
            <a:ext cx="6831352" cy="274755"/>
            <a:chOff x="428672" y="1039302"/>
            <a:chExt cx="6831352" cy="274755"/>
          </a:xfrm>
        </p:grpSpPr>
        <p:sp>
          <p:nvSpPr>
            <p:cNvPr id="191" name="Google Shape;191;p19"/>
            <p:cNvSpPr txBox="1"/>
            <p:nvPr/>
          </p:nvSpPr>
          <p:spPr>
            <a:xfrm>
              <a:off x="695244" y="1039302"/>
              <a:ext cx="6564780"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1" i="0" lang="en-US" sz="1100" u="none" cap="none" strike="noStrike">
                  <a:solidFill>
                    <a:srgbClr val="434343"/>
                  </a:solidFill>
                  <a:latin typeface="Open Sans"/>
                  <a:ea typeface="Open Sans"/>
                  <a:cs typeface="Open Sans"/>
                  <a:sym typeface="Open Sans"/>
                </a:rPr>
                <a:t>Würdigung </a:t>
              </a:r>
              <a:r>
                <a:rPr b="0" i="0" lang="en-US" sz="1100" u="none" cap="none" strike="noStrike">
                  <a:solidFill>
                    <a:srgbClr val="434343"/>
                  </a:solidFill>
                  <a:latin typeface="Open Sans"/>
                  <a:ea typeface="Open Sans"/>
                  <a:cs typeface="Open Sans"/>
                  <a:sym typeface="Open Sans"/>
                </a:rPr>
                <a:t>des Engagements und </a:t>
              </a:r>
              <a:r>
                <a:rPr b="1" i="0" lang="en-US" sz="1100" u="none" cap="none" strike="noStrike">
                  <a:solidFill>
                    <a:srgbClr val="434343"/>
                  </a:solidFill>
                  <a:latin typeface="Open Sans"/>
                  <a:ea typeface="Open Sans"/>
                  <a:cs typeface="Open Sans"/>
                  <a:sym typeface="Open Sans"/>
                </a:rPr>
                <a:t>Einordnung</a:t>
              </a:r>
              <a:r>
                <a:rPr b="0" i="0" lang="en-US" sz="1100" u="none" cap="none" strike="noStrike">
                  <a:solidFill>
                    <a:srgbClr val="434343"/>
                  </a:solidFill>
                  <a:latin typeface="Open Sans"/>
                  <a:ea typeface="Open Sans"/>
                  <a:cs typeface="Open Sans"/>
                  <a:sym typeface="Open Sans"/>
                </a:rPr>
                <a:t> der ostdeutschen Perspektive in der Öffentlichkeit</a:t>
              </a:r>
              <a:endParaRPr b="0" i="0" sz="1400" u="none" cap="none" strike="noStrike">
                <a:solidFill>
                  <a:srgbClr val="000000"/>
                </a:solidFill>
                <a:latin typeface="Arial"/>
                <a:ea typeface="Arial"/>
                <a:cs typeface="Arial"/>
                <a:sym typeface="Arial"/>
              </a:endParaRPr>
            </a:p>
          </p:txBody>
        </p:sp>
        <p:sp>
          <p:nvSpPr>
            <p:cNvPr id="192" name="Google Shape;192;p19"/>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93" name="Google Shape;193;p19"/>
          <p:cNvGrpSpPr/>
          <p:nvPr/>
        </p:nvGrpSpPr>
        <p:grpSpPr>
          <a:xfrm>
            <a:off x="428672" y="1620997"/>
            <a:ext cx="6822183" cy="274755"/>
            <a:chOff x="428672" y="1039302"/>
            <a:chExt cx="6822183" cy="274755"/>
          </a:xfrm>
        </p:grpSpPr>
        <p:sp>
          <p:nvSpPr>
            <p:cNvPr id="194" name="Google Shape;194;p19"/>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1" i="0" lang="en-US" sz="1100" u="none" cap="none" strike="noStrike">
                  <a:solidFill>
                    <a:srgbClr val="434343"/>
                  </a:solidFill>
                  <a:latin typeface="Open Sans"/>
                  <a:ea typeface="Open Sans"/>
                  <a:cs typeface="Open Sans"/>
                  <a:sym typeface="Open Sans"/>
                </a:rPr>
                <a:t>Denkanstöße</a:t>
              </a:r>
              <a:r>
                <a:rPr b="0" i="0" lang="en-US" sz="1100" u="none" cap="none" strike="noStrike">
                  <a:solidFill>
                    <a:srgbClr val="434343"/>
                  </a:solidFill>
                  <a:latin typeface="Open Sans"/>
                  <a:ea typeface="Open Sans"/>
                  <a:cs typeface="Open Sans"/>
                  <a:sym typeface="Open Sans"/>
                </a:rPr>
                <a:t> zu aktuellen gesellschaftlichen Herausforderungen, insb. die Demokratieförderung</a:t>
              </a:r>
              <a:endParaRPr b="0" i="0" sz="1400" u="none" cap="none" strike="noStrike">
                <a:solidFill>
                  <a:srgbClr val="000000"/>
                </a:solidFill>
                <a:latin typeface="Arial"/>
                <a:ea typeface="Arial"/>
                <a:cs typeface="Arial"/>
                <a:sym typeface="Arial"/>
              </a:endParaRPr>
            </a:p>
          </p:txBody>
        </p:sp>
        <p:sp>
          <p:nvSpPr>
            <p:cNvPr id="195" name="Google Shape;195;p19"/>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96" name="Google Shape;196;p19"/>
          <p:cNvGrpSpPr/>
          <p:nvPr/>
        </p:nvGrpSpPr>
        <p:grpSpPr>
          <a:xfrm>
            <a:off x="437842" y="1975699"/>
            <a:ext cx="6822183" cy="274755"/>
            <a:chOff x="428672" y="1039302"/>
            <a:chExt cx="6822183" cy="274755"/>
          </a:xfrm>
        </p:grpSpPr>
        <p:sp>
          <p:nvSpPr>
            <p:cNvPr id="197" name="Google Shape;197;p19"/>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1" i="0" lang="en-US" sz="1100" u="none" cap="none" strike="noStrike">
                  <a:solidFill>
                    <a:srgbClr val="434343"/>
                  </a:solidFill>
                  <a:latin typeface="Open Sans"/>
                  <a:ea typeface="Open Sans"/>
                  <a:cs typeface="Open Sans"/>
                  <a:sym typeface="Open Sans"/>
                </a:rPr>
                <a:t>Ermutigung</a:t>
              </a:r>
              <a:r>
                <a:rPr b="0" i="0" lang="en-US" sz="1100" u="none" cap="none" strike="noStrike">
                  <a:solidFill>
                    <a:srgbClr val="434343"/>
                  </a:solidFill>
                  <a:latin typeface="Open Sans"/>
                  <a:ea typeface="Open Sans"/>
                  <a:cs typeface="Open Sans"/>
                  <a:sym typeface="Open Sans"/>
                </a:rPr>
                <a:t> zur Initiative in die Diskussion um Zukunftsfragen</a:t>
              </a:r>
              <a:endParaRPr b="0" i="0" sz="1400" u="none" cap="none" strike="noStrike">
                <a:solidFill>
                  <a:srgbClr val="000000"/>
                </a:solidFill>
                <a:latin typeface="Arial"/>
                <a:ea typeface="Arial"/>
                <a:cs typeface="Arial"/>
                <a:sym typeface="Arial"/>
              </a:endParaRPr>
            </a:p>
          </p:txBody>
        </p:sp>
        <p:sp>
          <p:nvSpPr>
            <p:cNvPr id="198" name="Google Shape;198;p19"/>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pic>
        <p:nvPicPr>
          <p:cNvPr id="199" name="Google Shape;199;p19"/>
          <p:cNvPicPr preferRelativeResize="0"/>
          <p:nvPr/>
        </p:nvPicPr>
        <p:blipFill rotWithShape="1">
          <a:blip r:embed="rId4">
            <a:alphaModFix/>
          </a:blip>
          <a:srcRect b="0" l="29034" r="28797" t="0"/>
          <a:stretch/>
        </p:blipFill>
        <p:spPr>
          <a:xfrm>
            <a:off x="437842" y="2484056"/>
            <a:ext cx="1070045" cy="1692000"/>
          </a:xfrm>
          <a:prstGeom prst="rect">
            <a:avLst/>
          </a:prstGeom>
          <a:noFill/>
          <a:ln>
            <a:noFill/>
          </a:ln>
        </p:spPr>
      </p:pic>
      <p:pic>
        <p:nvPicPr>
          <p:cNvPr id="200" name="Google Shape;200;p19"/>
          <p:cNvPicPr preferRelativeResize="0"/>
          <p:nvPr/>
        </p:nvPicPr>
        <p:blipFill rotWithShape="1">
          <a:blip r:embed="rId5">
            <a:alphaModFix/>
          </a:blip>
          <a:srcRect b="0" l="25591" r="34116" t="0"/>
          <a:stretch/>
        </p:blipFill>
        <p:spPr>
          <a:xfrm>
            <a:off x="6237594" y="2483382"/>
            <a:ext cx="1022431" cy="1692000"/>
          </a:xfrm>
          <a:prstGeom prst="rect">
            <a:avLst/>
          </a:prstGeom>
          <a:noFill/>
          <a:ln>
            <a:noFill/>
          </a:ln>
        </p:spPr>
      </p:pic>
      <p:pic>
        <p:nvPicPr>
          <p:cNvPr id="201" name="Google Shape;201;p19"/>
          <p:cNvPicPr preferRelativeResize="0"/>
          <p:nvPr/>
        </p:nvPicPr>
        <p:blipFill rotWithShape="1">
          <a:blip r:embed="rId6">
            <a:alphaModFix/>
          </a:blip>
          <a:srcRect b="0" l="0" r="0" t="0"/>
          <a:stretch/>
        </p:blipFill>
        <p:spPr>
          <a:xfrm>
            <a:off x="1579330" y="2484056"/>
            <a:ext cx="1128226" cy="1692000"/>
          </a:xfrm>
          <a:prstGeom prst="rect">
            <a:avLst/>
          </a:prstGeom>
          <a:noFill/>
          <a:ln>
            <a:noFill/>
          </a:ln>
        </p:spPr>
      </p:pic>
      <p:pic>
        <p:nvPicPr>
          <p:cNvPr id="202" name="Google Shape;202;p19"/>
          <p:cNvPicPr preferRelativeResize="0"/>
          <p:nvPr/>
        </p:nvPicPr>
        <p:blipFill rotWithShape="1">
          <a:blip r:embed="rId7">
            <a:alphaModFix/>
          </a:blip>
          <a:srcRect b="0" l="0" r="0" t="0"/>
          <a:stretch/>
        </p:blipFill>
        <p:spPr>
          <a:xfrm>
            <a:off x="2778999" y="2483382"/>
            <a:ext cx="1128226" cy="1692000"/>
          </a:xfrm>
          <a:prstGeom prst="rect">
            <a:avLst/>
          </a:prstGeom>
          <a:noFill/>
          <a:ln>
            <a:noFill/>
          </a:ln>
        </p:spPr>
      </p:pic>
      <p:pic>
        <p:nvPicPr>
          <p:cNvPr id="203" name="Google Shape;203;p19"/>
          <p:cNvPicPr preferRelativeResize="0"/>
          <p:nvPr/>
        </p:nvPicPr>
        <p:blipFill rotWithShape="1">
          <a:blip r:embed="rId8">
            <a:alphaModFix/>
          </a:blip>
          <a:srcRect b="0" l="0" r="0" t="0"/>
          <a:stretch/>
        </p:blipFill>
        <p:spPr>
          <a:xfrm>
            <a:off x="3978668" y="2484056"/>
            <a:ext cx="1127777" cy="1691326"/>
          </a:xfrm>
          <a:prstGeom prst="rect">
            <a:avLst/>
          </a:prstGeom>
          <a:noFill/>
          <a:ln>
            <a:noFill/>
          </a:ln>
        </p:spPr>
      </p:pic>
      <p:pic>
        <p:nvPicPr>
          <p:cNvPr id="204" name="Google Shape;204;p19"/>
          <p:cNvPicPr preferRelativeResize="0"/>
          <p:nvPr/>
        </p:nvPicPr>
        <p:blipFill rotWithShape="1">
          <a:blip r:embed="rId9">
            <a:alphaModFix/>
          </a:blip>
          <a:srcRect b="0" l="27613" r="33604" t="0"/>
          <a:stretch/>
        </p:blipFill>
        <p:spPr>
          <a:xfrm>
            <a:off x="5177888" y="2476541"/>
            <a:ext cx="988263" cy="16991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0"/>
          <p:cNvSpPr txBox="1"/>
          <p:nvPr/>
        </p:nvSpPr>
        <p:spPr>
          <a:xfrm>
            <a:off x="428672" y="4714232"/>
            <a:ext cx="6228000" cy="80822"/>
          </a:xfrm>
          <a:prstGeom prst="rect">
            <a:avLst/>
          </a:prstGeom>
          <a:solidFill>
            <a:srgbClr val="F5AF9E"/>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600"/>
              <a:buFont typeface="Arial"/>
              <a:buNone/>
            </a:pPr>
            <a:r>
              <a:t/>
            </a:r>
            <a:endParaRPr b="0" i="0" sz="1200" u="none" cap="none" strike="noStrike">
              <a:solidFill>
                <a:srgbClr val="F4AE9E"/>
              </a:solidFill>
              <a:latin typeface="Open Sans"/>
              <a:ea typeface="Open Sans"/>
              <a:cs typeface="Open Sans"/>
              <a:sym typeface="Open Sans"/>
            </a:endParaRPr>
          </a:p>
        </p:txBody>
      </p:sp>
      <p:grpSp>
        <p:nvGrpSpPr>
          <p:cNvPr id="210" name="Google Shape;210;p20"/>
          <p:cNvGrpSpPr/>
          <p:nvPr/>
        </p:nvGrpSpPr>
        <p:grpSpPr>
          <a:xfrm>
            <a:off x="428674" y="309425"/>
            <a:ext cx="6739568" cy="835665"/>
            <a:chOff x="428674" y="309425"/>
            <a:chExt cx="6739568" cy="835665"/>
          </a:xfrm>
        </p:grpSpPr>
        <p:sp>
          <p:nvSpPr>
            <p:cNvPr id="211" name="Google Shape;211;p20"/>
            <p:cNvSpPr txBox="1"/>
            <p:nvPr/>
          </p:nvSpPr>
          <p:spPr>
            <a:xfrm>
              <a:off x="1270908" y="911662"/>
              <a:ext cx="4168370" cy="233428"/>
            </a:xfrm>
            <a:prstGeom prst="rect">
              <a:avLst/>
            </a:prstGeom>
            <a:no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000"/>
                <a:buFont typeface="Arial"/>
                <a:buNone/>
              </a:pPr>
              <a:r>
                <a:rPr b="0" i="0" lang="en-US" sz="1000" u="none" cap="none" strike="noStrike">
                  <a:solidFill>
                    <a:srgbClr val="F4AE9E"/>
                  </a:solidFill>
                  <a:latin typeface="Open Sans"/>
                  <a:ea typeface="Open Sans"/>
                  <a:cs typeface="Open Sans"/>
                  <a:sym typeface="Open Sans"/>
                </a:rPr>
                <a:t>Salon und Arbeitszimmer </a:t>
              </a:r>
              <a:endParaRPr b="0" i="0" sz="1000" u="none" cap="none" strike="noStrike">
                <a:solidFill>
                  <a:srgbClr val="F4AE9E"/>
                </a:solidFill>
                <a:latin typeface="Open Sans"/>
                <a:ea typeface="Open Sans"/>
                <a:cs typeface="Open Sans"/>
                <a:sym typeface="Open Sans"/>
              </a:endParaRPr>
            </a:p>
          </p:txBody>
        </p:sp>
        <p:grpSp>
          <p:nvGrpSpPr>
            <p:cNvPr id="212" name="Google Shape;212;p20"/>
            <p:cNvGrpSpPr/>
            <p:nvPr/>
          </p:nvGrpSpPr>
          <p:grpSpPr>
            <a:xfrm>
              <a:off x="428674" y="309425"/>
              <a:ext cx="6739568" cy="748278"/>
              <a:chOff x="428674" y="309425"/>
              <a:chExt cx="6739568" cy="748278"/>
            </a:xfrm>
          </p:grpSpPr>
          <p:sp>
            <p:nvSpPr>
              <p:cNvPr id="213" name="Google Shape;213;p20"/>
              <p:cNvSpPr txBox="1"/>
              <p:nvPr/>
            </p:nvSpPr>
            <p:spPr>
              <a:xfrm>
                <a:off x="428674" y="309425"/>
                <a:ext cx="6739568" cy="69843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rgbClr val="0758BF"/>
                    </a:solidFill>
                    <a:latin typeface="Open Sans"/>
                    <a:ea typeface="Open Sans"/>
                    <a:cs typeface="Open Sans"/>
                    <a:sym typeface="Open Sans"/>
                  </a:rPr>
                  <a:t>Programmpunkt</a:t>
                </a:r>
                <a:r>
                  <a:rPr b="1" i="0" lang="en-US" sz="1800" u="none" cap="none" strike="noStrike">
                    <a:solidFill>
                      <a:srgbClr val="0758BF"/>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758BF"/>
                    </a:solidFill>
                    <a:latin typeface="Open Sans"/>
                    <a:ea typeface="Open Sans"/>
                    <a:cs typeface="Open Sans"/>
                    <a:sym typeface="Open Sans"/>
                  </a:rPr>
                  <a:t>Workshops</a:t>
                </a:r>
                <a:endParaRPr b="1" i="1" sz="2000" u="none" cap="none" strike="noStrike">
                  <a:solidFill>
                    <a:srgbClr val="204F32"/>
                  </a:solidFill>
                  <a:latin typeface="Open Sans"/>
                  <a:ea typeface="Open Sans"/>
                  <a:cs typeface="Open Sans"/>
                  <a:sym typeface="Open Sans"/>
                </a:endParaRPr>
              </a:p>
            </p:txBody>
          </p:sp>
          <p:cxnSp>
            <p:nvCxnSpPr>
              <p:cNvPr id="214" name="Google Shape;214;p20"/>
              <p:cNvCxnSpPr/>
              <p:nvPr/>
            </p:nvCxnSpPr>
            <p:spPr>
              <a:xfrm>
                <a:off x="428674" y="1057703"/>
                <a:ext cx="712800" cy="0"/>
              </a:xfrm>
              <a:prstGeom prst="straightConnector1">
                <a:avLst/>
              </a:prstGeom>
              <a:noFill/>
              <a:ln cap="flat" cmpd="sng" w="38100">
                <a:solidFill>
                  <a:srgbClr val="F4AE9E"/>
                </a:solidFill>
                <a:prstDash val="solid"/>
                <a:round/>
                <a:headEnd len="sm" w="sm" type="none"/>
                <a:tailEnd len="sm" w="sm" type="none"/>
              </a:ln>
            </p:spPr>
          </p:cxnSp>
        </p:grpSp>
      </p:grpSp>
      <p:pic>
        <p:nvPicPr>
          <p:cNvPr id="215" name="Google Shape;215;p20"/>
          <p:cNvPicPr preferRelativeResize="0"/>
          <p:nvPr/>
        </p:nvPicPr>
        <p:blipFill rotWithShape="1">
          <a:blip r:embed="rId3">
            <a:alphaModFix/>
          </a:blip>
          <a:srcRect b="0" l="0" r="0" t="0"/>
          <a:stretch/>
        </p:blipFill>
        <p:spPr>
          <a:xfrm>
            <a:off x="6770999" y="4438697"/>
            <a:ext cx="489026" cy="370808"/>
          </a:xfrm>
          <a:prstGeom prst="rect">
            <a:avLst/>
          </a:prstGeom>
          <a:noFill/>
          <a:ln>
            <a:noFill/>
          </a:ln>
        </p:spPr>
      </p:pic>
      <p:grpSp>
        <p:nvGrpSpPr>
          <p:cNvPr id="216" name="Google Shape;216;p20"/>
          <p:cNvGrpSpPr/>
          <p:nvPr/>
        </p:nvGrpSpPr>
        <p:grpSpPr>
          <a:xfrm>
            <a:off x="428673" y="1267951"/>
            <a:ext cx="6822183" cy="274755"/>
            <a:chOff x="428672" y="1039302"/>
            <a:chExt cx="6822183" cy="274755"/>
          </a:xfrm>
        </p:grpSpPr>
        <p:sp>
          <p:nvSpPr>
            <p:cNvPr id="217" name="Google Shape;217;p20"/>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1" i="0" lang="en-US" sz="1100" u="none" cap="none" strike="noStrike">
                  <a:solidFill>
                    <a:srgbClr val="434343"/>
                  </a:solidFill>
                  <a:latin typeface="Open Sans"/>
                  <a:ea typeface="Open Sans"/>
                  <a:cs typeface="Open Sans"/>
                  <a:sym typeface="Open Sans"/>
                </a:rPr>
                <a:t>Interaktive Gruppenarbeiten</a:t>
              </a:r>
              <a:endParaRPr b="0" i="0" sz="1100" u="none" cap="none" strike="noStrike">
                <a:solidFill>
                  <a:srgbClr val="434343"/>
                </a:solidFill>
                <a:latin typeface="Open Sans"/>
                <a:ea typeface="Open Sans"/>
                <a:cs typeface="Open Sans"/>
                <a:sym typeface="Open Sans"/>
              </a:endParaRPr>
            </a:p>
          </p:txBody>
        </p:sp>
        <p:sp>
          <p:nvSpPr>
            <p:cNvPr id="218" name="Google Shape;218;p20"/>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219" name="Google Shape;219;p20"/>
          <p:cNvGrpSpPr/>
          <p:nvPr/>
        </p:nvGrpSpPr>
        <p:grpSpPr>
          <a:xfrm>
            <a:off x="428672" y="1620997"/>
            <a:ext cx="6822183" cy="274755"/>
            <a:chOff x="428672" y="1039302"/>
            <a:chExt cx="6822183" cy="274755"/>
          </a:xfrm>
        </p:grpSpPr>
        <p:sp>
          <p:nvSpPr>
            <p:cNvPr id="220" name="Google Shape;220;p20"/>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34343"/>
                  </a:solidFill>
                  <a:latin typeface="Open Sans"/>
                  <a:ea typeface="Open Sans"/>
                  <a:cs typeface="Open Sans"/>
                  <a:sym typeface="Open Sans"/>
                </a:rPr>
                <a:t>Erlernen von Soft-Skills</a:t>
              </a:r>
              <a:endParaRPr b="0" i="0" sz="1400" u="none" cap="none" strike="noStrike">
                <a:solidFill>
                  <a:srgbClr val="000000"/>
                </a:solidFill>
                <a:latin typeface="Arial"/>
                <a:ea typeface="Arial"/>
                <a:cs typeface="Arial"/>
                <a:sym typeface="Arial"/>
              </a:endParaRPr>
            </a:p>
          </p:txBody>
        </p:sp>
        <p:sp>
          <p:nvSpPr>
            <p:cNvPr id="221" name="Google Shape;221;p20"/>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222" name="Google Shape;222;p20"/>
          <p:cNvGrpSpPr/>
          <p:nvPr/>
        </p:nvGrpSpPr>
        <p:grpSpPr>
          <a:xfrm>
            <a:off x="437842" y="1975699"/>
            <a:ext cx="6822172" cy="456300"/>
            <a:chOff x="428672" y="1039302"/>
            <a:chExt cx="6822172" cy="456300"/>
          </a:xfrm>
        </p:grpSpPr>
        <p:sp>
          <p:nvSpPr>
            <p:cNvPr id="223" name="Google Shape;223;p20"/>
            <p:cNvSpPr txBox="1"/>
            <p:nvPr/>
          </p:nvSpPr>
          <p:spPr>
            <a:xfrm>
              <a:off x="695244" y="1039302"/>
              <a:ext cx="6555600" cy="456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34343"/>
                  </a:solidFill>
                  <a:latin typeface="Open Sans"/>
                  <a:ea typeface="Open Sans"/>
                  <a:cs typeface="Open Sans"/>
                  <a:sym typeface="Open Sans"/>
                </a:rPr>
                <a:t>Themen waren: Bürgerbeteiligung &amp; Crowdfunding, </a:t>
              </a:r>
              <a:r>
                <a:rPr lang="en-US" sz="1100">
                  <a:solidFill>
                    <a:srgbClr val="434343"/>
                  </a:solidFill>
                  <a:latin typeface="Open Sans"/>
                  <a:ea typeface="Open Sans"/>
                  <a:cs typeface="Open Sans"/>
                  <a:sym typeface="Open Sans"/>
                </a:rPr>
                <a:t>Assessment</a:t>
              </a:r>
              <a:r>
                <a:rPr b="0" i="0" lang="en-US" sz="1100" u="none" cap="none" strike="noStrike">
                  <a:solidFill>
                    <a:srgbClr val="434343"/>
                  </a:solidFill>
                  <a:latin typeface="Open Sans"/>
                  <a:ea typeface="Open Sans"/>
                  <a:cs typeface="Open Sans"/>
                  <a:sym typeface="Open Sans"/>
                </a:rPr>
                <a:t> Center Training, Diversität als 	    Wettbewerbsvorteil, Frauen in Führungspositionen</a:t>
              </a:r>
              <a:endParaRPr b="0" i="0" sz="1400" u="none" cap="none" strike="noStrike">
                <a:solidFill>
                  <a:srgbClr val="000000"/>
                </a:solidFill>
                <a:latin typeface="Arial"/>
                <a:ea typeface="Arial"/>
                <a:cs typeface="Arial"/>
                <a:sym typeface="Arial"/>
              </a:endParaRPr>
            </a:p>
          </p:txBody>
        </p:sp>
        <p:sp>
          <p:nvSpPr>
            <p:cNvPr id="224" name="Google Shape;224;p20"/>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pic>
        <p:nvPicPr>
          <p:cNvPr id="225" name="Google Shape;225;p20"/>
          <p:cNvPicPr preferRelativeResize="0"/>
          <p:nvPr/>
        </p:nvPicPr>
        <p:blipFill rotWithShape="1">
          <a:blip r:embed="rId4">
            <a:alphaModFix/>
          </a:blip>
          <a:srcRect b="0" l="0" r="0" t="0"/>
          <a:stretch/>
        </p:blipFill>
        <p:spPr>
          <a:xfrm>
            <a:off x="437842" y="2490407"/>
            <a:ext cx="1113556" cy="1670000"/>
          </a:xfrm>
          <a:prstGeom prst="rect">
            <a:avLst/>
          </a:prstGeom>
          <a:noFill/>
          <a:ln>
            <a:noFill/>
          </a:ln>
        </p:spPr>
      </p:pic>
      <p:pic>
        <p:nvPicPr>
          <p:cNvPr id="226" name="Google Shape;226;p20"/>
          <p:cNvPicPr preferRelativeResize="0"/>
          <p:nvPr/>
        </p:nvPicPr>
        <p:blipFill rotWithShape="1">
          <a:blip r:embed="rId5">
            <a:alphaModFix/>
          </a:blip>
          <a:srcRect b="0" l="0" r="0" t="0"/>
          <a:stretch/>
        </p:blipFill>
        <p:spPr>
          <a:xfrm>
            <a:off x="1654392" y="2492540"/>
            <a:ext cx="2501301" cy="1667867"/>
          </a:xfrm>
          <a:prstGeom prst="rect">
            <a:avLst/>
          </a:prstGeom>
          <a:noFill/>
          <a:ln>
            <a:noFill/>
          </a:ln>
        </p:spPr>
      </p:pic>
      <p:pic>
        <p:nvPicPr>
          <p:cNvPr id="227" name="Google Shape;227;p20"/>
          <p:cNvPicPr preferRelativeResize="0"/>
          <p:nvPr/>
        </p:nvPicPr>
        <p:blipFill rotWithShape="1">
          <a:blip r:embed="rId6">
            <a:alphaModFix/>
          </a:blip>
          <a:srcRect b="0" l="0" r="0" t="27681"/>
          <a:stretch/>
        </p:blipFill>
        <p:spPr>
          <a:xfrm>
            <a:off x="4258688" y="2490407"/>
            <a:ext cx="1539772" cy="1670000"/>
          </a:xfrm>
          <a:prstGeom prst="rect">
            <a:avLst/>
          </a:prstGeom>
          <a:noFill/>
          <a:ln>
            <a:noFill/>
          </a:ln>
        </p:spPr>
      </p:pic>
      <p:pic>
        <p:nvPicPr>
          <p:cNvPr id="228" name="Google Shape;228;p20"/>
          <p:cNvPicPr preferRelativeResize="0"/>
          <p:nvPr/>
        </p:nvPicPr>
        <p:blipFill rotWithShape="1">
          <a:blip r:embed="rId7">
            <a:alphaModFix/>
          </a:blip>
          <a:srcRect b="-152" l="23671" r="22636" t="153"/>
          <a:stretch/>
        </p:blipFill>
        <p:spPr>
          <a:xfrm>
            <a:off x="5901455" y="2482419"/>
            <a:ext cx="1351207" cy="16779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1"/>
          <p:cNvPicPr preferRelativeResize="0"/>
          <p:nvPr/>
        </p:nvPicPr>
        <p:blipFill rotWithShape="1">
          <a:blip r:embed="rId3">
            <a:alphaModFix/>
          </a:blip>
          <a:srcRect b="0" l="0" r="0" t="0"/>
          <a:stretch/>
        </p:blipFill>
        <p:spPr>
          <a:xfrm>
            <a:off x="358" y="0"/>
            <a:ext cx="7558958" cy="5040313"/>
          </a:xfrm>
          <a:prstGeom prst="rect">
            <a:avLst/>
          </a:prstGeom>
          <a:noFill/>
          <a:ln>
            <a:noFill/>
          </a:ln>
        </p:spPr>
      </p:pic>
      <p:pic>
        <p:nvPicPr>
          <p:cNvPr id="234" name="Google Shape;234;p21"/>
          <p:cNvPicPr preferRelativeResize="0"/>
          <p:nvPr/>
        </p:nvPicPr>
        <p:blipFill rotWithShape="1">
          <a:blip r:embed="rId4">
            <a:alphaModFix/>
          </a:blip>
          <a:srcRect b="0" l="0" r="0" t="0"/>
          <a:stretch/>
        </p:blipFill>
        <p:spPr>
          <a:xfrm>
            <a:off x="6771022" y="4427029"/>
            <a:ext cx="489003" cy="370791"/>
          </a:xfrm>
          <a:prstGeom prst="rect">
            <a:avLst/>
          </a:prstGeom>
          <a:noFill/>
          <a:ln>
            <a:noFill/>
          </a:ln>
        </p:spPr>
      </p:pic>
      <p:sp>
        <p:nvSpPr>
          <p:cNvPr id="235" name="Google Shape;235;p21"/>
          <p:cNvSpPr txBox="1"/>
          <p:nvPr/>
        </p:nvSpPr>
        <p:spPr>
          <a:xfrm>
            <a:off x="219636" y="4306635"/>
            <a:ext cx="6331751" cy="61157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Open Sans"/>
                <a:ea typeface="Open Sans"/>
                <a:cs typeface="Open Sans"/>
                <a:sym typeface="Open Sans"/>
              </a:rPr>
              <a:t>N5 Symposium Team 2021</a:t>
            </a:r>
            <a:endParaRPr b="1" i="0" sz="1600" u="none" cap="none" strike="noStrike">
              <a:solidFill>
                <a:schemeClr val="lt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2"/>
          <p:cNvPicPr preferRelativeResize="0"/>
          <p:nvPr/>
        </p:nvPicPr>
        <p:blipFill rotWithShape="1">
          <a:blip r:embed="rId3">
            <a:alphaModFix/>
          </a:blip>
          <a:srcRect b="0" l="0" r="6259" t="0"/>
          <a:stretch/>
        </p:blipFill>
        <p:spPr>
          <a:xfrm>
            <a:off x="-1" y="-1"/>
            <a:ext cx="7559675" cy="5040313"/>
          </a:xfrm>
          <a:prstGeom prst="rect">
            <a:avLst/>
          </a:prstGeom>
          <a:noFill/>
          <a:ln>
            <a:noFill/>
          </a:ln>
        </p:spPr>
      </p:pic>
      <p:grpSp>
        <p:nvGrpSpPr>
          <p:cNvPr id="241" name="Google Shape;241;p22"/>
          <p:cNvGrpSpPr/>
          <p:nvPr/>
        </p:nvGrpSpPr>
        <p:grpSpPr>
          <a:xfrm>
            <a:off x="788984" y="3188791"/>
            <a:ext cx="5981700" cy="1366539"/>
            <a:chOff x="880694" y="1975255"/>
            <a:chExt cx="5981700" cy="1366539"/>
          </a:xfrm>
        </p:grpSpPr>
        <p:sp>
          <p:nvSpPr>
            <p:cNvPr id="242" name="Google Shape;242;p22"/>
            <p:cNvSpPr txBox="1"/>
            <p:nvPr/>
          </p:nvSpPr>
          <p:spPr>
            <a:xfrm>
              <a:off x="880694" y="2698340"/>
              <a:ext cx="5981700" cy="64345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Open Sans Light"/>
                  <a:ea typeface="Open Sans Light"/>
                  <a:cs typeface="Open Sans Light"/>
                  <a:sym typeface="Open Sans Light"/>
                </a:rPr>
                <a:t>Freuen Sie sich auf neue spannende Themen und interessante Persönlichkeiten!</a:t>
              </a:r>
              <a:endParaRPr b="0" i="0" sz="1600" u="none" cap="none" strike="noStrike">
                <a:solidFill>
                  <a:schemeClr val="lt1"/>
                </a:solidFill>
                <a:latin typeface="Open Sans Light"/>
                <a:ea typeface="Open Sans Light"/>
                <a:cs typeface="Open Sans Light"/>
                <a:sym typeface="Open Sans Light"/>
              </a:endParaRPr>
            </a:p>
          </p:txBody>
        </p:sp>
        <p:sp>
          <p:nvSpPr>
            <p:cNvPr id="243" name="Google Shape;243;p22"/>
            <p:cNvSpPr txBox="1"/>
            <p:nvPr/>
          </p:nvSpPr>
          <p:spPr>
            <a:xfrm>
              <a:off x="1835987" y="1975255"/>
              <a:ext cx="3887700" cy="43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Open Sans"/>
                  <a:ea typeface="Open Sans"/>
                  <a:cs typeface="Open Sans"/>
                  <a:sym typeface="Open Sans"/>
                </a:rPr>
                <a:t>MAGDEBURG 2022</a:t>
              </a:r>
              <a:endParaRPr b="1" i="0" sz="2400" u="none" cap="none" strike="noStrike">
                <a:solidFill>
                  <a:schemeClr val="lt1"/>
                </a:solidFill>
                <a:latin typeface="Open Sans"/>
                <a:ea typeface="Open Sans"/>
                <a:cs typeface="Open Sans"/>
                <a:sym typeface="Open Sans"/>
              </a:endParaRPr>
            </a:p>
          </p:txBody>
        </p:sp>
        <p:cxnSp>
          <p:nvCxnSpPr>
            <p:cNvPr id="244" name="Google Shape;244;p22"/>
            <p:cNvCxnSpPr/>
            <p:nvPr/>
          </p:nvCxnSpPr>
          <p:spPr>
            <a:xfrm>
              <a:off x="3423137" y="2520156"/>
              <a:ext cx="713400" cy="0"/>
            </a:xfrm>
            <a:prstGeom prst="straightConnector1">
              <a:avLst/>
            </a:prstGeom>
            <a:noFill/>
            <a:ln cap="flat" cmpd="sng" w="38100">
              <a:solidFill>
                <a:srgbClr val="F4AE9E"/>
              </a:solidFill>
              <a:prstDash val="solid"/>
              <a:round/>
              <a:headEnd len="sm" w="sm" type="none"/>
              <a:tailEnd len="sm" w="sm" type="none"/>
            </a:ln>
          </p:spPr>
        </p:cxnSp>
      </p:grpSp>
      <p:pic>
        <p:nvPicPr>
          <p:cNvPr id="245" name="Google Shape;245;p22"/>
          <p:cNvPicPr preferRelativeResize="0"/>
          <p:nvPr/>
        </p:nvPicPr>
        <p:blipFill rotWithShape="1">
          <a:blip r:embed="rId4">
            <a:alphaModFix/>
          </a:blip>
          <a:srcRect b="0" l="0" r="0" t="0"/>
          <a:stretch/>
        </p:blipFill>
        <p:spPr>
          <a:xfrm>
            <a:off x="3535333" y="2334759"/>
            <a:ext cx="489003" cy="3707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CFC"/>
        </a:solidFill>
      </p:bgPr>
    </p:bg>
    <p:spTree>
      <p:nvGrpSpPr>
        <p:cNvPr id="62" name="Shape 62"/>
        <p:cNvGrpSpPr/>
        <p:nvPr/>
      </p:nvGrpSpPr>
      <p:grpSpPr>
        <a:xfrm>
          <a:off x="0" y="0"/>
          <a:ext cx="0" cy="0"/>
          <a:chOff x="0" y="0"/>
          <a:chExt cx="0" cy="0"/>
        </a:xfrm>
      </p:grpSpPr>
      <p:sp>
        <p:nvSpPr>
          <p:cNvPr id="63" name="Google Shape;63;gd8142ae039_1_55"/>
          <p:cNvSpPr txBox="1"/>
          <p:nvPr/>
        </p:nvSpPr>
        <p:spPr>
          <a:xfrm>
            <a:off x="788966" y="1588670"/>
            <a:ext cx="5981700" cy="163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Open Sans Light"/>
                <a:ea typeface="Open Sans Light"/>
                <a:cs typeface="Open Sans Light"/>
                <a:sym typeface="Open Sans Light"/>
              </a:rPr>
              <a:t>Das N5 Symposium ist eine von Studierenden organisierte Konferenz, auf der mit führenden Persönlichkeiten maßgeblich die Probleme der Gegenwart sowie Themen der Zukunft besprochen werden, mit dem Ziel, neue Impulse zu setzen und die Teilhabe von Menschen aus den neuen Ländern zu garantieren. Das Symposium wird vom </a:t>
            </a:r>
            <a:r>
              <a:rPr b="0" i="0" lang="en-US" sz="1600" u="sng" cap="none" strike="noStrike">
                <a:solidFill>
                  <a:schemeClr val="dk2"/>
                </a:solidFill>
                <a:latin typeface="Open Sans Light"/>
                <a:ea typeface="Open Sans Light"/>
                <a:cs typeface="Open Sans Light"/>
                <a:sym typeface="Open Sans Light"/>
                <a:hlinkClick r:id="rId3">
                  <a:extLst>
                    <a:ext uri="{A12FA001-AC4F-418D-AE19-62706E023703}">
                      <ahyp:hlinkClr val="tx"/>
                    </a:ext>
                  </a:extLst>
                </a:hlinkClick>
              </a:rPr>
              <a:t>Legatum e.V.</a:t>
            </a:r>
            <a:r>
              <a:rPr b="0" i="0" lang="en-US" sz="1600" u="none" cap="none" strike="noStrike">
                <a:solidFill>
                  <a:schemeClr val="dk2"/>
                </a:solidFill>
                <a:latin typeface="Open Sans Light"/>
                <a:ea typeface="Open Sans Light"/>
                <a:cs typeface="Open Sans Light"/>
                <a:sym typeface="Open Sans Light"/>
              </a:rPr>
              <a:t> ausgerichtet.</a:t>
            </a:r>
            <a:endParaRPr b="0" i="0" sz="1600" u="none" cap="none" strike="noStrike">
              <a:solidFill>
                <a:schemeClr val="dk2"/>
              </a:solidFill>
              <a:latin typeface="Open Sans Light"/>
              <a:ea typeface="Open Sans Light"/>
              <a:cs typeface="Open Sans Light"/>
              <a:sym typeface="Open Sans Light"/>
            </a:endParaRPr>
          </a:p>
        </p:txBody>
      </p:sp>
      <p:sp>
        <p:nvSpPr>
          <p:cNvPr id="64" name="Google Shape;64;gd8142ae039_1_55"/>
          <p:cNvSpPr txBox="1"/>
          <p:nvPr/>
        </p:nvSpPr>
        <p:spPr>
          <a:xfrm>
            <a:off x="1835921" y="634616"/>
            <a:ext cx="3887700" cy="43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758BF"/>
                </a:solidFill>
                <a:latin typeface="Open Sans"/>
                <a:ea typeface="Open Sans"/>
                <a:cs typeface="Open Sans"/>
                <a:sym typeface="Open Sans"/>
              </a:rPr>
              <a:t>Über das Symposium</a:t>
            </a:r>
            <a:endParaRPr b="1" i="0" sz="2400" u="none" cap="none" strike="noStrike">
              <a:solidFill>
                <a:srgbClr val="0758BF"/>
              </a:solidFill>
              <a:latin typeface="Open Sans"/>
              <a:ea typeface="Open Sans"/>
              <a:cs typeface="Open Sans"/>
              <a:sym typeface="Open Sans"/>
            </a:endParaRPr>
          </a:p>
        </p:txBody>
      </p:sp>
      <p:cxnSp>
        <p:nvCxnSpPr>
          <p:cNvPr id="65" name="Google Shape;65;gd8142ae039_1_55"/>
          <p:cNvCxnSpPr/>
          <p:nvPr/>
        </p:nvCxnSpPr>
        <p:spPr>
          <a:xfrm>
            <a:off x="3423153" y="1086917"/>
            <a:ext cx="713400" cy="0"/>
          </a:xfrm>
          <a:prstGeom prst="straightConnector1">
            <a:avLst/>
          </a:prstGeom>
          <a:noFill/>
          <a:ln cap="flat" cmpd="sng" w="38100">
            <a:solidFill>
              <a:srgbClr val="F4AE9E"/>
            </a:solidFill>
            <a:prstDash val="solid"/>
            <a:round/>
            <a:headEnd len="sm" w="sm" type="none"/>
            <a:tailEnd len="sm" w="sm" type="none"/>
          </a:ln>
        </p:spPr>
      </p:cxnSp>
      <p:sp>
        <p:nvSpPr>
          <p:cNvPr id="66" name="Google Shape;66;gd8142ae039_1_55"/>
          <p:cNvSpPr txBox="1"/>
          <p:nvPr/>
        </p:nvSpPr>
        <p:spPr>
          <a:xfrm>
            <a:off x="802241" y="3882956"/>
            <a:ext cx="5823300" cy="3528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F4AE9E"/>
                </a:solidFill>
                <a:latin typeface="Open Sans ExtraBold"/>
                <a:ea typeface="Open Sans ExtraBold"/>
                <a:cs typeface="Open Sans ExtraBold"/>
                <a:sym typeface="Open Sans ExtraBold"/>
              </a:rPr>
              <a:t>Dorint Herrenkrug Parkhotel Magdeburg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F4AE9E"/>
                </a:solidFill>
                <a:latin typeface="Open Sans ExtraBold"/>
                <a:ea typeface="Open Sans ExtraBold"/>
                <a:cs typeface="Open Sans ExtraBold"/>
                <a:sym typeface="Open Sans ExtraBold"/>
              </a:rPr>
              <a:t>⚬ 2./3. Dezember 2022 ⚬ </a:t>
            </a:r>
            <a:br>
              <a:rPr b="0" i="0" lang="en-US" sz="1600" u="none" cap="none" strike="noStrike">
                <a:solidFill>
                  <a:srgbClr val="F4AE9E"/>
                </a:solidFill>
                <a:latin typeface="Open Sans ExtraBold"/>
                <a:ea typeface="Open Sans ExtraBold"/>
                <a:cs typeface="Open Sans ExtraBold"/>
                <a:sym typeface="Open Sans ExtraBold"/>
              </a:rPr>
            </a:br>
            <a:r>
              <a:rPr b="0" i="0" lang="en-US" sz="1600" u="none" cap="none" strike="noStrike">
                <a:solidFill>
                  <a:srgbClr val="F4AE9E"/>
                </a:solidFill>
                <a:latin typeface="Open Sans ExtraBold"/>
                <a:ea typeface="Open Sans ExtraBold"/>
                <a:cs typeface="Open Sans ExtraBold"/>
                <a:sym typeface="Open Sans ExtraBold"/>
              </a:rPr>
              <a:t>250 Teilnehmende</a:t>
            </a:r>
            <a:endParaRPr b="0" i="0" sz="1600" u="none" cap="none" strike="noStrike">
              <a:solidFill>
                <a:srgbClr val="F4AE9E"/>
              </a:solidFill>
              <a:latin typeface="Open Sans ExtraBold"/>
              <a:ea typeface="Open Sans ExtraBold"/>
              <a:cs typeface="Open Sans ExtraBold"/>
              <a:sym typeface="Open Sans ExtraBold"/>
            </a:endParaRPr>
          </a:p>
        </p:txBody>
      </p:sp>
      <p:pic>
        <p:nvPicPr>
          <p:cNvPr id="67" name="Google Shape;67;gd8142ae039_1_55"/>
          <p:cNvPicPr preferRelativeResize="0"/>
          <p:nvPr/>
        </p:nvPicPr>
        <p:blipFill rotWithShape="1">
          <a:blip r:embed="rId4">
            <a:alphaModFix/>
          </a:blip>
          <a:srcRect b="0" l="0" r="0" t="0"/>
          <a:stretch/>
        </p:blipFill>
        <p:spPr>
          <a:xfrm>
            <a:off x="6770708" y="4438961"/>
            <a:ext cx="489003" cy="3707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CFC"/>
        </a:solidFill>
      </p:bgPr>
    </p:bg>
    <p:spTree>
      <p:nvGrpSpPr>
        <p:cNvPr id="71" name="Shape 71"/>
        <p:cNvGrpSpPr/>
        <p:nvPr/>
      </p:nvGrpSpPr>
      <p:grpSpPr>
        <a:xfrm>
          <a:off x="0" y="0"/>
          <a:ext cx="0" cy="0"/>
          <a:chOff x="0" y="0"/>
          <a:chExt cx="0" cy="0"/>
        </a:xfrm>
      </p:grpSpPr>
      <p:pic>
        <p:nvPicPr>
          <p:cNvPr id="72" name="Google Shape;72;p3"/>
          <p:cNvPicPr preferRelativeResize="0"/>
          <p:nvPr/>
        </p:nvPicPr>
        <p:blipFill rotWithShape="1">
          <a:blip r:embed="rId3">
            <a:alphaModFix/>
          </a:blip>
          <a:srcRect b="0" l="23954" r="31806" t="0"/>
          <a:stretch/>
        </p:blipFill>
        <p:spPr>
          <a:xfrm>
            <a:off x="4423922" y="0"/>
            <a:ext cx="3344091" cy="5040313"/>
          </a:xfrm>
          <a:prstGeom prst="rect">
            <a:avLst/>
          </a:prstGeom>
          <a:noFill/>
          <a:ln>
            <a:noFill/>
          </a:ln>
        </p:spPr>
      </p:pic>
      <p:sp>
        <p:nvSpPr>
          <p:cNvPr id="73" name="Google Shape;73;p3"/>
          <p:cNvSpPr/>
          <p:nvPr/>
        </p:nvSpPr>
        <p:spPr>
          <a:xfrm rot="-8100000">
            <a:off x="3866539" y="1985427"/>
            <a:ext cx="1069145" cy="1069145"/>
          </a:xfrm>
          <a:prstGeom prst="corner">
            <a:avLst>
              <a:gd fmla="val 50000" name="adj1"/>
              <a:gd fmla="val 50000" name="adj2"/>
            </a:avLst>
          </a:prstGeom>
          <a:solidFill>
            <a:srgbClr val="0758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
          <p:cNvSpPr/>
          <p:nvPr/>
        </p:nvSpPr>
        <p:spPr>
          <a:xfrm>
            <a:off x="4351492" y="8694"/>
            <a:ext cx="90000" cy="5040000"/>
          </a:xfrm>
          <a:prstGeom prst="rect">
            <a:avLst/>
          </a:prstGeom>
          <a:solidFill>
            <a:srgbClr val="0758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
          <p:cNvSpPr txBox="1"/>
          <p:nvPr/>
        </p:nvSpPr>
        <p:spPr>
          <a:xfrm>
            <a:off x="428674" y="309425"/>
            <a:ext cx="3515367" cy="81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758BF"/>
                </a:solidFill>
                <a:latin typeface="Open Sans"/>
                <a:ea typeface="Open Sans"/>
                <a:cs typeface="Open Sans"/>
                <a:sym typeface="Open Sans"/>
              </a:rPr>
              <a:t>Formate</a:t>
            </a:r>
            <a:endParaRPr b="1" i="0" sz="2400" u="none" cap="none" strike="noStrike">
              <a:solidFill>
                <a:srgbClr val="204F32"/>
              </a:solidFill>
              <a:latin typeface="Open Sans"/>
              <a:ea typeface="Open Sans"/>
              <a:cs typeface="Open Sans"/>
              <a:sym typeface="Open Sans"/>
            </a:endParaRPr>
          </a:p>
        </p:txBody>
      </p:sp>
      <p:cxnSp>
        <p:nvCxnSpPr>
          <p:cNvPr id="76" name="Google Shape;76;p3"/>
          <p:cNvCxnSpPr/>
          <p:nvPr/>
        </p:nvCxnSpPr>
        <p:spPr>
          <a:xfrm>
            <a:off x="428674" y="757989"/>
            <a:ext cx="713400" cy="0"/>
          </a:xfrm>
          <a:prstGeom prst="straightConnector1">
            <a:avLst/>
          </a:prstGeom>
          <a:noFill/>
          <a:ln cap="flat" cmpd="sng" w="38100">
            <a:solidFill>
              <a:srgbClr val="F4AE9E"/>
            </a:solidFill>
            <a:prstDash val="solid"/>
            <a:round/>
            <a:headEnd len="sm" w="sm" type="none"/>
            <a:tailEnd len="sm" w="sm" type="none"/>
          </a:ln>
        </p:spPr>
      </p:cxnSp>
      <p:pic>
        <p:nvPicPr>
          <p:cNvPr id="77" name="Google Shape;77;p3"/>
          <p:cNvPicPr preferRelativeResize="0"/>
          <p:nvPr/>
        </p:nvPicPr>
        <p:blipFill rotWithShape="1">
          <a:blip r:embed="rId4">
            <a:alphaModFix/>
          </a:blip>
          <a:srcRect b="0" l="0" r="0" t="0"/>
          <a:stretch/>
        </p:blipFill>
        <p:spPr>
          <a:xfrm>
            <a:off x="144584" y="4506654"/>
            <a:ext cx="489026" cy="370808"/>
          </a:xfrm>
          <a:prstGeom prst="rect">
            <a:avLst/>
          </a:prstGeom>
          <a:noFill/>
          <a:ln>
            <a:noFill/>
          </a:ln>
        </p:spPr>
      </p:pic>
      <p:sp>
        <p:nvSpPr>
          <p:cNvPr id="78" name="Google Shape;78;p3"/>
          <p:cNvSpPr/>
          <p:nvPr/>
        </p:nvSpPr>
        <p:spPr>
          <a:xfrm>
            <a:off x="4428906" y="8694"/>
            <a:ext cx="3429300" cy="5049300"/>
          </a:xfrm>
          <a:prstGeom prst="rect">
            <a:avLst/>
          </a:prstGeom>
          <a:solidFill>
            <a:srgbClr val="0758BF">
              <a:alpha val="2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rot="-8100000">
            <a:off x="3644753" y="1939128"/>
            <a:ext cx="1162059" cy="1162059"/>
          </a:xfrm>
          <a:prstGeom prst="corner">
            <a:avLst>
              <a:gd fmla="val 50000" name="adj1"/>
              <a:gd fmla="val 50000" name="adj2"/>
            </a:avLst>
          </a:prstGeom>
          <a:solidFill>
            <a:srgbClr val="FDFC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txBox="1"/>
          <p:nvPr/>
        </p:nvSpPr>
        <p:spPr>
          <a:xfrm>
            <a:off x="439401" y="990309"/>
            <a:ext cx="3821898" cy="3788400"/>
          </a:xfrm>
          <a:prstGeom prst="rect">
            <a:avLst/>
          </a:prstGeom>
          <a:noFill/>
          <a:ln>
            <a:noFill/>
          </a:ln>
        </p:spPr>
        <p:txBody>
          <a:bodyPr anchorCtr="0" anchor="t" bIns="0" lIns="0" spcFirstLastPara="1" rIns="0" wrap="square" tIns="0">
            <a:noAutofit/>
          </a:bodyPr>
          <a:lstStyle/>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Wir bieten neue vielfältige Formate:</a:t>
            </a:r>
            <a:endParaRPr/>
          </a:p>
          <a:p>
            <a:pPr indent="0" lvl="0" marL="0" marR="0" rtl="0" algn="l">
              <a:lnSpc>
                <a:spcPct val="115000"/>
              </a:lnSpc>
              <a:spcBef>
                <a:spcPts val="0"/>
              </a:spcBef>
              <a:spcAft>
                <a:spcPts val="0"/>
              </a:spcAft>
              <a:buNone/>
            </a:pPr>
            <a:r>
              <a:t/>
            </a:r>
            <a:endParaRPr b="0" i="0" sz="600" u="none" cap="none" strike="noStrike">
              <a:solidFill>
                <a:schemeClr val="dk2"/>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rPr b="0" i="0" lang="en-US" sz="1400" u="none" cap="none" strike="noStrike">
                <a:solidFill>
                  <a:schemeClr val="dk2"/>
                </a:solidFill>
                <a:latin typeface="Open Sans Light"/>
                <a:ea typeface="Open Sans Light"/>
                <a:cs typeface="Open Sans Light"/>
                <a:sym typeface="Open Sans Light"/>
              </a:rPr>
              <a:t>	Podiumsdiskussionen oder 	Kamingespräche mit 	angesehenen Persönlichkeiten</a:t>
            </a:r>
            <a:endParaRPr/>
          </a:p>
          <a:p>
            <a:pPr indent="0" lvl="4" marL="0" marR="0" rtl="0" algn="l">
              <a:lnSpc>
                <a:spcPct val="115000"/>
              </a:lnSpc>
              <a:spcBef>
                <a:spcPts val="0"/>
              </a:spcBef>
              <a:spcAft>
                <a:spcPts val="0"/>
              </a:spcAft>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Im Fokus steht der Austausch zwischen Studierenden: </a:t>
            </a:r>
            <a:endParaRPr/>
          </a:p>
          <a:p>
            <a:pPr indent="0" lvl="0" marL="0" marR="0" rtl="0" algn="l">
              <a:lnSpc>
                <a:spcPct val="115000"/>
              </a:lnSpc>
              <a:spcBef>
                <a:spcPts val="0"/>
              </a:spcBef>
              <a:spcAft>
                <a:spcPts val="0"/>
              </a:spcAft>
              <a:buNone/>
            </a:pPr>
            <a:r>
              <a:t/>
            </a:r>
            <a:endParaRPr b="0" i="0" sz="600" u="none" cap="none" strike="noStrike">
              <a:solidFill>
                <a:schemeClr val="dk2"/>
              </a:solidFill>
              <a:latin typeface="Open Sans Light"/>
              <a:ea typeface="Open Sans Light"/>
              <a:cs typeface="Open Sans Light"/>
              <a:sym typeface="Open Sans Light"/>
            </a:endParaRPr>
          </a:p>
          <a:p>
            <a:pPr indent="0" lvl="1" marL="0" marR="0" rtl="0" algn="l">
              <a:lnSpc>
                <a:spcPct val="115000"/>
              </a:lnSpc>
              <a:spcBef>
                <a:spcPts val="0"/>
              </a:spcBef>
              <a:spcAft>
                <a:spcPts val="0"/>
              </a:spcAft>
              <a:buNone/>
            </a:pPr>
            <a:r>
              <a:rPr b="0" i="0" lang="en-US" sz="1400" u="none" cap="none" strike="noStrike">
                <a:solidFill>
                  <a:schemeClr val="dk2"/>
                </a:solidFill>
                <a:latin typeface="Open Sans Light"/>
                <a:ea typeface="Open Sans Light"/>
                <a:cs typeface="Open Sans Light"/>
                <a:sym typeface="Open Sans Light"/>
              </a:rPr>
              <a:t>	Coffee Chats ermöglichen 	informelle Gespräche zwischen 	Teilnehmer:innen und 	Redner:innen</a:t>
            </a:r>
            <a:endParaRPr b="0" i="0" sz="1400" u="none" cap="none" strike="noStrike">
              <a:solidFill>
                <a:srgbClr val="434343"/>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400"/>
              <a:buFont typeface="Arial"/>
              <a:buNone/>
            </a:pPr>
            <a:r>
              <a:t/>
            </a:r>
            <a:endParaRPr b="0" i="0" sz="1700" u="none" cap="none" strike="noStrike">
              <a:solidFill>
                <a:srgbClr val="0758BF"/>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CFC"/>
        </a:solidFill>
      </p:bgPr>
    </p:bg>
    <p:spTree>
      <p:nvGrpSpPr>
        <p:cNvPr id="84" name="Shape 84"/>
        <p:cNvGrpSpPr/>
        <p:nvPr/>
      </p:nvGrpSpPr>
      <p:grpSpPr>
        <a:xfrm>
          <a:off x="0" y="0"/>
          <a:ext cx="0" cy="0"/>
          <a:chOff x="0" y="0"/>
          <a:chExt cx="0" cy="0"/>
        </a:xfrm>
      </p:grpSpPr>
      <p:pic>
        <p:nvPicPr>
          <p:cNvPr id="85" name="Google Shape;85;gd53b8aba90_0_12"/>
          <p:cNvPicPr preferRelativeResize="0"/>
          <p:nvPr/>
        </p:nvPicPr>
        <p:blipFill rotWithShape="1">
          <a:blip r:embed="rId3">
            <a:alphaModFix/>
          </a:blip>
          <a:srcRect b="-5522" l="25182" r="32472" t="8695"/>
          <a:stretch/>
        </p:blipFill>
        <p:spPr>
          <a:xfrm>
            <a:off x="-45456" y="-26127"/>
            <a:ext cx="3088331" cy="5650037"/>
          </a:xfrm>
          <a:prstGeom prst="rect">
            <a:avLst/>
          </a:prstGeom>
          <a:noFill/>
          <a:ln>
            <a:noFill/>
          </a:ln>
        </p:spPr>
      </p:pic>
      <p:pic>
        <p:nvPicPr>
          <p:cNvPr id="86" name="Google Shape;86;gd53b8aba90_0_12"/>
          <p:cNvPicPr preferRelativeResize="0"/>
          <p:nvPr/>
        </p:nvPicPr>
        <p:blipFill rotWithShape="1">
          <a:blip r:embed="rId4">
            <a:alphaModFix/>
          </a:blip>
          <a:srcRect b="0" l="0" r="0" t="0"/>
          <a:stretch/>
        </p:blipFill>
        <p:spPr>
          <a:xfrm>
            <a:off x="6770999" y="4438697"/>
            <a:ext cx="489026" cy="370808"/>
          </a:xfrm>
          <a:prstGeom prst="rect">
            <a:avLst/>
          </a:prstGeom>
          <a:noFill/>
          <a:ln>
            <a:noFill/>
          </a:ln>
        </p:spPr>
      </p:pic>
      <p:sp>
        <p:nvSpPr>
          <p:cNvPr id="87" name="Google Shape;87;gd53b8aba90_0_12"/>
          <p:cNvSpPr/>
          <p:nvPr/>
        </p:nvSpPr>
        <p:spPr>
          <a:xfrm>
            <a:off x="-64279" y="-5"/>
            <a:ext cx="3077403" cy="5049217"/>
          </a:xfrm>
          <a:prstGeom prst="rect">
            <a:avLst/>
          </a:prstGeom>
          <a:solidFill>
            <a:srgbClr val="0758BF">
              <a:alpha val="2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d53b8aba90_0_12"/>
          <p:cNvSpPr/>
          <p:nvPr/>
        </p:nvSpPr>
        <p:spPr>
          <a:xfrm rot="2700000">
            <a:off x="2491501" y="1990306"/>
            <a:ext cx="1069145" cy="1059387"/>
          </a:xfrm>
          <a:prstGeom prst="corner">
            <a:avLst>
              <a:gd fmla="val 50000" name="adj1"/>
              <a:gd fmla="val 50000" name="adj2"/>
            </a:avLst>
          </a:prstGeom>
          <a:solidFill>
            <a:srgbClr val="F4A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d53b8aba90_0_12"/>
          <p:cNvSpPr/>
          <p:nvPr/>
        </p:nvSpPr>
        <p:spPr>
          <a:xfrm>
            <a:off x="2997875" y="-5"/>
            <a:ext cx="90000" cy="5040000"/>
          </a:xfrm>
          <a:prstGeom prst="rect">
            <a:avLst/>
          </a:prstGeom>
          <a:solidFill>
            <a:srgbClr val="F4A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d53b8aba90_0_12"/>
          <p:cNvSpPr/>
          <p:nvPr/>
        </p:nvSpPr>
        <p:spPr>
          <a:xfrm rot="2700000">
            <a:off x="2641976" y="1920303"/>
            <a:ext cx="1199395" cy="1199395"/>
          </a:xfrm>
          <a:prstGeom prst="corner">
            <a:avLst>
              <a:gd fmla="val 50000" name="adj1"/>
              <a:gd fmla="val 50000" name="adj2"/>
            </a:avLst>
          </a:prstGeom>
          <a:solidFill>
            <a:srgbClr val="FDFC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1" name="Google Shape;91;gd53b8aba90_0_12"/>
          <p:cNvCxnSpPr/>
          <p:nvPr/>
        </p:nvCxnSpPr>
        <p:spPr>
          <a:xfrm>
            <a:off x="3324274" y="757989"/>
            <a:ext cx="713400" cy="0"/>
          </a:xfrm>
          <a:prstGeom prst="straightConnector1">
            <a:avLst/>
          </a:prstGeom>
          <a:noFill/>
          <a:ln cap="flat" cmpd="sng" w="38100">
            <a:solidFill>
              <a:srgbClr val="F4AE9E"/>
            </a:solidFill>
            <a:prstDash val="solid"/>
            <a:round/>
            <a:headEnd len="sm" w="sm" type="none"/>
            <a:tailEnd len="sm" w="sm" type="none"/>
          </a:ln>
        </p:spPr>
      </p:cxnSp>
      <p:sp>
        <p:nvSpPr>
          <p:cNvPr id="92" name="Google Shape;92;gd53b8aba90_0_12"/>
          <p:cNvSpPr txBox="1"/>
          <p:nvPr/>
        </p:nvSpPr>
        <p:spPr>
          <a:xfrm>
            <a:off x="3324274" y="309425"/>
            <a:ext cx="3515400" cy="81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758BF"/>
                </a:solidFill>
                <a:latin typeface="Open Sans"/>
                <a:ea typeface="Open Sans"/>
                <a:cs typeface="Open Sans"/>
                <a:sym typeface="Open Sans"/>
              </a:rPr>
              <a:t>Redner:innen</a:t>
            </a:r>
            <a:endParaRPr b="1" i="0" sz="2400" u="none" cap="none" strike="noStrike">
              <a:solidFill>
                <a:srgbClr val="0758BF"/>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rgbClr val="0758BF"/>
              </a:solidFill>
              <a:latin typeface="Open Sans"/>
              <a:ea typeface="Open Sans"/>
              <a:cs typeface="Open Sans"/>
              <a:sym typeface="Open Sans"/>
            </a:endParaRPr>
          </a:p>
        </p:txBody>
      </p:sp>
      <p:sp>
        <p:nvSpPr>
          <p:cNvPr id="93" name="Google Shape;93;gd53b8aba90_0_12"/>
          <p:cNvSpPr txBox="1"/>
          <p:nvPr/>
        </p:nvSpPr>
        <p:spPr>
          <a:xfrm>
            <a:off x="3502750" y="1021100"/>
            <a:ext cx="3757200" cy="3788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434343"/>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Unsere Konferenz soll unterschiedlichen Perspektiven eine Plattform bieten</a:t>
            </a:r>
            <a:endParaRPr/>
          </a:p>
          <a:p>
            <a:pPr indent="0" lvl="0" marL="0" marR="0" rtl="0" algn="l">
              <a:lnSpc>
                <a:spcPct val="115000"/>
              </a:lnSpc>
              <a:spcBef>
                <a:spcPts val="0"/>
              </a:spcBef>
              <a:spcAft>
                <a:spcPts val="0"/>
              </a:spcAft>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Der Dialog zwischen deutschlandweit bekannten Persönlichkeiten und neuen Experten wird gefördert</a:t>
            </a:r>
            <a:endParaRPr/>
          </a:p>
          <a:p>
            <a:pPr indent="-196850" lvl="0" marL="28575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Studierende und Führungskräfte aus der Wirtschaft, Politik und der Kultur stehen gleichermaßen im Rampenlicht</a:t>
            </a:r>
            <a:endParaRPr b="0" i="0" sz="1400" u="none" cap="none" strike="noStrike">
              <a:solidFill>
                <a:srgbClr val="434343"/>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b="0" i="0" sz="1400" u="none" cap="none" strike="noStrike">
              <a:solidFill>
                <a:srgbClr val="434343"/>
              </a:solidFill>
              <a:latin typeface="Open Sans Light"/>
              <a:ea typeface="Open Sans Light"/>
              <a:cs typeface="Open Sans Light"/>
              <a:sym typeface="Open Sans Light"/>
            </a:endParaRPr>
          </a:p>
          <a:p>
            <a:pPr indent="0" lvl="0" marL="0" marR="0" rtl="0" algn="l">
              <a:lnSpc>
                <a:spcPct val="107916"/>
              </a:lnSpc>
              <a:spcBef>
                <a:spcPts val="0"/>
              </a:spcBef>
              <a:spcAft>
                <a:spcPts val="0"/>
              </a:spcAft>
              <a:buClr>
                <a:schemeClr val="dk1"/>
              </a:buClr>
              <a:buSzPts val="1100"/>
              <a:buFont typeface="Arial"/>
              <a:buNone/>
            </a:pPr>
            <a:r>
              <a:t/>
            </a:r>
            <a:endParaRPr b="0" i="0" sz="1400" u="none" cap="none" strike="noStrike">
              <a:solidFill>
                <a:schemeClr val="dk1"/>
              </a:solidFill>
              <a:latin typeface="Open Sans Light"/>
              <a:ea typeface="Open Sans Light"/>
              <a:cs typeface="Open Sans Light"/>
              <a:sym typeface="Open Sans Light"/>
            </a:endParaRPr>
          </a:p>
          <a:p>
            <a:pPr indent="0" lvl="0" marL="0" marR="0" rtl="0" algn="l">
              <a:lnSpc>
                <a:spcPct val="115000"/>
              </a:lnSpc>
              <a:spcBef>
                <a:spcPts val="800"/>
              </a:spcBef>
              <a:spcAft>
                <a:spcPts val="0"/>
              </a:spcAft>
              <a:buClr>
                <a:srgbClr val="000000"/>
              </a:buClr>
              <a:buSzPts val="1400"/>
              <a:buFont typeface="Arial"/>
              <a:buNone/>
            </a:pPr>
            <a:r>
              <a:t/>
            </a:r>
            <a:endParaRPr b="0" i="0" sz="1400" u="none" cap="none" strike="noStrike">
              <a:solidFill>
                <a:srgbClr val="434343"/>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400"/>
              <a:buFont typeface="Arial"/>
              <a:buNone/>
            </a:pPr>
            <a:r>
              <a:t/>
            </a:r>
            <a:endParaRPr b="0" i="0" sz="1700" u="none" cap="none" strike="noStrike">
              <a:solidFill>
                <a:srgbClr val="0758B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400"/>
              <a:buFont typeface="Arial"/>
              <a:buNone/>
            </a:pPr>
            <a:r>
              <a:t/>
            </a:r>
            <a:endParaRPr b="0" i="0" sz="1700" u="none" cap="none" strike="noStrike">
              <a:solidFill>
                <a:srgbClr val="0758B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400"/>
              <a:buFont typeface="Arial"/>
              <a:buNone/>
            </a:pPr>
            <a:r>
              <a:t/>
            </a:r>
            <a:endParaRPr b="0" i="0" sz="1700" u="none" cap="none" strike="noStrike">
              <a:solidFill>
                <a:srgbClr val="0758B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1400"/>
              <a:buFont typeface="Arial"/>
              <a:buNone/>
            </a:pPr>
            <a:r>
              <a:t/>
            </a:r>
            <a:endParaRPr b="0" i="0" sz="1700" u="none" cap="none" strike="noStrike">
              <a:solidFill>
                <a:srgbClr val="0758BF"/>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gd53b8aba90_0_1"/>
          <p:cNvPicPr preferRelativeResize="0"/>
          <p:nvPr/>
        </p:nvPicPr>
        <p:blipFill rotWithShape="1">
          <a:blip r:embed="rId3">
            <a:alphaModFix/>
          </a:blip>
          <a:srcRect b="0" l="46628" r="8553" t="0"/>
          <a:stretch/>
        </p:blipFill>
        <p:spPr>
          <a:xfrm flipH="1">
            <a:off x="0" y="-625"/>
            <a:ext cx="3387634" cy="5039999"/>
          </a:xfrm>
          <a:prstGeom prst="rect">
            <a:avLst/>
          </a:prstGeom>
          <a:noFill/>
          <a:ln>
            <a:noFill/>
          </a:ln>
        </p:spPr>
      </p:pic>
      <p:sp>
        <p:nvSpPr>
          <p:cNvPr id="99" name="Google Shape;99;gd53b8aba90_0_1"/>
          <p:cNvSpPr txBox="1"/>
          <p:nvPr/>
        </p:nvSpPr>
        <p:spPr>
          <a:xfrm>
            <a:off x="428674" y="309425"/>
            <a:ext cx="3412200" cy="81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758BF"/>
                </a:solidFill>
                <a:latin typeface="Open Sans"/>
                <a:ea typeface="Open Sans"/>
                <a:cs typeface="Open Sans"/>
                <a:sym typeface="Open Sans"/>
              </a:rPr>
              <a:t>Themen</a:t>
            </a:r>
            <a:endParaRPr b="1" i="0" sz="2400" u="none" cap="none" strike="noStrike">
              <a:solidFill>
                <a:srgbClr val="204F32"/>
              </a:solidFill>
              <a:latin typeface="Open Sans"/>
              <a:ea typeface="Open Sans"/>
              <a:cs typeface="Open Sans"/>
              <a:sym typeface="Open Sans"/>
            </a:endParaRPr>
          </a:p>
        </p:txBody>
      </p:sp>
      <p:cxnSp>
        <p:nvCxnSpPr>
          <p:cNvPr id="100" name="Google Shape;100;gd53b8aba90_0_1"/>
          <p:cNvCxnSpPr/>
          <p:nvPr/>
        </p:nvCxnSpPr>
        <p:spPr>
          <a:xfrm>
            <a:off x="428674" y="790073"/>
            <a:ext cx="713400" cy="0"/>
          </a:xfrm>
          <a:prstGeom prst="straightConnector1">
            <a:avLst/>
          </a:prstGeom>
          <a:noFill/>
          <a:ln cap="flat" cmpd="sng" w="38100">
            <a:solidFill>
              <a:srgbClr val="F4AE9E"/>
            </a:solidFill>
            <a:prstDash val="solid"/>
            <a:round/>
            <a:headEnd len="sm" w="sm" type="none"/>
            <a:tailEnd len="sm" w="sm" type="none"/>
          </a:ln>
        </p:spPr>
      </p:cxnSp>
      <p:pic>
        <p:nvPicPr>
          <p:cNvPr id="101" name="Google Shape;101;gd53b8aba90_0_1"/>
          <p:cNvPicPr preferRelativeResize="0"/>
          <p:nvPr/>
        </p:nvPicPr>
        <p:blipFill rotWithShape="1">
          <a:blip r:embed="rId4">
            <a:alphaModFix/>
          </a:blip>
          <a:srcRect b="0" l="0" r="0" t="0"/>
          <a:stretch/>
        </p:blipFill>
        <p:spPr>
          <a:xfrm>
            <a:off x="6770999" y="4560623"/>
            <a:ext cx="489026" cy="370808"/>
          </a:xfrm>
          <a:prstGeom prst="rect">
            <a:avLst/>
          </a:prstGeom>
          <a:noFill/>
          <a:ln>
            <a:noFill/>
          </a:ln>
        </p:spPr>
      </p:pic>
      <p:sp>
        <p:nvSpPr>
          <p:cNvPr id="102" name="Google Shape;102;gd53b8aba90_0_1"/>
          <p:cNvSpPr txBox="1"/>
          <p:nvPr/>
        </p:nvSpPr>
        <p:spPr>
          <a:xfrm>
            <a:off x="3655728" y="716225"/>
            <a:ext cx="3604297" cy="4148798"/>
          </a:xfrm>
          <a:prstGeom prst="rect">
            <a:avLst/>
          </a:prstGeom>
          <a:noFill/>
          <a:ln>
            <a:noFill/>
          </a:ln>
        </p:spPr>
        <p:txBody>
          <a:bodyPr anchorCtr="0" anchor="t" bIns="91425" lIns="91425" spcFirstLastPara="1" rIns="91425" wrap="square" tIns="91425">
            <a:spAutoFit/>
          </a:bodyPr>
          <a:lstStyle/>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Wir befassen uns mit Themen der Gegenwart und Zukunft, welche die aktuelle Generation bewegen:</a:t>
            </a:r>
            <a:endParaRPr/>
          </a:p>
          <a:p>
            <a:pPr indent="-196850" lvl="0" marL="28575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Mobilität der Zukunft, Digitalisierung, das Verständnis eines einheitlichen Deutschlands u.v.m.</a:t>
            </a:r>
            <a:endParaRPr b="0" i="0" sz="1400" u="none" cap="none" strike="noStrike">
              <a:solidFill>
                <a:schemeClr val="dk2"/>
              </a:solidFill>
              <a:latin typeface="Open Sans Light"/>
              <a:ea typeface="Open Sans Light"/>
              <a:cs typeface="Open Sans Light"/>
              <a:sym typeface="Open Sans Light"/>
            </a:endParaRPr>
          </a:p>
          <a:p>
            <a:pPr indent="-196850" lvl="0" marL="28575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Auch spezielle Themen wie Energiespeicherkonzepte mit grünem Wasserstoff werden abgedeckt</a:t>
            </a:r>
            <a:endParaRPr b="0" i="0" sz="1400" u="none" cap="none" strike="noStrike">
              <a:solidFill>
                <a:schemeClr val="dk2"/>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Die Diskussionen umfassen dabei ein Spektrum an verschiedenen Meinungen und fördern einen offenen Dialog</a:t>
            </a:r>
            <a:endParaRPr b="0" i="0" sz="1400" u="none" cap="none" strike="noStrike">
              <a:solidFill>
                <a:schemeClr val="dk2"/>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gd8142ae039_1_0"/>
          <p:cNvPicPr preferRelativeResize="0"/>
          <p:nvPr/>
        </p:nvPicPr>
        <p:blipFill rotWithShape="1">
          <a:blip r:embed="rId3">
            <a:alphaModFix/>
          </a:blip>
          <a:srcRect b="0" l="19959" r="-1" t="0"/>
          <a:stretch/>
        </p:blipFill>
        <p:spPr>
          <a:xfrm>
            <a:off x="5390606" y="2381325"/>
            <a:ext cx="3945601" cy="3104101"/>
          </a:xfrm>
          <a:prstGeom prst="rect">
            <a:avLst/>
          </a:prstGeom>
          <a:noFill/>
          <a:ln>
            <a:noFill/>
          </a:ln>
        </p:spPr>
      </p:pic>
      <p:sp>
        <p:nvSpPr>
          <p:cNvPr id="108" name="Google Shape;108;gd8142ae039_1_0"/>
          <p:cNvSpPr/>
          <p:nvPr/>
        </p:nvSpPr>
        <p:spPr>
          <a:xfrm>
            <a:off x="5264546" y="1775748"/>
            <a:ext cx="2643300" cy="3621000"/>
          </a:xfrm>
          <a:prstGeom prst="rect">
            <a:avLst/>
          </a:prstGeom>
          <a:solidFill>
            <a:srgbClr val="0758BF">
              <a:alpha val="69411"/>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d8142ae039_1_0"/>
          <p:cNvSpPr txBox="1"/>
          <p:nvPr/>
        </p:nvSpPr>
        <p:spPr>
          <a:xfrm>
            <a:off x="428648" y="309450"/>
            <a:ext cx="3351300" cy="81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758BF"/>
                </a:solidFill>
                <a:latin typeface="Open Sans"/>
                <a:ea typeface="Open Sans"/>
                <a:cs typeface="Open Sans"/>
                <a:sym typeface="Open Sans"/>
              </a:rPr>
              <a:t>Rahmenprogramm</a:t>
            </a:r>
            <a:endParaRPr b="1" i="0" sz="2400" u="none" cap="none" strike="noStrike">
              <a:solidFill>
                <a:srgbClr val="0758B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58BF"/>
              </a:solidFill>
              <a:latin typeface="Open Sans"/>
              <a:ea typeface="Open Sans"/>
              <a:cs typeface="Open Sans"/>
              <a:sym typeface="Open Sans"/>
            </a:endParaRPr>
          </a:p>
        </p:txBody>
      </p:sp>
      <p:cxnSp>
        <p:nvCxnSpPr>
          <p:cNvPr id="110" name="Google Shape;110;gd8142ae039_1_0"/>
          <p:cNvCxnSpPr/>
          <p:nvPr/>
        </p:nvCxnSpPr>
        <p:spPr>
          <a:xfrm>
            <a:off x="428657" y="782117"/>
            <a:ext cx="713400" cy="0"/>
          </a:xfrm>
          <a:prstGeom prst="straightConnector1">
            <a:avLst/>
          </a:prstGeom>
          <a:noFill/>
          <a:ln cap="flat" cmpd="sng" w="38100">
            <a:solidFill>
              <a:srgbClr val="F4AE9E"/>
            </a:solidFill>
            <a:prstDash val="solid"/>
            <a:round/>
            <a:headEnd len="sm" w="sm" type="none"/>
            <a:tailEnd len="sm" w="sm" type="none"/>
          </a:ln>
        </p:spPr>
      </p:cxnSp>
      <p:sp>
        <p:nvSpPr>
          <p:cNvPr id="111" name="Google Shape;111;gd8142ae039_1_0"/>
          <p:cNvSpPr/>
          <p:nvPr/>
        </p:nvSpPr>
        <p:spPr>
          <a:xfrm rot="5400000">
            <a:off x="4268259" y="2218737"/>
            <a:ext cx="4469700" cy="3250200"/>
          </a:xfrm>
          <a:prstGeom prst="rtTriangle">
            <a:avLst/>
          </a:prstGeom>
          <a:solidFill>
            <a:srgbClr val="F4A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d8142ae039_1_0"/>
          <p:cNvSpPr/>
          <p:nvPr/>
        </p:nvSpPr>
        <p:spPr>
          <a:xfrm rot="5400000">
            <a:off x="4087359" y="1889203"/>
            <a:ext cx="4831500" cy="3526800"/>
          </a:xfrm>
          <a:prstGeom prst="rtTriangl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d8142ae039_1_0"/>
          <p:cNvSpPr txBox="1"/>
          <p:nvPr/>
        </p:nvSpPr>
        <p:spPr>
          <a:xfrm>
            <a:off x="266687" y="1104143"/>
            <a:ext cx="6430204" cy="3917260"/>
          </a:xfrm>
          <a:prstGeom prst="rect">
            <a:avLst/>
          </a:prstGeom>
          <a:noFill/>
          <a:ln>
            <a:noFill/>
          </a:ln>
        </p:spPr>
        <p:txBody>
          <a:bodyPr anchorCtr="0" anchor="t" bIns="0" lIns="0" spcFirstLastPara="1" rIns="0" wrap="square" tIns="0">
            <a:noAutofit/>
          </a:bodyPr>
          <a:lstStyle/>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Das Hauptprogramm des N5 Symposium wird durch ein spannendes Rahmenprogramm ergänzt</a:t>
            </a:r>
            <a:endParaRPr b="0" i="0" sz="1400" u="none" cap="none" strike="noStrike">
              <a:solidFill>
                <a:schemeClr val="dk2"/>
              </a:solidFill>
              <a:latin typeface="Open Sans Light"/>
              <a:ea typeface="Open Sans Light"/>
              <a:cs typeface="Open Sans Light"/>
              <a:sym typeface="Open Sans Light"/>
            </a:endParaRPr>
          </a:p>
          <a:p>
            <a:pPr indent="-196850" lvl="0" marL="28575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Ziel: tieferer Einblick für Studierende in die Themen, z.B. mittels Workshops passend zu Podiumsdiskussionen</a:t>
            </a:r>
            <a:endParaRPr b="0" i="0" sz="1400" u="none" cap="none" strike="noStrike">
              <a:solidFill>
                <a:schemeClr val="dk2"/>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Konferenzpartner stellen attraktive Karrieremöglichkeiten in der Region aber auch deutschlandweit vor</a:t>
            </a:r>
            <a:endParaRPr b="0" i="0" sz="1400" u="none" cap="none" strike="noStrike">
              <a:solidFill>
                <a:schemeClr val="dk2"/>
              </a:solidFill>
              <a:latin typeface="Open Sans Light"/>
              <a:ea typeface="Open Sans Light"/>
              <a:cs typeface="Open Sans Light"/>
              <a:sym typeface="Open Sans Light"/>
            </a:endParaRPr>
          </a:p>
          <a:p>
            <a:pPr indent="-196850" lvl="0" marL="28575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2"/>
              </a:solidFill>
              <a:latin typeface="Open Sans Light"/>
              <a:ea typeface="Open Sans Light"/>
              <a:cs typeface="Open Sans Light"/>
              <a:sym typeface="Open Sans Light"/>
            </a:endParaRPr>
          </a:p>
          <a:p>
            <a:pPr indent="-285750" lvl="0" marL="285750" marR="0" rtl="0" algn="l">
              <a:lnSpc>
                <a:spcPct val="115000"/>
              </a:lnSpc>
              <a:spcBef>
                <a:spcPts val="0"/>
              </a:spcBef>
              <a:spcAft>
                <a:spcPts val="0"/>
              </a:spcAft>
              <a:buClr>
                <a:srgbClr val="000000"/>
              </a:buClr>
              <a:buSzPts val="1400"/>
              <a:buFont typeface="Arial"/>
              <a:buChar char="•"/>
            </a:pPr>
            <a:r>
              <a:rPr b="0" i="0" lang="en-US" sz="1400" u="none" cap="none" strike="noStrike">
                <a:solidFill>
                  <a:schemeClr val="dk2"/>
                </a:solidFill>
                <a:latin typeface="Open Sans Light"/>
                <a:ea typeface="Open Sans Light"/>
                <a:cs typeface="Open Sans Light"/>
                <a:sym typeface="Open Sans Light"/>
              </a:rPr>
              <a:t>Im Rahmenprogramm sollen auch studentische Initiativen der OVGU Magdeburg, gemeinnützige Vereine aus Sachsen-Anhalt und</a:t>
            </a:r>
            <a:br>
              <a:rPr b="0" i="0" lang="en-US" sz="1400" u="none" cap="none" strike="noStrike">
                <a:solidFill>
                  <a:schemeClr val="dk2"/>
                </a:solidFill>
                <a:latin typeface="Open Sans Light"/>
                <a:ea typeface="Open Sans Light"/>
                <a:cs typeface="Open Sans Light"/>
                <a:sym typeface="Open Sans Light"/>
              </a:rPr>
            </a:br>
            <a:r>
              <a:rPr b="0" i="0" lang="en-US" sz="1400" u="none" cap="none" strike="noStrike">
                <a:solidFill>
                  <a:schemeClr val="dk2"/>
                </a:solidFill>
                <a:latin typeface="Open Sans Light"/>
                <a:ea typeface="Open Sans Light"/>
                <a:cs typeface="Open Sans Light"/>
                <a:sym typeface="Open Sans Light"/>
              </a:rPr>
              <a:t>Start-ups ihre Arbeit und Innovationen präsentieren können</a:t>
            </a:r>
            <a:endParaRPr b="0" i="0" sz="1400" u="none" cap="none" strike="noStrike">
              <a:solidFill>
                <a:schemeClr val="dk2"/>
              </a:solidFill>
              <a:latin typeface="Open Sans Light"/>
              <a:ea typeface="Open Sans Light"/>
              <a:cs typeface="Open Sans Light"/>
              <a:sym typeface="Open Sans Light"/>
            </a:endParaRPr>
          </a:p>
          <a:p>
            <a:pPr indent="0" lvl="0" marL="0" marR="0" rtl="0" algn="l">
              <a:lnSpc>
                <a:spcPct val="107916"/>
              </a:lnSpc>
              <a:spcBef>
                <a:spcPts val="0"/>
              </a:spcBef>
              <a:spcAft>
                <a:spcPts val="800"/>
              </a:spcAft>
              <a:buClr>
                <a:schemeClr val="dk1"/>
              </a:buClr>
              <a:buSzPts val="1100"/>
              <a:buFont typeface="Arial"/>
              <a:buNone/>
            </a:pPr>
            <a:r>
              <a:t/>
            </a:r>
            <a:endParaRPr b="0" i="0" sz="2000" u="none" cap="none" strike="noStrike">
              <a:solidFill>
                <a:srgbClr val="434343"/>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
          <p:cNvPicPr preferRelativeResize="0"/>
          <p:nvPr/>
        </p:nvPicPr>
        <p:blipFill rotWithShape="1">
          <a:blip r:embed="rId3">
            <a:alphaModFix/>
          </a:blip>
          <a:srcRect b="0" l="0" r="0" t="0"/>
          <a:stretch/>
        </p:blipFill>
        <p:spPr>
          <a:xfrm>
            <a:off x="358" y="0"/>
            <a:ext cx="7558958" cy="5040313"/>
          </a:xfrm>
          <a:prstGeom prst="rect">
            <a:avLst/>
          </a:prstGeom>
          <a:noFill/>
          <a:ln>
            <a:noFill/>
          </a:ln>
        </p:spPr>
      </p:pic>
      <p:sp>
        <p:nvSpPr>
          <p:cNvPr id="119" name="Google Shape;119;p2"/>
          <p:cNvSpPr/>
          <p:nvPr/>
        </p:nvSpPr>
        <p:spPr>
          <a:xfrm>
            <a:off x="358" y="0"/>
            <a:ext cx="7569480" cy="5040384"/>
          </a:xfrm>
          <a:prstGeom prst="rect">
            <a:avLst/>
          </a:prstGeom>
          <a:solidFill>
            <a:srgbClr val="0758BF">
              <a:alpha val="69411"/>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
          <p:cNvSpPr txBox="1"/>
          <p:nvPr/>
        </p:nvSpPr>
        <p:spPr>
          <a:xfrm>
            <a:off x="1325631" y="1667987"/>
            <a:ext cx="5693478" cy="81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Open Sans"/>
                <a:ea typeface="Open Sans"/>
                <a:cs typeface="Open Sans"/>
                <a:sym typeface="Open Sans"/>
              </a:rPr>
              <a:t>Impressionen N5 Symposium 2021</a:t>
            </a:r>
            <a:endParaRPr b="1" i="0" sz="2400" u="none" cap="none" strike="noStrike">
              <a:solidFill>
                <a:schemeClr val="lt1"/>
              </a:solidFill>
              <a:latin typeface="Open Sans"/>
              <a:ea typeface="Open Sans"/>
              <a:cs typeface="Open Sans"/>
              <a:sym typeface="Open Sans"/>
            </a:endParaRPr>
          </a:p>
        </p:txBody>
      </p:sp>
      <p:cxnSp>
        <p:nvCxnSpPr>
          <p:cNvPr id="121" name="Google Shape;121;p2"/>
          <p:cNvCxnSpPr/>
          <p:nvPr/>
        </p:nvCxnSpPr>
        <p:spPr>
          <a:xfrm>
            <a:off x="1325631" y="2088402"/>
            <a:ext cx="713400" cy="0"/>
          </a:xfrm>
          <a:prstGeom prst="straightConnector1">
            <a:avLst/>
          </a:prstGeom>
          <a:noFill/>
          <a:ln cap="flat" cmpd="sng" w="38100">
            <a:solidFill>
              <a:srgbClr val="F4AE9E"/>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grpSp>
        <p:nvGrpSpPr>
          <p:cNvPr id="126" name="Google Shape;126;p4"/>
          <p:cNvGrpSpPr/>
          <p:nvPr/>
        </p:nvGrpSpPr>
        <p:grpSpPr>
          <a:xfrm>
            <a:off x="428674" y="2700608"/>
            <a:ext cx="3366450" cy="1475893"/>
            <a:chOff x="673185" y="3597508"/>
            <a:chExt cx="3366450" cy="1475893"/>
          </a:xfrm>
        </p:grpSpPr>
        <p:pic>
          <p:nvPicPr>
            <p:cNvPr id="127" name="Google Shape;127;p4"/>
            <p:cNvPicPr preferRelativeResize="0"/>
            <p:nvPr/>
          </p:nvPicPr>
          <p:blipFill rotWithShape="1">
            <a:blip r:embed="rId4">
              <a:alphaModFix/>
            </a:blip>
            <a:srcRect b="0" l="0" r="0" t="0"/>
            <a:stretch/>
          </p:blipFill>
          <p:spPr>
            <a:xfrm>
              <a:off x="673185" y="3643350"/>
              <a:ext cx="216000" cy="216000"/>
            </a:xfrm>
            <a:prstGeom prst="rect">
              <a:avLst/>
            </a:prstGeom>
            <a:noFill/>
            <a:ln>
              <a:noFill/>
            </a:ln>
          </p:spPr>
        </p:pic>
        <p:grpSp>
          <p:nvGrpSpPr>
            <p:cNvPr id="128" name="Google Shape;128;p4"/>
            <p:cNvGrpSpPr/>
            <p:nvPr/>
          </p:nvGrpSpPr>
          <p:grpSpPr>
            <a:xfrm>
              <a:off x="673185" y="3597508"/>
              <a:ext cx="3366450" cy="1475893"/>
              <a:chOff x="673185" y="980693"/>
              <a:chExt cx="3366450" cy="1475893"/>
            </a:xfrm>
          </p:grpSpPr>
          <p:sp>
            <p:nvSpPr>
              <p:cNvPr id="129" name="Google Shape;129;p4"/>
              <p:cNvSpPr txBox="1"/>
              <p:nvPr/>
            </p:nvSpPr>
            <p:spPr>
              <a:xfrm>
                <a:off x="980111" y="980693"/>
                <a:ext cx="2556240" cy="3076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Open Sans"/>
                    <a:ea typeface="Open Sans"/>
                    <a:cs typeface="Open Sans"/>
                    <a:sym typeface="Open Sans"/>
                  </a:rPr>
                  <a:t>Grußworte </a:t>
                </a:r>
                <a:r>
                  <a:rPr b="0" i="0" lang="en-US" sz="1200" u="none" cap="none" strike="noStrike">
                    <a:solidFill>
                      <a:schemeClr val="dk1"/>
                    </a:solidFill>
                    <a:latin typeface="Open Sans"/>
                    <a:ea typeface="Open Sans"/>
                    <a:cs typeface="Open Sans"/>
                    <a:sym typeface="Open Sans"/>
                  </a:rPr>
                  <a:t>und</a:t>
                </a:r>
                <a:r>
                  <a:rPr b="1" i="0" lang="en-US" sz="1200" u="none" cap="none" strike="noStrike">
                    <a:solidFill>
                      <a:schemeClr val="dk1"/>
                    </a:solidFill>
                    <a:latin typeface="Open Sans"/>
                    <a:ea typeface="Open Sans"/>
                    <a:cs typeface="Open Sans"/>
                    <a:sym typeface="Open Sans"/>
                  </a:rPr>
                  <a:t> Impulsvorträge</a:t>
                </a:r>
                <a:endParaRPr b="1" i="0" sz="1050" u="none" cap="none" strike="noStrike">
                  <a:solidFill>
                    <a:schemeClr val="dk1"/>
                  </a:solidFill>
                  <a:latin typeface="Open Sans"/>
                  <a:ea typeface="Open Sans"/>
                  <a:cs typeface="Open Sans"/>
                  <a:sym typeface="Open Sans"/>
                </a:endParaRPr>
              </a:p>
            </p:txBody>
          </p:sp>
          <p:sp>
            <p:nvSpPr>
              <p:cNvPr id="130" name="Google Shape;130;p4"/>
              <p:cNvSpPr txBox="1"/>
              <p:nvPr/>
            </p:nvSpPr>
            <p:spPr>
              <a:xfrm>
                <a:off x="673185" y="1288376"/>
                <a:ext cx="3366450" cy="1168210"/>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Michael Kobel</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Michael Kretschmer</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Martin Dulig</a:t>
                </a:r>
                <a:endParaRPr b="0" i="0" sz="1200" u="none" cap="none" strike="noStrike">
                  <a:solidFill>
                    <a:srgbClr val="434343"/>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Britta Ernst</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Thomas Kralinski</a:t>
                </a:r>
                <a:endParaRPr b="0" i="0" sz="1200" u="none" cap="none" strike="noStrike">
                  <a:solidFill>
                    <a:srgbClr val="434343"/>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Jens Marchewski</a:t>
                </a:r>
                <a:endParaRPr b="0" i="0" sz="12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34343"/>
                  </a:solidFill>
                  <a:latin typeface="Open Sans"/>
                  <a:ea typeface="Open Sans"/>
                  <a:cs typeface="Open Sans"/>
                  <a:sym typeface="Open Sans"/>
                </a:endParaRPr>
              </a:p>
            </p:txBody>
          </p:sp>
        </p:grpSp>
      </p:grpSp>
      <p:sp>
        <p:nvSpPr>
          <p:cNvPr id="131" name="Google Shape;131;p4"/>
          <p:cNvSpPr txBox="1"/>
          <p:nvPr/>
        </p:nvSpPr>
        <p:spPr>
          <a:xfrm>
            <a:off x="428674" y="309425"/>
            <a:ext cx="4414800" cy="81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758BF"/>
                </a:solidFill>
                <a:latin typeface="Open Sans"/>
                <a:ea typeface="Open Sans"/>
                <a:cs typeface="Open Sans"/>
                <a:sym typeface="Open Sans"/>
              </a:rPr>
              <a:t>Programmpunkte</a:t>
            </a:r>
            <a:endParaRPr b="1" i="0" sz="2400" u="none" cap="none" strike="noStrike">
              <a:solidFill>
                <a:srgbClr val="204F32"/>
              </a:solidFill>
              <a:latin typeface="Open Sans"/>
              <a:ea typeface="Open Sans"/>
              <a:cs typeface="Open Sans"/>
              <a:sym typeface="Open Sans"/>
            </a:endParaRPr>
          </a:p>
        </p:txBody>
      </p:sp>
      <p:cxnSp>
        <p:nvCxnSpPr>
          <p:cNvPr id="132" name="Google Shape;132;p4"/>
          <p:cNvCxnSpPr/>
          <p:nvPr/>
        </p:nvCxnSpPr>
        <p:spPr>
          <a:xfrm>
            <a:off x="428674" y="757989"/>
            <a:ext cx="713400" cy="0"/>
          </a:xfrm>
          <a:prstGeom prst="straightConnector1">
            <a:avLst/>
          </a:prstGeom>
          <a:noFill/>
          <a:ln cap="flat" cmpd="sng" w="38100">
            <a:solidFill>
              <a:srgbClr val="F4AE9E"/>
            </a:solidFill>
            <a:prstDash val="solid"/>
            <a:round/>
            <a:headEnd len="sm" w="sm" type="none"/>
            <a:tailEnd len="sm" w="sm" type="none"/>
          </a:ln>
        </p:spPr>
      </p:cxnSp>
      <p:pic>
        <p:nvPicPr>
          <p:cNvPr id="133" name="Google Shape;133;p4"/>
          <p:cNvPicPr preferRelativeResize="0"/>
          <p:nvPr/>
        </p:nvPicPr>
        <p:blipFill rotWithShape="1">
          <a:blip r:embed="rId5">
            <a:alphaModFix/>
          </a:blip>
          <a:srcRect b="0" l="0" r="0" t="0"/>
          <a:stretch/>
        </p:blipFill>
        <p:spPr>
          <a:xfrm>
            <a:off x="6770999" y="4438697"/>
            <a:ext cx="489026" cy="370808"/>
          </a:xfrm>
          <a:prstGeom prst="rect">
            <a:avLst/>
          </a:prstGeom>
          <a:noFill/>
          <a:ln>
            <a:noFill/>
          </a:ln>
        </p:spPr>
      </p:pic>
      <p:grpSp>
        <p:nvGrpSpPr>
          <p:cNvPr id="134" name="Google Shape;134;p4"/>
          <p:cNvGrpSpPr/>
          <p:nvPr/>
        </p:nvGrpSpPr>
        <p:grpSpPr>
          <a:xfrm>
            <a:off x="3795124" y="1080432"/>
            <a:ext cx="3464902" cy="1249030"/>
            <a:chOff x="3795125" y="1342603"/>
            <a:chExt cx="3464902" cy="1249030"/>
          </a:xfrm>
        </p:grpSpPr>
        <p:grpSp>
          <p:nvGrpSpPr>
            <p:cNvPr id="135" name="Google Shape;135;p4"/>
            <p:cNvGrpSpPr/>
            <p:nvPr/>
          </p:nvGrpSpPr>
          <p:grpSpPr>
            <a:xfrm>
              <a:off x="3795125" y="1342603"/>
              <a:ext cx="3464902" cy="1249030"/>
              <a:chOff x="3795125" y="-83304"/>
              <a:chExt cx="3464902" cy="1249030"/>
            </a:xfrm>
          </p:grpSpPr>
          <p:sp>
            <p:nvSpPr>
              <p:cNvPr id="136" name="Google Shape;136;p4"/>
              <p:cNvSpPr txBox="1"/>
              <p:nvPr/>
            </p:nvSpPr>
            <p:spPr>
              <a:xfrm>
                <a:off x="4098272" y="-83304"/>
                <a:ext cx="1590370" cy="3076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Open Sans"/>
                    <a:ea typeface="Open Sans"/>
                    <a:cs typeface="Open Sans"/>
                    <a:sym typeface="Open Sans"/>
                  </a:rPr>
                  <a:t>Workshops</a:t>
                </a:r>
                <a:endParaRPr b="1" i="0" sz="1050" u="none" cap="none" strike="noStrike">
                  <a:solidFill>
                    <a:schemeClr val="dk1"/>
                  </a:solidFill>
                  <a:latin typeface="Open Sans"/>
                  <a:ea typeface="Open Sans"/>
                  <a:cs typeface="Open Sans"/>
                  <a:sym typeface="Open Sans"/>
                </a:endParaRPr>
              </a:p>
            </p:txBody>
          </p:sp>
          <p:sp>
            <p:nvSpPr>
              <p:cNvPr id="137" name="Google Shape;137;p4"/>
              <p:cNvSpPr txBox="1"/>
              <p:nvPr/>
            </p:nvSpPr>
            <p:spPr>
              <a:xfrm>
                <a:off x="3795125" y="201778"/>
                <a:ext cx="3464902" cy="963948"/>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Assessment Center Training (DKB)</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Bürgerbeteiligung und Crowdfunding (DKB)</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Nachhaltigkeit und berufliche Perspektiven (Lokale Agenda 21 Dresden)</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Diversität als Wettbewerbsvorteil (McKinsey)</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Frauen in Führungspositionen (Carola-Eck-Philipp)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434343"/>
                  </a:solidFill>
                  <a:latin typeface="Open Sans"/>
                  <a:ea typeface="Open Sans"/>
                  <a:cs typeface="Open Sans"/>
                  <a:sym typeface="Open Sans"/>
                </a:endParaRPr>
              </a:p>
            </p:txBody>
          </p:sp>
        </p:grpSp>
        <p:pic>
          <p:nvPicPr>
            <p:cNvPr id="138" name="Google Shape;138;p4"/>
            <p:cNvPicPr preferRelativeResize="0"/>
            <p:nvPr/>
          </p:nvPicPr>
          <p:blipFill rotWithShape="1">
            <a:blip r:embed="rId6">
              <a:alphaModFix/>
            </a:blip>
            <a:srcRect b="0" l="0" r="0" t="0"/>
            <a:stretch/>
          </p:blipFill>
          <p:spPr>
            <a:xfrm>
              <a:off x="3795125" y="1390953"/>
              <a:ext cx="216000" cy="216000"/>
            </a:xfrm>
            <a:prstGeom prst="rect">
              <a:avLst/>
            </a:prstGeom>
            <a:noFill/>
            <a:ln>
              <a:noFill/>
            </a:ln>
          </p:spPr>
        </p:pic>
      </p:grpSp>
      <p:grpSp>
        <p:nvGrpSpPr>
          <p:cNvPr id="139" name="Google Shape;139;p4"/>
          <p:cNvGrpSpPr/>
          <p:nvPr/>
        </p:nvGrpSpPr>
        <p:grpSpPr>
          <a:xfrm>
            <a:off x="428674" y="1080432"/>
            <a:ext cx="3366450" cy="1246197"/>
            <a:chOff x="428675" y="1042366"/>
            <a:chExt cx="3366450" cy="1246197"/>
          </a:xfrm>
        </p:grpSpPr>
        <p:grpSp>
          <p:nvGrpSpPr>
            <p:cNvPr id="140" name="Google Shape;140;p4"/>
            <p:cNvGrpSpPr/>
            <p:nvPr/>
          </p:nvGrpSpPr>
          <p:grpSpPr>
            <a:xfrm>
              <a:off x="428675" y="1042366"/>
              <a:ext cx="3366450" cy="1246197"/>
              <a:chOff x="428675" y="1042366"/>
              <a:chExt cx="3366450" cy="1246197"/>
            </a:xfrm>
          </p:grpSpPr>
          <p:sp>
            <p:nvSpPr>
              <p:cNvPr id="141" name="Google Shape;141;p4"/>
              <p:cNvSpPr txBox="1"/>
              <p:nvPr/>
            </p:nvSpPr>
            <p:spPr>
              <a:xfrm>
                <a:off x="735601" y="1042366"/>
                <a:ext cx="641567" cy="3076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Open Sans"/>
                    <a:ea typeface="Open Sans"/>
                    <a:cs typeface="Open Sans"/>
                    <a:sym typeface="Open Sans"/>
                  </a:rPr>
                  <a:t>Panels</a:t>
                </a:r>
                <a:endParaRPr b="1" i="0" sz="1000" u="none" cap="none" strike="noStrike">
                  <a:solidFill>
                    <a:schemeClr val="dk1"/>
                  </a:solidFill>
                  <a:latin typeface="Open Sans"/>
                  <a:ea typeface="Open Sans"/>
                  <a:cs typeface="Open Sans"/>
                  <a:sym typeface="Open Sans"/>
                </a:endParaRPr>
              </a:p>
            </p:txBody>
          </p:sp>
          <p:sp>
            <p:nvSpPr>
              <p:cNvPr id="142" name="Google Shape;142;p4"/>
              <p:cNvSpPr txBox="1"/>
              <p:nvPr/>
            </p:nvSpPr>
            <p:spPr>
              <a:xfrm>
                <a:off x="428675" y="1324615"/>
                <a:ext cx="3366450" cy="963948"/>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Green Finance</a:t>
                </a:r>
                <a:endParaRPr b="0" i="0" sz="11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chemeClr val="dk1"/>
                    </a:solidFill>
                    <a:latin typeface="Open Sans"/>
                    <a:ea typeface="Open Sans"/>
                    <a:cs typeface="Open Sans"/>
                    <a:sym typeface="Open Sans"/>
                  </a:rPr>
                  <a:t>Ostpräsenz und –identität</a:t>
                </a:r>
                <a:endParaRPr b="0" i="0" sz="1100" u="none" cap="none" strike="noStrike">
                  <a:solidFill>
                    <a:schemeClr val="dk1"/>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chemeClr val="dk1"/>
                    </a:solidFill>
                    <a:latin typeface="Open Sans"/>
                    <a:ea typeface="Open Sans"/>
                    <a:cs typeface="Open Sans"/>
                    <a:sym typeface="Open Sans"/>
                  </a:rPr>
                  <a:t>Plattformen und Digitale Ökonomien</a:t>
                </a:r>
                <a:endParaRPr b="0" i="0" sz="1100" u="none" cap="none" strike="noStrike">
                  <a:solidFill>
                    <a:schemeClr val="dk1"/>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chemeClr val="dk1"/>
                    </a:solidFill>
                    <a:latin typeface="Open Sans"/>
                    <a:ea typeface="Open Sans"/>
                    <a:cs typeface="Open Sans"/>
                    <a:sym typeface="Open Sans"/>
                  </a:rPr>
                  <a:t>Gender Data-Gap</a:t>
                </a:r>
                <a:endParaRPr b="0" i="0" sz="1100" u="none" cap="none" strike="noStrike">
                  <a:solidFill>
                    <a:srgbClr val="434343"/>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400"/>
                  <a:buFont typeface="Noto Sans Symbols"/>
                  <a:buChar char="−"/>
                </a:pPr>
                <a:r>
                  <a:rPr b="0" i="0" lang="en-US" sz="1100" u="none" cap="none" strike="noStrike">
                    <a:solidFill>
                      <a:srgbClr val="434343"/>
                    </a:solidFill>
                    <a:latin typeface="Open Sans"/>
                    <a:ea typeface="Open Sans"/>
                    <a:cs typeface="Open Sans"/>
                    <a:sym typeface="Open Sans"/>
                  </a:rPr>
                  <a:t>Perspektive Ostdeutschland</a:t>
                </a:r>
                <a:endParaRPr b="0" i="0" sz="1100" u="none" cap="none" strike="noStrike">
                  <a:solidFill>
                    <a:srgbClr val="434343"/>
                  </a:solidFill>
                  <a:latin typeface="Open Sans"/>
                  <a:ea typeface="Open Sans"/>
                  <a:cs typeface="Open Sans"/>
                  <a:sym typeface="Open Sans"/>
                </a:endParaRPr>
              </a:p>
            </p:txBody>
          </p:sp>
        </p:grpSp>
        <p:pic>
          <p:nvPicPr>
            <p:cNvPr id="143" name="Google Shape;143;p4"/>
            <p:cNvPicPr preferRelativeResize="0"/>
            <p:nvPr/>
          </p:nvPicPr>
          <p:blipFill rotWithShape="1">
            <a:blip r:embed="rId7">
              <a:alphaModFix/>
            </a:blip>
            <a:srcRect b="0" l="0" r="0" t="0"/>
            <a:stretch/>
          </p:blipFill>
          <p:spPr>
            <a:xfrm>
              <a:off x="432452" y="1088207"/>
              <a:ext cx="216000" cy="216000"/>
            </a:xfrm>
            <a:prstGeom prst="rect">
              <a:avLst/>
            </a:prstGeom>
            <a:noFill/>
            <a:ln>
              <a:noFill/>
            </a:ln>
          </p:spPr>
        </p:pic>
      </p:grpSp>
      <p:grpSp>
        <p:nvGrpSpPr>
          <p:cNvPr id="144" name="Google Shape;144;p4"/>
          <p:cNvGrpSpPr/>
          <p:nvPr/>
        </p:nvGrpSpPr>
        <p:grpSpPr>
          <a:xfrm>
            <a:off x="3795124" y="2700608"/>
            <a:ext cx="3464901" cy="569523"/>
            <a:chOff x="3795124" y="2577947"/>
            <a:chExt cx="3464901" cy="569523"/>
          </a:xfrm>
        </p:grpSpPr>
        <p:sp>
          <p:nvSpPr>
            <p:cNvPr id="145" name="Google Shape;145;p4"/>
            <p:cNvSpPr txBox="1"/>
            <p:nvPr/>
          </p:nvSpPr>
          <p:spPr>
            <a:xfrm>
              <a:off x="3795124" y="2889241"/>
              <a:ext cx="3464901" cy="258229"/>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Karolin Gröschl und Christoph Scholze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34343"/>
                </a:solidFill>
                <a:latin typeface="Open Sans"/>
                <a:ea typeface="Open Sans"/>
                <a:cs typeface="Open Sans"/>
                <a:sym typeface="Open Sans"/>
              </a:endParaRPr>
            </a:p>
          </p:txBody>
        </p:sp>
        <p:sp>
          <p:nvSpPr>
            <p:cNvPr id="146" name="Google Shape;146;p4"/>
            <p:cNvSpPr txBox="1"/>
            <p:nvPr/>
          </p:nvSpPr>
          <p:spPr>
            <a:xfrm>
              <a:off x="4098271" y="2577947"/>
              <a:ext cx="2556240" cy="3076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Open Sans"/>
                  <a:ea typeface="Open Sans"/>
                  <a:cs typeface="Open Sans"/>
                  <a:sym typeface="Open Sans"/>
                </a:rPr>
                <a:t>Podcast</a:t>
              </a:r>
              <a:endParaRPr b="1" i="0" sz="1050" u="none" cap="none" strike="noStrike">
                <a:solidFill>
                  <a:schemeClr val="dk1"/>
                </a:solidFill>
                <a:latin typeface="Open Sans"/>
                <a:ea typeface="Open Sans"/>
                <a:cs typeface="Open Sans"/>
                <a:sym typeface="Open Sans"/>
              </a:endParaRPr>
            </a:p>
          </p:txBody>
        </p:sp>
        <p:pic>
          <p:nvPicPr>
            <p:cNvPr id="147" name="Google Shape;147;p4"/>
            <p:cNvPicPr preferRelativeResize="0"/>
            <p:nvPr/>
          </p:nvPicPr>
          <p:blipFill rotWithShape="1">
            <a:blip r:embed="rId8">
              <a:alphaModFix/>
            </a:blip>
            <a:srcRect b="0" l="0" r="0" t="0"/>
            <a:stretch/>
          </p:blipFill>
          <p:spPr>
            <a:xfrm>
              <a:off x="3795124" y="2623787"/>
              <a:ext cx="216000" cy="216000"/>
            </a:xfrm>
            <a:prstGeom prst="rect">
              <a:avLst/>
            </a:prstGeom>
            <a:noFill/>
            <a:ln>
              <a:noFill/>
            </a:ln>
          </p:spPr>
        </p:pic>
      </p:grpSp>
      <p:grpSp>
        <p:nvGrpSpPr>
          <p:cNvPr id="148" name="Google Shape;148;p4"/>
          <p:cNvGrpSpPr/>
          <p:nvPr/>
        </p:nvGrpSpPr>
        <p:grpSpPr>
          <a:xfrm>
            <a:off x="3795124" y="3606978"/>
            <a:ext cx="3464901" cy="569523"/>
            <a:chOff x="3795124" y="3606978"/>
            <a:chExt cx="3464901" cy="569523"/>
          </a:xfrm>
        </p:grpSpPr>
        <p:grpSp>
          <p:nvGrpSpPr>
            <p:cNvPr id="149" name="Google Shape;149;p4"/>
            <p:cNvGrpSpPr/>
            <p:nvPr/>
          </p:nvGrpSpPr>
          <p:grpSpPr>
            <a:xfrm>
              <a:off x="3795124" y="3606978"/>
              <a:ext cx="3464901" cy="569523"/>
              <a:chOff x="3795124" y="2577947"/>
              <a:chExt cx="3464901" cy="569523"/>
            </a:xfrm>
          </p:grpSpPr>
          <p:sp>
            <p:nvSpPr>
              <p:cNvPr id="150" name="Google Shape;150;p4"/>
              <p:cNvSpPr txBox="1"/>
              <p:nvPr/>
            </p:nvSpPr>
            <p:spPr>
              <a:xfrm>
                <a:off x="3795124" y="2889241"/>
                <a:ext cx="3464901" cy="258229"/>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Noto Sans Symbols"/>
                  <a:buChar char="−"/>
                </a:pPr>
                <a:r>
                  <a:rPr b="0" i="0" lang="en-US" sz="1200" u="none" cap="none" strike="noStrike">
                    <a:solidFill>
                      <a:srgbClr val="434343"/>
                    </a:solidFill>
                    <a:latin typeface="Open Sans"/>
                    <a:ea typeface="Open Sans"/>
                    <a:cs typeface="Open Sans"/>
                    <a:sym typeface="Open Sans"/>
                  </a:rPr>
                  <a:t>Valerie Schönian</a:t>
                </a:r>
                <a:endParaRPr b="0" i="0" sz="12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434343"/>
                  </a:solidFill>
                  <a:latin typeface="Open Sans"/>
                  <a:ea typeface="Open Sans"/>
                  <a:cs typeface="Open Sans"/>
                  <a:sym typeface="Open Sans"/>
                </a:endParaRPr>
              </a:p>
            </p:txBody>
          </p:sp>
          <p:sp>
            <p:nvSpPr>
              <p:cNvPr id="151" name="Google Shape;151;p4"/>
              <p:cNvSpPr txBox="1"/>
              <p:nvPr/>
            </p:nvSpPr>
            <p:spPr>
              <a:xfrm>
                <a:off x="4098271" y="2577947"/>
                <a:ext cx="2556240" cy="30768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Open Sans"/>
                    <a:ea typeface="Open Sans"/>
                    <a:cs typeface="Open Sans"/>
                    <a:sym typeface="Open Sans"/>
                  </a:rPr>
                  <a:t>Lesung</a:t>
                </a:r>
                <a:endParaRPr b="1" i="0" sz="1050" u="none" cap="none" strike="noStrike">
                  <a:solidFill>
                    <a:schemeClr val="dk1"/>
                  </a:solidFill>
                  <a:latin typeface="Open Sans"/>
                  <a:ea typeface="Open Sans"/>
                  <a:cs typeface="Open Sans"/>
                  <a:sym typeface="Open Sans"/>
                </a:endParaRPr>
              </a:p>
            </p:txBody>
          </p:sp>
        </p:grpSp>
        <p:pic>
          <p:nvPicPr>
            <p:cNvPr id="152" name="Google Shape;152;p4"/>
            <p:cNvPicPr preferRelativeResize="0"/>
            <p:nvPr/>
          </p:nvPicPr>
          <p:blipFill rotWithShape="1">
            <a:blip r:embed="rId9">
              <a:alphaModFix/>
            </a:blip>
            <a:srcRect b="0" l="0" r="0" t="0"/>
            <a:stretch/>
          </p:blipFill>
          <p:spPr>
            <a:xfrm>
              <a:off x="3795124" y="3650245"/>
              <a:ext cx="216000" cy="216000"/>
            </a:xfrm>
            <a:prstGeom prst="rect">
              <a:avLst/>
            </a:prstGeom>
            <a:noFill/>
            <a:ln>
              <a:noFill/>
            </a:ln>
          </p:spPr>
        </p:pic>
      </p:grpSp>
      <p:cxnSp>
        <p:nvCxnSpPr>
          <p:cNvPr id="153" name="Google Shape;153;p4"/>
          <p:cNvCxnSpPr/>
          <p:nvPr/>
        </p:nvCxnSpPr>
        <p:spPr>
          <a:xfrm>
            <a:off x="428674" y="2520176"/>
            <a:ext cx="6831351" cy="0"/>
          </a:xfrm>
          <a:prstGeom prst="straightConnector1">
            <a:avLst/>
          </a:prstGeom>
          <a:noFill/>
          <a:ln cap="flat" cmpd="sng" w="9525">
            <a:solidFill>
              <a:schemeClr val="dk1"/>
            </a:solidFill>
            <a:prstDash val="dash"/>
            <a:round/>
            <a:headEnd len="sm" w="sm" type="none"/>
            <a:tailEnd len="sm" w="sm" type="none"/>
          </a:ln>
        </p:spPr>
      </p:cxnSp>
      <p:cxnSp>
        <p:nvCxnSpPr>
          <p:cNvPr id="154" name="Google Shape;154;p4"/>
          <p:cNvCxnSpPr/>
          <p:nvPr/>
        </p:nvCxnSpPr>
        <p:spPr>
          <a:xfrm>
            <a:off x="3501483" y="1123025"/>
            <a:ext cx="0" cy="3099317"/>
          </a:xfrm>
          <a:prstGeom prst="straightConnector1">
            <a:avLst/>
          </a:prstGeom>
          <a:noFill/>
          <a:ln cap="flat" cmpd="sng" w="9525">
            <a:solidFill>
              <a:schemeClr val="dk1"/>
            </a:solidFill>
            <a:prstDash val="dash"/>
            <a:round/>
            <a:headEnd len="sm" w="sm" type="none"/>
            <a:tailEnd len="sm" w="sm" type="none"/>
          </a:ln>
        </p:spPr>
      </p:cxnSp>
      <p:sp>
        <p:nvSpPr>
          <p:cNvPr id="155" name="Google Shape;155;p4"/>
          <p:cNvSpPr txBox="1"/>
          <p:nvPr/>
        </p:nvSpPr>
        <p:spPr>
          <a:xfrm>
            <a:off x="428672" y="4714232"/>
            <a:ext cx="6228000" cy="80822"/>
          </a:xfrm>
          <a:prstGeom prst="rect">
            <a:avLst/>
          </a:prstGeom>
          <a:solidFill>
            <a:srgbClr val="F5AF9E"/>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600"/>
              <a:buFont typeface="Arial"/>
              <a:buNone/>
            </a:pPr>
            <a:r>
              <a:t/>
            </a:r>
            <a:endParaRPr b="0" i="0" sz="1200" u="none" cap="none" strike="noStrike">
              <a:solidFill>
                <a:srgbClr val="F4AE9E"/>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5"/>
          <p:cNvSpPr txBox="1"/>
          <p:nvPr/>
        </p:nvSpPr>
        <p:spPr>
          <a:xfrm>
            <a:off x="428672" y="4714232"/>
            <a:ext cx="6228000" cy="80822"/>
          </a:xfrm>
          <a:prstGeom prst="rect">
            <a:avLst/>
          </a:prstGeom>
          <a:solidFill>
            <a:srgbClr val="F5AF9E"/>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600"/>
              <a:buFont typeface="Arial"/>
              <a:buNone/>
            </a:pPr>
            <a:r>
              <a:t/>
            </a:r>
            <a:endParaRPr b="0" i="0" sz="1200" u="none" cap="none" strike="noStrike">
              <a:solidFill>
                <a:srgbClr val="F4AE9E"/>
              </a:solidFill>
              <a:latin typeface="Open Sans"/>
              <a:ea typeface="Open Sans"/>
              <a:cs typeface="Open Sans"/>
              <a:sym typeface="Open Sans"/>
            </a:endParaRPr>
          </a:p>
        </p:txBody>
      </p:sp>
      <p:grpSp>
        <p:nvGrpSpPr>
          <p:cNvPr id="161" name="Google Shape;161;p5"/>
          <p:cNvGrpSpPr/>
          <p:nvPr/>
        </p:nvGrpSpPr>
        <p:grpSpPr>
          <a:xfrm>
            <a:off x="428674" y="309425"/>
            <a:ext cx="6739568" cy="835665"/>
            <a:chOff x="428674" y="309425"/>
            <a:chExt cx="6739568" cy="835665"/>
          </a:xfrm>
        </p:grpSpPr>
        <p:sp>
          <p:nvSpPr>
            <p:cNvPr id="162" name="Google Shape;162;p5"/>
            <p:cNvSpPr txBox="1"/>
            <p:nvPr/>
          </p:nvSpPr>
          <p:spPr>
            <a:xfrm>
              <a:off x="1270908" y="911662"/>
              <a:ext cx="4168370" cy="233428"/>
            </a:xfrm>
            <a:prstGeom prst="rect">
              <a:avLst/>
            </a:prstGeom>
            <a:no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000000"/>
                </a:buClr>
                <a:buSzPts val="1000"/>
                <a:buFont typeface="Arial"/>
                <a:buNone/>
              </a:pPr>
              <a:r>
                <a:rPr b="0" i="0" lang="en-US" sz="1000" u="none" cap="none" strike="noStrike">
                  <a:solidFill>
                    <a:srgbClr val="F4AE9E"/>
                  </a:solidFill>
                  <a:latin typeface="Open Sans"/>
                  <a:ea typeface="Open Sans"/>
                  <a:cs typeface="Open Sans"/>
                  <a:sym typeface="Open Sans"/>
                </a:rPr>
                <a:t>Wohnzimmer </a:t>
              </a:r>
              <a:endParaRPr b="0" i="0" sz="1000" u="none" cap="none" strike="noStrike">
                <a:solidFill>
                  <a:srgbClr val="F4AE9E"/>
                </a:solidFill>
                <a:latin typeface="Open Sans"/>
                <a:ea typeface="Open Sans"/>
                <a:cs typeface="Open Sans"/>
                <a:sym typeface="Open Sans"/>
              </a:endParaRPr>
            </a:p>
          </p:txBody>
        </p:sp>
        <p:grpSp>
          <p:nvGrpSpPr>
            <p:cNvPr id="163" name="Google Shape;163;p5"/>
            <p:cNvGrpSpPr/>
            <p:nvPr/>
          </p:nvGrpSpPr>
          <p:grpSpPr>
            <a:xfrm>
              <a:off x="428674" y="309425"/>
              <a:ext cx="6739568" cy="748278"/>
              <a:chOff x="428674" y="309425"/>
              <a:chExt cx="6739568" cy="748278"/>
            </a:xfrm>
          </p:grpSpPr>
          <p:sp>
            <p:nvSpPr>
              <p:cNvPr id="164" name="Google Shape;164;p5"/>
              <p:cNvSpPr txBox="1"/>
              <p:nvPr/>
            </p:nvSpPr>
            <p:spPr>
              <a:xfrm>
                <a:off x="428674" y="309425"/>
                <a:ext cx="6739568" cy="69843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rgbClr val="0758BF"/>
                    </a:solidFill>
                    <a:latin typeface="Open Sans"/>
                    <a:ea typeface="Open Sans"/>
                    <a:cs typeface="Open Sans"/>
                    <a:sym typeface="Open Sans"/>
                  </a:rPr>
                  <a:t>Programmpunkt</a:t>
                </a:r>
                <a:r>
                  <a:rPr b="1" i="0" lang="en-US" sz="1800" u="none" cap="none" strike="noStrike">
                    <a:solidFill>
                      <a:srgbClr val="0758BF"/>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758BF"/>
                    </a:solidFill>
                    <a:latin typeface="Open Sans"/>
                    <a:ea typeface="Open Sans"/>
                    <a:cs typeface="Open Sans"/>
                    <a:sym typeface="Open Sans"/>
                  </a:rPr>
                  <a:t>Panels</a:t>
                </a:r>
                <a:endParaRPr b="1" i="1" sz="2000" u="none" cap="none" strike="noStrike">
                  <a:solidFill>
                    <a:srgbClr val="204F32"/>
                  </a:solidFill>
                  <a:latin typeface="Open Sans"/>
                  <a:ea typeface="Open Sans"/>
                  <a:cs typeface="Open Sans"/>
                  <a:sym typeface="Open Sans"/>
                </a:endParaRPr>
              </a:p>
            </p:txBody>
          </p:sp>
          <p:cxnSp>
            <p:nvCxnSpPr>
              <p:cNvPr id="165" name="Google Shape;165;p5"/>
              <p:cNvCxnSpPr/>
              <p:nvPr/>
            </p:nvCxnSpPr>
            <p:spPr>
              <a:xfrm>
                <a:off x="428674" y="1057703"/>
                <a:ext cx="712800" cy="0"/>
              </a:xfrm>
              <a:prstGeom prst="straightConnector1">
                <a:avLst/>
              </a:prstGeom>
              <a:noFill/>
              <a:ln cap="flat" cmpd="sng" w="38100">
                <a:solidFill>
                  <a:srgbClr val="F4AE9E"/>
                </a:solidFill>
                <a:prstDash val="solid"/>
                <a:round/>
                <a:headEnd len="sm" w="sm" type="none"/>
                <a:tailEnd len="sm" w="sm" type="none"/>
              </a:ln>
            </p:spPr>
          </p:cxnSp>
        </p:grpSp>
      </p:grpSp>
      <p:pic>
        <p:nvPicPr>
          <p:cNvPr id="166" name="Google Shape;166;p5"/>
          <p:cNvPicPr preferRelativeResize="0"/>
          <p:nvPr/>
        </p:nvPicPr>
        <p:blipFill rotWithShape="1">
          <a:blip r:embed="rId3">
            <a:alphaModFix/>
          </a:blip>
          <a:srcRect b="0" l="0" r="0" t="0"/>
          <a:stretch/>
        </p:blipFill>
        <p:spPr>
          <a:xfrm>
            <a:off x="6770999" y="4438697"/>
            <a:ext cx="489026" cy="370808"/>
          </a:xfrm>
          <a:prstGeom prst="rect">
            <a:avLst/>
          </a:prstGeom>
          <a:noFill/>
          <a:ln>
            <a:noFill/>
          </a:ln>
        </p:spPr>
      </p:pic>
      <p:grpSp>
        <p:nvGrpSpPr>
          <p:cNvPr id="167" name="Google Shape;167;p5"/>
          <p:cNvGrpSpPr/>
          <p:nvPr/>
        </p:nvGrpSpPr>
        <p:grpSpPr>
          <a:xfrm>
            <a:off x="428673" y="1267951"/>
            <a:ext cx="6822183" cy="274755"/>
            <a:chOff x="428672" y="1039302"/>
            <a:chExt cx="6822183" cy="274755"/>
          </a:xfrm>
        </p:grpSpPr>
        <p:sp>
          <p:nvSpPr>
            <p:cNvPr id="168" name="Google Shape;168;p5"/>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1" i="0" lang="en-US" sz="1100" u="none" cap="none" strike="noStrike">
                  <a:solidFill>
                    <a:srgbClr val="434343"/>
                  </a:solidFill>
                  <a:latin typeface="Open Sans"/>
                  <a:ea typeface="Open Sans"/>
                  <a:cs typeface="Open Sans"/>
                  <a:sym typeface="Open Sans"/>
                </a:rPr>
                <a:t>Austausch</a:t>
              </a:r>
              <a:r>
                <a:rPr b="0" i="0" lang="en-US" sz="1100" u="none" cap="none" strike="noStrike">
                  <a:solidFill>
                    <a:srgbClr val="434343"/>
                  </a:solidFill>
                  <a:latin typeface="Open Sans"/>
                  <a:ea typeface="Open Sans"/>
                  <a:cs typeface="Open Sans"/>
                  <a:sym typeface="Open Sans"/>
                </a:rPr>
                <a:t> von Persönlichkeiten aus Wirtschaft, Kultur und Wissenschaft zu konkreten Themen</a:t>
              </a:r>
              <a:endParaRPr b="0" i="0" sz="1400" u="none" cap="none" strike="noStrike">
                <a:solidFill>
                  <a:srgbClr val="000000"/>
                </a:solidFill>
                <a:latin typeface="Arial"/>
                <a:ea typeface="Arial"/>
                <a:cs typeface="Arial"/>
                <a:sym typeface="Arial"/>
              </a:endParaRPr>
            </a:p>
          </p:txBody>
        </p:sp>
        <p:sp>
          <p:nvSpPr>
            <p:cNvPr id="169" name="Google Shape;169;p5"/>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70" name="Google Shape;170;p5"/>
          <p:cNvGrpSpPr/>
          <p:nvPr/>
        </p:nvGrpSpPr>
        <p:grpSpPr>
          <a:xfrm>
            <a:off x="428672" y="1620997"/>
            <a:ext cx="6822183" cy="274755"/>
            <a:chOff x="428672" y="1039302"/>
            <a:chExt cx="6822183" cy="274755"/>
          </a:xfrm>
        </p:grpSpPr>
        <p:sp>
          <p:nvSpPr>
            <p:cNvPr id="171" name="Google Shape;171;p5"/>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34343"/>
                  </a:solidFill>
                  <a:latin typeface="Open Sans"/>
                  <a:ea typeface="Open Sans"/>
                  <a:cs typeface="Open Sans"/>
                  <a:sym typeface="Open Sans"/>
                </a:rPr>
                <a:t>Podiumsdiskussionen, die für den </a:t>
              </a:r>
              <a:r>
                <a:rPr b="1" i="0" lang="en-US" sz="1100" u="none" cap="none" strike="noStrike">
                  <a:solidFill>
                    <a:srgbClr val="434343"/>
                  </a:solidFill>
                  <a:latin typeface="Open Sans"/>
                  <a:ea typeface="Open Sans"/>
                  <a:cs typeface="Open Sans"/>
                  <a:sym typeface="Open Sans"/>
                </a:rPr>
                <a:t>interaktiven Austausch </a:t>
              </a:r>
              <a:r>
                <a:rPr b="0" i="0" lang="en-US" sz="1100" u="none" cap="none" strike="noStrike">
                  <a:solidFill>
                    <a:srgbClr val="434343"/>
                  </a:solidFill>
                  <a:latin typeface="Open Sans"/>
                  <a:ea typeface="Open Sans"/>
                  <a:cs typeface="Open Sans"/>
                  <a:sym typeface="Open Sans"/>
                </a:rPr>
                <a:t>mit den Studierenden geöffnet wird</a:t>
              </a:r>
              <a:endParaRPr b="0" i="0" sz="1400" u="none" cap="none" strike="noStrike">
                <a:solidFill>
                  <a:srgbClr val="000000"/>
                </a:solidFill>
                <a:latin typeface="Arial"/>
                <a:ea typeface="Arial"/>
                <a:cs typeface="Arial"/>
                <a:sym typeface="Arial"/>
              </a:endParaRPr>
            </a:p>
          </p:txBody>
        </p:sp>
        <p:sp>
          <p:nvSpPr>
            <p:cNvPr id="172" name="Google Shape;172;p5"/>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73" name="Google Shape;173;p5"/>
          <p:cNvGrpSpPr/>
          <p:nvPr/>
        </p:nvGrpSpPr>
        <p:grpSpPr>
          <a:xfrm>
            <a:off x="437842" y="1975699"/>
            <a:ext cx="6822183" cy="274755"/>
            <a:chOff x="428672" y="1039302"/>
            <a:chExt cx="6822183" cy="274755"/>
          </a:xfrm>
        </p:grpSpPr>
        <p:sp>
          <p:nvSpPr>
            <p:cNvPr id="174" name="Google Shape;174;p5"/>
            <p:cNvSpPr txBox="1"/>
            <p:nvPr/>
          </p:nvSpPr>
          <p:spPr>
            <a:xfrm>
              <a:off x="695244" y="1039302"/>
              <a:ext cx="6555611" cy="27475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34343"/>
                  </a:solidFill>
                  <a:latin typeface="Open Sans"/>
                  <a:ea typeface="Open Sans"/>
                  <a:cs typeface="Open Sans"/>
                  <a:sym typeface="Open Sans"/>
                </a:rPr>
                <a:t>Anspruch der </a:t>
              </a:r>
              <a:r>
                <a:rPr b="1" i="0" lang="en-US" sz="1100" u="none" cap="none" strike="noStrike">
                  <a:solidFill>
                    <a:srgbClr val="434343"/>
                  </a:solidFill>
                  <a:latin typeface="Open Sans"/>
                  <a:ea typeface="Open Sans"/>
                  <a:cs typeface="Open Sans"/>
                  <a:sym typeface="Open Sans"/>
                </a:rPr>
                <a:t>Wissensvermittlung</a:t>
              </a:r>
              <a:r>
                <a:rPr b="0" i="0" lang="en-US" sz="1100" u="none" cap="none" strike="noStrike">
                  <a:solidFill>
                    <a:srgbClr val="434343"/>
                  </a:solidFill>
                  <a:latin typeface="Open Sans"/>
                  <a:ea typeface="Open Sans"/>
                  <a:cs typeface="Open Sans"/>
                  <a:sym typeface="Open Sans"/>
                </a:rPr>
                <a:t> mit Insides aus der beruflichen und wissenschaftlichen Praxis </a:t>
              </a:r>
              <a:endParaRPr b="0" i="0" sz="1400" u="none" cap="none" strike="noStrike">
                <a:solidFill>
                  <a:srgbClr val="000000"/>
                </a:solidFill>
                <a:latin typeface="Arial"/>
                <a:ea typeface="Arial"/>
                <a:cs typeface="Arial"/>
                <a:sym typeface="Arial"/>
              </a:endParaRPr>
            </a:p>
          </p:txBody>
        </p:sp>
        <p:sp>
          <p:nvSpPr>
            <p:cNvPr id="175" name="Google Shape;175;p5"/>
            <p:cNvSpPr/>
            <p:nvPr/>
          </p:nvSpPr>
          <p:spPr>
            <a:xfrm>
              <a:off x="428672" y="1061488"/>
              <a:ext cx="161878" cy="217961"/>
            </a:xfrm>
            <a:prstGeom prst="chevron">
              <a:avLst>
                <a:gd fmla="val 50000"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pic>
        <p:nvPicPr>
          <p:cNvPr id="176" name="Google Shape;176;p5"/>
          <p:cNvPicPr preferRelativeResize="0"/>
          <p:nvPr/>
        </p:nvPicPr>
        <p:blipFill rotWithShape="1">
          <a:blip r:embed="rId4">
            <a:alphaModFix/>
          </a:blip>
          <a:srcRect b="0" l="15876" r="22750" t="0"/>
          <a:stretch/>
        </p:blipFill>
        <p:spPr>
          <a:xfrm>
            <a:off x="3057186" y="2484778"/>
            <a:ext cx="1556726" cy="1691323"/>
          </a:xfrm>
          <a:prstGeom prst="rect">
            <a:avLst/>
          </a:prstGeom>
          <a:noFill/>
          <a:ln>
            <a:noFill/>
          </a:ln>
        </p:spPr>
      </p:pic>
      <p:pic>
        <p:nvPicPr>
          <p:cNvPr id="177" name="Google Shape;177;p5"/>
          <p:cNvPicPr preferRelativeResize="0"/>
          <p:nvPr/>
        </p:nvPicPr>
        <p:blipFill rotWithShape="1">
          <a:blip r:embed="rId5">
            <a:alphaModFix/>
          </a:blip>
          <a:srcRect b="0" l="0" r="0" t="0"/>
          <a:stretch/>
        </p:blipFill>
        <p:spPr>
          <a:xfrm>
            <a:off x="428672" y="2484778"/>
            <a:ext cx="2536552" cy="1691373"/>
          </a:xfrm>
          <a:prstGeom prst="rect">
            <a:avLst/>
          </a:prstGeom>
          <a:noFill/>
          <a:ln>
            <a:noFill/>
          </a:ln>
        </p:spPr>
      </p:pic>
      <p:pic>
        <p:nvPicPr>
          <p:cNvPr id="178" name="Google Shape;178;p5"/>
          <p:cNvPicPr preferRelativeResize="0"/>
          <p:nvPr/>
        </p:nvPicPr>
        <p:blipFill rotWithShape="1">
          <a:blip r:embed="rId6">
            <a:alphaModFix/>
          </a:blip>
          <a:srcRect b="0" l="0" r="0" t="0"/>
          <a:stretch/>
        </p:blipFill>
        <p:spPr>
          <a:xfrm>
            <a:off x="4705874" y="2479107"/>
            <a:ext cx="2544981" cy="16969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