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3" d="100"/>
          <a:sy n="73" d="100"/>
        </p:scale>
        <p:origin x="113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48C8028-5B72-8249-8021-86B2054F441E}" type="datetimeFigureOut">
              <a:rPr lang="de-DE" smtClean="0"/>
              <a:t>12.04.2017</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42CA76-E1B3-EE4D-B46E-6988C20947EC}" type="slidenum">
              <a:rPr lang="de-DE" smtClean="0"/>
              <a:t>‹Nr.›</a:t>
            </a:fld>
            <a:endParaRPr lang="de-DE"/>
          </a:p>
        </p:txBody>
      </p:sp>
    </p:spTree>
    <p:extLst>
      <p:ext uri="{BB962C8B-B14F-4D97-AF65-F5344CB8AC3E}">
        <p14:creationId xmlns:p14="http://schemas.microsoft.com/office/powerpoint/2010/main" val="34199972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A22B30-B581-E544-96ED-50B4145159AB}" type="datetimeFigureOut">
              <a:rPr lang="de-DE" smtClean="0"/>
              <a:t>12.04.2017</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23CBE0-9DA2-804C-8918-81307FE7D903}" type="slidenum">
              <a:rPr lang="de-DE" smtClean="0"/>
              <a:t>‹Nr.›</a:t>
            </a:fld>
            <a:endParaRPr lang="de-DE"/>
          </a:p>
        </p:txBody>
      </p:sp>
    </p:spTree>
    <p:extLst>
      <p:ext uri="{BB962C8B-B14F-4D97-AF65-F5344CB8AC3E}">
        <p14:creationId xmlns:p14="http://schemas.microsoft.com/office/powerpoint/2010/main" val="34518584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Mastertitelformat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p>
        </p:txBody>
      </p:sp>
      <p:sp>
        <p:nvSpPr>
          <p:cNvPr id="4" name="Datumsplatzhalter 3"/>
          <p:cNvSpPr>
            <a:spLocks noGrp="1"/>
          </p:cNvSpPr>
          <p:nvPr>
            <p:ph type="dt" sz="half" idx="10"/>
          </p:nvPr>
        </p:nvSpPr>
        <p:spPr/>
        <p:txBody>
          <a:bodyPr/>
          <a:lstStyle/>
          <a:p>
            <a:fld id="{205404C6-7F0D-4E42-87AB-DB6E07C412A7}"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‹Nr.›</a:t>
            </a:fld>
            <a:endParaRPr lang="de-DE"/>
          </a:p>
        </p:txBody>
      </p:sp>
    </p:spTree>
    <p:extLst>
      <p:ext uri="{BB962C8B-B14F-4D97-AF65-F5344CB8AC3E}">
        <p14:creationId xmlns:p14="http://schemas.microsoft.com/office/powerpoint/2010/main" val="1830818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A0565734-6A46-284C-AB40-5C888F9B08DE}"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‹Nr.›</a:t>
            </a:fld>
            <a:endParaRPr lang="de-DE"/>
          </a:p>
        </p:txBody>
      </p:sp>
    </p:spTree>
    <p:extLst>
      <p:ext uri="{BB962C8B-B14F-4D97-AF65-F5344CB8AC3E}">
        <p14:creationId xmlns:p14="http://schemas.microsoft.com/office/powerpoint/2010/main" val="2376567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Mastertitelformat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8481A2F-3A36-1B4C-9A8E-BC44EE676B58}"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‹Nr.›</a:t>
            </a:fld>
            <a:endParaRPr lang="de-DE"/>
          </a:p>
        </p:txBody>
      </p:sp>
    </p:spTree>
    <p:extLst>
      <p:ext uri="{BB962C8B-B14F-4D97-AF65-F5344CB8AC3E}">
        <p14:creationId xmlns:p14="http://schemas.microsoft.com/office/powerpoint/2010/main" val="1887563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EE88D939-4BBB-8C4B-8BAA-6960D25F6B38}"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‹Nr.›</a:t>
            </a:fld>
            <a:endParaRPr lang="de-DE"/>
          </a:p>
        </p:txBody>
      </p:sp>
    </p:spTree>
    <p:extLst>
      <p:ext uri="{BB962C8B-B14F-4D97-AF65-F5344CB8AC3E}">
        <p14:creationId xmlns:p14="http://schemas.microsoft.com/office/powerpoint/2010/main" val="308912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Mastertitelformat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umsplatzhalter 3"/>
          <p:cNvSpPr>
            <a:spLocks noGrp="1"/>
          </p:cNvSpPr>
          <p:nvPr>
            <p:ph type="dt" sz="half" idx="10"/>
          </p:nvPr>
        </p:nvSpPr>
        <p:spPr/>
        <p:txBody>
          <a:bodyPr/>
          <a:lstStyle/>
          <a:p>
            <a:fld id="{BFF5082B-B41C-A04D-938C-A882E6C7B6BB}"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‹Nr.›</a:t>
            </a:fld>
            <a:endParaRPr lang="de-DE"/>
          </a:p>
        </p:txBody>
      </p:sp>
    </p:spTree>
    <p:extLst>
      <p:ext uri="{BB962C8B-B14F-4D97-AF65-F5344CB8AC3E}">
        <p14:creationId xmlns:p14="http://schemas.microsoft.com/office/powerpoint/2010/main" val="52206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07D5D52-D6E7-764D-A551-FDCD270DB0EE}" type="datetime2">
              <a:rPr lang="de-DE" smtClean="0"/>
              <a:t>Mittwoch, 12. April 2017</a:t>
            </a:fld>
            <a:endParaRPr lang="de-DE"/>
          </a:p>
        </p:txBody>
      </p:sp>
      <p:sp>
        <p:nvSpPr>
          <p:cNvPr id="6" name="Fußzeilenplatzhalter 5"/>
          <p:cNvSpPr>
            <a:spLocks noGrp="1"/>
          </p:cNvSpPr>
          <p:nvPr>
            <p:ph type="ftr" sz="quarter" idx="11"/>
          </p:nvPr>
        </p:nvSpPr>
        <p:spPr/>
        <p:txBody>
          <a:bodyPr/>
          <a:lstStyle/>
          <a:p>
            <a:r>
              <a:rPr lang="de-DE"/>
              <a:t>Institut für Deutsche Philologie</a:t>
            </a:r>
          </a:p>
        </p:txBody>
      </p:sp>
      <p:sp>
        <p:nvSpPr>
          <p:cNvPr id="7" name="Foliennummernplatzhalter 6"/>
          <p:cNvSpPr>
            <a:spLocks noGrp="1"/>
          </p:cNvSpPr>
          <p:nvPr>
            <p:ph type="sldNum" sz="quarter" idx="12"/>
          </p:nvPr>
        </p:nvSpPr>
        <p:spPr/>
        <p:txBody>
          <a:bodyPr/>
          <a:lstStyle/>
          <a:p>
            <a:fld id="{B67FFC54-D600-6949-B16B-5A28E63D4CB6}" type="slidenum">
              <a:rPr lang="de-DE" smtClean="0"/>
              <a:t>‹Nr.›</a:t>
            </a:fld>
            <a:endParaRPr lang="de-DE"/>
          </a:p>
        </p:txBody>
      </p:sp>
    </p:spTree>
    <p:extLst>
      <p:ext uri="{BB962C8B-B14F-4D97-AF65-F5344CB8AC3E}">
        <p14:creationId xmlns:p14="http://schemas.microsoft.com/office/powerpoint/2010/main" val="432569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Mastertitelformat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FA8BF27A-6A75-CD42-8909-40B7C46FFB82}" type="datetime2">
              <a:rPr lang="de-DE" smtClean="0"/>
              <a:t>Mittwoch, 12. April 2017</a:t>
            </a:fld>
            <a:endParaRPr lang="de-DE"/>
          </a:p>
        </p:txBody>
      </p:sp>
      <p:sp>
        <p:nvSpPr>
          <p:cNvPr id="8" name="Fußzeilenplatzhalter 7"/>
          <p:cNvSpPr>
            <a:spLocks noGrp="1"/>
          </p:cNvSpPr>
          <p:nvPr>
            <p:ph type="ftr" sz="quarter" idx="11"/>
          </p:nvPr>
        </p:nvSpPr>
        <p:spPr/>
        <p:txBody>
          <a:bodyPr/>
          <a:lstStyle/>
          <a:p>
            <a:r>
              <a:rPr lang="de-DE"/>
              <a:t>Institut für Deutsche Philologie</a:t>
            </a:r>
          </a:p>
        </p:txBody>
      </p:sp>
      <p:sp>
        <p:nvSpPr>
          <p:cNvPr id="9" name="Foliennummernplatzhalter 8"/>
          <p:cNvSpPr>
            <a:spLocks noGrp="1"/>
          </p:cNvSpPr>
          <p:nvPr>
            <p:ph type="sldNum" sz="quarter" idx="12"/>
          </p:nvPr>
        </p:nvSpPr>
        <p:spPr/>
        <p:txBody>
          <a:bodyPr/>
          <a:lstStyle/>
          <a:p>
            <a:fld id="{B67FFC54-D600-6949-B16B-5A28E63D4CB6}" type="slidenum">
              <a:rPr lang="de-DE" smtClean="0"/>
              <a:t>‹Nr.›</a:t>
            </a:fld>
            <a:endParaRPr lang="de-DE"/>
          </a:p>
        </p:txBody>
      </p:sp>
    </p:spTree>
    <p:extLst>
      <p:ext uri="{BB962C8B-B14F-4D97-AF65-F5344CB8AC3E}">
        <p14:creationId xmlns:p14="http://schemas.microsoft.com/office/powerpoint/2010/main" val="608492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fld id="{1AC09EE4-20B6-8A44-BB91-8E5AA88A9245}" type="datetime2">
              <a:rPr lang="de-DE" smtClean="0"/>
              <a:t>Mittwoch, 12. April 2017</a:t>
            </a:fld>
            <a:endParaRPr lang="de-DE"/>
          </a:p>
        </p:txBody>
      </p:sp>
      <p:sp>
        <p:nvSpPr>
          <p:cNvPr id="4" name="Fußzeilenplatzhalter 3"/>
          <p:cNvSpPr>
            <a:spLocks noGrp="1"/>
          </p:cNvSpPr>
          <p:nvPr>
            <p:ph type="ftr" sz="quarter" idx="11"/>
          </p:nvPr>
        </p:nvSpPr>
        <p:spPr/>
        <p:txBody>
          <a:bodyPr/>
          <a:lstStyle/>
          <a:p>
            <a:r>
              <a:rPr lang="de-DE"/>
              <a:t>Institut für Deutsche Philologie</a:t>
            </a:r>
          </a:p>
        </p:txBody>
      </p:sp>
      <p:sp>
        <p:nvSpPr>
          <p:cNvPr id="5" name="Foliennummernplatzhalter 4"/>
          <p:cNvSpPr>
            <a:spLocks noGrp="1"/>
          </p:cNvSpPr>
          <p:nvPr>
            <p:ph type="sldNum" sz="quarter" idx="12"/>
          </p:nvPr>
        </p:nvSpPr>
        <p:spPr/>
        <p:txBody>
          <a:bodyPr/>
          <a:lstStyle/>
          <a:p>
            <a:fld id="{B67FFC54-D600-6949-B16B-5A28E63D4CB6}" type="slidenum">
              <a:rPr lang="de-DE" smtClean="0"/>
              <a:t>‹Nr.›</a:t>
            </a:fld>
            <a:endParaRPr lang="de-DE"/>
          </a:p>
        </p:txBody>
      </p:sp>
    </p:spTree>
    <p:extLst>
      <p:ext uri="{BB962C8B-B14F-4D97-AF65-F5344CB8AC3E}">
        <p14:creationId xmlns:p14="http://schemas.microsoft.com/office/powerpoint/2010/main" val="1099681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A64CFDD-F4F9-2A4A-B3E0-67F575322D85}" type="datetime2">
              <a:rPr lang="de-DE" smtClean="0"/>
              <a:t>Mittwoch, 12. April 2017</a:t>
            </a:fld>
            <a:endParaRPr lang="de-DE"/>
          </a:p>
        </p:txBody>
      </p:sp>
      <p:sp>
        <p:nvSpPr>
          <p:cNvPr id="3" name="Fußzeilenplatzhalter 2"/>
          <p:cNvSpPr>
            <a:spLocks noGrp="1"/>
          </p:cNvSpPr>
          <p:nvPr>
            <p:ph type="ftr" sz="quarter" idx="11"/>
          </p:nvPr>
        </p:nvSpPr>
        <p:spPr/>
        <p:txBody>
          <a:bodyPr/>
          <a:lstStyle/>
          <a:p>
            <a:r>
              <a:rPr lang="de-DE"/>
              <a:t>Institut für Deutsche Philologie</a:t>
            </a:r>
          </a:p>
        </p:txBody>
      </p:sp>
      <p:sp>
        <p:nvSpPr>
          <p:cNvPr id="4" name="Foliennummernplatzhalter 3"/>
          <p:cNvSpPr>
            <a:spLocks noGrp="1"/>
          </p:cNvSpPr>
          <p:nvPr>
            <p:ph type="sldNum" sz="quarter" idx="12"/>
          </p:nvPr>
        </p:nvSpPr>
        <p:spPr/>
        <p:txBody>
          <a:bodyPr/>
          <a:lstStyle/>
          <a:p>
            <a:fld id="{B67FFC54-D600-6949-B16B-5A28E63D4CB6}" type="slidenum">
              <a:rPr lang="de-DE" smtClean="0"/>
              <a:t>‹Nr.›</a:t>
            </a:fld>
            <a:endParaRPr lang="de-DE"/>
          </a:p>
        </p:txBody>
      </p:sp>
    </p:spTree>
    <p:extLst>
      <p:ext uri="{BB962C8B-B14F-4D97-AF65-F5344CB8AC3E}">
        <p14:creationId xmlns:p14="http://schemas.microsoft.com/office/powerpoint/2010/main" val="4233639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Mastertitelformat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37E01C3E-E348-1C49-B95F-19E37C4FBF25}" type="datetime2">
              <a:rPr lang="de-DE" smtClean="0"/>
              <a:t>Mittwoch, 12. April 2017</a:t>
            </a:fld>
            <a:endParaRPr lang="de-DE"/>
          </a:p>
        </p:txBody>
      </p:sp>
      <p:sp>
        <p:nvSpPr>
          <p:cNvPr id="6" name="Fußzeilenplatzhalter 5"/>
          <p:cNvSpPr>
            <a:spLocks noGrp="1"/>
          </p:cNvSpPr>
          <p:nvPr>
            <p:ph type="ftr" sz="quarter" idx="11"/>
          </p:nvPr>
        </p:nvSpPr>
        <p:spPr/>
        <p:txBody>
          <a:bodyPr/>
          <a:lstStyle/>
          <a:p>
            <a:r>
              <a:rPr lang="de-DE"/>
              <a:t>Institut für Deutsche Philologie</a:t>
            </a:r>
          </a:p>
        </p:txBody>
      </p:sp>
      <p:sp>
        <p:nvSpPr>
          <p:cNvPr id="7" name="Foliennummernplatzhalter 6"/>
          <p:cNvSpPr>
            <a:spLocks noGrp="1"/>
          </p:cNvSpPr>
          <p:nvPr>
            <p:ph type="sldNum" sz="quarter" idx="12"/>
          </p:nvPr>
        </p:nvSpPr>
        <p:spPr/>
        <p:txBody>
          <a:bodyPr/>
          <a:lstStyle/>
          <a:p>
            <a:fld id="{B67FFC54-D600-6949-B16B-5A28E63D4CB6}" type="slidenum">
              <a:rPr lang="de-DE" smtClean="0"/>
              <a:t>‹Nr.›</a:t>
            </a:fld>
            <a:endParaRPr lang="de-DE"/>
          </a:p>
        </p:txBody>
      </p:sp>
    </p:spTree>
    <p:extLst>
      <p:ext uri="{BB962C8B-B14F-4D97-AF65-F5344CB8AC3E}">
        <p14:creationId xmlns:p14="http://schemas.microsoft.com/office/powerpoint/2010/main" val="396635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73C02E90-D86F-214E-9D1D-2F6C5299ABAE}" type="datetime2">
              <a:rPr lang="de-DE" smtClean="0"/>
              <a:t>Mittwoch, 12. April 2017</a:t>
            </a:fld>
            <a:endParaRPr lang="de-DE"/>
          </a:p>
        </p:txBody>
      </p:sp>
      <p:sp>
        <p:nvSpPr>
          <p:cNvPr id="6" name="Fußzeilenplatzhalter 5"/>
          <p:cNvSpPr>
            <a:spLocks noGrp="1"/>
          </p:cNvSpPr>
          <p:nvPr>
            <p:ph type="ftr" sz="quarter" idx="11"/>
          </p:nvPr>
        </p:nvSpPr>
        <p:spPr/>
        <p:txBody>
          <a:bodyPr/>
          <a:lstStyle/>
          <a:p>
            <a:r>
              <a:rPr lang="de-DE"/>
              <a:t>Institut für Deutsche Philologie</a:t>
            </a:r>
          </a:p>
        </p:txBody>
      </p:sp>
      <p:sp>
        <p:nvSpPr>
          <p:cNvPr id="7" name="Foliennummernplatzhalter 6"/>
          <p:cNvSpPr>
            <a:spLocks noGrp="1"/>
          </p:cNvSpPr>
          <p:nvPr>
            <p:ph type="sldNum" sz="quarter" idx="12"/>
          </p:nvPr>
        </p:nvSpPr>
        <p:spPr/>
        <p:txBody>
          <a:bodyPr/>
          <a:lstStyle/>
          <a:p>
            <a:fld id="{B67FFC54-D600-6949-B16B-5A28E63D4CB6}" type="slidenum">
              <a:rPr lang="de-DE" smtClean="0"/>
              <a:t>‹Nr.›</a:t>
            </a:fld>
            <a:endParaRPr lang="de-DE"/>
          </a:p>
        </p:txBody>
      </p:sp>
    </p:spTree>
    <p:extLst>
      <p:ext uri="{BB962C8B-B14F-4D97-AF65-F5344CB8AC3E}">
        <p14:creationId xmlns:p14="http://schemas.microsoft.com/office/powerpoint/2010/main" val="3196722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Mastertitelformat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1D67F-3E9E-834E-976F-9CC9A42E661C}" type="datetime2">
              <a:rPr lang="de-DE" smtClean="0"/>
              <a:t>Mittwoch, 12. April 2017</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Institut für Deutsche Philologie</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FFC54-D600-6949-B16B-5A28E63D4CB6}" type="slidenum">
              <a:rPr lang="de-DE" smtClean="0"/>
              <a:t>‹Nr.›</a:t>
            </a:fld>
            <a:endParaRPr lang="de-DE"/>
          </a:p>
        </p:txBody>
      </p:sp>
    </p:spTree>
    <p:extLst>
      <p:ext uri="{BB962C8B-B14F-4D97-AF65-F5344CB8AC3E}">
        <p14:creationId xmlns:p14="http://schemas.microsoft.com/office/powerpoint/2010/main" val="3285397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Informationen</a:t>
            </a:r>
          </a:p>
        </p:txBody>
      </p:sp>
      <p:sp>
        <p:nvSpPr>
          <p:cNvPr id="3" name="Untertitel 2"/>
          <p:cNvSpPr>
            <a:spLocks noGrp="1"/>
          </p:cNvSpPr>
          <p:nvPr>
            <p:ph type="subTitle" idx="1"/>
          </p:nvPr>
        </p:nvSpPr>
        <p:spPr/>
        <p:txBody>
          <a:bodyPr/>
          <a:lstStyle/>
          <a:p>
            <a:r>
              <a:rPr lang="de-DE" dirty="0"/>
              <a:t>Zur ersten Staatsprüfung im modularisierten Lehramt</a:t>
            </a:r>
          </a:p>
        </p:txBody>
      </p:sp>
      <p:sp>
        <p:nvSpPr>
          <p:cNvPr id="4" name="Datumsplatzhalter 3"/>
          <p:cNvSpPr>
            <a:spLocks noGrp="1"/>
          </p:cNvSpPr>
          <p:nvPr>
            <p:ph type="dt" sz="half" idx="10"/>
          </p:nvPr>
        </p:nvSpPr>
        <p:spPr/>
        <p:txBody>
          <a:bodyPr/>
          <a:lstStyle/>
          <a:p>
            <a:fld id="{2AAE81A1-7841-2D4E-966C-E7BCF237A20C}"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1</a:t>
            </a:fld>
            <a:endParaRPr lang="de-DE"/>
          </a:p>
        </p:txBody>
      </p:sp>
    </p:spTree>
    <p:extLst>
      <p:ext uri="{BB962C8B-B14F-4D97-AF65-F5344CB8AC3E}">
        <p14:creationId xmlns:p14="http://schemas.microsoft.com/office/powerpoint/2010/main" val="3808241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de-DE" sz="2800" dirty="0"/>
              <a:t>Mündliche Prüfungen im Fach Deutsch im Rahmen der ersten Staatsprüfung</a:t>
            </a:r>
            <a:br>
              <a:rPr lang="de-DE" sz="2800" dirty="0"/>
            </a:br>
            <a:endParaRPr lang="de-DE" sz="28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584218462"/>
              </p:ext>
            </p:extLst>
          </p:nvPr>
        </p:nvGraphicFramePr>
        <p:xfrm>
          <a:off x="457200" y="1742997"/>
          <a:ext cx="8229600" cy="3360035"/>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53503">
                <a:tc>
                  <a:txBody>
                    <a:bodyPr/>
                    <a:lstStyle/>
                    <a:p>
                      <a:pPr>
                        <a:spcAft>
                          <a:spcPts val="0"/>
                        </a:spcAft>
                      </a:pPr>
                      <a:r>
                        <a:rPr lang="de-DE" sz="2000" dirty="0">
                          <a:effectLst/>
                          <a:latin typeface="Times New Roman"/>
                          <a:ea typeface="ＭＳ 明朝"/>
                          <a:cs typeface="Times New Roman"/>
                        </a:rPr>
                        <a:t>Prüferkombination nach Arbeitsbereichen</a:t>
                      </a:r>
                      <a:endParaRPr lang="de-DE" sz="2000" dirty="0">
                        <a:effectLst/>
                        <a:latin typeface="Cambria"/>
                        <a:ea typeface="ＭＳ 明朝"/>
                        <a:cs typeface="Times New Roman"/>
                      </a:endParaRPr>
                    </a:p>
                  </a:txBody>
                  <a:tcPr marL="68580" marR="68580" marT="0" marB="0"/>
                </a:tc>
                <a:tc>
                  <a:txBody>
                    <a:bodyPr/>
                    <a:lstStyle/>
                    <a:p>
                      <a:pPr>
                        <a:spcAft>
                          <a:spcPts val="0"/>
                        </a:spcAft>
                      </a:pPr>
                      <a:r>
                        <a:rPr lang="de-DE" sz="2000">
                          <a:effectLst/>
                          <a:latin typeface="Times New Roman"/>
                          <a:ea typeface="ＭＳ 明朝"/>
                          <a:cs typeface="Times New Roman"/>
                        </a:rPr>
                        <a:t>Themenkombination</a:t>
                      </a:r>
                      <a:endParaRPr lang="de-DE" sz="2000">
                        <a:effectLst/>
                        <a:latin typeface="Cambria"/>
                        <a:ea typeface="ＭＳ 明朝"/>
                        <a:cs typeface="Times New Roman"/>
                      </a:endParaRPr>
                    </a:p>
                  </a:txBody>
                  <a:tcPr marL="68580" marR="68580" marT="0" marB="0"/>
                </a:tc>
                <a:extLst>
                  <a:ext uri="{0D108BD9-81ED-4DB2-BD59-A6C34878D82A}">
                    <a16:rowId xmlns:a16="http://schemas.microsoft.com/office/drawing/2014/main" val="10000"/>
                  </a:ext>
                </a:extLst>
              </a:tr>
              <a:tr h="2750435">
                <a:tc>
                  <a:txBody>
                    <a:bodyPr/>
                    <a:lstStyle/>
                    <a:p>
                      <a:pPr>
                        <a:spcAft>
                          <a:spcPts val="0"/>
                        </a:spcAft>
                      </a:pPr>
                      <a:r>
                        <a:rPr lang="de-DE" sz="1800" dirty="0">
                          <a:effectLst/>
                          <a:latin typeface="Times New Roman"/>
                          <a:ea typeface="ＭＳ 明朝"/>
                          <a:cs typeface="Times New Roman"/>
                        </a:rPr>
                        <a:t>Ältere deutsche Philologie + Sprachwissenschaft</a:t>
                      </a:r>
                      <a:endParaRPr lang="de-DE" sz="1800" dirty="0">
                        <a:effectLst/>
                        <a:latin typeface="Cambria"/>
                        <a:ea typeface="ＭＳ 明朝"/>
                        <a:cs typeface="Times New Roman"/>
                      </a:endParaRPr>
                    </a:p>
                  </a:txBody>
                  <a:tcPr marL="68580" marR="68580" marT="0" marB="0"/>
                </a:tc>
                <a:tc>
                  <a:txBody>
                    <a:bodyPr/>
                    <a:lstStyle/>
                    <a:p>
                      <a:pPr>
                        <a:spcAft>
                          <a:spcPts val="0"/>
                        </a:spcAft>
                      </a:pPr>
                      <a:r>
                        <a:rPr lang="de-DE" sz="1800" u="sng" dirty="0">
                          <a:effectLst/>
                          <a:latin typeface="Times New Roman"/>
                          <a:ea typeface="ＭＳ 明朝"/>
                          <a:cs typeface="Times New Roman"/>
                        </a:rPr>
                        <a:t>Variante I </a:t>
                      </a:r>
                      <a:endParaRPr lang="de-DE" sz="1800" dirty="0">
                        <a:effectLst/>
                        <a:latin typeface="Cambria"/>
                        <a:ea typeface="ＭＳ 明朝"/>
                        <a:cs typeface="Times New Roman"/>
                      </a:endParaRPr>
                    </a:p>
                    <a:p>
                      <a:pPr marL="342900" lvl="0" indent="-342900">
                        <a:spcAft>
                          <a:spcPts val="0"/>
                        </a:spcAft>
                        <a:buFont typeface="+mj-lt"/>
                        <a:buAutoNum type="alphaLcParenR"/>
                      </a:pPr>
                      <a:r>
                        <a:rPr lang="de-DE" sz="1800" dirty="0">
                          <a:effectLst/>
                          <a:latin typeface="Times New Roman"/>
                          <a:ea typeface="ＭＳ 明朝"/>
                          <a:cs typeface="Times New Roman"/>
                        </a:rPr>
                        <a:t>2 SW Ältere Literatur</a:t>
                      </a:r>
                      <a:endParaRPr lang="de-DE" sz="1800" dirty="0">
                        <a:effectLst/>
                        <a:latin typeface="Cambria"/>
                        <a:ea typeface="ＭＳ 明朝"/>
                        <a:cs typeface="Times New Roman"/>
                      </a:endParaRPr>
                    </a:p>
                    <a:p>
                      <a:pPr marL="342900" lvl="0" indent="-342900">
                        <a:spcAft>
                          <a:spcPts val="0"/>
                        </a:spcAft>
                        <a:buFont typeface="+mj-lt"/>
                        <a:buAutoNum type="alphaLcParenR"/>
                      </a:pPr>
                      <a:r>
                        <a:rPr lang="de-DE" sz="1800" dirty="0">
                          <a:effectLst/>
                          <a:latin typeface="Times New Roman"/>
                          <a:ea typeface="ＭＳ 明朝"/>
                          <a:cs typeface="Times New Roman"/>
                        </a:rPr>
                        <a:t>1 SW Sprachwissenschaft (synchron  – </a:t>
                      </a:r>
                      <a:r>
                        <a:rPr lang="de-DE" sz="1800" dirty="0" err="1">
                          <a:effectLst/>
                          <a:latin typeface="Times New Roman"/>
                          <a:ea typeface="ＭＳ 明朝"/>
                          <a:cs typeface="Times New Roman"/>
                        </a:rPr>
                        <a:t>PrüferIn</a:t>
                      </a:r>
                      <a:r>
                        <a:rPr lang="de-DE" sz="1800" dirty="0">
                          <a:effectLst/>
                          <a:latin typeface="Times New Roman"/>
                          <a:ea typeface="ＭＳ 明朝"/>
                          <a:cs typeface="Times New Roman"/>
                        </a:rPr>
                        <a:t> aus Sprachwissenschaft)</a:t>
                      </a:r>
                      <a:endParaRPr lang="de-DE" sz="1800" dirty="0">
                        <a:effectLst/>
                        <a:latin typeface="Cambria"/>
                        <a:ea typeface="ＭＳ 明朝"/>
                        <a:cs typeface="Times New Roman"/>
                      </a:endParaRPr>
                    </a:p>
                    <a:p>
                      <a:pPr>
                        <a:spcAft>
                          <a:spcPts val="0"/>
                        </a:spcAft>
                      </a:pPr>
                      <a:r>
                        <a:rPr lang="de-DE" sz="1800" u="sng" dirty="0">
                          <a:effectLst/>
                          <a:latin typeface="Times New Roman"/>
                          <a:ea typeface="ＭＳ 明朝"/>
                          <a:cs typeface="Times New Roman"/>
                        </a:rPr>
                        <a:t>Variante II</a:t>
                      </a:r>
                      <a:endParaRPr lang="de-DE" sz="1800" dirty="0">
                        <a:effectLst/>
                        <a:latin typeface="Cambria"/>
                        <a:ea typeface="ＭＳ 明朝"/>
                        <a:cs typeface="Times New Roman"/>
                      </a:endParaRPr>
                    </a:p>
                    <a:p>
                      <a:pPr marL="342900" lvl="0" indent="-342900">
                        <a:spcAft>
                          <a:spcPts val="0"/>
                        </a:spcAft>
                        <a:buFont typeface="+mj-lt"/>
                        <a:buAutoNum type="alphaLcParenR"/>
                      </a:pPr>
                      <a:r>
                        <a:rPr lang="de-DE" sz="1800" dirty="0">
                          <a:effectLst/>
                          <a:latin typeface="Times New Roman"/>
                          <a:ea typeface="ＭＳ 明朝"/>
                          <a:cs typeface="Times New Roman"/>
                        </a:rPr>
                        <a:t>2 SW Sprachwissenschaft (synchron und/oder diachron – </a:t>
                      </a:r>
                      <a:r>
                        <a:rPr lang="de-DE" sz="1800" dirty="0" err="1">
                          <a:effectLst/>
                          <a:latin typeface="Times New Roman"/>
                          <a:ea typeface="ＭＳ 明朝"/>
                          <a:cs typeface="Times New Roman"/>
                        </a:rPr>
                        <a:t>PrüferIn</a:t>
                      </a:r>
                      <a:r>
                        <a:rPr lang="de-DE" sz="1800" dirty="0">
                          <a:effectLst/>
                          <a:latin typeface="Times New Roman"/>
                          <a:ea typeface="ＭＳ 明朝"/>
                          <a:cs typeface="Times New Roman"/>
                        </a:rPr>
                        <a:t> aus Sprachwissenschaft)</a:t>
                      </a:r>
                      <a:endParaRPr lang="de-DE" sz="1800" dirty="0">
                        <a:effectLst/>
                        <a:latin typeface="Cambria"/>
                        <a:ea typeface="ＭＳ 明朝"/>
                        <a:cs typeface="Times New Roman"/>
                      </a:endParaRPr>
                    </a:p>
                    <a:p>
                      <a:pPr marL="342900" lvl="0" indent="-342900">
                        <a:spcAft>
                          <a:spcPts val="0"/>
                        </a:spcAft>
                        <a:buFont typeface="+mj-lt"/>
                        <a:buAutoNum type="alphaLcParenR"/>
                      </a:pPr>
                      <a:r>
                        <a:rPr lang="de-DE" sz="1800" dirty="0">
                          <a:effectLst/>
                          <a:latin typeface="Times New Roman"/>
                          <a:ea typeface="ＭＳ 明朝"/>
                          <a:cs typeface="Times New Roman"/>
                        </a:rPr>
                        <a:t>1 SW Ältere Literatur</a:t>
                      </a:r>
                      <a:endParaRPr lang="de-DE" sz="1800" dirty="0">
                        <a:effectLst/>
                        <a:latin typeface="Cambria"/>
                        <a:ea typeface="ＭＳ 明朝"/>
                        <a:cs typeface="Times New Roman"/>
                      </a:endParaRPr>
                    </a:p>
                    <a:p>
                      <a:pPr>
                        <a:spcAft>
                          <a:spcPts val="0"/>
                        </a:spcAft>
                      </a:pPr>
                      <a:endParaRPr lang="de-DE" sz="1800" u="sng" dirty="0">
                        <a:effectLst/>
                        <a:latin typeface="Times New Roman"/>
                        <a:ea typeface="ＭＳ 明朝"/>
                        <a:cs typeface="Times New Roman"/>
                      </a:endParaRPr>
                    </a:p>
                  </a:txBody>
                  <a:tcPr marL="68580" marR="68580" marT="0" marB="0"/>
                </a:tc>
                <a:extLst>
                  <a:ext uri="{0D108BD9-81ED-4DB2-BD59-A6C34878D82A}">
                    <a16:rowId xmlns:a16="http://schemas.microsoft.com/office/drawing/2014/main" val="10001"/>
                  </a:ext>
                </a:extLst>
              </a:tr>
            </a:tbl>
          </a:graphicData>
        </a:graphic>
      </p:graphicFrame>
      <p:sp>
        <p:nvSpPr>
          <p:cNvPr id="5" name="Datumsplatzhalter 4"/>
          <p:cNvSpPr>
            <a:spLocks noGrp="1"/>
          </p:cNvSpPr>
          <p:nvPr>
            <p:ph type="dt" sz="half" idx="10"/>
          </p:nvPr>
        </p:nvSpPr>
        <p:spPr/>
        <p:txBody>
          <a:bodyPr/>
          <a:lstStyle/>
          <a:p>
            <a:fld id="{3CC8B54B-07DB-D94B-88C3-214D234D9B5D}" type="datetime2">
              <a:rPr lang="de-DE" smtClean="0"/>
              <a:t>Mittwoch, 12. April 2017</a:t>
            </a:fld>
            <a:endParaRPr lang="de-DE"/>
          </a:p>
        </p:txBody>
      </p:sp>
      <p:sp>
        <p:nvSpPr>
          <p:cNvPr id="6" name="Fußzeilenplatzhalter 5"/>
          <p:cNvSpPr>
            <a:spLocks noGrp="1"/>
          </p:cNvSpPr>
          <p:nvPr>
            <p:ph type="ftr" sz="quarter" idx="11"/>
          </p:nvPr>
        </p:nvSpPr>
        <p:spPr/>
        <p:txBody>
          <a:bodyPr/>
          <a:lstStyle/>
          <a:p>
            <a:r>
              <a:rPr lang="de-DE"/>
              <a:t>Institut für Deutsche Philologie</a:t>
            </a:r>
          </a:p>
        </p:txBody>
      </p:sp>
      <p:sp>
        <p:nvSpPr>
          <p:cNvPr id="7" name="Foliennummernplatzhalter 6"/>
          <p:cNvSpPr>
            <a:spLocks noGrp="1"/>
          </p:cNvSpPr>
          <p:nvPr>
            <p:ph type="sldNum" sz="quarter" idx="12"/>
          </p:nvPr>
        </p:nvSpPr>
        <p:spPr/>
        <p:txBody>
          <a:bodyPr/>
          <a:lstStyle/>
          <a:p>
            <a:fld id="{B67FFC54-D600-6949-B16B-5A28E63D4CB6}" type="slidenum">
              <a:rPr lang="de-DE" smtClean="0"/>
              <a:t>10</a:t>
            </a:fld>
            <a:endParaRPr lang="de-DE"/>
          </a:p>
        </p:txBody>
      </p:sp>
    </p:spTree>
    <p:extLst>
      <p:ext uri="{BB962C8B-B14F-4D97-AF65-F5344CB8AC3E}">
        <p14:creationId xmlns:p14="http://schemas.microsoft.com/office/powerpoint/2010/main" val="4047483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de-DE" sz="2800" dirty="0"/>
              <a:t>Mündliche Prüfungen im Fach Deutsch im Rahmen der ersten Staatsprüfung</a:t>
            </a:r>
            <a:br>
              <a:rPr lang="de-DE" sz="2800" dirty="0"/>
            </a:br>
            <a:endParaRPr lang="de-DE" sz="28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818300502"/>
              </p:ext>
            </p:extLst>
          </p:nvPr>
        </p:nvGraphicFramePr>
        <p:xfrm>
          <a:off x="457200" y="1600200"/>
          <a:ext cx="8229600" cy="4099326"/>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746526">
                <a:tc>
                  <a:txBody>
                    <a:bodyPr/>
                    <a:lstStyle/>
                    <a:p>
                      <a:pPr>
                        <a:spcAft>
                          <a:spcPts val="0"/>
                        </a:spcAft>
                      </a:pPr>
                      <a:r>
                        <a:rPr lang="de-DE" sz="2000" dirty="0">
                          <a:effectLst/>
                          <a:latin typeface="Times New Roman"/>
                          <a:ea typeface="ＭＳ 明朝"/>
                          <a:cs typeface="Times New Roman"/>
                        </a:rPr>
                        <a:t>Prüferkombination nach Arbeitsbereichen</a:t>
                      </a:r>
                      <a:endParaRPr lang="de-DE" sz="2000" dirty="0">
                        <a:effectLst/>
                        <a:latin typeface="Cambria"/>
                        <a:ea typeface="ＭＳ 明朝"/>
                        <a:cs typeface="Times New Roman"/>
                      </a:endParaRPr>
                    </a:p>
                  </a:txBody>
                  <a:tcPr marL="68580" marR="68580" marT="0" marB="0"/>
                </a:tc>
                <a:tc>
                  <a:txBody>
                    <a:bodyPr/>
                    <a:lstStyle/>
                    <a:p>
                      <a:pPr>
                        <a:spcAft>
                          <a:spcPts val="0"/>
                        </a:spcAft>
                      </a:pPr>
                      <a:r>
                        <a:rPr lang="de-DE" sz="2000" dirty="0">
                          <a:effectLst/>
                          <a:latin typeface="Times New Roman"/>
                          <a:ea typeface="ＭＳ 明朝"/>
                          <a:cs typeface="Times New Roman"/>
                        </a:rPr>
                        <a:t>Themenkombination</a:t>
                      </a:r>
                      <a:endParaRPr lang="de-DE" sz="20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0"/>
                  </a:ext>
                </a:extLst>
              </a:tr>
              <a:tr h="2945197">
                <a:tc>
                  <a:txBody>
                    <a:bodyPr/>
                    <a:lstStyle/>
                    <a:p>
                      <a:pPr>
                        <a:spcAft>
                          <a:spcPts val="0"/>
                        </a:spcAft>
                      </a:pPr>
                      <a:r>
                        <a:rPr lang="de-DE" sz="2000" dirty="0">
                          <a:effectLst/>
                          <a:latin typeface="Times New Roman"/>
                          <a:ea typeface="ＭＳ 明朝"/>
                          <a:cs typeface="Times New Roman"/>
                        </a:rPr>
                        <a:t>Ältere deutsche Philologie + Neuere deutsche Literatur</a:t>
                      </a:r>
                      <a:endParaRPr lang="de-DE" sz="2000" dirty="0">
                        <a:effectLst/>
                        <a:latin typeface="Cambria"/>
                        <a:ea typeface="ＭＳ 明朝"/>
                        <a:cs typeface="Times New Roman"/>
                      </a:endParaRPr>
                    </a:p>
                  </a:txBody>
                  <a:tcPr marL="68580" marR="68580" marT="0" marB="0"/>
                </a:tc>
                <a:tc>
                  <a:txBody>
                    <a:bodyPr/>
                    <a:lstStyle/>
                    <a:p>
                      <a:pPr>
                        <a:spcAft>
                          <a:spcPts val="0"/>
                        </a:spcAft>
                      </a:pPr>
                      <a:r>
                        <a:rPr lang="de-DE" sz="2000" u="sng" dirty="0">
                          <a:effectLst/>
                          <a:latin typeface="Times New Roman"/>
                          <a:ea typeface="ＭＳ 明朝"/>
                          <a:cs typeface="Times New Roman"/>
                        </a:rPr>
                        <a:t>Variante I</a:t>
                      </a:r>
                      <a:endParaRPr lang="de-DE" sz="2000" dirty="0">
                        <a:effectLst/>
                        <a:latin typeface="Cambria"/>
                        <a:ea typeface="ＭＳ 明朝"/>
                        <a:cs typeface="Times New Roman"/>
                      </a:endParaRPr>
                    </a:p>
                    <a:p>
                      <a:pPr marL="342900" lvl="0" indent="-342900">
                        <a:spcAft>
                          <a:spcPts val="0"/>
                        </a:spcAft>
                        <a:buFont typeface="+mj-lt"/>
                        <a:buAutoNum type="alphaLcParenR"/>
                      </a:pPr>
                      <a:r>
                        <a:rPr lang="de-DE" sz="2000" dirty="0">
                          <a:effectLst/>
                          <a:latin typeface="Times New Roman"/>
                          <a:ea typeface="ＭＳ 明朝"/>
                          <a:cs typeface="Times New Roman"/>
                        </a:rPr>
                        <a:t>2 SW LW: Ältere Literatur und Neuere deutsche Literatur</a:t>
                      </a:r>
                      <a:endParaRPr lang="de-DE" sz="2000" dirty="0">
                        <a:effectLst/>
                        <a:latin typeface="Cambria"/>
                        <a:ea typeface="ＭＳ 明朝"/>
                        <a:cs typeface="Times New Roman"/>
                      </a:endParaRPr>
                    </a:p>
                    <a:p>
                      <a:pPr marL="342900" lvl="0" indent="-342900">
                        <a:spcAft>
                          <a:spcPts val="0"/>
                        </a:spcAft>
                        <a:buFont typeface="+mj-lt"/>
                        <a:buAutoNum type="alphaLcParenR"/>
                      </a:pPr>
                      <a:r>
                        <a:rPr lang="de-DE" sz="2000" dirty="0">
                          <a:effectLst/>
                          <a:latin typeface="Times New Roman"/>
                          <a:ea typeface="ＭＳ 明朝"/>
                          <a:cs typeface="Times New Roman"/>
                        </a:rPr>
                        <a:t>1 SW Sprachwissenschaft (diachron – </a:t>
                      </a:r>
                      <a:r>
                        <a:rPr lang="de-DE" sz="2000" dirty="0" err="1">
                          <a:effectLst/>
                          <a:latin typeface="Times New Roman"/>
                          <a:ea typeface="ＭＳ 明朝"/>
                          <a:cs typeface="Times New Roman"/>
                        </a:rPr>
                        <a:t>PrüferIn</a:t>
                      </a:r>
                      <a:r>
                        <a:rPr lang="de-DE" sz="2000" dirty="0">
                          <a:effectLst/>
                          <a:latin typeface="Times New Roman"/>
                          <a:ea typeface="ＭＳ 明朝"/>
                          <a:cs typeface="Times New Roman"/>
                        </a:rPr>
                        <a:t> Ältere deutsche Philologie)</a:t>
                      </a:r>
                      <a:endParaRPr lang="de-DE" sz="2000" dirty="0">
                        <a:effectLst/>
                        <a:latin typeface="Cambria"/>
                        <a:ea typeface="ＭＳ 明朝"/>
                        <a:cs typeface="Times New Roman"/>
                      </a:endParaRPr>
                    </a:p>
                    <a:p>
                      <a:pPr>
                        <a:spcAft>
                          <a:spcPts val="0"/>
                        </a:spcAft>
                      </a:pPr>
                      <a:r>
                        <a:rPr lang="de-DE" sz="2000" u="sng" dirty="0">
                          <a:effectLst/>
                          <a:latin typeface="Times New Roman"/>
                          <a:ea typeface="ＭＳ 明朝"/>
                          <a:cs typeface="Times New Roman"/>
                        </a:rPr>
                        <a:t>Variante II</a:t>
                      </a:r>
                      <a:endParaRPr lang="de-DE" sz="2000" dirty="0">
                        <a:effectLst/>
                        <a:latin typeface="Cambria"/>
                        <a:ea typeface="ＭＳ 明朝"/>
                        <a:cs typeface="Times New Roman"/>
                      </a:endParaRPr>
                    </a:p>
                    <a:p>
                      <a:pPr marL="342900" lvl="0" indent="-342900">
                        <a:spcAft>
                          <a:spcPts val="0"/>
                        </a:spcAft>
                        <a:buFont typeface="+mj-lt"/>
                        <a:buAutoNum type="alphaLcParenR"/>
                      </a:pPr>
                      <a:r>
                        <a:rPr lang="de-DE" sz="2000" dirty="0">
                          <a:effectLst/>
                          <a:latin typeface="Times New Roman"/>
                          <a:ea typeface="ＭＳ 明朝"/>
                          <a:cs typeface="Times New Roman"/>
                        </a:rPr>
                        <a:t>2 SW Neuere deutsche Literatur</a:t>
                      </a:r>
                      <a:endParaRPr lang="de-DE" sz="2000" dirty="0">
                        <a:effectLst/>
                        <a:latin typeface="Cambria"/>
                        <a:ea typeface="ＭＳ 明朝"/>
                        <a:cs typeface="Times New Roman"/>
                      </a:endParaRPr>
                    </a:p>
                    <a:p>
                      <a:pPr marL="342900" lvl="0" indent="-342900">
                        <a:spcAft>
                          <a:spcPts val="0"/>
                        </a:spcAft>
                        <a:buFont typeface="+mj-lt"/>
                        <a:buAutoNum type="alphaLcParenR"/>
                      </a:pPr>
                      <a:r>
                        <a:rPr lang="de-DE" sz="2000" dirty="0">
                          <a:effectLst/>
                          <a:latin typeface="Times New Roman"/>
                          <a:ea typeface="ＭＳ 明朝"/>
                          <a:cs typeface="Times New Roman"/>
                        </a:rPr>
                        <a:t>1 SW Sprachwissenschaft (diachron – </a:t>
                      </a:r>
                      <a:r>
                        <a:rPr lang="de-DE" sz="2000" dirty="0" err="1">
                          <a:effectLst/>
                          <a:latin typeface="Times New Roman"/>
                          <a:ea typeface="ＭＳ 明朝"/>
                          <a:cs typeface="Times New Roman"/>
                        </a:rPr>
                        <a:t>PrüferIn</a:t>
                      </a:r>
                      <a:r>
                        <a:rPr lang="de-DE" sz="2000" dirty="0">
                          <a:effectLst/>
                          <a:latin typeface="Times New Roman"/>
                          <a:ea typeface="ＭＳ 明朝"/>
                          <a:cs typeface="Times New Roman"/>
                        </a:rPr>
                        <a:t> Ältere deutsche Philologie)</a:t>
                      </a:r>
                      <a:endParaRPr lang="de-DE" sz="20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1"/>
                  </a:ext>
                </a:extLst>
              </a:tr>
            </a:tbl>
          </a:graphicData>
        </a:graphic>
      </p:graphicFrame>
      <p:sp>
        <p:nvSpPr>
          <p:cNvPr id="5" name="Datumsplatzhalter 4"/>
          <p:cNvSpPr>
            <a:spLocks noGrp="1"/>
          </p:cNvSpPr>
          <p:nvPr>
            <p:ph type="dt" sz="half" idx="10"/>
          </p:nvPr>
        </p:nvSpPr>
        <p:spPr/>
        <p:txBody>
          <a:bodyPr/>
          <a:lstStyle/>
          <a:p>
            <a:fld id="{B68EE1B0-FF7E-334A-A247-6FBAB3098788}" type="datetime2">
              <a:rPr lang="de-DE" smtClean="0"/>
              <a:t>Mittwoch, 12. April 2017</a:t>
            </a:fld>
            <a:endParaRPr lang="de-DE"/>
          </a:p>
        </p:txBody>
      </p:sp>
      <p:sp>
        <p:nvSpPr>
          <p:cNvPr id="6" name="Fußzeilenplatzhalter 5"/>
          <p:cNvSpPr>
            <a:spLocks noGrp="1"/>
          </p:cNvSpPr>
          <p:nvPr>
            <p:ph type="ftr" sz="quarter" idx="11"/>
          </p:nvPr>
        </p:nvSpPr>
        <p:spPr/>
        <p:txBody>
          <a:bodyPr/>
          <a:lstStyle/>
          <a:p>
            <a:r>
              <a:rPr lang="de-DE"/>
              <a:t>Institut für Deutsche Philologie</a:t>
            </a:r>
          </a:p>
        </p:txBody>
      </p:sp>
      <p:sp>
        <p:nvSpPr>
          <p:cNvPr id="7" name="Foliennummernplatzhalter 6"/>
          <p:cNvSpPr>
            <a:spLocks noGrp="1"/>
          </p:cNvSpPr>
          <p:nvPr>
            <p:ph type="sldNum" sz="quarter" idx="12"/>
          </p:nvPr>
        </p:nvSpPr>
        <p:spPr/>
        <p:txBody>
          <a:bodyPr/>
          <a:lstStyle/>
          <a:p>
            <a:fld id="{B67FFC54-D600-6949-B16B-5A28E63D4CB6}" type="slidenum">
              <a:rPr lang="de-DE" smtClean="0"/>
              <a:t>11</a:t>
            </a:fld>
            <a:endParaRPr lang="de-DE"/>
          </a:p>
        </p:txBody>
      </p:sp>
    </p:spTree>
    <p:extLst>
      <p:ext uri="{BB962C8B-B14F-4D97-AF65-F5344CB8AC3E}">
        <p14:creationId xmlns:p14="http://schemas.microsoft.com/office/powerpoint/2010/main" val="2714978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de-DE" sz="2800" dirty="0"/>
              <a:t>Mündliche Prüfungen im Fach Deutsch im Rahmen der ersten Staatsprüfung</a:t>
            </a:r>
            <a:br>
              <a:rPr lang="de-DE" sz="2800" dirty="0"/>
            </a:br>
            <a:endParaRPr lang="de-DE" sz="28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4126624649"/>
              </p:ext>
            </p:extLst>
          </p:nvPr>
        </p:nvGraphicFramePr>
        <p:xfrm>
          <a:off x="457200" y="1600200"/>
          <a:ext cx="8229600" cy="3546194"/>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895751">
                <a:tc>
                  <a:txBody>
                    <a:bodyPr/>
                    <a:lstStyle/>
                    <a:p>
                      <a:pPr>
                        <a:spcAft>
                          <a:spcPts val="0"/>
                        </a:spcAft>
                      </a:pPr>
                      <a:r>
                        <a:rPr lang="de-DE" sz="2000" dirty="0">
                          <a:effectLst/>
                          <a:latin typeface="Times New Roman"/>
                          <a:ea typeface="ＭＳ 明朝"/>
                          <a:cs typeface="Times New Roman"/>
                        </a:rPr>
                        <a:t>Prüferkombination nach Arbeitsbereichen</a:t>
                      </a:r>
                      <a:endParaRPr lang="de-DE" sz="2000" dirty="0">
                        <a:effectLst/>
                        <a:latin typeface="Cambria"/>
                        <a:ea typeface="ＭＳ 明朝"/>
                        <a:cs typeface="Times New Roman"/>
                      </a:endParaRPr>
                    </a:p>
                  </a:txBody>
                  <a:tcPr marL="68580" marR="68580" marT="0" marB="0"/>
                </a:tc>
                <a:tc>
                  <a:txBody>
                    <a:bodyPr/>
                    <a:lstStyle/>
                    <a:p>
                      <a:pPr>
                        <a:spcAft>
                          <a:spcPts val="0"/>
                        </a:spcAft>
                      </a:pPr>
                      <a:r>
                        <a:rPr lang="de-DE" sz="2000" dirty="0">
                          <a:effectLst/>
                          <a:latin typeface="Times New Roman"/>
                          <a:ea typeface="ＭＳ 明朝"/>
                          <a:cs typeface="Times New Roman"/>
                        </a:rPr>
                        <a:t>Themenkombination</a:t>
                      </a:r>
                      <a:endParaRPr lang="de-DE" sz="20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0"/>
                  </a:ext>
                </a:extLst>
              </a:tr>
              <a:tr h="2650443">
                <a:tc>
                  <a:txBody>
                    <a:bodyPr/>
                    <a:lstStyle/>
                    <a:p>
                      <a:pPr>
                        <a:spcAft>
                          <a:spcPts val="0"/>
                        </a:spcAft>
                      </a:pPr>
                      <a:r>
                        <a:rPr lang="de-DE" sz="2000" dirty="0">
                          <a:effectLst/>
                          <a:latin typeface="Times New Roman"/>
                          <a:ea typeface="ＭＳ 明朝"/>
                          <a:cs typeface="Times New Roman"/>
                        </a:rPr>
                        <a:t>Neuere deutsche Literatur + Sprachwissenschaft</a:t>
                      </a:r>
                      <a:endParaRPr lang="de-DE" sz="2000" dirty="0">
                        <a:effectLst/>
                        <a:latin typeface="Cambria"/>
                        <a:ea typeface="ＭＳ 明朝"/>
                        <a:cs typeface="Times New Roman"/>
                      </a:endParaRPr>
                    </a:p>
                  </a:txBody>
                  <a:tcPr marL="68580" marR="68580" marT="0" marB="0"/>
                </a:tc>
                <a:tc>
                  <a:txBody>
                    <a:bodyPr/>
                    <a:lstStyle/>
                    <a:p>
                      <a:pPr>
                        <a:spcAft>
                          <a:spcPts val="0"/>
                        </a:spcAft>
                      </a:pPr>
                      <a:r>
                        <a:rPr lang="de-DE" sz="2000" u="sng" dirty="0">
                          <a:effectLst/>
                          <a:latin typeface="Times New Roman"/>
                          <a:ea typeface="ＭＳ 明朝"/>
                          <a:cs typeface="Times New Roman"/>
                        </a:rPr>
                        <a:t>Variante I</a:t>
                      </a:r>
                      <a:endParaRPr lang="de-DE" sz="2000" dirty="0">
                        <a:effectLst/>
                        <a:latin typeface="Cambria"/>
                        <a:ea typeface="ＭＳ 明朝"/>
                        <a:cs typeface="Times New Roman"/>
                      </a:endParaRPr>
                    </a:p>
                    <a:p>
                      <a:pPr marL="342900" lvl="0" indent="-342900">
                        <a:spcAft>
                          <a:spcPts val="0"/>
                        </a:spcAft>
                        <a:buFont typeface="+mj-lt"/>
                        <a:buAutoNum type="alphaLcParenR"/>
                      </a:pPr>
                      <a:r>
                        <a:rPr lang="de-DE" sz="2000" dirty="0">
                          <a:effectLst/>
                          <a:latin typeface="Times New Roman"/>
                          <a:ea typeface="ＭＳ 明朝"/>
                          <a:cs typeface="Times New Roman"/>
                        </a:rPr>
                        <a:t>2 SW Neuere deutsche Literatur</a:t>
                      </a:r>
                      <a:endParaRPr lang="de-DE" sz="2000" dirty="0">
                        <a:effectLst/>
                        <a:latin typeface="Cambria"/>
                        <a:ea typeface="ＭＳ 明朝"/>
                        <a:cs typeface="Times New Roman"/>
                      </a:endParaRPr>
                    </a:p>
                    <a:p>
                      <a:pPr marL="342900" lvl="0" indent="-342900">
                        <a:spcAft>
                          <a:spcPts val="0"/>
                        </a:spcAft>
                        <a:buFont typeface="+mj-lt"/>
                        <a:buAutoNum type="alphaLcParenR"/>
                      </a:pPr>
                      <a:r>
                        <a:rPr lang="de-DE" sz="2000" dirty="0">
                          <a:effectLst/>
                          <a:latin typeface="Times New Roman"/>
                          <a:ea typeface="ＭＳ 明朝"/>
                          <a:cs typeface="Times New Roman"/>
                        </a:rPr>
                        <a:t>1 SW Sprachwissenschaft (synchron oder diachron)</a:t>
                      </a:r>
                      <a:endParaRPr lang="de-DE" sz="2000" dirty="0">
                        <a:effectLst/>
                        <a:latin typeface="Cambria"/>
                        <a:ea typeface="ＭＳ 明朝"/>
                        <a:cs typeface="Times New Roman"/>
                      </a:endParaRPr>
                    </a:p>
                    <a:p>
                      <a:pPr>
                        <a:spcAft>
                          <a:spcPts val="0"/>
                        </a:spcAft>
                      </a:pPr>
                      <a:r>
                        <a:rPr lang="de-DE" sz="2000" u="sng" dirty="0">
                          <a:effectLst/>
                          <a:latin typeface="Times New Roman"/>
                          <a:ea typeface="ＭＳ 明朝"/>
                          <a:cs typeface="Times New Roman"/>
                        </a:rPr>
                        <a:t>Variante II</a:t>
                      </a:r>
                      <a:endParaRPr lang="de-DE" sz="2000" dirty="0">
                        <a:effectLst/>
                        <a:latin typeface="Cambria"/>
                        <a:ea typeface="ＭＳ 明朝"/>
                        <a:cs typeface="Times New Roman"/>
                      </a:endParaRPr>
                    </a:p>
                    <a:p>
                      <a:pPr marL="342900" lvl="0" indent="-342900">
                        <a:spcAft>
                          <a:spcPts val="0"/>
                        </a:spcAft>
                        <a:buFont typeface="+mj-lt"/>
                        <a:buAutoNum type="alphaLcParenR"/>
                      </a:pPr>
                      <a:r>
                        <a:rPr lang="de-DE" sz="2000" dirty="0">
                          <a:effectLst/>
                          <a:latin typeface="Times New Roman"/>
                          <a:ea typeface="ＭＳ 明朝"/>
                          <a:cs typeface="Times New Roman"/>
                        </a:rPr>
                        <a:t>2 SW Sprachwissenschaft (synchron und/oder diachron)</a:t>
                      </a:r>
                      <a:endParaRPr lang="de-DE" sz="2000" dirty="0">
                        <a:effectLst/>
                        <a:latin typeface="Cambria"/>
                        <a:ea typeface="ＭＳ 明朝"/>
                        <a:cs typeface="Times New Roman"/>
                      </a:endParaRPr>
                    </a:p>
                    <a:p>
                      <a:pPr marL="342900" lvl="0" indent="-342900">
                        <a:spcAft>
                          <a:spcPts val="0"/>
                        </a:spcAft>
                        <a:buFont typeface="+mj-lt"/>
                        <a:buAutoNum type="alphaLcParenR"/>
                      </a:pPr>
                      <a:r>
                        <a:rPr lang="de-DE" sz="2000" dirty="0">
                          <a:effectLst/>
                          <a:latin typeface="Times New Roman"/>
                          <a:ea typeface="ＭＳ 明朝"/>
                          <a:cs typeface="Times New Roman"/>
                        </a:rPr>
                        <a:t>1 SW Neuere deutsche Literatur</a:t>
                      </a:r>
                      <a:endParaRPr lang="de-DE" sz="20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1"/>
                  </a:ext>
                </a:extLst>
              </a:tr>
            </a:tbl>
          </a:graphicData>
        </a:graphic>
      </p:graphicFrame>
      <p:sp>
        <p:nvSpPr>
          <p:cNvPr id="5" name="Datumsplatzhalter 4"/>
          <p:cNvSpPr>
            <a:spLocks noGrp="1"/>
          </p:cNvSpPr>
          <p:nvPr>
            <p:ph type="dt" sz="half" idx="10"/>
          </p:nvPr>
        </p:nvSpPr>
        <p:spPr/>
        <p:txBody>
          <a:bodyPr/>
          <a:lstStyle/>
          <a:p>
            <a:fld id="{08F481A5-1FC4-ED4E-850E-71D8E702AF68}" type="datetime2">
              <a:rPr lang="de-DE" smtClean="0"/>
              <a:t>Mittwoch, 12. April 2017</a:t>
            </a:fld>
            <a:endParaRPr lang="de-DE"/>
          </a:p>
        </p:txBody>
      </p:sp>
      <p:sp>
        <p:nvSpPr>
          <p:cNvPr id="6" name="Fußzeilenplatzhalter 5"/>
          <p:cNvSpPr>
            <a:spLocks noGrp="1"/>
          </p:cNvSpPr>
          <p:nvPr>
            <p:ph type="ftr" sz="quarter" idx="11"/>
          </p:nvPr>
        </p:nvSpPr>
        <p:spPr/>
        <p:txBody>
          <a:bodyPr/>
          <a:lstStyle/>
          <a:p>
            <a:r>
              <a:rPr lang="de-DE"/>
              <a:t>Institut für Deutsche Philologie</a:t>
            </a:r>
          </a:p>
        </p:txBody>
      </p:sp>
      <p:sp>
        <p:nvSpPr>
          <p:cNvPr id="7" name="Foliennummernplatzhalter 6"/>
          <p:cNvSpPr>
            <a:spLocks noGrp="1"/>
          </p:cNvSpPr>
          <p:nvPr>
            <p:ph type="sldNum" sz="quarter" idx="12"/>
          </p:nvPr>
        </p:nvSpPr>
        <p:spPr/>
        <p:txBody>
          <a:bodyPr/>
          <a:lstStyle/>
          <a:p>
            <a:fld id="{B67FFC54-D600-6949-B16B-5A28E63D4CB6}" type="slidenum">
              <a:rPr lang="de-DE" smtClean="0"/>
              <a:t>12</a:t>
            </a:fld>
            <a:endParaRPr lang="de-DE"/>
          </a:p>
        </p:txBody>
      </p:sp>
    </p:spTree>
    <p:extLst>
      <p:ext uri="{BB962C8B-B14F-4D97-AF65-F5344CB8AC3E}">
        <p14:creationId xmlns:p14="http://schemas.microsoft.com/office/powerpoint/2010/main" val="2039478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 8 Prüfungsgegenstände (LPVO 2012)</a:t>
            </a:r>
            <a:br>
              <a:rPr lang="de-DE" sz="3200" b="1" dirty="0"/>
            </a:br>
            <a:endParaRPr lang="de-DE" sz="3200" dirty="0"/>
          </a:p>
        </p:txBody>
      </p:sp>
      <p:sp>
        <p:nvSpPr>
          <p:cNvPr id="3" name="Inhaltsplatzhalter 2"/>
          <p:cNvSpPr>
            <a:spLocks noGrp="1"/>
          </p:cNvSpPr>
          <p:nvPr>
            <p:ph idx="1"/>
          </p:nvPr>
        </p:nvSpPr>
        <p:spPr/>
        <p:txBody>
          <a:bodyPr/>
          <a:lstStyle/>
          <a:p>
            <a:pPr marL="0" indent="0">
              <a:buNone/>
            </a:pPr>
            <a:endParaRPr lang="de-DE" dirty="0"/>
          </a:p>
          <a:p>
            <a:pPr marL="0" indent="0">
              <a:buNone/>
            </a:pPr>
            <a:r>
              <a:rPr lang="de-DE" dirty="0"/>
              <a:t>In den verschiedenen Prüfungen und Prüfungsteilen dürfen sich Prüfungsgegenstände nicht wiederholen.</a:t>
            </a:r>
          </a:p>
          <a:p>
            <a:pPr marL="0" indent="0">
              <a:buNone/>
            </a:pPr>
            <a:endParaRPr lang="de-DE" dirty="0"/>
          </a:p>
        </p:txBody>
      </p:sp>
      <p:sp>
        <p:nvSpPr>
          <p:cNvPr id="4" name="Datumsplatzhalter 3"/>
          <p:cNvSpPr>
            <a:spLocks noGrp="1"/>
          </p:cNvSpPr>
          <p:nvPr>
            <p:ph type="dt" sz="half" idx="10"/>
          </p:nvPr>
        </p:nvSpPr>
        <p:spPr/>
        <p:txBody>
          <a:bodyPr/>
          <a:lstStyle/>
          <a:p>
            <a:fld id="{E945EA7E-CEAD-9845-8499-6EC44EE9FFD2}"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13</a:t>
            </a:fld>
            <a:endParaRPr lang="de-DE"/>
          </a:p>
        </p:txBody>
      </p:sp>
    </p:spTree>
    <p:extLst>
      <p:ext uri="{BB962C8B-B14F-4D97-AF65-F5344CB8AC3E}">
        <p14:creationId xmlns:p14="http://schemas.microsoft.com/office/powerpoint/2010/main" val="1459738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Ausgestaltung §8</a:t>
            </a:r>
          </a:p>
        </p:txBody>
      </p:sp>
      <p:sp>
        <p:nvSpPr>
          <p:cNvPr id="3" name="Inhaltsplatzhalter 2"/>
          <p:cNvSpPr>
            <a:spLocks noGrp="1"/>
          </p:cNvSpPr>
          <p:nvPr>
            <p:ph idx="1"/>
          </p:nvPr>
        </p:nvSpPr>
        <p:spPr/>
        <p:txBody>
          <a:bodyPr>
            <a:normAutofit fontScale="85000" lnSpcReduction="10000"/>
          </a:bodyPr>
          <a:lstStyle/>
          <a:p>
            <a:pPr marL="514350" indent="-514350">
              <a:buAutoNum type="alphaLcParenR"/>
            </a:pPr>
            <a:r>
              <a:rPr lang="de-DE" dirty="0"/>
              <a:t>Themen der Abschlussarbeit nicht in die mündliche Abschlussprüfung des jeweiligen Faches</a:t>
            </a:r>
          </a:p>
          <a:p>
            <a:pPr marL="514350" indent="-514350">
              <a:buAutoNum type="alphaLcParenR"/>
            </a:pPr>
            <a:r>
              <a:rPr lang="de-DE" dirty="0"/>
              <a:t>Fachdidaktik: Prüfungsthemen nicht identisch mit Themen der Prüfung des Vertiefungsmoduls, wobei natürlich die Verbindung zum besuchten Seminar bestehen darf</a:t>
            </a:r>
          </a:p>
          <a:p>
            <a:pPr marL="514350" indent="-514350">
              <a:buAutoNum type="alphaLcParenR"/>
            </a:pPr>
            <a:r>
              <a:rPr lang="de-DE" dirty="0"/>
              <a:t>analog dazu im Fach: keine Dopplung von bereits geleisteten Prüfungen, Vertiefungen immer möglich</a:t>
            </a:r>
          </a:p>
          <a:p>
            <a:pPr marL="514350" indent="-514350">
              <a:buAutoNum type="alphaLcParenR"/>
            </a:pPr>
            <a:r>
              <a:rPr lang="de-DE" dirty="0"/>
              <a:t>Vermeiden gleicher Themen übergreifend in den Fächern: z. B. Spracherwerb in Deutsch und Englisch</a:t>
            </a:r>
          </a:p>
        </p:txBody>
      </p:sp>
      <p:sp>
        <p:nvSpPr>
          <p:cNvPr id="4" name="Datumsplatzhalter 3"/>
          <p:cNvSpPr>
            <a:spLocks noGrp="1"/>
          </p:cNvSpPr>
          <p:nvPr>
            <p:ph type="dt" sz="half" idx="10"/>
          </p:nvPr>
        </p:nvSpPr>
        <p:spPr/>
        <p:txBody>
          <a:bodyPr/>
          <a:lstStyle/>
          <a:p>
            <a:fld id="{6ED9BF1E-FA3A-464C-915A-0BEC2548A844}"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14</a:t>
            </a:fld>
            <a:endParaRPr lang="de-DE"/>
          </a:p>
        </p:txBody>
      </p:sp>
    </p:spTree>
    <p:extLst>
      <p:ext uri="{BB962C8B-B14F-4D97-AF65-F5344CB8AC3E}">
        <p14:creationId xmlns:p14="http://schemas.microsoft.com/office/powerpoint/2010/main" val="226812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Termine</a:t>
            </a:r>
            <a:br>
              <a:rPr lang="de-DE" sz="3200" dirty="0"/>
            </a:br>
            <a:r>
              <a:rPr lang="de-DE" sz="3200" dirty="0"/>
              <a:t>Prüfungszeitraum Sommersemester 2017</a:t>
            </a:r>
          </a:p>
        </p:txBody>
      </p:sp>
      <p:sp>
        <p:nvSpPr>
          <p:cNvPr id="3" name="Inhaltsplatzhalter 2"/>
          <p:cNvSpPr>
            <a:spLocks noGrp="1"/>
          </p:cNvSpPr>
          <p:nvPr>
            <p:ph idx="1"/>
          </p:nvPr>
        </p:nvSpPr>
        <p:spPr/>
        <p:txBody>
          <a:bodyPr>
            <a:normAutofit fontScale="92500" lnSpcReduction="20000"/>
          </a:bodyPr>
          <a:lstStyle/>
          <a:p>
            <a:pPr marL="0" indent="0">
              <a:buNone/>
            </a:pPr>
            <a:r>
              <a:rPr lang="de-DE" dirty="0"/>
              <a:t>Anmeldung bis 19. April 2017</a:t>
            </a:r>
          </a:p>
          <a:p>
            <a:pPr marL="0" indent="0">
              <a:buNone/>
            </a:pPr>
            <a:r>
              <a:rPr lang="de-DE" dirty="0"/>
              <a:t>Zulassung bis 15. Mai 2017</a:t>
            </a:r>
          </a:p>
          <a:p>
            <a:pPr marL="0" indent="0">
              <a:buNone/>
            </a:pPr>
            <a:endParaRPr lang="de-DE" dirty="0"/>
          </a:p>
          <a:p>
            <a:pPr marL="0" indent="0">
              <a:buNone/>
            </a:pPr>
            <a:r>
              <a:rPr lang="de-DE" dirty="0"/>
              <a:t>Deutschdidaktik: 02. – 05.05.2017</a:t>
            </a:r>
          </a:p>
          <a:p>
            <a:pPr marL="0" indent="0">
              <a:buNone/>
            </a:pPr>
            <a:endParaRPr lang="de-DE" dirty="0"/>
          </a:p>
          <a:p>
            <a:pPr marL="0" indent="0">
              <a:buNone/>
            </a:pPr>
            <a:r>
              <a:rPr lang="de-DE" dirty="0"/>
              <a:t>Deutsch: 29.05.- 02.06.2017</a:t>
            </a:r>
          </a:p>
          <a:p>
            <a:pPr marL="0" indent="0">
              <a:buNone/>
            </a:pPr>
            <a:endParaRPr lang="de-DE" dirty="0"/>
          </a:p>
          <a:p>
            <a:pPr marL="0" indent="0">
              <a:buNone/>
            </a:pPr>
            <a:r>
              <a:rPr lang="de-DE" dirty="0"/>
              <a:t>Die Listen mit den </a:t>
            </a:r>
            <a:r>
              <a:rPr lang="de-DE" dirty="0" err="1"/>
              <a:t>PrüfungskandidatInnen</a:t>
            </a:r>
            <a:r>
              <a:rPr lang="de-DE" dirty="0"/>
              <a:t> werden Ende April an das Institut für Deutsche Philologie geschickt. Erst dann kann genau geplant werden.</a:t>
            </a:r>
          </a:p>
        </p:txBody>
      </p:sp>
      <p:sp>
        <p:nvSpPr>
          <p:cNvPr id="4" name="Datumsplatzhalter 3"/>
          <p:cNvSpPr>
            <a:spLocks noGrp="1"/>
          </p:cNvSpPr>
          <p:nvPr>
            <p:ph type="dt" sz="half" idx="10"/>
          </p:nvPr>
        </p:nvSpPr>
        <p:spPr/>
        <p:txBody>
          <a:bodyPr/>
          <a:lstStyle/>
          <a:p>
            <a:fld id="{F03F7B3B-6B98-4347-890A-1B56DB9D63E6}"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2</a:t>
            </a:fld>
            <a:endParaRPr lang="de-DE"/>
          </a:p>
        </p:txBody>
      </p:sp>
    </p:spTree>
    <p:extLst>
      <p:ext uri="{BB962C8B-B14F-4D97-AF65-F5344CB8AC3E}">
        <p14:creationId xmlns:p14="http://schemas.microsoft.com/office/powerpoint/2010/main" val="1069235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Termine</a:t>
            </a:r>
            <a:br>
              <a:rPr lang="de-DE" sz="3200" dirty="0"/>
            </a:br>
            <a:r>
              <a:rPr lang="de-DE" sz="3200" dirty="0"/>
              <a:t>Prüfungszeitraum Wintersemester 2017/18</a:t>
            </a:r>
          </a:p>
        </p:txBody>
      </p:sp>
      <p:sp>
        <p:nvSpPr>
          <p:cNvPr id="3" name="Inhaltsplatzhalter 2"/>
          <p:cNvSpPr>
            <a:spLocks noGrp="1"/>
          </p:cNvSpPr>
          <p:nvPr>
            <p:ph idx="1"/>
          </p:nvPr>
        </p:nvSpPr>
        <p:spPr/>
        <p:txBody>
          <a:bodyPr>
            <a:normAutofit fontScale="62500" lnSpcReduction="20000"/>
          </a:bodyPr>
          <a:lstStyle/>
          <a:p>
            <a:pPr marL="0" indent="0">
              <a:buNone/>
            </a:pPr>
            <a:r>
              <a:rPr lang="de-DE" dirty="0"/>
              <a:t>01.– 31. Juli 2017:</a:t>
            </a:r>
          </a:p>
          <a:p>
            <a:pPr marL="0" indent="0">
              <a:buNone/>
            </a:pPr>
            <a:r>
              <a:rPr lang="de-DE" dirty="0"/>
              <a:t>Voranmeldung zur Datenerfassung (Formblatt)</a:t>
            </a:r>
          </a:p>
          <a:p>
            <a:pPr marL="0" indent="0">
              <a:buNone/>
            </a:pPr>
            <a:endParaRPr lang="de-DE" dirty="0"/>
          </a:p>
          <a:p>
            <a:pPr marL="0" indent="0">
              <a:buNone/>
            </a:pPr>
            <a:r>
              <a:rPr lang="de-DE" dirty="0"/>
              <a:t>01.-15. Oktober 2017:</a:t>
            </a:r>
          </a:p>
          <a:p>
            <a:pPr marL="0" indent="0">
              <a:buNone/>
            </a:pPr>
            <a:r>
              <a:rPr lang="de-DE" dirty="0"/>
              <a:t>Meldung zur Prüfung</a:t>
            </a:r>
          </a:p>
          <a:p>
            <a:pPr marL="0" indent="0">
              <a:buNone/>
            </a:pPr>
            <a:endParaRPr lang="de-DE" dirty="0"/>
          </a:p>
          <a:p>
            <a:pPr marL="0" indent="0">
              <a:buNone/>
            </a:pPr>
            <a:r>
              <a:rPr lang="de-DE" dirty="0"/>
              <a:t>Bis 15. November 2017:</a:t>
            </a:r>
          </a:p>
          <a:p>
            <a:pPr marL="0" indent="0">
              <a:buNone/>
            </a:pPr>
            <a:r>
              <a:rPr lang="de-DE" dirty="0"/>
              <a:t>Zulassung zur Prüfung</a:t>
            </a:r>
          </a:p>
          <a:p>
            <a:pPr marL="0" indent="0">
              <a:buNone/>
            </a:pPr>
            <a:endParaRPr lang="de-DE" dirty="0"/>
          </a:p>
          <a:p>
            <a:pPr marL="0" indent="0">
              <a:buNone/>
            </a:pPr>
            <a:r>
              <a:rPr lang="de-DE" dirty="0"/>
              <a:t>Spätestens bis 01. Februar 2018:</a:t>
            </a:r>
          </a:p>
          <a:p>
            <a:pPr marL="0" indent="0">
              <a:buNone/>
            </a:pPr>
            <a:r>
              <a:rPr lang="de-DE" dirty="0"/>
              <a:t>Abgabe der wissenschaftlichen Abschlussarbeit</a:t>
            </a:r>
          </a:p>
          <a:p>
            <a:pPr marL="0" indent="0">
              <a:buNone/>
            </a:pPr>
            <a:endParaRPr lang="de-DE" dirty="0"/>
          </a:p>
          <a:p>
            <a:pPr marL="0" indent="0">
              <a:buNone/>
            </a:pPr>
            <a:r>
              <a:rPr lang="de-DE" dirty="0"/>
              <a:t>November 2017 bis Februar 2018:</a:t>
            </a:r>
          </a:p>
          <a:p>
            <a:pPr marL="0" indent="0">
              <a:buNone/>
            </a:pPr>
            <a:r>
              <a:rPr lang="de-DE" dirty="0"/>
              <a:t>Mündliche Prüfungen</a:t>
            </a:r>
          </a:p>
          <a:p>
            <a:pPr marL="0" indent="0">
              <a:buNone/>
            </a:pPr>
            <a:endParaRPr lang="de-DE" dirty="0"/>
          </a:p>
        </p:txBody>
      </p:sp>
      <p:sp>
        <p:nvSpPr>
          <p:cNvPr id="4" name="Datumsplatzhalter 3"/>
          <p:cNvSpPr>
            <a:spLocks noGrp="1"/>
          </p:cNvSpPr>
          <p:nvPr>
            <p:ph type="dt" sz="half" idx="10"/>
          </p:nvPr>
        </p:nvSpPr>
        <p:spPr/>
        <p:txBody>
          <a:bodyPr/>
          <a:lstStyle/>
          <a:p>
            <a:fld id="{BD04CD49-5505-FA45-AB40-9B9A640301EE}"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3</a:t>
            </a:fld>
            <a:endParaRPr lang="de-DE"/>
          </a:p>
        </p:txBody>
      </p:sp>
    </p:spTree>
    <p:extLst>
      <p:ext uri="{BB962C8B-B14F-4D97-AF65-F5344CB8AC3E}">
        <p14:creationId xmlns:p14="http://schemas.microsoft.com/office/powerpoint/2010/main" val="2816797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Prüfungsanforderungen für das Fach Deutsch</a:t>
            </a:r>
          </a:p>
        </p:txBody>
      </p:sp>
      <p:sp>
        <p:nvSpPr>
          <p:cNvPr id="3" name="Inhaltsplatzhalter 2"/>
          <p:cNvSpPr>
            <a:spLocks noGrp="1"/>
          </p:cNvSpPr>
          <p:nvPr>
            <p:ph idx="1"/>
          </p:nvPr>
        </p:nvSpPr>
        <p:spPr/>
        <p:txBody>
          <a:bodyPr>
            <a:noAutofit/>
          </a:bodyPr>
          <a:lstStyle/>
          <a:p>
            <a:pPr marL="0" indent="0">
              <a:buNone/>
            </a:pPr>
            <a:r>
              <a:rPr lang="de-DE" sz="1600" u="sng" dirty="0"/>
              <a:t>Ältere deutsche Sprache und Literatur</a:t>
            </a:r>
            <a:endParaRPr lang="de-DE" sz="1600" dirty="0"/>
          </a:p>
          <a:p>
            <a:pPr marL="0" indent="0">
              <a:buNone/>
            </a:pPr>
            <a:r>
              <a:rPr lang="de-DE" sz="1600" dirty="0"/>
              <a:t>LA Regionale Schule und Gymnasium</a:t>
            </a:r>
          </a:p>
          <a:p>
            <a:pPr lvl="0"/>
            <a:r>
              <a:rPr lang="de-DE" sz="1600" dirty="0"/>
              <a:t>Kenntnisse der literarhistorischen, poetologisch-hermeneutischen, medialen und kulturellen Bedingungen mittelalterlicher und frühneuzeitlicher Literatur vom 8. bis zum 16. Jahrhundert</a:t>
            </a:r>
          </a:p>
          <a:p>
            <a:pPr lvl="0"/>
            <a:r>
              <a:rPr lang="de-DE" sz="1600" dirty="0"/>
              <a:t>Kenntnisse der sprachlichen Grundlagen des Mittelhochdeutschen (Phonologie, Morphologie, Syntax, historische Semantik im Kontext von Sprach- und Kulturgeschichte)</a:t>
            </a:r>
          </a:p>
          <a:p>
            <a:pPr lvl="0"/>
            <a:r>
              <a:rPr lang="de-DE" sz="1600" dirty="0"/>
              <a:t>Kompetenzen im historisch-adäquaten Umgang mit mittelalterlichen und frühneuzeitlichen Texten sowie mit ihrer spezifisch historischen Genese und Tradierung</a:t>
            </a:r>
          </a:p>
          <a:p>
            <a:pPr lvl="0"/>
            <a:r>
              <a:rPr lang="de-DE" sz="1600" dirty="0"/>
              <a:t>Fähigkeit zur Beschreibung und Analyse mittelalterlicher und frühneuzeitlicher Texte hinsichtlich ihrer Gattung, Stoff- und Motivgeschichte sowie ihrer Materialität</a:t>
            </a:r>
          </a:p>
          <a:p>
            <a:pPr lvl="0"/>
            <a:r>
              <a:rPr lang="de-DE" sz="1600" dirty="0"/>
              <a:t>Reflektierte Anwendung von literaturwissenschaftlichen Analysemethoden auf mittelalterliche und frühneuzeitliche Texte</a:t>
            </a:r>
          </a:p>
          <a:p>
            <a:pPr marL="0" indent="0">
              <a:buNone/>
            </a:pPr>
            <a:r>
              <a:rPr lang="de-DE" sz="1600" dirty="0"/>
              <a:t>Zusätzlich für LA Gymnasium </a:t>
            </a:r>
          </a:p>
          <a:p>
            <a:pPr lvl="0"/>
            <a:r>
              <a:rPr lang="de-DE" sz="1600" dirty="0"/>
              <a:t>Fähigkeit zur Auseinandersetzung mit verschiedenen Theorien und Methoden der germanistisch </a:t>
            </a:r>
            <a:r>
              <a:rPr lang="de-DE" sz="1600" dirty="0" err="1"/>
              <a:t>mediävistischen</a:t>
            </a:r>
            <a:r>
              <a:rPr lang="de-DE" sz="1600" dirty="0"/>
              <a:t> Forschung</a:t>
            </a:r>
          </a:p>
          <a:p>
            <a:pPr lvl="0"/>
            <a:r>
              <a:rPr lang="de-DE" sz="1600" dirty="0"/>
              <a:t>Kenntnisse der Literatur des Mittelalters und der frühen Neuzeit im interkulturellen Kontext</a:t>
            </a:r>
          </a:p>
          <a:p>
            <a:pPr marL="0" indent="0">
              <a:buNone/>
            </a:pPr>
            <a:endParaRPr lang="de-DE" sz="1600" dirty="0"/>
          </a:p>
        </p:txBody>
      </p:sp>
      <p:sp>
        <p:nvSpPr>
          <p:cNvPr id="4" name="Datumsplatzhalter 3"/>
          <p:cNvSpPr>
            <a:spLocks noGrp="1"/>
          </p:cNvSpPr>
          <p:nvPr>
            <p:ph type="dt" sz="half" idx="10"/>
          </p:nvPr>
        </p:nvSpPr>
        <p:spPr/>
        <p:txBody>
          <a:bodyPr/>
          <a:lstStyle/>
          <a:p>
            <a:fld id="{8CF1A464-5EDC-3849-ACCF-4351A6D15079}"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4</a:t>
            </a:fld>
            <a:endParaRPr lang="de-DE"/>
          </a:p>
        </p:txBody>
      </p:sp>
    </p:spTree>
    <p:extLst>
      <p:ext uri="{BB962C8B-B14F-4D97-AF65-F5344CB8AC3E}">
        <p14:creationId xmlns:p14="http://schemas.microsoft.com/office/powerpoint/2010/main" val="3836329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Prüfungsanforderungen für das Fach Deutsch</a:t>
            </a:r>
          </a:p>
        </p:txBody>
      </p:sp>
      <p:sp>
        <p:nvSpPr>
          <p:cNvPr id="3" name="Inhaltsplatzhalter 2"/>
          <p:cNvSpPr>
            <a:spLocks noGrp="1"/>
          </p:cNvSpPr>
          <p:nvPr>
            <p:ph idx="1"/>
          </p:nvPr>
        </p:nvSpPr>
        <p:spPr/>
        <p:txBody>
          <a:bodyPr>
            <a:normAutofit/>
          </a:bodyPr>
          <a:lstStyle/>
          <a:p>
            <a:pPr marL="0" indent="0">
              <a:buNone/>
            </a:pPr>
            <a:r>
              <a:rPr lang="de-DE" sz="1600" u="sng" dirty="0"/>
              <a:t>Neuere Deutsche Literatur</a:t>
            </a:r>
          </a:p>
          <a:p>
            <a:pPr marL="0" indent="0">
              <a:buNone/>
            </a:pPr>
            <a:endParaRPr lang="de-DE" sz="1600" dirty="0"/>
          </a:p>
          <a:p>
            <a:pPr marL="0" indent="0">
              <a:buNone/>
            </a:pPr>
            <a:r>
              <a:rPr lang="de-DE" sz="1600" dirty="0"/>
              <a:t>LA Regionale Schule und Gymnasium</a:t>
            </a:r>
          </a:p>
          <a:p>
            <a:pPr lvl="0"/>
            <a:r>
              <a:rPr lang="de-DE" sz="1600" dirty="0"/>
              <a:t>Kenntnisse von Theorien und Methoden der Literatur-, Kultur-, Medienwissenschaft</a:t>
            </a:r>
          </a:p>
          <a:p>
            <a:pPr lvl="0"/>
            <a:r>
              <a:rPr lang="de-DE" sz="1600" dirty="0"/>
              <a:t>Kenntnisse grundlegender literaturwissenschaftlicher Kategorien sowie die Fähigkeit, diese in Analysen literarischer Texte umzusetzen </a:t>
            </a:r>
          </a:p>
          <a:p>
            <a:pPr lvl="0"/>
            <a:r>
              <a:rPr lang="de-DE" sz="1600" dirty="0"/>
              <a:t>Kenntnisse der Literaturgeschichte vom 17.-21. Jahrhundert </a:t>
            </a:r>
          </a:p>
          <a:p>
            <a:pPr lvl="0"/>
            <a:r>
              <a:rPr lang="de-DE" sz="1600" dirty="0"/>
              <a:t>Kenntnisse kultureller Kontexte sowie die Fähigkeit, Literatur und Kultur in ihrer Wechselwirkung zu beschreiben </a:t>
            </a:r>
          </a:p>
          <a:p>
            <a:pPr lvl="0"/>
            <a:r>
              <a:rPr lang="de-DE" sz="1600" dirty="0"/>
              <a:t>Kenntnisse der medialen Bedingungen des literarischen Schreibens </a:t>
            </a:r>
            <a:br>
              <a:rPr lang="de-DE" sz="1600" dirty="0"/>
            </a:br>
            <a:r>
              <a:rPr lang="de-DE" sz="1600" dirty="0"/>
              <a:t>Fähigkeit, eigenständig mit Forschungsliteratur umzugehen </a:t>
            </a:r>
          </a:p>
          <a:p>
            <a:pPr marL="0" indent="0">
              <a:buNone/>
            </a:pPr>
            <a:r>
              <a:rPr lang="de-DE" sz="1600" dirty="0"/>
              <a:t>Zusätzlich für LA Gymnasium </a:t>
            </a:r>
          </a:p>
          <a:p>
            <a:pPr lvl="0"/>
            <a:r>
              <a:rPr lang="de-DE" sz="1600" dirty="0"/>
              <a:t>Fähigkeit zur eigenständigen Reflexion und Anwendung einschlägiger Theorien und Methoden</a:t>
            </a:r>
          </a:p>
          <a:p>
            <a:pPr lvl="0"/>
            <a:r>
              <a:rPr lang="de-DE" sz="1600" dirty="0"/>
              <a:t>Fähigkeit zu eigenständigen Aufarbeitung literaturhistorischer Phänomene</a:t>
            </a:r>
          </a:p>
          <a:p>
            <a:pPr marL="0" indent="0">
              <a:buNone/>
            </a:pPr>
            <a:endParaRPr lang="de-DE" dirty="0"/>
          </a:p>
        </p:txBody>
      </p:sp>
      <p:sp>
        <p:nvSpPr>
          <p:cNvPr id="4" name="Datumsplatzhalter 3"/>
          <p:cNvSpPr>
            <a:spLocks noGrp="1"/>
          </p:cNvSpPr>
          <p:nvPr>
            <p:ph type="dt" sz="half" idx="10"/>
          </p:nvPr>
        </p:nvSpPr>
        <p:spPr/>
        <p:txBody>
          <a:bodyPr/>
          <a:lstStyle/>
          <a:p>
            <a:fld id="{3B119B79-408D-9547-9549-5CDB2AC61014}"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5</a:t>
            </a:fld>
            <a:endParaRPr lang="de-DE"/>
          </a:p>
        </p:txBody>
      </p:sp>
    </p:spTree>
    <p:extLst>
      <p:ext uri="{BB962C8B-B14F-4D97-AF65-F5344CB8AC3E}">
        <p14:creationId xmlns:p14="http://schemas.microsoft.com/office/powerpoint/2010/main" val="2320685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a:t>Prüfungsanforderungen für das Fach Deutsch</a:t>
            </a:r>
          </a:p>
        </p:txBody>
      </p:sp>
      <p:sp>
        <p:nvSpPr>
          <p:cNvPr id="3" name="Inhaltsplatzhalter 2"/>
          <p:cNvSpPr>
            <a:spLocks noGrp="1"/>
          </p:cNvSpPr>
          <p:nvPr>
            <p:ph idx="1"/>
          </p:nvPr>
        </p:nvSpPr>
        <p:spPr/>
        <p:txBody>
          <a:bodyPr>
            <a:normAutofit fontScale="47500" lnSpcReduction="20000"/>
          </a:bodyPr>
          <a:lstStyle/>
          <a:p>
            <a:pPr marL="0" indent="0">
              <a:buNone/>
            </a:pPr>
            <a:r>
              <a:rPr lang="de-DE" sz="3400" u="sng" dirty="0"/>
              <a:t>Sprachwissenschaft</a:t>
            </a:r>
          </a:p>
          <a:p>
            <a:pPr marL="0" indent="0">
              <a:buNone/>
            </a:pPr>
            <a:endParaRPr lang="de-DE" sz="3400" dirty="0"/>
          </a:p>
          <a:p>
            <a:pPr marL="0" indent="0">
              <a:buNone/>
            </a:pPr>
            <a:r>
              <a:rPr lang="de-DE" sz="3400" dirty="0"/>
              <a:t>LA Regionale Schule und Gymnasium</a:t>
            </a:r>
          </a:p>
          <a:p>
            <a:pPr lvl="0"/>
            <a:r>
              <a:rPr lang="de-DE" sz="3400" dirty="0"/>
              <a:t>Fähigkeit zur Beschreibung und Analyse der Grammatik des Deutschen</a:t>
            </a:r>
          </a:p>
          <a:p>
            <a:pPr lvl="0"/>
            <a:r>
              <a:rPr lang="de-DE" sz="3400" dirty="0"/>
              <a:t>Kenntnisse der grundlegenden Kategorien zur </a:t>
            </a:r>
            <a:r>
              <a:rPr lang="de-DE" sz="3400" dirty="0" err="1"/>
              <a:t>Typologisierung</a:t>
            </a:r>
            <a:r>
              <a:rPr lang="de-DE" sz="3400" dirty="0"/>
              <a:t> und Klassifikation von Texten und Textsorten in relevanten Kommunikationsbereichen</a:t>
            </a:r>
          </a:p>
          <a:p>
            <a:pPr lvl="0"/>
            <a:r>
              <a:rPr lang="de-DE" sz="3400" dirty="0"/>
              <a:t>Kenntnisse von Theorien und Methoden der Sprachgeschichtsschreibung sowie Kenntnisse der Sprachgeschichte des Deutschen von 16. Jahrhundert bis zur Gegenwart aus soziopragmatischer Sicht</a:t>
            </a:r>
          </a:p>
          <a:p>
            <a:pPr lvl="0"/>
            <a:r>
              <a:rPr lang="de-DE" sz="3400" dirty="0"/>
              <a:t>Kenntnisse von Theorien und Methoden der Beschreibung von Sprachstrukturen und Sprachgebräuchen</a:t>
            </a:r>
          </a:p>
          <a:p>
            <a:pPr lvl="0"/>
            <a:r>
              <a:rPr lang="de-DE" sz="3400" dirty="0"/>
              <a:t>Kenntnisse über grundlegende Aspekte der Binnendifferenzierung des Deutschen</a:t>
            </a:r>
          </a:p>
          <a:p>
            <a:pPr lvl="0"/>
            <a:r>
              <a:rPr lang="de-DE" sz="3400" dirty="0"/>
              <a:t>Fähigkeit zur Bewertung von Sprachgebräuchen auf der Grundlage funktionaler Angemessenheit</a:t>
            </a:r>
          </a:p>
          <a:p>
            <a:pPr marL="0" indent="0">
              <a:buNone/>
            </a:pPr>
            <a:r>
              <a:rPr lang="de-DE" sz="3400" dirty="0"/>
              <a:t>Zusätzlich für LA Gymnasium</a:t>
            </a:r>
          </a:p>
          <a:p>
            <a:pPr lvl="0"/>
            <a:r>
              <a:rPr lang="de-DE" sz="3400" dirty="0"/>
              <a:t>Kenntnisse des Zusammenhangs von Norm und Variation in der gesprochenen und geschriebenen deutschen Gegenwartssprache</a:t>
            </a:r>
          </a:p>
          <a:p>
            <a:pPr lvl="0"/>
            <a:r>
              <a:rPr lang="de-DE" sz="3400" dirty="0"/>
              <a:t>Fähigkeit zur Reflexion und Modellierung sprachkritischer Ansätze für den Deutschunterricht</a:t>
            </a:r>
          </a:p>
          <a:p>
            <a:pPr marL="0" indent="0">
              <a:buNone/>
            </a:pPr>
            <a:endParaRPr lang="de-DE" dirty="0"/>
          </a:p>
        </p:txBody>
      </p:sp>
      <p:sp>
        <p:nvSpPr>
          <p:cNvPr id="4" name="Datumsplatzhalter 3"/>
          <p:cNvSpPr>
            <a:spLocks noGrp="1"/>
          </p:cNvSpPr>
          <p:nvPr>
            <p:ph type="dt" sz="half" idx="10"/>
          </p:nvPr>
        </p:nvSpPr>
        <p:spPr/>
        <p:txBody>
          <a:bodyPr/>
          <a:lstStyle/>
          <a:p>
            <a:fld id="{08395901-B8FF-D147-A8BE-54993193CA94}"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6</a:t>
            </a:fld>
            <a:endParaRPr lang="de-DE"/>
          </a:p>
        </p:txBody>
      </p:sp>
    </p:spTree>
    <p:extLst>
      <p:ext uri="{BB962C8B-B14F-4D97-AF65-F5344CB8AC3E}">
        <p14:creationId xmlns:p14="http://schemas.microsoft.com/office/powerpoint/2010/main" val="696744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a:t>Prüfungsanforderungen für das Fach Deutsch</a:t>
            </a:r>
          </a:p>
        </p:txBody>
      </p:sp>
      <p:sp>
        <p:nvSpPr>
          <p:cNvPr id="3" name="Inhaltsplatzhalter 2"/>
          <p:cNvSpPr>
            <a:spLocks noGrp="1"/>
          </p:cNvSpPr>
          <p:nvPr>
            <p:ph idx="1"/>
          </p:nvPr>
        </p:nvSpPr>
        <p:spPr/>
        <p:txBody>
          <a:bodyPr>
            <a:normAutofit lnSpcReduction="10000"/>
          </a:bodyPr>
          <a:lstStyle/>
          <a:p>
            <a:pPr marL="0" indent="0">
              <a:buNone/>
            </a:pPr>
            <a:r>
              <a:rPr lang="de-DE" sz="1600" u="sng" dirty="0"/>
              <a:t>Fachdidaktik Deutsch</a:t>
            </a:r>
          </a:p>
          <a:p>
            <a:pPr marL="0" indent="0">
              <a:buNone/>
            </a:pPr>
            <a:endParaRPr lang="de-DE" sz="1600" dirty="0"/>
          </a:p>
          <a:p>
            <a:pPr marL="0" indent="0">
              <a:buNone/>
            </a:pPr>
            <a:r>
              <a:rPr lang="de-DE" sz="1600" dirty="0"/>
              <a:t>LA Regionale Schule und Gymnasium </a:t>
            </a:r>
          </a:p>
          <a:p>
            <a:pPr lvl="0"/>
            <a:r>
              <a:rPr lang="de-DE" sz="1600" dirty="0"/>
              <a:t>Kenntnisse über aktuelle Modelle und Theorien in der deutschdidaktischen Diskussion und Fähigkeit, diese im Hinblick auf Unterrichtsanforderungen zu bewerten</a:t>
            </a:r>
          </a:p>
          <a:p>
            <a:pPr lvl="0"/>
            <a:r>
              <a:rPr lang="de-DE" sz="1600" dirty="0"/>
              <a:t>Kenntnisse über Ziele und Aufgaben des Deutschunterrichts in den einzelnen Arbeitsbereichen und Fähigkeit, Themen des Deutschunterrichts kompetenz- und inhaltsbezogen auszuwählen und zu beurteilen</a:t>
            </a:r>
          </a:p>
          <a:p>
            <a:pPr lvl="0"/>
            <a:r>
              <a:rPr lang="de-DE" sz="1600" dirty="0"/>
              <a:t>Kenntnisse über aktuelle Konzepte und Methoden des Literatur- und Sprachunterrichts und Fähigkeiten, diese im Hinblick auf die aktuellen Anforderungen des Deutschunterrichts kritisch zu reflektieren</a:t>
            </a:r>
          </a:p>
          <a:p>
            <a:pPr lvl="0"/>
            <a:r>
              <a:rPr lang="de-DE" sz="1600" dirty="0"/>
              <a:t>Kenntnisse des Konzept des integrativen Deutschunterrichts und Fähigkeit, diesen situationsorientiert zu reflektieren</a:t>
            </a:r>
          </a:p>
          <a:p>
            <a:pPr lvl="0"/>
            <a:r>
              <a:rPr lang="de-DE" sz="1600" dirty="0"/>
              <a:t>Kenntnisse über Verfahren des selbstständigen Lernens im Deutschunterricht</a:t>
            </a:r>
          </a:p>
          <a:p>
            <a:pPr lvl="0"/>
            <a:r>
              <a:rPr lang="de-DE" sz="1600" dirty="0"/>
              <a:t>Kenntnisse über Modelle des Deutschunterrichts im Hinblick auf heterogene Lerngruppen</a:t>
            </a:r>
          </a:p>
          <a:p>
            <a:pPr lvl="0"/>
            <a:r>
              <a:rPr lang="de-DE" sz="1600" dirty="0"/>
              <a:t>Fähigkeit, Texte und Inhalte für den Deutschunterricht im Kontext ihrer historischen, politischen und sozialen </a:t>
            </a:r>
            <a:r>
              <a:rPr lang="de-DE" sz="1600" dirty="0" err="1"/>
              <a:t>Eingebundenheit</a:t>
            </a:r>
            <a:r>
              <a:rPr lang="de-DE" sz="1600" dirty="0"/>
              <a:t> auszuwählen und zu nutzen</a:t>
            </a:r>
          </a:p>
          <a:p>
            <a:pPr marL="0" indent="0">
              <a:buNone/>
            </a:pPr>
            <a:endParaRPr lang="de-DE" sz="1600" dirty="0"/>
          </a:p>
        </p:txBody>
      </p:sp>
      <p:sp>
        <p:nvSpPr>
          <p:cNvPr id="4" name="Datumsplatzhalter 3"/>
          <p:cNvSpPr>
            <a:spLocks noGrp="1"/>
          </p:cNvSpPr>
          <p:nvPr>
            <p:ph type="dt" sz="half" idx="10"/>
          </p:nvPr>
        </p:nvSpPr>
        <p:spPr/>
        <p:txBody>
          <a:bodyPr/>
          <a:lstStyle/>
          <a:p>
            <a:fld id="{6A5E0568-120D-9B4D-9DD9-835C56B49151}"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7</a:t>
            </a:fld>
            <a:endParaRPr lang="de-DE"/>
          </a:p>
        </p:txBody>
      </p:sp>
    </p:spTree>
    <p:extLst>
      <p:ext uri="{BB962C8B-B14F-4D97-AF65-F5344CB8AC3E}">
        <p14:creationId xmlns:p14="http://schemas.microsoft.com/office/powerpoint/2010/main" val="611095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de-DE" sz="2800" dirty="0"/>
              <a:t>Ausgestaltung der mündlichen Staatsexamensprüfungen im modularisierten Lehramt </a:t>
            </a:r>
          </a:p>
        </p:txBody>
      </p:sp>
      <p:sp>
        <p:nvSpPr>
          <p:cNvPr id="3" name="Inhaltsplatzhalter 2"/>
          <p:cNvSpPr>
            <a:spLocks noGrp="1"/>
          </p:cNvSpPr>
          <p:nvPr>
            <p:ph idx="1"/>
          </p:nvPr>
        </p:nvSpPr>
        <p:spPr/>
        <p:txBody>
          <a:bodyPr>
            <a:normAutofit fontScale="47500" lnSpcReduction="20000"/>
          </a:bodyPr>
          <a:lstStyle/>
          <a:p>
            <a:pPr marL="0" indent="0">
              <a:buNone/>
            </a:pPr>
            <a:r>
              <a:rPr lang="de-DE" dirty="0"/>
              <a:t>Rechtliche Vorgaben der Lehrerprüfungsverordnung vom 16. Juli 2012, § 3 und § 5</a:t>
            </a:r>
          </a:p>
          <a:p>
            <a:pPr marL="0" indent="0">
              <a:buNone/>
            </a:pPr>
            <a:r>
              <a:rPr lang="de-DE" dirty="0"/>
              <a:t> </a:t>
            </a:r>
          </a:p>
          <a:p>
            <a:pPr marL="0" indent="0">
              <a:buNone/>
            </a:pPr>
            <a:r>
              <a:rPr lang="de-DE" b="1" dirty="0"/>
              <a:t>LA </a:t>
            </a:r>
            <a:r>
              <a:rPr lang="de-DE" b="1" dirty="0" err="1"/>
              <a:t>Gym</a:t>
            </a:r>
            <a:r>
              <a:rPr lang="de-DE" dirty="0"/>
              <a:t>: Fachwissenschaft: mündliche Prüfung, 60 Min.</a:t>
            </a:r>
          </a:p>
          <a:p>
            <a:pPr marL="0" indent="0">
              <a:buNone/>
            </a:pPr>
            <a:r>
              <a:rPr lang="de-DE" dirty="0"/>
              <a:t>	    Beide </a:t>
            </a:r>
            <a:r>
              <a:rPr lang="de-DE" dirty="0" err="1"/>
              <a:t>Fachdidaktiken</a:t>
            </a:r>
            <a:r>
              <a:rPr lang="de-DE" dirty="0"/>
              <a:t>: mündliche Prüfung, insgesamt 60 Min. </a:t>
            </a:r>
          </a:p>
          <a:p>
            <a:pPr marL="0" indent="0">
              <a:buNone/>
            </a:pPr>
            <a:r>
              <a:rPr lang="de-DE" dirty="0"/>
              <a:t>	</a:t>
            </a:r>
          </a:p>
          <a:p>
            <a:pPr marL="0" indent="0">
              <a:buNone/>
            </a:pPr>
            <a:r>
              <a:rPr lang="de-DE" dirty="0"/>
              <a:t> </a:t>
            </a:r>
          </a:p>
          <a:p>
            <a:pPr marL="0" indent="0">
              <a:buNone/>
            </a:pPr>
            <a:r>
              <a:rPr lang="de-DE" b="1" dirty="0"/>
              <a:t>LA Reg</a:t>
            </a:r>
            <a:r>
              <a:rPr lang="de-DE" dirty="0"/>
              <a:t>: Fachwissenschaft: mündliche Prüfung, 50 Min.</a:t>
            </a:r>
          </a:p>
          <a:p>
            <a:pPr marL="0" indent="0">
              <a:buNone/>
            </a:pPr>
            <a:r>
              <a:rPr lang="de-DE" dirty="0"/>
              <a:t>	   Beide </a:t>
            </a:r>
            <a:r>
              <a:rPr lang="de-DE" dirty="0" err="1"/>
              <a:t>Fachdidaktiken</a:t>
            </a:r>
            <a:r>
              <a:rPr lang="de-DE" dirty="0"/>
              <a:t>: mündliche Prüfung, insgesamt 50 Min. </a:t>
            </a:r>
          </a:p>
          <a:p>
            <a:pPr marL="0" indent="0">
              <a:buNone/>
            </a:pPr>
            <a:r>
              <a:rPr lang="de-DE" dirty="0"/>
              <a:t> </a:t>
            </a:r>
          </a:p>
          <a:p>
            <a:pPr marL="0" indent="0">
              <a:buNone/>
            </a:pPr>
            <a:r>
              <a:rPr lang="de-DE" dirty="0"/>
              <a:t>Die Prüfungen der beiden </a:t>
            </a:r>
            <a:r>
              <a:rPr lang="de-DE" dirty="0" err="1"/>
              <a:t>Fachdidaktiken</a:t>
            </a:r>
            <a:r>
              <a:rPr lang="de-DE" dirty="0"/>
              <a:t> erfolgen getrennt.</a:t>
            </a:r>
          </a:p>
          <a:p>
            <a:pPr marL="0" indent="0">
              <a:buNone/>
            </a:pPr>
            <a:r>
              <a:rPr lang="de-DE" dirty="0"/>
              <a:t> </a:t>
            </a:r>
          </a:p>
          <a:p>
            <a:pPr marL="0" indent="0">
              <a:buNone/>
            </a:pPr>
            <a:r>
              <a:rPr lang="de-DE" dirty="0"/>
              <a:t> </a:t>
            </a:r>
          </a:p>
          <a:p>
            <a:pPr marL="0" indent="0">
              <a:buNone/>
            </a:pPr>
            <a:r>
              <a:rPr lang="de-DE" dirty="0"/>
              <a:t>Auszug aus der Lehrerprüfungsverordnung:</a:t>
            </a:r>
          </a:p>
          <a:p>
            <a:pPr marL="0" indent="0">
              <a:buNone/>
            </a:pPr>
            <a:r>
              <a:rPr lang="de-DE" dirty="0"/>
              <a:t> </a:t>
            </a:r>
          </a:p>
          <a:p>
            <a:pPr marL="0" indent="0">
              <a:buNone/>
            </a:pPr>
            <a:r>
              <a:rPr lang="de-DE" dirty="0"/>
              <a:t>„§ 6 Mündliche Prüfungen: (1) Die Bewerberinnen und Bewerber werden einzeln geprüft. [...] die mündliche Prüfung dient der Feststellung fachbezogener Kompetenzen und der Reflexion wissenschaftlicher Erkenntnisse im Prüfungsfach. (2) Für jede mündliche Prüfung geben die Prüfenden in Abstimmung mit den zu Prüfenden für die Prüfungsvorbereitung und die Prüfung bis zu drei Schwerpunkte aus dem Prüfungsfach an. Die Prüfung darf sich nicht auf die Schwerpunkte beschränken; sie muss sich auch auf Grund- und Überblickswissen in dem jeweiligen Fach erstrecken.“</a:t>
            </a:r>
            <a:r>
              <a:rPr lang="de-DE" dirty="0">
                <a:effectLst/>
              </a:rPr>
              <a:t> </a:t>
            </a:r>
            <a:endParaRPr lang="de-DE" dirty="0"/>
          </a:p>
        </p:txBody>
      </p:sp>
      <p:sp>
        <p:nvSpPr>
          <p:cNvPr id="4" name="Datumsplatzhalter 3"/>
          <p:cNvSpPr>
            <a:spLocks noGrp="1"/>
          </p:cNvSpPr>
          <p:nvPr>
            <p:ph type="dt" sz="half" idx="10"/>
          </p:nvPr>
        </p:nvSpPr>
        <p:spPr/>
        <p:txBody>
          <a:bodyPr/>
          <a:lstStyle/>
          <a:p>
            <a:fld id="{87F11205-96D3-5543-B8CB-39EED08CC802}"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8</a:t>
            </a:fld>
            <a:endParaRPr lang="de-DE"/>
          </a:p>
        </p:txBody>
      </p:sp>
    </p:spTree>
    <p:extLst>
      <p:ext uri="{BB962C8B-B14F-4D97-AF65-F5344CB8AC3E}">
        <p14:creationId xmlns:p14="http://schemas.microsoft.com/office/powerpoint/2010/main" val="4283638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Ausgestaltung für das Fach Deutsch</a:t>
            </a:r>
          </a:p>
        </p:txBody>
      </p:sp>
      <p:sp>
        <p:nvSpPr>
          <p:cNvPr id="3" name="Inhaltsplatzhalter 2"/>
          <p:cNvSpPr>
            <a:spLocks noGrp="1"/>
          </p:cNvSpPr>
          <p:nvPr>
            <p:ph idx="1"/>
          </p:nvPr>
        </p:nvSpPr>
        <p:spPr/>
        <p:txBody>
          <a:bodyPr>
            <a:normAutofit fontScale="47500" lnSpcReduction="20000"/>
          </a:bodyPr>
          <a:lstStyle/>
          <a:p>
            <a:pPr marL="0" indent="0">
              <a:buNone/>
            </a:pPr>
            <a:r>
              <a:rPr lang="de-DE" u="sng" dirty="0"/>
              <a:t>Deutsch</a:t>
            </a:r>
            <a:r>
              <a:rPr lang="de-DE" dirty="0"/>
              <a:t>: Für die Prüfung im Fach Deutsch wählen die zu Prüfenden in Abstimmung mit den Prüfenden drei Schwerpunktthemen, die zu gleichen zeitlichen Anteilen von zwei Prüfenden geprüft werden. Von den Schwerpunkten muss mindestens einer der Sprachwissenschaft (SW) und mindestens einer der Literaturwissenschaft (LW) entstammen. Sprachwissenschaft wird dabei verstanden als synchrone und diachrone Sprachwissenschaft. Literaturwissenschaft wird verstanden als neuere und ältere Literaturwissenschaft. Daraus ergeben sich die Möglichkeiten:</a:t>
            </a:r>
          </a:p>
          <a:p>
            <a:pPr marL="0" lvl="0" indent="0">
              <a:buNone/>
            </a:pPr>
            <a:r>
              <a:rPr lang="de-DE" dirty="0"/>
              <a:t>a) zwei Schwerpunktthemen SW, ein Schwerpunktthema LW</a:t>
            </a:r>
          </a:p>
          <a:p>
            <a:pPr marL="0" indent="0">
              <a:buNone/>
            </a:pPr>
            <a:r>
              <a:rPr lang="de-DE" dirty="0"/>
              <a:t>oder</a:t>
            </a:r>
          </a:p>
          <a:p>
            <a:pPr marL="0" lvl="0" indent="0">
              <a:buNone/>
            </a:pPr>
            <a:r>
              <a:rPr lang="de-DE" dirty="0"/>
              <a:t>b) zwei Schwerpunktthemen LW, ein Schwerpunktthema SW</a:t>
            </a:r>
          </a:p>
          <a:p>
            <a:pPr marL="0" indent="0">
              <a:buNone/>
            </a:pPr>
            <a:r>
              <a:rPr lang="de-DE" dirty="0"/>
              <a:t>Unbeschadet davon ist in jeder Prüfung das Grund- und Überblickswissen in dem Fach Deutsch Gegenstand der Prüfung.</a:t>
            </a:r>
          </a:p>
          <a:p>
            <a:pPr marL="0" indent="0">
              <a:buNone/>
            </a:pPr>
            <a:r>
              <a:rPr lang="de-DE" dirty="0"/>
              <a:t> </a:t>
            </a:r>
          </a:p>
          <a:p>
            <a:pPr marL="0" indent="0">
              <a:buNone/>
            </a:pPr>
            <a:r>
              <a:rPr lang="de-DE" u="sng" dirty="0"/>
              <a:t>Fachdidaktik Deutsch</a:t>
            </a:r>
            <a:r>
              <a:rPr lang="de-DE" dirty="0"/>
              <a:t>: Für die Prüfungen in der Fachdidaktik Deutsch wählen die zu Prüfenden in Abstimmung mit den Prüfenden zwei Schwerpunktthemen. Die Prüfung muss jeweils aus einem literaturdidaktischen und einem sprachdidaktischen Schwerpunkt bestehen und die Kompetenzbereiche des Faches Deutsch abdecken. Unbeschadet davon ist in jeder Prüfung das Überblickswissen über grundlegende fachdidaktische Modelle Gegenstand. </a:t>
            </a:r>
          </a:p>
        </p:txBody>
      </p:sp>
      <p:sp>
        <p:nvSpPr>
          <p:cNvPr id="4" name="Datumsplatzhalter 3"/>
          <p:cNvSpPr>
            <a:spLocks noGrp="1"/>
          </p:cNvSpPr>
          <p:nvPr>
            <p:ph type="dt" sz="half" idx="10"/>
          </p:nvPr>
        </p:nvSpPr>
        <p:spPr/>
        <p:txBody>
          <a:bodyPr/>
          <a:lstStyle/>
          <a:p>
            <a:fld id="{D7B0779D-3C04-3643-BFFF-990FD03FC2DB}" type="datetime2">
              <a:rPr lang="de-DE" smtClean="0"/>
              <a:t>Mittwoch, 12. April 2017</a:t>
            </a:fld>
            <a:endParaRPr lang="de-DE"/>
          </a:p>
        </p:txBody>
      </p:sp>
      <p:sp>
        <p:nvSpPr>
          <p:cNvPr id="5" name="Fußzeilenplatzhalter 4"/>
          <p:cNvSpPr>
            <a:spLocks noGrp="1"/>
          </p:cNvSpPr>
          <p:nvPr>
            <p:ph type="ftr" sz="quarter" idx="11"/>
          </p:nvPr>
        </p:nvSpPr>
        <p:spPr/>
        <p:txBody>
          <a:bodyPr/>
          <a:lstStyle/>
          <a:p>
            <a:r>
              <a:rPr lang="de-DE"/>
              <a:t>Institut für Deutsche Philologie</a:t>
            </a:r>
          </a:p>
        </p:txBody>
      </p:sp>
      <p:sp>
        <p:nvSpPr>
          <p:cNvPr id="6" name="Foliennummernplatzhalter 5"/>
          <p:cNvSpPr>
            <a:spLocks noGrp="1"/>
          </p:cNvSpPr>
          <p:nvPr>
            <p:ph type="sldNum" sz="quarter" idx="12"/>
          </p:nvPr>
        </p:nvSpPr>
        <p:spPr/>
        <p:txBody>
          <a:bodyPr/>
          <a:lstStyle/>
          <a:p>
            <a:fld id="{B67FFC54-D600-6949-B16B-5A28E63D4CB6}" type="slidenum">
              <a:rPr lang="de-DE" smtClean="0"/>
              <a:t>9</a:t>
            </a:fld>
            <a:endParaRPr lang="de-DE"/>
          </a:p>
        </p:txBody>
      </p:sp>
    </p:spTree>
    <p:extLst>
      <p:ext uri="{BB962C8B-B14F-4D97-AF65-F5344CB8AC3E}">
        <p14:creationId xmlns:p14="http://schemas.microsoft.com/office/powerpoint/2010/main" val="226326102"/>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1035</Words>
  <Application>Microsoft Office PowerPoint</Application>
  <PresentationFormat>Bildschirmpräsentation (4:3)</PresentationFormat>
  <Paragraphs>177</Paragraphs>
  <Slides>14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ＭＳ 明朝</vt:lpstr>
      <vt:lpstr>Arial</vt:lpstr>
      <vt:lpstr>Calibri</vt:lpstr>
      <vt:lpstr>Cambria</vt:lpstr>
      <vt:lpstr>Times New Roman</vt:lpstr>
      <vt:lpstr>Office-Design</vt:lpstr>
      <vt:lpstr>Informationen</vt:lpstr>
      <vt:lpstr>Termine Prüfungszeitraum Sommersemester 2017</vt:lpstr>
      <vt:lpstr>Termine Prüfungszeitraum Wintersemester 2017/18</vt:lpstr>
      <vt:lpstr>Prüfungsanforderungen für das Fach Deutsch</vt:lpstr>
      <vt:lpstr>Prüfungsanforderungen für das Fach Deutsch</vt:lpstr>
      <vt:lpstr>Prüfungsanforderungen für das Fach Deutsch</vt:lpstr>
      <vt:lpstr>Prüfungsanforderungen für das Fach Deutsch</vt:lpstr>
      <vt:lpstr>Ausgestaltung der mündlichen Staatsexamensprüfungen im modularisierten Lehramt </vt:lpstr>
      <vt:lpstr>Ausgestaltung für das Fach Deutsch</vt:lpstr>
      <vt:lpstr>Mündliche Prüfungen im Fach Deutsch im Rahmen der ersten Staatsprüfung </vt:lpstr>
      <vt:lpstr>Mündliche Prüfungen im Fach Deutsch im Rahmen der ersten Staatsprüfung </vt:lpstr>
      <vt:lpstr>Mündliche Prüfungen im Fach Deutsch im Rahmen der ersten Staatsprüfung </vt:lpstr>
      <vt:lpstr>§ 8 Prüfungsgegenstände (LPVO 2012) </vt:lpstr>
      <vt:lpstr>Ausgestaltung §8</vt:lpstr>
    </vt:vector>
  </TitlesOfParts>
  <Company>HomeGansel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Invormationsveranstaltung</dc:title>
  <dc:creator>Christina Gansel</dc:creator>
  <cp:lastModifiedBy>Aleksandra</cp:lastModifiedBy>
  <cp:revision>13</cp:revision>
  <cp:lastPrinted>2017-04-10T13:45:54Z</cp:lastPrinted>
  <dcterms:created xsi:type="dcterms:W3CDTF">2017-04-07T09:22:37Z</dcterms:created>
  <dcterms:modified xsi:type="dcterms:W3CDTF">2017-04-12T08:19:40Z</dcterms:modified>
</cp:coreProperties>
</file>