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19"/>
  </p:notesMasterIdLst>
  <p:handoutMasterIdLst>
    <p:handoutMasterId r:id="rId20"/>
  </p:handoutMasterIdLst>
  <p:sldIdLst>
    <p:sldId id="423" r:id="rId2"/>
    <p:sldId id="1016" r:id="rId3"/>
    <p:sldId id="888" r:id="rId4"/>
    <p:sldId id="579" r:id="rId5"/>
    <p:sldId id="968" r:id="rId6"/>
    <p:sldId id="1399" r:id="rId7"/>
    <p:sldId id="967" r:id="rId8"/>
    <p:sldId id="1053" r:id="rId9"/>
    <p:sldId id="1059" r:id="rId10"/>
    <p:sldId id="950" r:id="rId11"/>
    <p:sldId id="1112" r:id="rId12"/>
    <p:sldId id="952" r:id="rId13"/>
    <p:sldId id="953" r:id="rId14"/>
    <p:sldId id="954" r:id="rId15"/>
    <p:sldId id="955" r:id="rId16"/>
    <p:sldId id="1400" r:id="rId17"/>
    <p:sldId id="1398" r:id="rId18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00"/>
    <a:srgbClr val="FFCCFF"/>
    <a:srgbClr val="DDDDDD"/>
    <a:srgbClr val="FFCCCC"/>
    <a:srgbClr val="FF0000"/>
    <a:srgbClr val="FF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809" autoAdjust="0"/>
    <p:restoredTop sz="85104" autoAdjust="0"/>
  </p:normalViewPr>
  <p:slideViewPr>
    <p:cSldViewPr>
      <p:cViewPr varScale="1">
        <p:scale>
          <a:sx n="81" d="100"/>
          <a:sy n="81" d="100"/>
        </p:scale>
        <p:origin x="869" y="53"/>
      </p:cViewPr>
      <p:guideLst>
        <p:guide orient="horz" pos="2160"/>
        <p:guide pos="25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12"/>
    </p:cViewPr>
  </p:sorterViewPr>
  <p:notesViewPr>
    <p:cSldViewPr>
      <p:cViewPr varScale="1">
        <p:scale>
          <a:sx n="80" d="100"/>
          <a:sy n="80" d="100"/>
        </p:scale>
        <p:origin x="-207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8F40C80-C7E6-48EF-BB76-E386553E0E7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686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3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9DE4B64A-9542-4890-AD2D-A3F4828379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3818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91168-26D1-4B2E-B610-04E7843715D5}" type="slidenum">
              <a:rPr lang="de-DE" sz="1200" smtClean="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406809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2488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0B33B2D-73C7-40A9-98DC-474AAF5796D8}" type="slidenum">
              <a:rPr lang="de-DE" sz="1200" smtClean="0"/>
              <a:pPr eaLnBrk="1" hangingPunct="1"/>
              <a:t>11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165429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98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>
              <a:latin typeface="Arial" pitchFamily="34" charset="0"/>
            </a:endParaRPr>
          </a:p>
        </p:txBody>
      </p:sp>
      <p:sp>
        <p:nvSpPr>
          <p:cNvPr id="2498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D3AA278-7A86-490C-A5A5-8E58C462B5E9}" type="slidenum">
              <a:rPr lang="de-DE" sz="1200" smtClean="0"/>
              <a:pPr eaLnBrk="1" hangingPunct="1"/>
              <a:t>12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2151284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08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>
              <a:latin typeface="Arial" pitchFamily="34" charset="0"/>
            </a:endParaRPr>
          </a:p>
        </p:txBody>
      </p:sp>
      <p:sp>
        <p:nvSpPr>
          <p:cNvPr id="2508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00688E6-9742-4167-A952-BA385DAD3092}" type="slidenum">
              <a:rPr lang="de-DE" sz="1200" smtClean="0"/>
              <a:pPr eaLnBrk="1" hangingPunct="1"/>
              <a:t>13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698117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190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>
              <a:latin typeface="Arial" pitchFamily="34" charset="0"/>
            </a:endParaRPr>
          </a:p>
        </p:txBody>
      </p:sp>
      <p:sp>
        <p:nvSpPr>
          <p:cNvPr id="2519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47D63FC-242E-4D09-9ACE-F498E53F038D}" type="slidenum">
              <a:rPr lang="de-DE" sz="1200" smtClean="0"/>
              <a:pPr eaLnBrk="1" hangingPunct="1"/>
              <a:t>14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514998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29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2529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A7DB9DD-8246-4391-8126-0E89C658E123}" type="slidenum">
              <a:rPr lang="de-DE" sz="1200" smtClean="0"/>
              <a:pPr eaLnBrk="1" hangingPunct="1"/>
              <a:t>15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890612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771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38CFC9-D786-4058-803E-26CBE9FBE7CC}" type="slidenum">
              <a:rPr lang="de-DE" sz="1200" smtClean="0"/>
              <a:pPr eaLnBrk="1" hangingPunct="1"/>
              <a:t>17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554970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51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50E9399-4FAF-4225-AA1A-C2BA8EEFF797}" type="slidenum">
              <a:rPr lang="de-DE" sz="1200" smtClean="0"/>
              <a:pPr eaLnBrk="1" hangingPunct="1"/>
              <a:t>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161199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6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505D5D-717E-4ABC-80C5-87D57284E121}" type="slidenum">
              <a:rPr lang="de-DE" sz="1200" smtClean="0"/>
              <a:pPr eaLnBrk="1" hangingPunct="1"/>
              <a:t>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254879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771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38CFC9-D786-4058-803E-26CBE9FBE7CC}" type="slidenum">
              <a:rPr lang="de-DE" sz="1200" smtClean="0"/>
              <a:pPr eaLnBrk="1" hangingPunct="1"/>
              <a:t>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624598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de-DE" dirty="0"/>
          </a:p>
        </p:txBody>
      </p:sp>
      <p:sp>
        <p:nvSpPr>
          <p:cNvPr id="1781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B495920-BB9F-4AFC-BAC9-56003BBAFC35}" type="slidenum">
              <a:rPr lang="de-DE" sz="1200" smtClean="0"/>
              <a:pPr eaLnBrk="1" hangingPunct="1"/>
              <a:t>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508240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  <a:defRPr/>
            </a:pPr>
            <a:endParaRPr lang="de-DE" dirty="0"/>
          </a:p>
        </p:txBody>
      </p:sp>
      <p:sp>
        <p:nvSpPr>
          <p:cNvPr id="1792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DA21DED-6B0B-4C32-BB5B-603C872D5589}" type="slidenum">
              <a:rPr lang="de-DE" sz="1200" smtClean="0"/>
              <a:pPr eaLnBrk="1" hangingPunct="1"/>
              <a:t>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453441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7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 typeface="Arial" pitchFamily="34" charset="0"/>
              <a:buChar char="•"/>
              <a:defRPr/>
            </a:pPr>
            <a:endParaRPr lang="de-DE" dirty="0"/>
          </a:p>
        </p:txBody>
      </p:sp>
      <p:sp>
        <p:nvSpPr>
          <p:cNvPr id="1802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19A615-56E3-433C-BE98-91F743CA9397}" type="slidenum">
              <a:rPr lang="de-DE" sz="1200" smtClean="0"/>
              <a:pPr eaLnBrk="1" hangingPunct="1"/>
              <a:t>8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670300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81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6EDC97A-C6CE-4A0E-9660-8006139E20F5}" type="slidenum">
              <a:rPr lang="de-DE" sz="1200" smtClean="0"/>
              <a:pPr eaLnBrk="1" hangingPunct="1"/>
              <a:t>9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510494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7811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2478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5AB3106-7D1E-4A11-98C7-D4E4F512B22F}" type="slidenum">
              <a:rPr lang="de-DE" sz="1200" smtClean="0"/>
              <a:pPr eaLnBrk="1" hangingPunct="1"/>
              <a:t>10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090618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AC4B4-66AF-426C-8A63-782449338A22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13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66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23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0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30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59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570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44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5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07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0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57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b="1" dirty="0">
                <a:cs typeface="Times New Roman" charset="0"/>
              </a:rPr>
              <a:t>GESUNDHEITSMANAGEMENT II</a:t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>Teil </a:t>
            </a:r>
            <a:r>
              <a:rPr lang="de-DE" sz="4000" b="1" dirty="0" smtClean="0">
                <a:cs typeface="Times New Roman" charset="0"/>
              </a:rPr>
              <a:t>1a-1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Prof. Dr. Steffen Fleßa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Lehrstuhl für Allgemeine Betriebswirtschaftslehre 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und Gesundheitsmanagement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Universität Greifswald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endParaRPr lang="de-DE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06"/>
    </mc:Choice>
    <mc:Fallback xmlns="">
      <p:transition spd="slow" advTm="1490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Pflegepersonalregelung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 dirty="0"/>
              <a:t>Einführung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13 § GSG (1.1.1993)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Ziel: 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Gesetzlich geregelte Vorgabe des Personalbedarfs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Ausnahme: Psychiatrie, Intensiv, Dialyse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Vorgänger: </a:t>
            </a:r>
            <a:r>
              <a:rPr lang="de-DE" sz="2400" dirty="0" err="1"/>
              <a:t>Anhaltszahlen</a:t>
            </a:r>
            <a:endParaRPr lang="de-DE" sz="2400" dirty="0"/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„Sofortbremsung“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Letzte Einführungsstufe 1996 wurde ausgesetzt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Abschaffung 1997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Bedeutung: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Für Verhandlung mit Krankenkassen: spätestens seit DRGs irrelevant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Intern: Für Bedarfsermittlung noch immer relevant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081"/>
    </mc:Choice>
    <mc:Fallback xmlns="">
      <p:transition spd="slow" advTm="10608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Pflegepersonalregelung: Prinzip</a:t>
            </a:r>
          </a:p>
        </p:txBody>
      </p:sp>
      <p:graphicFrame>
        <p:nvGraphicFramePr>
          <p:cNvPr id="1271839" name="Group 31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22"/>
    </mc:Choice>
    <mc:Fallback xmlns="">
      <p:transition spd="slow" advTm="652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Pflegepersonalregelung: Prinzip</a:t>
            </a:r>
          </a:p>
        </p:txBody>
      </p:sp>
      <p:graphicFrame>
        <p:nvGraphicFramePr>
          <p:cNvPr id="1273859" name="Group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73886" name="AutoShape 30"/>
          <p:cNvSpPr>
            <a:spLocks noChangeArrowheads="1"/>
          </p:cNvSpPr>
          <p:nvPr/>
        </p:nvSpPr>
        <p:spPr bwMode="auto">
          <a:xfrm>
            <a:off x="2700338" y="4292600"/>
            <a:ext cx="5616575" cy="1800696"/>
          </a:xfrm>
          <a:prstGeom prst="wedgeRoundRectCallout">
            <a:avLst>
              <a:gd name="adj1" fmla="val -20813"/>
              <a:gd name="adj2" fmla="val -155743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de-DE" dirty="0">
                <a:effectLst/>
                <a:latin typeface="+mn-lt"/>
              </a:rPr>
              <a:t>Hilfsbedarf in den Bereichen Körperpflege, Ernährung, Ausscheidung, Bewegung, Lagerung</a:t>
            </a: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de-DE" dirty="0">
                <a:effectLst/>
                <a:latin typeface="+mn-lt"/>
              </a:rPr>
              <a:t>A3: Häufige, überwiegende Hilfeleistung</a:t>
            </a: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de-DE" dirty="0">
                <a:effectLst/>
                <a:latin typeface="+mn-lt"/>
              </a:rPr>
              <a:t>A2: Einfache, seltenere Pflege</a:t>
            </a: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de-DE" dirty="0">
                <a:effectLst/>
                <a:latin typeface="+mn-lt"/>
              </a:rPr>
              <a:t>A1: Alles, die nicht A2 oder A3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76"/>
    </mc:Choice>
    <mc:Fallback xmlns="">
      <p:transition spd="slow" advTm="1747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Pflegepersonalregelung: Prinzip</a:t>
            </a:r>
          </a:p>
        </p:txBody>
      </p:sp>
      <p:graphicFrame>
        <p:nvGraphicFramePr>
          <p:cNvPr id="1274883" name="Group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74910" name="AutoShape 30"/>
          <p:cNvSpPr>
            <a:spLocks noChangeArrowheads="1"/>
          </p:cNvSpPr>
          <p:nvPr/>
        </p:nvSpPr>
        <p:spPr bwMode="auto">
          <a:xfrm>
            <a:off x="2700338" y="3068638"/>
            <a:ext cx="5616575" cy="3096666"/>
          </a:xfrm>
          <a:prstGeom prst="wedgeRoundRectCallout">
            <a:avLst>
              <a:gd name="adj1" fmla="val -60925"/>
              <a:gd name="adj2" fmla="val -35956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de-DE" dirty="0">
                <a:effectLst/>
                <a:latin typeface="+mn-lt"/>
              </a:rPr>
              <a:t>Leistungen im Zusammenhang von Operationen, invasiven Maßnahmen, akuten Krankheitsphasen, medikamentöser Versorgung, Wund- und Hautbehandlung</a:t>
            </a: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de-DE" dirty="0">
                <a:effectLst/>
                <a:latin typeface="+mn-lt"/>
              </a:rPr>
              <a:t>S3: Häufige Behandlung und Beobachtung, mehrere Leistungen</a:t>
            </a: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de-DE" dirty="0">
                <a:effectLst/>
                <a:latin typeface="+mn-lt"/>
              </a:rPr>
              <a:t>S2: Regelmäßige Behandlung, mehrere Leistungen</a:t>
            </a:r>
          </a:p>
          <a:p>
            <a:pPr marL="342900" indent="-342900" algn="l">
              <a:buFont typeface="Arial" pitchFamily="34" charset="0"/>
              <a:buChar char="•"/>
              <a:defRPr/>
            </a:pPr>
            <a:r>
              <a:rPr lang="de-DE" dirty="0">
                <a:effectLst/>
                <a:latin typeface="+mn-lt"/>
              </a:rPr>
              <a:t>S1: Alle, die nicht S2 und S3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959"/>
    </mc:Choice>
    <mc:Fallback xmlns="">
      <p:transition spd="slow" advTm="2295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Pflegepersonalregelung: Zeitwerte</a:t>
            </a:r>
          </a:p>
        </p:txBody>
      </p:sp>
      <p:graphicFrame>
        <p:nvGraphicFramePr>
          <p:cNvPr id="1275948" name="Group 4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Allgemeine Pflege A3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 </a:t>
                      </a: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Minuten pro Patient und Tag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98 </a:t>
                      </a: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Minuten pro Patient und Tag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179 </a:t>
                      </a: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Minuten p. Patient u. Tag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 </a:t>
                      </a: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Minuten pro Patient und Tag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108 </a:t>
                      </a: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Minuten p. Patient u. Tag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189 </a:t>
                      </a: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Minuten p. Patient u. Tag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Spezielle Pflege S3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88 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Minuten pro Patient und Tag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134 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Minuten p. Patient u. Tag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215 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Minuten p. Patient u. Tag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89"/>
    </mc:Choice>
    <mc:Fallback xmlns="">
      <p:transition spd="slow" advTm="24889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de-DE" dirty="0"/>
              <a:t>Pflegepersonalregelung: Berechnung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dirty="0"/>
              <a:t>Täglich (zwischen 12 und 20 Uhr) Bewertung </a:t>
            </a:r>
            <a:r>
              <a:rPr lang="de-DE" dirty="0" smtClean="0"/>
              <a:t>jeder Patienten*in </a:t>
            </a:r>
            <a:r>
              <a:rPr lang="de-DE" dirty="0"/>
              <a:t>in S / A</a:t>
            </a:r>
          </a:p>
          <a:p>
            <a:pPr eaLnBrk="1" hangingPunct="1">
              <a:lnSpc>
                <a:spcPct val="90000"/>
              </a:lnSpc>
            </a:pPr>
            <a:r>
              <a:rPr lang="de-DE" dirty="0"/>
              <a:t>Berechnung der Gesamtpflegezeit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Summe alle Minutenwerte gemäß Tabelle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30 Minuten Pflegegrundwert pro Patient und Tag zusätzlich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70 Minuten pro Aufnahme zusätzlich</a:t>
            </a:r>
          </a:p>
          <a:p>
            <a:pPr eaLnBrk="1" hangingPunct="1">
              <a:lnSpc>
                <a:spcPct val="90000"/>
              </a:lnSpc>
            </a:pPr>
            <a:r>
              <a:rPr lang="de-DE" dirty="0"/>
              <a:t>Berechnung der Stellenzahl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547"/>
    </mc:Choice>
    <mc:Fallback xmlns="">
      <p:transition spd="slow" advTm="26547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PPR 2.0 (2024)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68760"/>
          </a:xfrm>
        </p:spPr>
        <p:txBody>
          <a:bodyPr>
            <a:normAutofit/>
          </a:bodyPr>
          <a:lstStyle/>
          <a:p>
            <a:pPr lv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C363F-717F-49C1-919C-37DE8BE88CB8}" type="slidenum">
              <a:rPr lang="de-DE" smtClean="0"/>
              <a:t>16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2"/>
          <a:srcRect l="19287" t="24801" r="19288" b="18500"/>
          <a:stretch/>
        </p:blipFill>
        <p:spPr>
          <a:xfrm>
            <a:off x="107504" y="1052736"/>
            <a:ext cx="8861784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6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1.1.1 Grundlagen des Klassifizierungssystems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de-DE" dirty="0">
                <a:cs typeface="Times New Roman" charset="0"/>
              </a:rPr>
              <a:t>Überblick: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b="1" dirty="0">
                <a:cs typeface="Times New Roman" charset="0"/>
              </a:rPr>
              <a:t>1.1.1.1 	Medizinische Klassifikationssysteme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dirty="0"/>
              <a:t>1.1.1.2 	DRGs: Grundlagen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dirty="0">
                <a:cs typeface="Times New Roman" charset="0"/>
              </a:rPr>
              <a:t>1.1.1.3 	DRGs als Grundlage eines 			Vergütungssystems</a:t>
            </a:r>
          </a:p>
          <a:p>
            <a:pPr eaLnBrk="1" hangingPunct="1">
              <a:buFontTx/>
              <a:buNone/>
              <a:tabLst>
                <a:tab pos="1524000" algn="l"/>
              </a:tabLst>
              <a:defRPr/>
            </a:pPr>
            <a:r>
              <a:rPr lang="de-DE" dirty="0"/>
              <a:t>1.1.1.4 	G-DRGs</a:t>
            </a:r>
          </a:p>
          <a:p>
            <a:pPr eaLnBrk="1" hangingPunct="1">
              <a:buFontTx/>
              <a:buNone/>
              <a:tabLst>
                <a:tab pos="1524000" algn="l"/>
              </a:tabLst>
              <a:defRPr/>
            </a:pPr>
            <a:r>
              <a:rPr lang="de-DE" dirty="0"/>
              <a:t>1.1.1.5 	</a:t>
            </a:r>
            <a:r>
              <a:rPr lang="de-DE" dirty="0" err="1"/>
              <a:t>aG</a:t>
            </a:r>
            <a:r>
              <a:rPr lang="de-DE" dirty="0"/>
              <a:t>-DRGs</a:t>
            </a:r>
          </a:p>
        </p:txBody>
      </p:sp>
    </p:spTree>
    <p:extLst>
      <p:ext uri="{BB962C8B-B14F-4D97-AF65-F5344CB8AC3E}">
        <p14:creationId xmlns:p14="http://schemas.microsoft.com/office/powerpoint/2010/main" val="206073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732"/>
    </mc:Choice>
    <mc:Fallback xmlns="">
      <p:transition spd="slow" advTm="4673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Gliederung: GM II</a:t>
            </a:r>
          </a:p>
        </p:txBody>
      </p:sp>
      <p:sp>
        <p:nvSpPr>
          <p:cNvPr id="1225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b="1" dirty="0"/>
              <a:t>1 Finanzierung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2 Produktionsfaktoren</a:t>
            </a:r>
          </a:p>
          <a:p>
            <a:pPr eaLnBrk="1" hangingPunct="1">
              <a:buFontTx/>
              <a:buNone/>
              <a:defRPr/>
            </a:pPr>
            <a:r>
              <a:rPr lang="de-DE" dirty="0"/>
              <a:t>3 Produktion</a:t>
            </a:r>
          </a:p>
          <a:p>
            <a:pPr eaLnBrk="1" hangingPunct="1">
              <a:buFontTx/>
              <a:buNone/>
              <a:defRPr/>
            </a:pP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244"/>
    </mc:Choice>
    <mc:Fallback xmlns="">
      <p:transition spd="slow" advTm="7824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 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/>
              <a:t>1.1 Diagnosis </a:t>
            </a:r>
            <a:r>
              <a:rPr lang="de-DE" b="1" dirty="0" err="1"/>
              <a:t>Related</a:t>
            </a:r>
            <a:r>
              <a:rPr lang="de-DE" b="1" dirty="0"/>
              <a:t> Groups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1.1.1 Grundlagen des Klassifizierungssystems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1.1.2 Betriebswirtschaftliche Herausforderungen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/>
              <a:t>1.2 </a:t>
            </a:r>
            <a:r>
              <a:rPr lang="de-DE" dirty="0" smtClean="0"/>
              <a:t>Entgeltverhandlung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de-DE" dirty="0"/>
              <a:t>1.3 Aktuelle Diskussionen zur Krankenhausfinanzierung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1.4 </a:t>
            </a:r>
            <a:r>
              <a:rPr lang="de-DE" dirty="0"/>
              <a:t>Sponsoring und Fundraising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1.5 </a:t>
            </a:r>
            <a:r>
              <a:rPr lang="de-DE" dirty="0"/>
              <a:t>Finanzierungssurrogate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 Produktionsfaktoren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52"/>
    </mc:Choice>
    <mc:Fallback xmlns="">
      <p:transition spd="slow" advTm="8345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1.1.1 Grundlagen des Klassifizierungssystems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de-DE" dirty="0">
                <a:cs typeface="Times New Roman" charset="0"/>
              </a:rPr>
              <a:t>Überblick: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b="1" dirty="0">
                <a:cs typeface="Times New Roman" charset="0"/>
              </a:rPr>
              <a:t>1.1.1.1 	Medizinische Klassifikationssysteme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dirty="0"/>
              <a:t>1.1.1.2 	DRGs: Grundlagen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dirty="0">
                <a:cs typeface="Times New Roman" charset="0"/>
              </a:rPr>
              <a:t>1.1.1.3 	DRGs als Grundlage eines 			Vergütungssystems</a:t>
            </a:r>
          </a:p>
          <a:p>
            <a:pPr eaLnBrk="1" hangingPunct="1">
              <a:buFontTx/>
              <a:buNone/>
              <a:tabLst>
                <a:tab pos="1524000" algn="l"/>
              </a:tabLst>
              <a:defRPr/>
            </a:pPr>
            <a:r>
              <a:rPr lang="de-DE" dirty="0"/>
              <a:t>1.1.1.4 	G-DRGs</a:t>
            </a:r>
          </a:p>
          <a:p>
            <a:pPr eaLnBrk="1" hangingPunct="1">
              <a:buFontTx/>
              <a:buNone/>
              <a:tabLst>
                <a:tab pos="1524000" algn="l"/>
              </a:tabLst>
              <a:defRPr/>
            </a:pPr>
            <a:r>
              <a:rPr lang="de-DE" dirty="0"/>
              <a:t>1.1.1.5 	</a:t>
            </a:r>
            <a:r>
              <a:rPr lang="de-DE" dirty="0" err="1"/>
              <a:t>aG</a:t>
            </a:r>
            <a:r>
              <a:rPr lang="de-DE" dirty="0"/>
              <a:t>-DRGs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797"/>
    </mc:Choice>
    <mc:Fallback xmlns="">
      <p:transition spd="slow" advTm="3779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dirty="0"/>
              <a:t>1.1.1.1 </a:t>
            </a:r>
            <a:r>
              <a:rPr lang="de-DE" sz="4000" dirty="0">
                <a:cs typeface="Times New Roman" charset="0"/>
              </a:rPr>
              <a:t>Medizinische Klassifikationssysteme</a:t>
            </a:r>
          </a:p>
        </p:txBody>
      </p:sp>
      <p:sp>
        <p:nvSpPr>
          <p:cNvPr id="11520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Inhalt: Klassifizierung nach medizinischer und pflegerischer Homogenität, nicht nach Kostenhomogenität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International Statistical Classification of Diseases and Related Health Problems (ICD)</a:t>
            </a:r>
            <a:endParaRPr lang="de-DE" dirty="0"/>
          </a:p>
          <a:p>
            <a:pPr lvl="1">
              <a:lnSpc>
                <a:spcPct val="90000"/>
              </a:lnSpc>
              <a:defRPr/>
            </a:pPr>
            <a:r>
              <a:rPr lang="de-DE" dirty="0" smtClean="0"/>
              <a:t>ICD-11 </a:t>
            </a:r>
            <a:r>
              <a:rPr lang="de-DE" dirty="0"/>
              <a:t>(bis 31.12.21: </a:t>
            </a:r>
            <a:r>
              <a:rPr lang="de-DE" dirty="0" smtClean="0"/>
              <a:t>ICD-10)</a:t>
            </a:r>
            <a:endParaRPr lang="de-DE" dirty="0"/>
          </a:p>
          <a:p>
            <a:pPr lvl="1">
              <a:lnSpc>
                <a:spcPct val="90000"/>
              </a:lnSpc>
              <a:defRPr/>
            </a:pPr>
            <a:r>
              <a:rPr lang="de-DE" dirty="0"/>
              <a:t>55.000 Codes</a:t>
            </a:r>
          </a:p>
          <a:p>
            <a:pPr lvl="1">
              <a:lnSpc>
                <a:spcPct val="90000"/>
              </a:lnSpc>
              <a:defRPr/>
            </a:pPr>
            <a:r>
              <a:rPr lang="de-DE" dirty="0"/>
              <a:t>Internationale Vergleichbarkeit</a:t>
            </a:r>
          </a:p>
          <a:p>
            <a:pPr lvl="1">
              <a:lnSpc>
                <a:spcPct val="90000"/>
              </a:lnSpc>
              <a:defRPr/>
            </a:pPr>
            <a:r>
              <a:rPr lang="de-DE" dirty="0"/>
              <a:t>Medizinische Ausrichtung (Diagnosen, Krankheiten, Anzeichen, Symptome, soziale Bedingungen)</a:t>
            </a:r>
          </a:p>
          <a:p>
            <a:pPr lvl="1">
              <a:lnSpc>
                <a:spcPct val="90000"/>
              </a:lnSpc>
              <a:defRPr/>
            </a:pPr>
            <a:r>
              <a:rPr lang="de-DE" dirty="0" smtClean="0"/>
              <a:t>ICD-11</a:t>
            </a:r>
            <a:r>
              <a:rPr lang="de-DE" dirty="0"/>
              <a:t>: 4-stelliger </a:t>
            </a:r>
            <a:r>
              <a:rPr lang="de-DE" dirty="0" smtClean="0"/>
              <a:t>Code</a:t>
            </a: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999"/>
    </mc:Choice>
    <mc:Fallback xmlns="">
      <p:transition spd="slow" advTm="8999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 ICD 11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054790"/>
              </p:ext>
            </p:extLst>
          </p:nvPr>
        </p:nvGraphicFramePr>
        <p:xfrm>
          <a:off x="683570" y="1359054"/>
          <a:ext cx="8136903" cy="2648324"/>
        </p:xfrm>
        <a:graphic>
          <a:graphicData uri="http://schemas.openxmlformats.org/drawingml/2006/table">
            <a:tbl>
              <a:tblPr/>
              <a:tblGrid>
                <a:gridCol w="10801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67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7230">
                <a:tc>
                  <a:txBody>
                    <a:bodyPr/>
                    <a:lstStyle/>
                    <a:p>
                      <a:r>
                        <a:rPr lang="de-DE" sz="2400" dirty="0"/>
                        <a:t>F01.-</a:t>
                      </a:r>
                    </a:p>
                  </a:txBody>
                  <a:tcPr marL="6286" marR="6286" marT="6286" marB="6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Vaskuläre Demenz</a:t>
                      </a:r>
                    </a:p>
                  </a:txBody>
                  <a:tcPr marL="6286" marR="6286" marT="6286" marB="62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188">
                <a:tc>
                  <a:txBody>
                    <a:bodyPr/>
                    <a:lstStyle/>
                    <a:p>
                      <a:r>
                        <a:rPr lang="de-DE" sz="2400" dirty="0"/>
                        <a:t>F01.0</a:t>
                      </a:r>
                    </a:p>
                  </a:txBody>
                  <a:tcPr marL="6286" marR="6286" marT="6286" marB="6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Vaskuläre Demenz mit akutem Beginn</a:t>
                      </a:r>
                    </a:p>
                  </a:txBody>
                  <a:tcPr marL="6286" marR="6286" marT="6286" marB="62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188">
                <a:tc>
                  <a:txBody>
                    <a:bodyPr/>
                    <a:lstStyle/>
                    <a:p>
                      <a:r>
                        <a:rPr lang="de-DE" sz="2400" dirty="0"/>
                        <a:t>F01.1</a:t>
                      </a:r>
                    </a:p>
                  </a:txBody>
                  <a:tcPr marL="6286" marR="6286" marT="6286" marB="6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dirty="0"/>
                        <a:t>Multiinfarkt-Demenz</a:t>
                      </a:r>
                    </a:p>
                  </a:txBody>
                  <a:tcPr marL="6286" marR="6286" marT="6286" marB="62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r>
                        <a:rPr lang="de-DE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F01.2</a:t>
                      </a:r>
                    </a:p>
                  </a:txBody>
                  <a:tcPr marL="6286" marR="6286" marT="6286" marB="6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Subkortikale vaskuläre Demenz</a:t>
                      </a:r>
                    </a:p>
                  </a:txBody>
                  <a:tcPr marL="6286" marR="6286" marT="6286" marB="6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1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F01.3</a:t>
                      </a:r>
                    </a:p>
                  </a:txBody>
                  <a:tcPr marL="6286" marR="6286" marT="6286" marB="6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Gemischte kortikale und subkortikale vaskuläre Demenz</a:t>
                      </a:r>
                    </a:p>
                  </a:txBody>
                  <a:tcPr marL="6286" marR="6286" marT="6286" marB="6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1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F01.8</a:t>
                      </a:r>
                    </a:p>
                  </a:txBody>
                  <a:tcPr marL="6286" marR="6286" marT="6286" marB="6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Sonstige vaskuläre Demenz</a:t>
                      </a:r>
                    </a:p>
                  </a:txBody>
                  <a:tcPr marL="6286" marR="6286" marT="6286" marB="6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F01.9</a:t>
                      </a:r>
                    </a:p>
                  </a:txBody>
                  <a:tcPr marL="6286" marR="6286" marT="6286" marB="6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Vaskuläre Demenz, nicht näher bezeichnet</a:t>
                      </a:r>
                    </a:p>
                  </a:txBody>
                  <a:tcPr marL="6286" marR="6286" marT="6286" marB="6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72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Medizinische Klassifikationssysteme</a:t>
            </a:r>
          </a:p>
        </p:txBody>
      </p:sp>
      <p:sp>
        <p:nvSpPr>
          <p:cNvPr id="11509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dirty="0"/>
              <a:t>Barthel-Index</a:t>
            </a:r>
          </a:p>
          <a:p>
            <a:pPr lvl="1">
              <a:lnSpc>
                <a:spcPct val="90000"/>
              </a:lnSpc>
              <a:defRPr/>
            </a:pPr>
            <a:r>
              <a:rPr lang="de-DE" dirty="0"/>
              <a:t>Bewertung von 10 Aktivitäten des täglichen Lebens</a:t>
            </a:r>
          </a:p>
          <a:p>
            <a:pPr lvl="2">
              <a:lnSpc>
                <a:spcPct val="90000"/>
              </a:lnSpc>
              <a:defRPr/>
            </a:pPr>
            <a:r>
              <a:rPr lang="de-DE" dirty="0"/>
              <a:t>0, 5, 10 oder 15 Punkte: Zeitaufwand für benötigte Hilfestellung (0= totale Abhängigkeit)</a:t>
            </a:r>
          </a:p>
          <a:p>
            <a:pPr lvl="1">
              <a:lnSpc>
                <a:spcPct val="90000"/>
              </a:lnSpc>
              <a:defRPr/>
            </a:pPr>
            <a:r>
              <a:rPr lang="de-DE" dirty="0"/>
              <a:t>USA 1965</a:t>
            </a:r>
          </a:p>
          <a:p>
            <a:pPr lvl="1">
              <a:lnSpc>
                <a:spcPct val="90000"/>
              </a:lnSpc>
              <a:defRPr/>
            </a:pPr>
            <a:r>
              <a:rPr lang="de-DE" dirty="0"/>
              <a:t>EBI: Erweiterter Barthel-Index (inkl. kognitive und kommunikative Fähigkeit)</a:t>
            </a:r>
          </a:p>
          <a:p>
            <a:pPr lvl="1">
              <a:lnSpc>
                <a:spcPct val="90000"/>
              </a:lnSpc>
              <a:defRPr/>
            </a:pPr>
            <a:r>
              <a:rPr lang="de-DE" dirty="0"/>
              <a:t>Keine Unterscheidung nach persönlichen Daten (z. B. Geschlecht)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177"/>
    </mc:Choice>
    <mc:Fallback xmlns="">
      <p:transition spd="slow" advTm="8017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772816"/>
            <a:ext cx="82296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dirty="0"/>
              <a:t>Resident-Assessment-Instrument (RAI)</a:t>
            </a:r>
          </a:p>
          <a:p>
            <a:pPr>
              <a:lnSpc>
                <a:spcPct val="90000"/>
              </a:lnSpc>
              <a:defRPr/>
            </a:pPr>
            <a:r>
              <a:rPr lang="de-DE" dirty="0" err="1"/>
              <a:t>Charlson</a:t>
            </a:r>
            <a:r>
              <a:rPr lang="de-DE" dirty="0"/>
              <a:t>-</a:t>
            </a:r>
            <a:r>
              <a:rPr lang="de-DE" dirty="0" err="1"/>
              <a:t>Komorbiditäts</a:t>
            </a:r>
            <a:r>
              <a:rPr lang="de-DE" dirty="0"/>
              <a:t>-Index</a:t>
            </a:r>
          </a:p>
          <a:p>
            <a:pPr>
              <a:lnSpc>
                <a:spcPct val="90000"/>
              </a:lnSpc>
              <a:defRPr/>
            </a:pPr>
            <a:r>
              <a:rPr lang="de-DE" dirty="0" err="1"/>
              <a:t>Elixhauser</a:t>
            </a:r>
            <a:r>
              <a:rPr lang="de-DE" dirty="0"/>
              <a:t>-</a:t>
            </a:r>
            <a:r>
              <a:rPr lang="de-DE" dirty="0" err="1"/>
              <a:t>Comorbidity</a:t>
            </a:r>
            <a:r>
              <a:rPr lang="de-DE" dirty="0"/>
              <a:t>-Index</a:t>
            </a:r>
          </a:p>
          <a:p>
            <a:pPr>
              <a:lnSpc>
                <a:spcPct val="90000"/>
              </a:lnSpc>
              <a:defRPr/>
            </a:pPr>
            <a:r>
              <a:rPr lang="de-DE" dirty="0"/>
              <a:t>Minimum Basic Data Set (MBDS)</a:t>
            </a:r>
          </a:p>
          <a:p>
            <a:pPr>
              <a:lnSpc>
                <a:spcPct val="90000"/>
              </a:lnSpc>
              <a:defRPr/>
            </a:pPr>
            <a:endParaRPr lang="de-DE" dirty="0"/>
          </a:p>
        </p:txBody>
      </p:sp>
      <p:sp>
        <p:nvSpPr>
          <p:cNvPr id="4" name="Titelplatzhalter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de-DE" sz="4300" dirty="0">
                <a:effectLst/>
              </a:rPr>
              <a:t>Medizinische</a:t>
            </a:r>
            <a:r>
              <a:rPr lang="de-DE" dirty="0">
                <a:effectLst/>
              </a:rPr>
              <a:t> Klassifikationssysteme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86"/>
    </mc:Choice>
    <mc:Fallback xmlns="">
      <p:transition spd="slow" advTm="1118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6856" y="1772816"/>
            <a:ext cx="82296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dirty="0"/>
              <a:t>Grundsatz: Pflegerisches Klassifizierungssystem</a:t>
            </a:r>
          </a:p>
          <a:p>
            <a:pPr>
              <a:lnSpc>
                <a:spcPct val="90000"/>
              </a:lnSpc>
              <a:defRPr/>
            </a:pPr>
            <a:r>
              <a:rPr lang="de-DE" dirty="0"/>
              <a:t>1990 BRD</a:t>
            </a:r>
          </a:p>
          <a:p>
            <a:pPr>
              <a:lnSpc>
                <a:spcPct val="90000"/>
              </a:lnSpc>
              <a:defRPr/>
            </a:pPr>
            <a:r>
              <a:rPr lang="de-DE" dirty="0"/>
              <a:t>Klassifikation der Patienten in 9 Kategorien (Allgemeine vs. Spezielle Pflege in jeweils 3 Schweregrade)</a:t>
            </a:r>
          </a:p>
          <a:p>
            <a:pPr>
              <a:lnSpc>
                <a:spcPct val="90000"/>
              </a:lnSpc>
              <a:defRPr/>
            </a:pPr>
            <a:r>
              <a:rPr lang="de-DE" dirty="0"/>
              <a:t>Ziel: Ermittlung des Stellenbedarfs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de-DE" dirty="0">
                <a:effectLst/>
              </a:rPr>
              <a:t>Pflegepersonalregelung (PPR)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388"/>
    </mc:Choice>
    <mc:Fallback xmlns="">
      <p:transition spd="slow" advTm="5638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592</Words>
  <Application>Microsoft Office PowerPoint</Application>
  <PresentationFormat>Bildschirmpräsentation (4:3)</PresentationFormat>
  <Paragraphs>152</Paragraphs>
  <Slides>17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Larissa</vt:lpstr>
      <vt:lpstr>GESUNDHEITSMANAGEMENT II Teil 1a-1    Prof. Dr. Steffen Fleßa Lehrstuhl für Allgemeine Betriebswirtschaftslehre  und Gesundheitsmanagement Universität Greifswald </vt:lpstr>
      <vt:lpstr>Gliederung: GM II</vt:lpstr>
      <vt:lpstr>Gliederung</vt:lpstr>
      <vt:lpstr>1.1.1 Grundlagen des Klassifizierungssystems</vt:lpstr>
      <vt:lpstr>1.1.1.1 Medizinische Klassifikationssysteme</vt:lpstr>
      <vt:lpstr>Beispiel ICD 11</vt:lpstr>
      <vt:lpstr>Medizinische Klassifikationssysteme</vt:lpstr>
      <vt:lpstr>PowerPoint-Präsentation</vt:lpstr>
      <vt:lpstr>PowerPoint-Präsentation</vt:lpstr>
      <vt:lpstr>Pflegepersonalregelung</vt:lpstr>
      <vt:lpstr>Pflegepersonalregelung: Prinzip</vt:lpstr>
      <vt:lpstr>Pflegepersonalregelung: Prinzip</vt:lpstr>
      <vt:lpstr>Pflegepersonalregelung: Prinzip</vt:lpstr>
      <vt:lpstr>Pflegepersonalregelung: Zeitwerte</vt:lpstr>
      <vt:lpstr>Pflegepersonalregelung: Berechnung</vt:lpstr>
      <vt:lpstr>PPR 2.0 (2024)</vt:lpstr>
      <vt:lpstr>1.1.1 Grundlagen des Klassifizierungssystems</vt:lpstr>
    </vt:vector>
  </TitlesOfParts>
  <Company>ATHOEG Klinikum HD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Gesundheitsökonomik</dc:title>
  <dc:creator>SteffenF</dc:creator>
  <cp:lastModifiedBy>Steffen Flessa</cp:lastModifiedBy>
  <cp:revision>658</cp:revision>
  <cp:lastPrinted>2013-04-21T14:09:11Z</cp:lastPrinted>
  <dcterms:created xsi:type="dcterms:W3CDTF">2003-05-27T08:12:45Z</dcterms:created>
  <dcterms:modified xsi:type="dcterms:W3CDTF">2024-01-30T12:51:53Z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