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m4a" ContentType="audio/mp4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20"/>
  </p:notesMasterIdLst>
  <p:handoutMasterIdLst>
    <p:handoutMasterId r:id="rId21"/>
  </p:handoutMasterIdLst>
  <p:sldIdLst>
    <p:sldId id="423" r:id="rId2"/>
    <p:sldId id="1402" r:id="rId3"/>
    <p:sldId id="1403" r:id="rId4"/>
    <p:sldId id="966" r:id="rId5"/>
    <p:sldId id="580" r:id="rId6"/>
    <p:sldId id="581" r:id="rId7"/>
    <p:sldId id="831" r:id="rId8"/>
    <p:sldId id="1399" r:id="rId9"/>
    <p:sldId id="1400" r:id="rId10"/>
    <p:sldId id="1168" r:id="rId11"/>
    <p:sldId id="1401" r:id="rId12"/>
    <p:sldId id="1169" r:id="rId13"/>
    <p:sldId id="582" r:id="rId14"/>
    <p:sldId id="583" r:id="rId15"/>
    <p:sldId id="835" r:id="rId16"/>
    <p:sldId id="834" r:id="rId17"/>
    <p:sldId id="1060" r:id="rId18"/>
    <p:sldId id="1404" r:id="rId19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FFCCFF"/>
    <a:srgbClr val="DDDDDD"/>
    <a:srgbClr val="FFCCCC"/>
    <a:srgbClr val="FF0000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9" autoAdjust="0"/>
    <p:restoredTop sz="85104" autoAdjust="0"/>
  </p:normalViewPr>
  <p:slideViewPr>
    <p:cSldViewPr>
      <p:cViewPr varScale="1">
        <p:scale>
          <a:sx n="81" d="100"/>
          <a:sy n="81" d="100"/>
        </p:scale>
        <p:origin x="869" y="53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12"/>
    </p:cViewPr>
  </p:sorterViewPr>
  <p:notesViewPr>
    <p:cSldViewPr>
      <p:cViewPr varScale="1">
        <p:scale>
          <a:sx n="80" d="100"/>
          <a:sy n="80" d="100"/>
        </p:scale>
        <p:origin x="-207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4.xml"/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8F40C80-C7E6-48EF-BB76-E386553E0E7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686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9DE4B64A-9542-4890-AD2D-A3F4828379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81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 smtClean="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0680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ln/>
        </p:spPr>
      </p:sp>
      <p:sp>
        <p:nvSpPr>
          <p:cNvPr id="2560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560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58" indent="-285715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858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02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146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289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433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576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720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3FFE3C2-91EA-4447-9EBF-AC0055408E84}" type="slidenum">
              <a:rPr lang="de-DE" sz="1200"/>
              <a:pPr eaLnBrk="1" hangingPunct="1"/>
              <a:t>10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814965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ln/>
        </p:spPr>
      </p:sp>
      <p:sp>
        <p:nvSpPr>
          <p:cNvPr id="25600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2560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58" indent="-285715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858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02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146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289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433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576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720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3FFE3C2-91EA-4447-9EBF-AC0055408E84}" type="slidenum">
              <a:rPr lang="de-DE" sz="1200"/>
              <a:pPr eaLnBrk="1" hangingPunct="1"/>
              <a:t>11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483702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63900" y="509588"/>
            <a:ext cx="3398838" cy="2549525"/>
          </a:xfrm>
          <a:ln/>
        </p:spPr>
      </p:sp>
      <p:sp>
        <p:nvSpPr>
          <p:cNvPr id="25702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702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858" indent="-285715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2858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002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146" indent="-228571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289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433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8576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5720" indent="-228571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924E551-C56D-4AAA-8E83-E1C982B6C50B}" type="slidenum">
              <a:rPr lang="de-DE" sz="1200"/>
              <a:pPr eaLnBrk="1" hangingPunct="1"/>
              <a:t>12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923971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  <a:defRPr/>
            </a:pPr>
            <a:endParaRPr lang="de-DE" dirty="0"/>
          </a:p>
        </p:txBody>
      </p:sp>
      <p:sp>
        <p:nvSpPr>
          <p:cNvPr id="1884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B5511BA-8902-49A8-936C-C456EE171A54}" type="slidenum">
              <a:rPr lang="de-DE" sz="1200" smtClean="0"/>
              <a:pPr eaLnBrk="1" hangingPunct="1"/>
              <a:t>13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450908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894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CDB6D19-A492-4C9D-BAC6-3181C5BECCF4}" type="slidenum">
              <a:rPr lang="de-DE" sz="1200" smtClean="0"/>
              <a:pPr eaLnBrk="1" hangingPunct="1"/>
              <a:t>14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522333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904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297C1D-9BB9-40F0-B676-62D47160FF96}" type="slidenum">
              <a:rPr lang="de-DE" sz="1200" smtClean="0"/>
              <a:pPr eaLnBrk="1" hangingPunct="1"/>
              <a:t>15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940067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FF04373-7D4C-44D3-8181-739D96F3217B}" type="slidenum">
              <a:rPr lang="de-DE" sz="1200" smtClean="0"/>
              <a:pPr eaLnBrk="1" hangingPunct="1"/>
              <a:t>16</a:t>
            </a:fld>
            <a:endParaRPr lang="de-DE" sz="120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83508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E4B64A-9542-4890-AD2D-A3F4828379D5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019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38CFC9-D786-4058-803E-26CBE9FBE7CC}" type="slidenum">
              <a:rPr lang="de-DE" sz="1200" smtClean="0"/>
              <a:pPr eaLnBrk="1" hangingPunct="1"/>
              <a:t>18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6037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42286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715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A38CFC9-D786-4058-803E-26CBE9FBE7CC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966923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8227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71D48DD-EFA3-4961-8D50-25E37A715AFD}" type="slidenum">
              <a:rPr lang="de-DE" sz="1200" smtClean="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99882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1833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7AAE8EB-CF70-42BE-8B6B-8C9A4BE501D2}" type="slidenum">
              <a:rPr lang="de-DE" sz="1200" smtClean="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004491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8432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865A2B9-6B4B-49CD-B5CF-3A443FE48608}" type="slidenum">
              <a:rPr lang="de-DE" sz="1200" smtClean="0"/>
              <a:pPr eaLnBrk="1" hangingPunct="1"/>
              <a:t>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736249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853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9843160-B3DA-4DC1-B468-42E560F126FA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895941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853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9843160-B3DA-4DC1-B468-42E560F126FA}" type="slidenum">
              <a:rPr lang="de-DE" sz="1200" smtClean="0"/>
              <a:pPr eaLnBrk="1" hangingPunct="1"/>
              <a:t>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545603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534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8534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9843160-B3DA-4DC1-B468-42E560F126FA}" type="slidenum">
              <a:rPr lang="de-DE" sz="1200" smtClean="0"/>
              <a:pPr eaLnBrk="1" hangingPunct="1"/>
              <a:t>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06084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AC4B4-66AF-426C-8A63-782449338A2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13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6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23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131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0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30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59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7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44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5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07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5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1a-2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  <p:pic>
        <p:nvPicPr>
          <p:cNvPr id="2" name="Audio 1">
            <a:hlinkClick r:id="" action="ppaction://media"/>
            <a:extLst>
              <a:ext uri="{FF2B5EF4-FFF2-40B4-BE49-F238E27FC236}">
                <a16:creationId xmlns:a16="http://schemas.microsoft.com/office/drawing/2014/main" xmlns="" id="{D83435E5-4ACD-4A47-BB70-FB466A6DC7D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683625" y="6397625"/>
            <a:ext cx="244475" cy="2444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92"/>
    </mc:Choice>
    <mc:Fallback xmlns="">
      <p:transition spd="slow" advTm="116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4235" y="857250"/>
            <a:ext cx="6172200" cy="1038225"/>
          </a:xfrm>
        </p:spPr>
        <p:txBody>
          <a:bodyPr/>
          <a:lstStyle/>
          <a:p>
            <a:pPr eaLnBrk="1" hangingPunct="1">
              <a:defRPr/>
            </a:pPr>
            <a:r>
              <a:rPr lang="de-DE" sz="3000" dirty="0"/>
              <a:t>Homogenitätskoeffizient</a:t>
            </a:r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91580" y="1971340"/>
            <a:ext cx="7560840" cy="388793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100" dirty="0"/>
              <a:t>Homogenitätskoeffizient: Ein Maß für die Streuung innerhalb einer Population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100" dirty="0"/>
              <a:t>Anwendung: unterschiedliche Methoden innerhalb verschiedener Wissenschaften (z. B. Abweichung des Gewichtes von Ratten)</a:t>
            </a:r>
          </a:p>
          <a:p>
            <a:pPr lvl="1">
              <a:lnSpc>
                <a:spcPct val="90000"/>
              </a:lnSpc>
              <a:defRPr/>
            </a:pPr>
            <a:r>
              <a:rPr lang="de-DE" sz="1700" dirty="0"/>
              <a:t>HK: Homogenitätskoeffizient</a:t>
            </a:r>
          </a:p>
          <a:p>
            <a:pPr lvl="1">
              <a:lnSpc>
                <a:spcPct val="90000"/>
              </a:lnSpc>
              <a:defRPr/>
            </a:pPr>
            <a:r>
              <a:rPr lang="el-GR" sz="1700" dirty="0"/>
              <a:t>σ</a:t>
            </a:r>
            <a:r>
              <a:rPr lang="de-DE" sz="1700" dirty="0"/>
              <a:t>: Streuung </a:t>
            </a:r>
          </a:p>
          <a:p>
            <a:pPr lvl="1">
              <a:lnSpc>
                <a:spcPct val="90000"/>
              </a:lnSpc>
              <a:defRPr/>
            </a:pPr>
            <a:r>
              <a:rPr lang="de-DE" sz="1700" dirty="0"/>
              <a:t>µ: Mittelwert</a:t>
            </a:r>
          </a:p>
          <a:p>
            <a:pPr lvl="1">
              <a:lnSpc>
                <a:spcPct val="90000"/>
              </a:lnSpc>
              <a:defRPr/>
            </a:pPr>
            <a:r>
              <a:rPr lang="el-GR" sz="1700" dirty="0"/>
              <a:t>σ</a:t>
            </a:r>
            <a:r>
              <a:rPr lang="de-DE" sz="1700" dirty="0"/>
              <a:t>/ µ : Abweichungskoeffizient</a:t>
            </a:r>
          </a:p>
        </p:txBody>
      </p:sp>
      <p:graphicFrame>
        <p:nvGraphicFramePr>
          <p:cNvPr id="8499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8303640"/>
              </p:ext>
            </p:extLst>
          </p:nvPr>
        </p:nvGraphicFramePr>
        <p:xfrm>
          <a:off x="3492500" y="4724400"/>
          <a:ext cx="2443163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89" name="Formel" r:id="rId4" imgW="736600" imgH="457200" progId="Equation.3">
                  <p:embed/>
                </p:oleObj>
              </mc:Choice>
              <mc:Fallback>
                <p:oleObj name="Formel" r:id="rId4" imgW="736600" imgH="457200" progId="Equation.3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724400"/>
                        <a:ext cx="2443163" cy="15176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705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743"/>
    </mc:Choice>
    <mc:Fallback xmlns="">
      <p:transition spd="slow" advTm="4174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94235" y="857250"/>
            <a:ext cx="6172200" cy="1038225"/>
          </a:xfrm>
        </p:spPr>
        <p:txBody>
          <a:bodyPr/>
          <a:lstStyle/>
          <a:p>
            <a:pPr eaLnBrk="1" hangingPunct="1">
              <a:defRPr/>
            </a:pPr>
            <a:r>
              <a:rPr lang="de-DE" sz="3000" dirty="0"/>
              <a:t>Homogenitätskoeffizient</a:t>
            </a:r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91580" y="1971340"/>
            <a:ext cx="7560840" cy="388793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100" dirty="0"/>
              <a:t>Anwendung DRG: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Kosten und / oder Liegezeit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1800" dirty="0"/>
              <a:t>Ab der G-DRG-Version 2003/2004 wurde ein Homogenitätskoeffizient «HK» eingeführt</a:t>
            </a: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xmlns="" id="{EF6732B5-12E3-4CB1-9099-FACB278EA2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9774"/>
              </p:ext>
            </p:extLst>
          </p:nvPr>
        </p:nvGraphicFramePr>
        <p:xfrm>
          <a:off x="3492500" y="4724400"/>
          <a:ext cx="2443163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2" name="Formel" r:id="rId4" imgW="736600" imgH="457200" progId="Equation.3">
                  <p:embed/>
                </p:oleObj>
              </mc:Choice>
              <mc:Fallback>
                <p:oleObj name="Formel" r:id="rId4" imgW="736600" imgH="457200" progId="Equation.3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4724400"/>
                        <a:ext cx="2443163" cy="15176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652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94"/>
    </mc:Choice>
    <mc:Fallback xmlns="">
      <p:transition spd="slow" advTm="2369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94235" y="857250"/>
            <a:ext cx="6172200" cy="1038225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Homogenitätskoeffizient</a:t>
            </a:r>
          </a:p>
        </p:txBody>
      </p:sp>
      <p:graphicFrame>
        <p:nvGraphicFramePr>
          <p:cNvPr id="1184998" name="Group 230"/>
          <p:cNvGraphicFramePr>
            <a:graphicFrameLocks noGrp="1"/>
          </p:cNvGraphicFramePr>
          <p:nvPr/>
        </p:nvGraphicFramePr>
        <p:xfrm>
          <a:off x="1143000" y="2025254"/>
          <a:ext cx="6858000" cy="4800600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Variationskoeffizient </a:t>
                      </a:r>
                      <a:endParaRPr kumimoji="0" 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Homogenitätskoeffizient </a:t>
                      </a:r>
                      <a:endParaRPr kumimoji="0" lang="de-DE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0.00 (keine Streuung)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100 %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0.11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90 %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0.25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80 %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0.33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75 %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0.43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70 %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0.50</a:t>
                      </a: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67 %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0.54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65 %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0.67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60 %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1.00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50 %</a:t>
                      </a: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charset="0"/>
                          <a:cs typeface="Tahoma" pitchFamily="34" charset="0"/>
                        </a:rPr>
                        <a:t> </a:t>
                      </a: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ahoma" pitchFamily="34" charset="0"/>
                      </a:endParaRP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unendlich</a:t>
                      </a: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0 %</a:t>
                      </a:r>
                    </a:p>
                  </a:txBody>
                  <a:tcPr marL="68580" marR="68580" marT="34290" marB="34290" horzOverflow="overflow">
                    <a:lnL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1185000" name="Text Box 232"/>
          <p:cNvSpPr txBox="1">
            <a:spLocks noChangeArrowheads="1"/>
          </p:cNvSpPr>
          <p:nvPr/>
        </p:nvSpPr>
        <p:spPr bwMode="auto">
          <a:xfrm>
            <a:off x="2307395" y="5535216"/>
            <a:ext cx="4817345" cy="3231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500" b="1" dirty="0">
                <a:effectLst/>
              </a:rPr>
              <a:t>Grundsatz: HK sollte für DRGs über 60 % liegen</a:t>
            </a:r>
          </a:p>
        </p:txBody>
      </p:sp>
    </p:spTree>
    <p:extLst>
      <p:ext uri="{BB962C8B-B14F-4D97-AF65-F5344CB8AC3E}">
        <p14:creationId xmlns:p14="http://schemas.microsoft.com/office/powerpoint/2010/main" val="182060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537"/>
    </mc:Choice>
    <mc:Fallback xmlns="">
      <p:transition spd="slow" advTm="79537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92100"/>
            <a:ext cx="8507412" cy="13843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>
                <a:cs typeface="Times New Roman" charset="0"/>
              </a:rPr>
              <a:t>1.1.1.3 DRGs als Grundlage eines Vergütungssystems</a:t>
            </a:r>
            <a:endParaRPr lang="de-DE"/>
          </a:p>
        </p:txBody>
      </p:sp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382000" cy="4419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de-DE" dirty="0">
                <a:cs typeface="Times New Roman" charset="0"/>
              </a:rPr>
              <a:t>HCFA-DRGs</a:t>
            </a:r>
            <a:r>
              <a:rPr lang="de-DE" dirty="0"/>
              <a:t> </a:t>
            </a:r>
          </a:p>
          <a:p>
            <a:pPr lvl="1" eaLnBrk="1" hangingPunct="1">
              <a:defRPr/>
            </a:pPr>
            <a:r>
              <a:rPr lang="de-DE" b="1" dirty="0"/>
              <a:t>Zielgruppe</a:t>
            </a:r>
            <a:r>
              <a:rPr lang="de-DE" dirty="0"/>
              <a:t>: Staatliches Krankenversicherungssystem für </a:t>
            </a:r>
            <a:r>
              <a:rPr lang="de-DE" dirty="0" smtClean="0"/>
              <a:t>Rentner*innen </a:t>
            </a:r>
            <a:r>
              <a:rPr lang="de-DE" dirty="0"/>
              <a:t>in USA (</a:t>
            </a:r>
            <a:r>
              <a:rPr lang="de-DE" dirty="0" err="1"/>
              <a:t>Medicare</a:t>
            </a:r>
            <a:r>
              <a:rPr lang="de-DE" dirty="0"/>
              <a:t>) </a:t>
            </a:r>
          </a:p>
          <a:p>
            <a:pPr lvl="2" eaLnBrk="1" hangingPunct="1">
              <a:defRPr/>
            </a:pPr>
            <a:r>
              <a:rPr lang="de-DE" dirty="0"/>
              <a:t>nur Fallgruppen, die für </a:t>
            </a:r>
            <a:r>
              <a:rPr lang="de-DE" dirty="0" smtClean="0"/>
              <a:t>Rentner*innen </a:t>
            </a:r>
            <a:r>
              <a:rPr lang="de-DE" dirty="0"/>
              <a:t>relevant sind: 493 verschiedene Fallgruppen</a:t>
            </a:r>
            <a:endParaRPr lang="en-GB" dirty="0"/>
          </a:p>
          <a:p>
            <a:pPr lvl="2" eaLnBrk="1" hangingPunct="1">
              <a:defRPr/>
            </a:pPr>
            <a:r>
              <a:rPr lang="en-GB" dirty="0"/>
              <a:t>Medicare </a:t>
            </a:r>
            <a:r>
              <a:rPr lang="en-GB" dirty="0" err="1"/>
              <a:t>untersteht</a:t>
            </a:r>
            <a:r>
              <a:rPr lang="en-GB" dirty="0"/>
              <a:t> </a:t>
            </a:r>
            <a:r>
              <a:rPr lang="en-GB" u="sng" dirty="0"/>
              <a:t>Health Care Financing Administration</a:t>
            </a:r>
            <a:r>
              <a:rPr lang="en-GB" dirty="0"/>
              <a:t> (HCFA)</a:t>
            </a:r>
            <a:endParaRPr lang="de-DE" b="1" dirty="0"/>
          </a:p>
          <a:p>
            <a:pPr lvl="1" eaLnBrk="1" hangingPunct="1">
              <a:defRPr/>
            </a:pPr>
            <a:r>
              <a:rPr lang="de-DE" b="1" dirty="0"/>
              <a:t>Einführung: </a:t>
            </a:r>
            <a:r>
              <a:rPr lang="de-DE" dirty="0"/>
              <a:t>1983 als verpflichtendes prospektives Vergütungssystems im </a:t>
            </a:r>
            <a:r>
              <a:rPr lang="de-DE" dirty="0" err="1"/>
              <a:t>Medicare</a:t>
            </a:r>
            <a:r>
              <a:rPr lang="de-DE" dirty="0"/>
              <a:t> Programm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143"/>
    </mc:Choice>
    <mc:Fallback xmlns="">
      <p:transition spd="slow" advTm="90143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55733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AP-DRGs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569325" cy="53006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charset="0"/>
              </a:rPr>
              <a:t>Ziele</a:t>
            </a:r>
            <a:r>
              <a:rPr lang="de-DE" sz="2400" dirty="0">
                <a:cs typeface="Times New Roman" charset="0"/>
              </a:rPr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de-DE" sz="2400" dirty="0">
                <a:cs typeface="Times New Roman" charset="0"/>
              </a:rPr>
              <a:t>Entwicklung eines Systems für ein allgemeines </a:t>
            </a:r>
            <a:r>
              <a:rPr lang="de-DE" sz="2400" dirty="0" smtClean="0">
                <a:cs typeface="Times New Roman" charset="0"/>
              </a:rPr>
              <a:t>Patient</a:t>
            </a:r>
            <a:r>
              <a:rPr lang="de-DE" sz="2400" dirty="0">
                <a:cs typeface="Times New Roman" pitchFamily="18" charset="0"/>
              </a:rPr>
              <a:t>*</a:t>
            </a:r>
            <a:r>
              <a:rPr lang="de-DE" sz="2400" dirty="0" err="1">
                <a:cs typeface="Times New Roman" pitchFamily="18" charset="0"/>
              </a:rPr>
              <a:t>inn</a:t>
            </a:r>
            <a:r>
              <a:rPr lang="de-DE" sz="2400" dirty="0" err="1" smtClean="0">
                <a:cs typeface="Times New Roman" charset="0"/>
              </a:rPr>
              <a:t>enspektrum</a:t>
            </a:r>
            <a:r>
              <a:rPr lang="de-DE" sz="2400" dirty="0">
                <a:cs typeface="Times New Roman" charset="0"/>
              </a:rPr>
              <a:t>, inkl. Neugeborene, Kinder, </a:t>
            </a:r>
            <a:r>
              <a:rPr lang="de-DE" sz="2400" dirty="0" smtClean="0">
                <a:cs typeface="Times New Roman" charset="0"/>
              </a:rPr>
              <a:t>HIV-Patient</a:t>
            </a:r>
            <a:r>
              <a:rPr lang="de-DE" sz="2400" dirty="0">
                <a:cs typeface="Times New Roman" pitchFamily="18" charset="0"/>
              </a:rPr>
              <a:t>*inn</a:t>
            </a:r>
            <a:r>
              <a:rPr lang="de-DE" sz="2400" dirty="0" smtClean="0">
                <a:cs typeface="Times New Roman" charset="0"/>
              </a:rPr>
              <a:t>en </a:t>
            </a:r>
            <a:endParaRPr lang="de-DE" sz="2400" dirty="0">
              <a:cs typeface="Times New Roman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>
                <a:cs typeface="Times New Roman" charset="0"/>
              </a:rPr>
              <a:t>Einbeziehung von außergewöhnlichen Prozeduren, z.B. Transplantationen, Luftröhrenschnitte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>
                <a:cs typeface="Times New Roman" charset="0"/>
              </a:rPr>
              <a:t>Berücksichtigung</a:t>
            </a:r>
            <a:r>
              <a:rPr lang="en-US" sz="2400" dirty="0">
                <a:cs typeface="Times New Roman" charset="0"/>
              </a:rPr>
              <a:t> von </a:t>
            </a:r>
            <a:r>
              <a:rPr lang="en-US" sz="2400" dirty="0" err="1">
                <a:cs typeface="Times New Roman" charset="0"/>
              </a:rPr>
              <a:t>Schweregraden</a:t>
            </a:r>
            <a:endParaRPr lang="en-US" sz="2400" dirty="0">
              <a:cs typeface="Times New Roman" charset="0"/>
            </a:endParaRP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cs typeface="Times New Roman" charset="0"/>
              </a:rPr>
              <a:t>CC= Comorbidity or Complication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cs typeface="Times New Roman" charset="0"/>
              </a:rPr>
              <a:t>MCC = Major comorbidity or complication</a:t>
            </a:r>
            <a:r>
              <a:rPr lang="de-DE" dirty="0">
                <a:cs typeface="Times New Roman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charset="0"/>
              </a:rPr>
              <a:t>Fallgruppen: 641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charset="0"/>
              </a:rPr>
              <a:t>Durchführung: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>
                <a:cs typeface="Times New Roman" charset="0"/>
              </a:rPr>
              <a:t>New York + 3M; New York DRGs, 1988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400" dirty="0">
                <a:cs typeface="Times New Roman" charset="0"/>
              </a:rPr>
              <a:t>Weiterentwicklung, 1990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544"/>
    </mc:Choice>
    <mc:Fallback xmlns="">
      <p:transition spd="slow" advTm="6854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77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55733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APR-DRGs</a:t>
            </a:r>
          </a:p>
        </p:txBody>
      </p:sp>
      <p:sp>
        <p:nvSpPr>
          <p:cNvPr id="97177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713788" cy="46085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2400" b="1" dirty="0"/>
              <a:t>APR-DRGs</a:t>
            </a:r>
            <a:r>
              <a:rPr lang="en-GB" sz="2400" dirty="0"/>
              <a:t>: All patients refined DRGs: 1991</a:t>
            </a:r>
            <a:endParaRPr lang="de-DE" sz="2400" dirty="0"/>
          </a:p>
          <a:p>
            <a:pPr eaLnBrk="1" hangingPunct="1">
              <a:defRPr/>
            </a:pPr>
            <a:r>
              <a:rPr lang="de-DE" sz="2400" dirty="0"/>
              <a:t>Integration von AP-DRGs, HCFA-DRGs, RDRGs. </a:t>
            </a:r>
          </a:p>
          <a:p>
            <a:pPr eaLnBrk="1" hangingPunct="1">
              <a:defRPr/>
            </a:pPr>
            <a:r>
              <a:rPr lang="de-DE" sz="2400" dirty="0"/>
              <a:t>Ziel: Ausdehnung der Anwendung von DRGs über den Bereich des Ressourcenverbrauchs und der Vergütung hinaus</a:t>
            </a:r>
          </a:p>
          <a:p>
            <a:pPr eaLnBrk="1" hangingPunct="1">
              <a:defRPr/>
            </a:pPr>
            <a:r>
              <a:rPr lang="de-DE" sz="2400" dirty="0"/>
              <a:t>Nebendiagnosen: Einfluss von relevanten Nebendiagnosen bei der Gruppenzuweisung verstärkt; Differenzierung in der Zuweisung sowohl nach Schweregraden als auch nach dem Mortalitätsrisiko. </a:t>
            </a:r>
          </a:p>
          <a:p>
            <a:pPr eaLnBrk="1" hangingPunct="1">
              <a:defRPr/>
            </a:pPr>
            <a:r>
              <a:rPr lang="de-DE" sz="2400" dirty="0"/>
              <a:t>Gruppenbildung: 355 Basis-DRGs werden weiter unterteilt in jeweils vier Schweregradstufen und vier </a:t>
            </a:r>
            <a:r>
              <a:rPr lang="de-DE" sz="2400" u="sng" dirty="0"/>
              <a:t>Mortalitätsrisikostufen:</a:t>
            </a:r>
            <a:r>
              <a:rPr lang="de-DE" sz="2400" dirty="0"/>
              <a:t> 1422 Einzel-APR-DRGs</a:t>
            </a:r>
            <a:r>
              <a:rPr lang="de-DE" sz="2000"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348"/>
    </mc:Choice>
    <mc:Fallback xmlns="">
      <p:transition spd="slow" advTm="137348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57200" y="2514600"/>
            <a:ext cx="7772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endParaRPr lang="de-DE" b="1">
              <a:effectLst/>
              <a:latin typeface="Times New Roman" pitchFamily="18" charset="0"/>
            </a:endParaRPr>
          </a:p>
        </p:txBody>
      </p:sp>
      <p:sp>
        <p:nvSpPr>
          <p:cNvPr id="96768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049338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Weiterentwicklungen der DRGs</a:t>
            </a:r>
          </a:p>
        </p:txBody>
      </p:sp>
      <p:sp>
        <p:nvSpPr>
          <p:cNvPr id="967688" name="Rectangle 8"/>
          <p:cNvSpPr>
            <a:spLocks noChangeArrowheads="1"/>
          </p:cNvSpPr>
          <p:nvPr/>
        </p:nvSpPr>
        <p:spPr bwMode="auto">
          <a:xfrm>
            <a:off x="457200" y="1484784"/>
            <a:ext cx="8382000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sz="3200" dirty="0">
                <a:effectLst/>
                <a:latin typeface="+mn-lt"/>
                <a:cs typeface="Times New Roman" charset="0"/>
              </a:rPr>
              <a:t>Generationen</a:t>
            </a:r>
          </a:p>
          <a:p>
            <a:pPr marL="990600" lvl="1" indent="-5334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ahoma" pitchFamily="34" charset="0"/>
              <a:buChar char="–"/>
              <a:defRPr/>
            </a:pPr>
            <a:r>
              <a:rPr lang="de-DE" sz="2800" dirty="0">
                <a:effectLst/>
                <a:latin typeface="+mn-lt"/>
                <a:cs typeface="Times New Roman" charset="0"/>
              </a:rPr>
              <a:t>Generation I: nur bestimmte Fälle abgedeckt</a:t>
            </a:r>
          </a:p>
          <a:p>
            <a:pPr marL="1371600" lvl="2" indent="-4572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sz="2400" dirty="0">
                <a:effectLst/>
                <a:latin typeface="+mn-lt"/>
                <a:cs typeface="Times New Roman" charset="0"/>
              </a:rPr>
              <a:t>HCFA-DRGs</a:t>
            </a:r>
          </a:p>
          <a:p>
            <a:pPr marL="990600" lvl="1" indent="-5334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ahoma" pitchFamily="34" charset="0"/>
              <a:buChar char="–"/>
              <a:defRPr/>
            </a:pPr>
            <a:r>
              <a:rPr lang="de-DE" sz="2800" dirty="0">
                <a:effectLst/>
                <a:latin typeface="+mn-lt"/>
                <a:cs typeface="Times New Roman" charset="0"/>
              </a:rPr>
              <a:t>Generation II: Alle Fälle; Komplikationen</a:t>
            </a:r>
          </a:p>
          <a:p>
            <a:pPr marL="1371600" lvl="2" indent="-4572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sz="2400" dirty="0">
                <a:effectLst/>
                <a:latin typeface="+mn-lt"/>
                <a:cs typeface="Times New Roman" charset="0"/>
              </a:rPr>
              <a:t>Z.B. AP-DRGs; GHM-DRGs </a:t>
            </a:r>
            <a:r>
              <a:rPr lang="de-DE" sz="2400" dirty="0">
                <a:effectLst/>
                <a:latin typeface="+mn-lt"/>
              </a:rPr>
              <a:t>(</a:t>
            </a:r>
            <a:r>
              <a:rPr lang="de-DE" sz="2400" dirty="0" err="1">
                <a:effectLst/>
                <a:latin typeface="+mn-lt"/>
              </a:rPr>
              <a:t>Groupes</a:t>
            </a:r>
            <a:r>
              <a:rPr lang="de-DE" sz="2400" dirty="0">
                <a:effectLst/>
                <a:latin typeface="+mn-lt"/>
              </a:rPr>
              <a:t> </a:t>
            </a:r>
            <a:r>
              <a:rPr lang="de-DE" sz="2400" dirty="0" err="1">
                <a:effectLst/>
                <a:latin typeface="+mn-lt"/>
              </a:rPr>
              <a:t>Homogènes</a:t>
            </a:r>
            <a:r>
              <a:rPr lang="de-DE" sz="2400" dirty="0">
                <a:effectLst/>
                <a:latin typeface="+mn-lt"/>
              </a:rPr>
              <a:t> de Malades)</a:t>
            </a:r>
            <a:endParaRPr lang="de-DE" sz="2400" dirty="0">
              <a:effectLst/>
              <a:latin typeface="+mn-lt"/>
              <a:cs typeface="Times New Roman" charset="0"/>
            </a:endParaRPr>
          </a:p>
          <a:p>
            <a:pPr marL="990600" lvl="1" indent="-5334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ahoma" pitchFamily="34" charset="0"/>
              <a:buChar char="–"/>
              <a:defRPr/>
            </a:pPr>
            <a:r>
              <a:rPr lang="de-DE" sz="2800" dirty="0">
                <a:effectLst/>
                <a:latin typeface="+mn-lt"/>
                <a:cs typeface="Times New Roman" charset="0"/>
              </a:rPr>
              <a:t>Generation III: Nebendiagnosen</a:t>
            </a:r>
          </a:p>
          <a:p>
            <a:pPr marL="1371600" lvl="2" indent="-4572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sz="2400" dirty="0">
                <a:effectLst/>
                <a:latin typeface="+mn-lt"/>
                <a:cs typeface="Times New Roman" charset="0"/>
              </a:rPr>
              <a:t>Z.B. R-DRGs (</a:t>
            </a:r>
            <a:r>
              <a:rPr lang="de-DE" sz="2400" dirty="0" err="1">
                <a:effectLst/>
                <a:latin typeface="+mn-lt"/>
                <a:cs typeface="Times New Roman" charset="0"/>
              </a:rPr>
              <a:t>Refined</a:t>
            </a:r>
            <a:r>
              <a:rPr lang="de-DE" sz="2400" dirty="0">
                <a:effectLst/>
                <a:latin typeface="+mn-lt"/>
                <a:cs typeface="Times New Roman" charset="0"/>
              </a:rPr>
              <a:t> DRGs); APR-DRGs (All Patient </a:t>
            </a:r>
            <a:r>
              <a:rPr lang="de-DE" sz="2400" dirty="0" err="1">
                <a:effectLst/>
                <a:latin typeface="+mn-lt"/>
                <a:cs typeface="Times New Roman" charset="0"/>
              </a:rPr>
              <a:t>Refined</a:t>
            </a:r>
            <a:r>
              <a:rPr lang="de-DE" sz="2400" dirty="0">
                <a:effectLst/>
                <a:latin typeface="+mn-lt"/>
                <a:cs typeface="Times New Roman" charset="0"/>
              </a:rPr>
              <a:t> DRGs)</a:t>
            </a:r>
          </a:p>
          <a:p>
            <a:pPr marL="990600" lvl="1" indent="-5334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ahoma" pitchFamily="34" charset="0"/>
              <a:buChar char="–"/>
              <a:defRPr/>
            </a:pPr>
            <a:r>
              <a:rPr lang="de-DE" sz="2800" dirty="0">
                <a:effectLst/>
                <a:latin typeface="+mn-lt"/>
                <a:cs typeface="Times New Roman" charset="0"/>
              </a:rPr>
              <a:t>Generation IV: Routineanwendung für Entgelt</a:t>
            </a:r>
          </a:p>
          <a:p>
            <a:pPr marL="1371600" lvl="2" indent="-4572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de-DE" sz="2400" dirty="0">
                <a:effectLst/>
                <a:latin typeface="+mn-lt"/>
                <a:cs typeface="Times New Roman" charset="0"/>
              </a:rPr>
              <a:t>Z.B. AR-DRGs (</a:t>
            </a:r>
            <a:r>
              <a:rPr lang="de-DE" sz="2400" dirty="0" err="1">
                <a:effectLst/>
                <a:latin typeface="+mn-lt"/>
                <a:cs typeface="Times New Roman" charset="0"/>
              </a:rPr>
              <a:t>Australian</a:t>
            </a:r>
            <a:r>
              <a:rPr lang="de-DE" sz="2400" dirty="0">
                <a:effectLst/>
                <a:latin typeface="+mn-lt"/>
                <a:cs typeface="Times New Roman" charset="0"/>
              </a:rPr>
              <a:t> </a:t>
            </a:r>
            <a:r>
              <a:rPr lang="de-DE" sz="2400" dirty="0" err="1">
                <a:effectLst/>
                <a:latin typeface="+mn-lt"/>
                <a:cs typeface="Times New Roman" charset="0"/>
              </a:rPr>
              <a:t>Refined</a:t>
            </a:r>
            <a:r>
              <a:rPr lang="de-DE" sz="2400" dirty="0">
                <a:effectLst/>
                <a:latin typeface="+mn-lt"/>
                <a:cs typeface="Times New Roman" charset="0"/>
              </a:rPr>
              <a:t> DRGs), I-AP-DRGs (International All Patient DRGs), G-DRGs (German DRGs)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77"/>
    </mc:Choice>
    <mc:Fallback xmlns="">
      <p:transition spd="slow" advTm="44677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DRG-Systeme</a:t>
            </a:r>
            <a:br>
              <a:rPr lang="de-DE" dirty="0"/>
            </a:b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123728" y="1268760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Yale 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1977</a:t>
            </a:r>
          </a:p>
        </p:txBody>
      </p:sp>
      <p:sp>
        <p:nvSpPr>
          <p:cNvPr id="6" name="Rechteck 5"/>
          <p:cNvSpPr/>
          <p:nvPr/>
        </p:nvSpPr>
        <p:spPr>
          <a:xfrm>
            <a:off x="2123728" y="2204864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HCFA 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1983</a:t>
            </a:r>
          </a:p>
        </p:txBody>
      </p:sp>
      <p:sp>
        <p:nvSpPr>
          <p:cNvPr id="7" name="Rechteck 6"/>
          <p:cNvSpPr/>
          <p:nvPr/>
        </p:nvSpPr>
        <p:spPr>
          <a:xfrm>
            <a:off x="323528" y="2204864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tx1"/>
                </a:solidFill>
                <a:effectLst/>
              </a:rPr>
              <a:t>NordDRG</a:t>
            </a:r>
            <a:endParaRPr lang="de-DE" b="1" dirty="0">
              <a:solidFill>
                <a:schemeClr val="tx1"/>
              </a:solidFill>
              <a:effectLst/>
            </a:endParaRP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1996</a:t>
            </a:r>
          </a:p>
        </p:txBody>
      </p:sp>
      <p:sp>
        <p:nvSpPr>
          <p:cNvPr id="8" name="Rechteck 7"/>
          <p:cNvSpPr/>
          <p:nvPr/>
        </p:nvSpPr>
        <p:spPr>
          <a:xfrm>
            <a:off x="323528" y="3140968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GHM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1986</a:t>
            </a:r>
          </a:p>
        </p:txBody>
      </p:sp>
      <p:sp>
        <p:nvSpPr>
          <p:cNvPr id="9" name="Rechteck 8"/>
          <p:cNvSpPr/>
          <p:nvPr/>
        </p:nvSpPr>
        <p:spPr>
          <a:xfrm>
            <a:off x="2123728" y="4221152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RDRG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1989 </a:t>
            </a:r>
          </a:p>
        </p:txBody>
      </p:sp>
      <p:sp>
        <p:nvSpPr>
          <p:cNvPr id="10" name="Rechteck 9"/>
          <p:cNvSpPr/>
          <p:nvPr/>
        </p:nvSpPr>
        <p:spPr>
          <a:xfrm>
            <a:off x="3059832" y="3213040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SR-DRG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1994</a:t>
            </a:r>
          </a:p>
        </p:txBody>
      </p:sp>
      <p:sp>
        <p:nvSpPr>
          <p:cNvPr id="11" name="Rechteck 10"/>
          <p:cNvSpPr/>
          <p:nvPr/>
        </p:nvSpPr>
        <p:spPr>
          <a:xfrm>
            <a:off x="4932040" y="3212976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AP-DRG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1990</a:t>
            </a:r>
          </a:p>
        </p:txBody>
      </p:sp>
      <p:sp>
        <p:nvSpPr>
          <p:cNvPr id="12" name="Rechteck 11"/>
          <p:cNvSpPr/>
          <p:nvPr/>
        </p:nvSpPr>
        <p:spPr>
          <a:xfrm>
            <a:off x="4932040" y="2636912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NY-DRG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1988</a:t>
            </a:r>
          </a:p>
        </p:txBody>
      </p:sp>
      <p:sp>
        <p:nvSpPr>
          <p:cNvPr id="13" name="Rechteck 12"/>
          <p:cNvSpPr/>
          <p:nvPr/>
        </p:nvSpPr>
        <p:spPr>
          <a:xfrm>
            <a:off x="4932040" y="4221088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APR-DRG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1991</a:t>
            </a:r>
          </a:p>
        </p:txBody>
      </p:sp>
      <p:sp>
        <p:nvSpPr>
          <p:cNvPr id="14" name="Rechteck 13"/>
          <p:cNvSpPr/>
          <p:nvPr/>
        </p:nvSpPr>
        <p:spPr>
          <a:xfrm>
            <a:off x="4932040" y="5157192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IAP-DRG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2000</a:t>
            </a:r>
          </a:p>
        </p:txBody>
      </p:sp>
      <p:sp>
        <p:nvSpPr>
          <p:cNvPr id="15" name="Rechteck 14"/>
          <p:cNvSpPr/>
          <p:nvPr/>
        </p:nvSpPr>
        <p:spPr>
          <a:xfrm>
            <a:off x="6732240" y="4221088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AN-DRG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1992</a:t>
            </a:r>
          </a:p>
        </p:txBody>
      </p:sp>
      <p:sp>
        <p:nvSpPr>
          <p:cNvPr id="16" name="Rechteck 15"/>
          <p:cNvSpPr/>
          <p:nvPr/>
        </p:nvSpPr>
        <p:spPr>
          <a:xfrm>
            <a:off x="6732240" y="5157192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effectLst/>
              </a:rPr>
              <a:t>AR-DRG</a:t>
            </a:r>
          </a:p>
          <a:p>
            <a:pPr algn="ctr"/>
            <a:r>
              <a:rPr lang="de-DE" dirty="0">
                <a:solidFill>
                  <a:schemeClr val="tx1"/>
                </a:solidFill>
                <a:effectLst/>
              </a:rPr>
              <a:t>1999</a:t>
            </a:r>
          </a:p>
        </p:txBody>
      </p:sp>
      <p:sp>
        <p:nvSpPr>
          <p:cNvPr id="17" name="Rechteck 16"/>
          <p:cNvSpPr/>
          <p:nvPr/>
        </p:nvSpPr>
        <p:spPr>
          <a:xfrm>
            <a:off x="6732240" y="6093296"/>
            <a:ext cx="1296000" cy="57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  <a:effectLst/>
              </a:rPr>
              <a:t>G-DRG</a:t>
            </a:r>
          </a:p>
        </p:txBody>
      </p:sp>
      <p:cxnSp>
        <p:nvCxnSpPr>
          <p:cNvPr id="19" name="Gerade Verbindung mit Pfeil 18"/>
          <p:cNvCxnSpPr>
            <a:stCxn id="5" idx="2"/>
            <a:endCxn id="6" idx="0"/>
          </p:cNvCxnSpPr>
          <p:nvPr/>
        </p:nvCxnSpPr>
        <p:spPr>
          <a:xfrm>
            <a:off x="2771728" y="1844760"/>
            <a:ext cx="0" cy="360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6" idx="1"/>
            <a:endCxn id="7" idx="3"/>
          </p:cNvCxnSpPr>
          <p:nvPr/>
        </p:nvCxnSpPr>
        <p:spPr>
          <a:xfrm flipH="1">
            <a:off x="1619528" y="2492864"/>
            <a:ext cx="504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winkelte Verbindung 34"/>
          <p:cNvCxnSpPr>
            <a:stCxn id="6" idx="3"/>
            <a:endCxn id="12" idx="0"/>
          </p:cNvCxnSpPr>
          <p:nvPr/>
        </p:nvCxnSpPr>
        <p:spPr>
          <a:xfrm>
            <a:off x="3419728" y="2492864"/>
            <a:ext cx="2160312" cy="14404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winkelte Verbindung 37"/>
          <p:cNvCxnSpPr>
            <a:endCxn id="8" idx="3"/>
          </p:cNvCxnSpPr>
          <p:nvPr/>
        </p:nvCxnSpPr>
        <p:spPr>
          <a:xfrm rot="10800000" flipV="1">
            <a:off x="1619528" y="2780864"/>
            <a:ext cx="792232" cy="648104"/>
          </a:xfrm>
          <a:prstGeom prst="bentConnector3">
            <a:avLst>
              <a:gd name="adj1" fmla="val -49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6" idx="2"/>
            <a:endCxn id="9" idx="0"/>
          </p:cNvCxnSpPr>
          <p:nvPr/>
        </p:nvCxnSpPr>
        <p:spPr>
          <a:xfrm>
            <a:off x="2771728" y="2780864"/>
            <a:ext cx="0" cy="14402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/>
          <p:nvPr/>
        </p:nvCxnSpPr>
        <p:spPr>
          <a:xfrm>
            <a:off x="3275856" y="2780864"/>
            <a:ext cx="0" cy="432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11" idx="2"/>
            <a:endCxn id="13" idx="0"/>
          </p:cNvCxnSpPr>
          <p:nvPr/>
        </p:nvCxnSpPr>
        <p:spPr>
          <a:xfrm>
            <a:off x="5580040" y="3788976"/>
            <a:ext cx="0" cy="432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13" idx="2"/>
            <a:endCxn id="14" idx="0"/>
          </p:cNvCxnSpPr>
          <p:nvPr/>
        </p:nvCxnSpPr>
        <p:spPr>
          <a:xfrm>
            <a:off x="5580040" y="4797088"/>
            <a:ext cx="0" cy="360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stCxn id="13" idx="3"/>
            <a:endCxn id="15" idx="1"/>
          </p:cNvCxnSpPr>
          <p:nvPr/>
        </p:nvCxnSpPr>
        <p:spPr>
          <a:xfrm>
            <a:off x="6228040" y="4509088"/>
            <a:ext cx="504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>
            <a:stCxn id="15" idx="2"/>
            <a:endCxn id="16" idx="0"/>
          </p:cNvCxnSpPr>
          <p:nvPr/>
        </p:nvCxnSpPr>
        <p:spPr>
          <a:xfrm>
            <a:off x="7380240" y="4797088"/>
            <a:ext cx="0" cy="360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>
            <a:stCxn id="16" idx="2"/>
            <a:endCxn id="17" idx="0"/>
          </p:cNvCxnSpPr>
          <p:nvPr/>
        </p:nvCxnSpPr>
        <p:spPr>
          <a:xfrm>
            <a:off x="7380240" y="5733192"/>
            <a:ext cx="0" cy="360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>
            <a:stCxn id="11" idx="1"/>
            <a:endCxn id="10" idx="3"/>
          </p:cNvCxnSpPr>
          <p:nvPr/>
        </p:nvCxnSpPr>
        <p:spPr>
          <a:xfrm flipH="1">
            <a:off x="4355832" y="3500976"/>
            <a:ext cx="576208" cy="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>
            <a:stCxn id="9" idx="3"/>
            <a:endCxn id="13" idx="1"/>
          </p:cNvCxnSpPr>
          <p:nvPr/>
        </p:nvCxnSpPr>
        <p:spPr>
          <a:xfrm flipV="1">
            <a:off x="3419728" y="4509088"/>
            <a:ext cx="1512312" cy="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12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818"/>
    </mc:Choice>
    <mc:Fallback xmlns="">
      <p:transition spd="slow" advTm="34818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1.1.1 Grundlagen des Klassifizierungssystems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Times New Roman" charset="0"/>
              </a:rPr>
              <a:t>Überblick: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dirty="0">
                <a:cs typeface="Times New Roman" charset="0"/>
              </a:rPr>
              <a:t>1.1.1.1 	Medizinische Klassifikationssysteme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b="1" dirty="0"/>
              <a:t>1.1.1.2 	DRGs: Grundlagen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b="1" dirty="0">
                <a:cs typeface="Times New Roman" charset="0"/>
              </a:rPr>
              <a:t>1.1.1.3 	DRGs als Grundlage eines 			Vergütungssystems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1.1.1.4 	G-DRGs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1.1.1.5 	</a:t>
            </a:r>
            <a:r>
              <a:rPr lang="de-DE" dirty="0" err="1"/>
              <a:t>aG</a:t>
            </a:r>
            <a:r>
              <a:rPr lang="de-DE" dirty="0"/>
              <a:t>-DRGs</a:t>
            </a:r>
          </a:p>
        </p:txBody>
      </p:sp>
    </p:spTree>
    <p:extLst>
      <p:ext uri="{BB962C8B-B14F-4D97-AF65-F5344CB8AC3E}">
        <p14:creationId xmlns:p14="http://schemas.microsoft.com/office/powerpoint/2010/main" val="309610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97"/>
    </mc:Choice>
    <mc:Fallback xmlns="">
      <p:transition spd="slow" advTm="3779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/>
              <a:t>1.1 Diagnosis </a:t>
            </a:r>
            <a:r>
              <a:rPr lang="de-DE" b="1" dirty="0" err="1"/>
              <a:t>Related</a:t>
            </a:r>
            <a:r>
              <a:rPr lang="de-DE" b="1" dirty="0"/>
              <a:t> Groups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1.1.1 Grundlagen des Klassifizierungssystems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1.1.2 Betriebswirtschaftliche Herausforderungen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1.2 </a:t>
            </a:r>
            <a:r>
              <a:rPr lang="de-DE" dirty="0" smtClean="0"/>
              <a:t>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5168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/>
              <a:t>1.1.1 Grundlagen des Klassifizierungssystems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de-DE" dirty="0">
                <a:cs typeface="Times New Roman" charset="0"/>
              </a:rPr>
              <a:t>Überblick: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dirty="0">
                <a:cs typeface="Times New Roman" charset="0"/>
              </a:rPr>
              <a:t>1.1.1.1 	Medizinische Klassifikationssysteme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b="1" dirty="0"/>
              <a:t>1.1.1.2 	DRGs: Grundlagen</a:t>
            </a:r>
          </a:p>
          <a:p>
            <a:pPr eaLnBrk="1" hangingPunct="1">
              <a:buFontTx/>
              <a:buNone/>
              <a:tabLst>
                <a:tab pos="1428750" algn="l"/>
              </a:tabLst>
              <a:defRPr/>
            </a:pPr>
            <a:r>
              <a:rPr lang="de-DE" b="1" dirty="0">
                <a:cs typeface="Times New Roman" charset="0"/>
              </a:rPr>
              <a:t>1.1.1.3 	DRGs als Grundlage eines 			Vergütungssystems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1.1.1.4 	G-DRGs</a:t>
            </a:r>
          </a:p>
          <a:p>
            <a:pPr eaLnBrk="1" hangingPunct="1">
              <a:buFontTx/>
              <a:buNone/>
              <a:tabLst>
                <a:tab pos="1524000" algn="l"/>
              </a:tabLst>
              <a:defRPr/>
            </a:pPr>
            <a:r>
              <a:rPr lang="de-DE" dirty="0"/>
              <a:t>1.1.1.5 	</a:t>
            </a:r>
            <a:r>
              <a:rPr lang="de-DE" dirty="0" err="1"/>
              <a:t>aG</a:t>
            </a:r>
            <a:r>
              <a:rPr lang="de-DE" dirty="0"/>
              <a:t>-DRGs</a:t>
            </a:r>
          </a:p>
        </p:txBody>
      </p:sp>
    </p:spTree>
    <p:extLst>
      <p:ext uri="{BB962C8B-B14F-4D97-AF65-F5344CB8AC3E}">
        <p14:creationId xmlns:p14="http://schemas.microsoft.com/office/powerpoint/2010/main" val="116690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97"/>
    </mc:Choice>
    <mc:Fallback xmlns="">
      <p:transition spd="slow" advTm="3779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1.1.1.2 DRGs: Grundlagen</a:t>
            </a:r>
          </a:p>
        </p:txBody>
      </p:sp>
      <p:sp>
        <p:nvSpPr>
          <p:cNvPr id="11499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Times New Roman" charset="0"/>
              </a:rPr>
              <a:t>DRG: Diagnosis </a:t>
            </a:r>
            <a:r>
              <a:rPr lang="de-DE" dirty="0" err="1">
                <a:cs typeface="Times New Roman" charset="0"/>
              </a:rPr>
              <a:t>Related</a:t>
            </a:r>
            <a:r>
              <a:rPr lang="de-DE" dirty="0">
                <a:cs typeface="Times New Roman" charset="0"/>
              </a:rPr>
              <a:t> Group</a:t>
            </a:r>
          </a:p>
          <a:p>
            <a:pPr eaLnBrk="1" hangingPunct="1">
              <a:defRPr/>
            </a:pPr>
            <a:r>
              <a:rPr lang="de-DE" dirty="0">
                <a:cs typeface="Times New Roman" charset="0"/>
              </a:rPr>
              <a:t>Entstehung</a:t>
            </a:r>
          </a:p>
          <a:p>
            <a:pPr lvl="1" eaLnBrk="1" hangingPunct="1">
              <a:defRPr/>
            </a:pPr>
            <a:r>
              <a:rPr lang="de-DE" dirty="0">
                <a:cs typeface="Times New Roman" charset="0"/>
              </a:rPr>
              <a:t>Fetter (Yale Universität), 1965-1969</a:t>
            </a:r>
          </a:p>
          <a:p>
            <a:pPr lvl="1" eaLnBrk="1" hangingPunct="1">
              <a:defRPr/>
            </a:pPr>
            <a:r>
              <a:rPr lang="de-DE" dirty="0">
                <a:cs typeface="Times New Roman" charset="0"/>
              </a:rPr>
              <a:t>Ziel: Verbesserung der Beschreibbarkeit der Vielfalt des stationären Leistungsgeschehens</a:t>
            </a:r>
          </a:p>
          <a:p>
            <a:pPr lvl="1" eaLnBrk="1" hangingPunct="1">
              <a:defRPr/>
            </a:pPr>
            <a:endParaRPr lang="de-DE" dirty="0">
              <a:cs typeface="Times New Roman" charset="0"/>
            </a:endParaRPr>
          </a:p>
          <a:p>
            <a:pPr lvl="1" eaLnBrk="1" hangingPunct="1">
              <a:buFont typeface="Tahoma" pitchFamily="34" charset="0"/>
              <a:buNone/>
              <a:defRPr/>
            </a:pPr>
            <a:r>
              <a:rPr lang="de-DE" dirty="0">
                <a:latin typeface="Times New Roman" charset="0"/>
                <a:cs typeface="Times New Roman" charset="0"/>
                <a:sym typeface="Symbol" pitchFamily="18" charset="2"/>
              </a:rPr>
              <a:t></a:t>
            </a:r>
            <a:r>
              <a:rPr lang="de-DE" dirty="0">
                <a:cs typeface="Times New Roman" charset="0"/>
              </a:rPr>
              <a:t> DRGs = in den USA entwickeltes diagnosebezogenes Fallgruppensystem für stationäre </a:t>
            </a:r>
            <a:r>
              <a:rPr lang="de-DE" dirty="0" smtClean="0">
                <a:cs typeface="Times New Roman" charset="0"/>
              </a:rPr>
              <a:t>Patient*innen</a:t>
            </a:r>
            <a:r>
              <a:rPr lang="de-DE" dirty="0" smtClean="0"/>
              <a:t> </a:t>
            </a:r>
            <a:endParaRPr lang="de-DE" dirty="0"/>
          </a:p>
          <a:p>
            <a:pPr eaLnBrk="1" hangingPunct="1">
              <a:defRPr/>
            </a:pP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09"/>
    </mc:Choice>
    <mc:Fallback xmlns="">
      <p:transition spd="slow" advTm="8210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Ziele von DRG-Systemen</a:t>
            </a:r>
          </a:p>
        </p:txBody>
      </p:sp>
      <p:sp>
        <p:nvSpPr>
          <p:cNvPr id="470020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534400" cy="5029200"/>
          </a:xfrm>
        </p:spPr>
        <p:txBody>
          <a:bodyPr>
            <a:normAutofit lnSpcReduction="10000"/>
          </a:bodyPr>
          <a:lstStyle/>
          <a:p>
            <a:pPr marL="381000" indent="-381000"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pitchFamily="18" charset="0"/>
              </a:rPr>
              <a:t>Verbesserung der innerbetrieblichen Leistungssteuerung in Krankenhäusern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de-DE" sz="2400" dirty="0">
                <a:cs typeface="Times New Roman" pitchFamily="18" charset="0"/>
              </a:rPr>
              <a:t>z. B. „gerechte“ Zuteilung von Budgets auf Stationen</a:t>
            </a:r>
            <a:r>
              <a:rPr lang="de-DE" sz="2400" dirty="0"/>
              <a:t> </a:t>
            </a:r>
          </a:p>
          <a:p>
            <a:pPr marL="381000" indent="-381000"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pitchFamily="18" charset="0"/>
              </a:rPr>
              <a:t>Verbesserung des Qualitätsmanagements in Krankenhäusern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de-DE" sz="2400" dirty="0">
                <a:cs typeface="Times New Roman" pitchFamily="18" charset="0"/>
              </a:rPr>
              <a:t>z. B. Vergleichbarkeit von Ergebnisstatistiken auf Grundlage von Fallgruppen</a:t>
            </a:r>
            <a:r>
              <a:rPr lang="de-DE" sz="2400" dirty="0"/>
              <a:t> </a:t>
            </a:r>
          </a:p>
          <a:p>
            <a:pPr marL="381000" indent="-381000"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pitchFamily="18" charset="0"/>
              </a:rPr>
              <a:t>Verbesserung der Vergleichbarkeit von Krankenhausleistungen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de-DE" sz="2400" dirty="0">
                <a:cs typeface="Times New Roman" pitchFamily="18" charset="0"/>
              </a:rPr>
              <a:t>Verlässliche Informationen über die unterschiedliche Fallschwere (</a:t>
            </a:r>
            <a:r>
              <a:rPr lang="de-DE" sz="2400" i="1" dirty="0" err="1">
                <a:cs typeface="Times New Roman" pitchFamily="18" charset="0"/>
              </a:rPr>
              <a:t>case</a:t>
            </a:r>
            <a:r>
              <a:rPr lang="de-DE" sz="2400" i="1" dirty="0">
                <a:cs typeface="Times New Roman" pitchFamily="18" charset="0"/>
              </a:rPr>
              <a:t> mix</a:t>
            </a:r>
            <a:r>
              <a:rPr lang="de-DE" sz="2400" dirty="0">
                <a:cs typeface="Times New Roman" pitchFamily="18" charset="0"/>
              </a:rPr>
              <a:t>) von </a:t>
            </a:r>
            <a:r>
              <a:rPr lang="de-DE" sz="2400" dirty="0" smtClean="0">
                <a:cs typeface="Times New Roman" pitchFamily="18" charset="0"/>
              </a:rPr>
              <a:t>Krankenhauspatient*innen </a:t>
            </a:r>
            <a:endParaRPr lang="de-DE" sz="2400" dirty="0">
              <a:cs typeface="Times New Roman" pitchFamily="18" charset="0"/>
            </a:endParaRPr>
          </a:p>
          <a:p>
            <a:pPr marL="381000" indent="-381000" eaLnBrk="1" hangingPunct="1">
              <a:lnSpc>
                <a:spcPct val="90000"/>
              </a:lnSpc>
              <a:defRPr/>
            </a:pPr>
            <a:r>
              <a:rPr lang="de-DE" sz="2800" dirty="0">
                <a:cs typeface="Times New Roman" pitchFamily="18" charset="0"/>
              </a:rPr>
              <a:t>Grundlage einer leistungsgerechten Vergütung 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de-DE" sz="2400" dirty="0">
                <a:cs typeface="Times New Roman" pitchFamily="18" charset="0"/>
              </a:rPr>
              <a:t>sekundär</a:t>
            </a:r>
            <a:endParaRPr lang="de-DE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256"/>
    </mc:Choice>
    <mc:Fallback xmlns="">
      <p:transition spd="slow" advTm="157256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>
                <a:cs typeface="Times New Roman" charset="0"/>
              </a:rPr>
              <a:t>Grouping</a:t>
            </a:r>
            <a:r>
              <a:rPr lang="de-DE"/>
              <a:t> 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619625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de-DE" sz="2800">
                <a:cs typeface="Times New Roman" charset="0"/>
              </a:rPr>
              <a:t> Inhalt: Zusammenfassung relativ homogener Behandlungsfälle in Gruppen</a:t>
            </a:r>
            <a:r>
              <a:rPr lang="de-DE" sz="2800"/>
              <a:t> </a:t>
            </a:r>
          </a:p>
          <a:p>
            <a:pPr marL="0" indent="0" eaLnBrk="1" hangingPunct="1">
              <a:defRPr/>
            </a:pPr>
            <a:r>
              <a:rPr lang="de-DE" sz="2800"/>
              <a:t> Homogenität: </a:t>
            </a:r>
            <a:r>
              <a:rPr lang="de-DE" sz="2800">
                <a:cs typeface="Times New Roman" charset="0"/>
              </a:rPr>
              <a:t>medizinisch vergleichbare Fälle mit ähnlichen durchschnittlichen Kosten</a:t>
            </a:r>
          </a:p>
          <a:p>
            <a:pPr marL="0" indent="0" eaLnBrk="1" hangingPunct="1">
              <a:buFont typeface="Wingdings" pitchFamily="2" charset="2"/>
              <a:buChar char="ð"/>
              <a:defRPr/>
            </a:pPr>
            <a:r>
              <a:rPr lang="de-DE" sz="2800">
                <a:cs typeface="Times New Roman" charset="0"/>
                <a:sym typeface="Wingdings" pitchFamily="2" charset="2"/>
              </a:rPr>
              <a:t> DRGs stellen primär die ökonomische Homogenität sicher; sie erheben keinen Anspruch, echte Vergleichbarkeit von Fällen zu gewährleisten</a:t>
            </a:r>
          </a:p>
          <a:p>
            <a:pPr marL="0" indent="0" eaLnBrk="1" hangingPunct="1">
              <a:buFont typeface="Wingdings" pitchFamily="2" charset="2"/>
              <a:buChar char="ð"/>
              <a:defRPr/>
            </a:pPr>
            <a:r>
              <a:rPr lang="de-DE" sz="2800">
                <a:cs typeface="Times New Roman" charset="0"/>
                <a:sym typeface="Wingdings" pitchFamily="2" charset="2"/>
              </a:rPr>
              <a:t> Interne Homogenität und externe Heterogenität verlangt Mittelwertbildung mit allen negativen Konsequenzen, egal wie fein das Raster ist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17"/>
    </mc:Choice>
    <mc:Fallback xmlns="">
      <p:transition spd="slow" advTm="12661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Mittelwertbildung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xmlns="" id="{8D784DA0-6EF0-4C86-9FAD-30B978587229}"/>
              </a:ext>
            </a:extLst>
          </p:cNvPr>
          <p:cNvCxnSpPr/>
          <p:nvPr/>
        </p:nvCxnSpPr>
        <p:spPr>
          <a:xfrm flipV="1">
            <a:off x="1547664" y="1772816"/>
            <a:ext cx="0" cy="3960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ihandform: Form 2">
            <a:extLst>
              <a:ext uri="{FF2B5EF4-FFF2-40B4-BE49-F238E27FC236}">
                <a16:creationId xmlns:a16="http://schemas.microsoft.com/office/drawing/2014/main" xmlns="" id="{21C95170-102A-4BD6-8230-036833DCBEC1}"/>
              </a:ext>
            </a:extLst>
          </p:cNvPr>
          <p:cNvSpPr>
            <a:spLocks/>
          </p:cNvSpPr>
          <p:nvPr/>
        </p:nvSpPr>
        <p:spPr bwMode="auto">
          <a:xfrm>
            <a:off x="1547664" y="3140968"/>
            <a:ext cx="5976664" cy="2639616"/>
          </a:xfrm>
          <a:custGeom>
            <a:avLst/>
            <a:gdLst>
              <a:gd name="T0" fmla="*/ 0 w 5715846"/>
              <a:gd name="T1" fmla="*/ 2420530 h 2493170"/>
              <a:gd name="T2" fmla="*/ 277906 w 5715846"/>
              <a:gd name="T3" fmla="*/ 2420530 h 2493170"/>
              <a:gd name="T4" fmla="*/ 575982 w 5715846"/>
              <a:gd name="T5" fmla="*/ 2393636 h 2493170"/>
              <a:gd name="T6" fmla="*/ 1069041 w 5715846"/>
              <a:gd name="T7" fmla="*/ 2286060 h 2493170"/>
              <a:gd name="T8" fmla="*/ 1335741 w 5715846"/>
              <a:gd name="T9" fmla="*/ 2115730 h 2493170"/>
              <a:gd name="T10" fmla="*/ 1712259 w 5715846"/>
              <a:gd name="T11" fmla="*/ 1674219 h 2493170"/>
              <a:gd name="T12" fmla="*/ 2086535 w 5715846"/>
              <a:gd name="T13" fmla="*/ 981695 h 2493170"/>
              <a:gd name="T14" fmla="*/ 2404782 w 5715846"/>
              <a:gd name="T15" fmla="*/ 416919 h 2493170"/>
              <a:gd name="T16" fmla="*/ 2604247 w 5715846"/>
              <a:gd name="T17" fmla="*/ 130048 h 2493170"/>
              <a:gd name="T18" fmla="*/ 2767853 w 5715846"/>
              <a:gd name="T19" fmla="*/ 26954 h 2493170"/>
              <a:gd name="T20" fmla="*/ 2868706 w 5715846"/>
              <a:gd name="T21" fmla="*/ 60 h 2493170"/>
              <a:gd name="T22" fmla="*/ 2969559 w 5715846"/>
              <a:gd name="T23" fmla="*/ 31436 h 2493170"/>
              <a:gd name="T24" fmla="*/ 3117476 w 5715846"/>
              <a:gd name="T25" fmla="*/ 141254 h 2493170"/>
              <a:gd name="T26" fmla="*/ 3332629 w 5715846"/>
              <a:gd name="T27" fmla="*/ 403472 h 2493170"/>
              <a:gd name="T28" fmla="*/ 3615018 w 5715846"/>
              <a:gd name="T29" fmla="*/ 927907 h 2493170"/>
              <a:gd name="T30" fmla="*/ 3906371 w 5715846"/>
              <a:gd name="T31" fmla="*/ 1463548 h 2493170"/>
              <a:gd name="T32" fmla="*/ 4193241 w 5715846"/>
              <a:gd name="T33" fmla="*/ 1887130 h 2493170"/>
              <a:gd name="T34" fmla="*/ 4424082 w 5715846"/>
              <a:gd name="T35" fmla="*/ 2142624 h 2493170"/>
              <a:gd name="T36" fmla="*/ 4789394 w 5715846"/>
              <a:gd name="T37" fmla="*/ 2339848 h 2493170"/>
              <a:gd name="T38" fmla="*/ 5163671 w 5715846"/>
              <a:gd name="T39" fmla="*/ 2400360 h 2493170"/>
              <a:gd name="T40" fmla="*/ 5607424 w 5715846"/>
              <a:gd name="T41" fmla="*/ 2440701 h 24931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15846" h="2493170">
                <a:moveTo>
                  <a:pt x="0" y="2420530"/>
                </a:moveTo>
                <a:cubicBezTo>
                  <a:pt x="90954" y="2422771"/>
                  <a:pt x="181909" y="2425012"/>
                  <a:pt x="277906" y="2420530"/>
                </a:cubicBezTo>
                <a:cubicBezTo>
                  <a:pt x="373903" y="2416048"/>
                  <a:pt x="444126" y="2416048"/>
                  <a:pt x="575982" y="2393636"/>
                </a:cubicBezTo>
                <a:cubicBezTo>
                  <a:pt x="707838" y="2371224"/>
                  <a:pt x="942415" y="2332378"/>
                  <a:pt x="1069041" y="2286060"/>
                </a:cubicBezTo>
                <a:cubicBezTo>
                  <a:pt x="1195667" y="2239742"/>
                  <a:pt x="1228538" y="2217703"/>
                  <a:pt x="1335741" y="2115730"/>
                </a:cubicBezTo>
                <a:cubicBezTo>
                  <a:pt x="1442944" y="2013757"/>
                  <a:pt x="1587127" y="1863225"/>
                  <a:pt x="1712259" y="1674219"/>
                </a:cubicBezTo>
                <a:cubicBezTo>
                  <a:pt x="1837391" y="1485213"/>
                  <a:pt x="1971115" y="1191245"/>
                  <a:pt x="2086535" y="981695"/>
                </a:cubicBezTo>
                <a:cubicBezTo>
                  <a:pt x="2201955" y="772145"/>
                  <a:pt x="2318497" y="558860"/>
                  <a:pt x="2404782" y="416919"/>
                </a:cubicBezTo>
                <a:cubicBezTo>
                  <a:pt x="2491067" y="274978"/>
                  <a:pt x="2543735" y="195042"/>
                  <a:pt x="2604247" y="130048"/>
                </a:cubicBezTo>
                <a:cubicBezTo>
                  <a:pt x="2664759" y="65054"/>
                  <a:pt x="2723777" y="48619"/>
                  <a:pt x="2767853" y="26954"/>
                </a:cubicBezTo>
                <a:cubicBezTo>
                  <a:pt x="2811929" y="5289"/>
                  <a:pt x="2835088" y="-687"/>
                  <a:pt x="2868706" y="60"/>
                </a:cubicBezTo>
                <a:cubicBezTo>
                  <a:pt x="2902324" y="807"/>
                  <a:pt x="2928097" y="7904"/>
                  <a:pt x="2969559" y="31436"/>
                </a:cubicBezTo>
                <a:cubicBezTo>
                  <a:pt x="3011021" y="54968"/>
                  <a:pt x="3056964" y="79248"/>
                  <a:pt x="3117476" y="141254"/>
                </a:cubicBezTo>
                <a:cubicBezTo>
                  <a:pt x="3177988" y="203260"/>
                  <a:pt x="3249705" y="272363"/>
                  <a:pt x="3332629" y="403472"/>
                </a:cubicBezTo>
                <a:cubicBezTo>
                  <a:pt x="3415553" y="534581"/>
                  <a:pt x="3615018" y="927907"/>
                  <a:pt x="3615018" y="927907"/>
                </a:cubicBezTo>
                <a:cubicBezTo>
                  <a:pt x="3710642" y="1104586"/>
                  <a:pt x="3810001" y="1303678"/>
                  <a:pt x="3906371" y="1463548"/>
                </a:cubicBezTo>
                <a:cubicBezTo>
                  <a:pt x="4002741" y="1623418"/>
                  <a:pt x="4106956" y="1773951"/>
                  <a:pt x="4193241" y="1887130"/>
                </a:cubicBezTo>
                <a:cubicBezTo>
                  <a:pt x="4279526" y="2000309"/>
                  <a:pt x="4324723" y="2067171"/>
                  <a:pt x="4424082" y="2142624"/>
                </a:cubicBezTo>
                <a:cubicBezTo>
                  <a:pt x="4523441" y="2218077"/>
                  <a:pt x="4666129" y="2296892"/>
                  <a:pt x="4789394" y="2339848"/>
                </a:cubicBezTo>
                <a:cubicBezTo>
                  <a:pt x="4912659" y="2382804"/>
                  <a:pt x="5027333" y="2383551"/>
                  <a:pt x="5163671" y="2400360"/>
                </a:cubicBezTo>
                <a:cubicBezTo>
                  <a:pt x="5300009" y="2417169"/>
                  <a:pt x="5975350" y="2572183"/>
                  <a:pt x="5607424" y="2440701"/>
                </a:cubicBezTo>
              </a:path>
            </a:pathLst>
          </a:custGeom>
          <a:noFill/>
          <a:ln w="31750" cap="flat" cmpd="sng" algn="ctr">
            <a:solidFill>
              <a:srgbClr val="FF33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959B1111-4EB5-4360-985B-167F62790F9F}"/>
              </a:ext>
            </a:extLst>
          </p:cNvPr>
          <p:cNvSpPr txBox="1"/>
          <p:nvPr/>
        </p:nvSpPr>
        <p:spPr>
          <a:xfrm>
            <a:off x="755576" y="1395172"/>
            <a:ext cx="1385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effectLst/>
              </a:rPr>
              <a:t>Dichte f(x)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EDEA21DD-3F10-49F4-A5B3-5546BED4B771}"/>
              </a:ext>
            </a:extLst>
          </p:cNvPr>
          <p:cNvSpPr txBox="1"/>
          <p:nvPr/>
        </p:nvSpPr>
        <p:spPr>
          <a:xfrm>
            <a:off x="4069298" y="5770948"/>
            <a:ext cx="5127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effectLst/>
              </a:rPr>
              <a:t>Variable x (z.B. Fallkosten, Verweildauer, …)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3B7A415A-C69F-487E-9455-CEF74E749C5A}"/>
              </a:ext>
            </a:extLst>
          </p:cNvPr>
          <p:cNvSpPr txBox="1"/>
          <p:nvPr/>
        </p:nvSpPr>
        <p:spPr>
          <a:xfrm>
            <a:off x="4960795" y="3212976"/>
            <a:ext cx="2861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  <a:effectLst/>
              </a:rPr>
              <a:t>Dichte f(x) für Krankenhaus 1</a:t>
            </a:r>
            <a:endParaRPr lang="de-DE" dirty="0">
              <a:solidFill>
                <a:srgbClr val="FF0000"/>
              </a:solidFill>
              <a:effectLst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xmlns="" id="{4A42CC14-E2CC-4361-96EB-E0754CF72D27}"/>
              </a:ext>
            </a:extLst>
          </p:cNvPr>
          <p:cNvSpPr/>
          <p:nvPr/>
        </p:nvSpPr>
        <p:spPr>
          <a:xfrm>
            <a:off x="7236296" y="5661248"/>
            <a:ext cx="432036" cy="191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xmlns="" id="{141FF624-E631-4A50-941F-2650734AB813}"/>
              </a:ext>
            </a:extLst>
          </p:cNvPr>
          <p:cNvCxnSpPr>
            <a:cxnSpLocks/>
          </p:cNvCxnSpPr>
          <p:nvPr/>
        </p:nvCxnSpPr>
        <p:spPr>
          <a:xfrm>
            <a:off x="1547664" y="5731079"/>
            <a:ext cx="6768752" cy="9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051"/>
    </mc:Choice>
    <mc:Fallback xmlns="">
      <p:transition spd="slow" advTm="3205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Mittelwertbildung</a:t>
            </a:r>
          </a:p>
        </p:txBody>
      </p:sp>
      <p:sp>
        <p:nvSpPr>
          <p:cNvPr id="4" name="Freihandform: Form 2">
            <a:extLst>
              <a:ext uri="{FF2B5EF4-FFF2-40B4-BE49-F238E27FC236}">
                <a16:creationId xmlns:a16="http://schemas.microsoft.com/office/drawing/2014/main" xmlns="" id="{21C95170-102A-4BD6-8230-036833DCBEC1}"/>
              </a:ext>
            </a:extLst>
          </p:cNvPr>
          <p:cNvSpPr>
            <a:spLocks/>
          </p:cNvSpPr>
          <p:nvPr/>
        </p:nvSpPr>
        <p:spPr bwMode="auto">
          <a:xfrm>
            <a:off x="1547664" y="3140968"/>
            <a:ext cx="5976664" cy="2639616"/>
          </a:xfrm>
          <a:custGeom>
            <a:avLst/>
            <a:gdLst>
              <a:gd name="T0" fmla="*/ 0 w 5715846"/>
              <a:gd name="T1" fmla="*/ 2420530 h 2493170"/>
              <a:gd name="T2" fmla="*/ 277906 w 5715846"/>
              <a:gd name="T3" fmla="*/ 2420530 h 2493170"/>
              <a:gd name="T4" fmla="*/ 575982 w 5715846"/>
              <a:gd name="T5" fmla="*/ 2393636 h 2493170"/>
              <a:gd name="T6" fmla="*/ 1069041 w 5715846"/>
              <a:gd name="T7" fmla="*/ 2286060 h 2493170"/>
              <a:gd name="T8" fmla="*/ 1335741 w 5715846"/>
              <a:gd name="T9" fmla="*/ 2115730 h 2493170"/>
              <a:gd name="T10" fmla="*/ 1712259 w 5715846"/>
              <a:gd name="T11" fmla="*/ 1674219 h 2493170"/>
              <a:gd name="T12" fmla="*/ 2086535 w 5715846"/>
              <a:gd name="T13" fmla="*/ 981695 h 2493170"/>
              <a:gd name="T14" fmla="*/ 2404782 w 5715846"/>
              <a:gd name="T15" fmla="*/ 416919 h 2493170"/>
              <a:gd name="T16" fmla="*/ 2604247 w 5715846"/>
              <a:gd name="T17" fmla="*/ 130048 h 2493170"/>
              <a:gd name="T18" fmla="*/ 2767853 w 5715846"/>
              <a:gd name="T19" fmla="*/ 26954 h 2493170"/>
              <a:gd name="T20" fmla="*/ 2868706 w 5715846"/>
              <a:gd name="T21" fmla="*/ 60 h 2493170"/>
              <a:gd name="T22" fmla="*/ 2969559 w 5715846"/>
              <a:gd name="T23" fmla="*/ 31436 h 2493170"/>
              <a:gd name="T24" fmla="*/ 3117476 w 5715846"/>
              <a:gd name="T25" fmla="*/ 141254 h 2493170"/>
              <a:gd name="T26" fmla="*/ 3332629 w 5715846"/>
              <a:gd name="T27" fmla="*/ 403472 h 2493170"/>
              <a:gd name="T28" fmla="*/ 3615018 w 5715846"/>
              <a:gd name="T29" fmla="*/ 927907 h 2493170"/>
              <a:gd name="T30" fmla="*/ 3906371 w 5715846"/>
              <a:gd name="T31" fmla="*/ 1463548 h 2493170"/>
              <a:gd name="T32" fmla="*/ 4193241 w 5715846"/>
              <a:gd name="T33" fmla="*/ 1887130 h 2493170"/>
              <a:gd name="T34" fmla="*/ 4424082 w 5715846"/>
              <a:gd name="T35" fmla="*/ 2142624 h 2493170"/>
              <a:gd name="T36" fmla="*/ 4789394 w 5715846"/>
              <a:gd name="T37" fmla="*/ 2339848 h 2493170"/>
              <a:gd name="T38" fmla="*/ 5163671 w 5715846"/>
              <a:gd name="T39" fmla="*/ 2400360 h 2493170"/>
              <a:gd name="T40" fmla="*/ 5607424 w 5715846"/>
              <a:gd name="T41" fmla="*/ 2440701 h 24931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15846" h="2493170">
                <a:moveTo>
                  <a:pt x="0" y="2420530"/>
                </a:moveTo>
                <a:cubicBezTo>
                  <a:pt x="90954" y="2422771"/>
                  <a:pt x="181909" y="2425012"/>
                  <a:pt x="277906" y="2420530"/>
                </a:cubicBezTo>
                <a:cubicBezTo>
                  <a:pt x="373903" y="2416048"/>
                  <a:pt x="444126" y="2416048"/>
                  <a:pt x="575982" y="2393636"/>
                </a:cubicBezTo>
                <a:cubicBezTo>
                  <a:pt x="707838" y="2371224"/>
                  <a:pt x="942415" y="2332378"/>
                  <a:pt x="1069041" y="2286060"/>
                </a:cubicBezTo>
                <a:cubicBezTo>
                  <a:pt x="1195667" y="2239742"/>
                  <a:pt x="1228538" y="2217703"/>
                  <a:pt x="1335741" y="2115730"/>
                </a:cubicBezTo>
                <a:cubicBezTo>
                  <a:pt x="1442944" y="2013757"/>
                  <a:pt x="1587127" y="1863225"/>
                  <a:pt x="1712259" y="1674219"/>
                </a:cubicBezTo>
                <a:cubicBezTo>
                  <a:pt x="1837391" y="1485213"/>
                  <a:pt x="1971115" y="1191245"/>
                  <a:pt x="2086535" y="981695"/>
                </a:cubicBezTo>
                <a:cubicBezTo>
                  <a:pt x="2201955" y="772145"/>
                  <a:pt x="2318497" y="558860"/>
                  <a:pt x="2404782" y="416919"/>
                </a:cubicBezTo>
                <a:cubicBezTo>
                  <a:pt x="2491067" y="274978"/>
                  <a:pt x="2543735" y="195042"/>
                  <a:pt x="2604247" y="130048"/>
                </a:cubicBezTo>
                <a:cubicBezTo>
                  <a:pt x="2664759" y="65054"/>
                  <a:pt x="2723777" y="48619"/>
                  <a:pt x="2767853" y="26954"/>
                </a:cubicBezTo>
                <a:cubicBezTo>
                  <a:pt x="2811929" y="5289"/>
                  <a:pt x="2835088" y="-687"/>
                  <a:pt x="2868706" y="60"/>
                </a:cubicBezTo>
                <a:cubicBezTo>
                  <a:pt x="2902324" y="807"/>
                  <a:pt x="2928097" y="7904"/>
                  <a:pt x="2969559" y="31436"/>
                </a:cubicBezTo>
                <a:cubicBezTo>
                  <a:pt x="3011021" y="54968"/>
                  <a:pt x="3056964" y="79248"/>
                  <a:pt x="3117476" y="141254"/>
                </a:cubicBezTo>
                <a:cubicBezTo>
                  <a:pt x="3177988" y="203260"/>
                  <a:pt x="3249705" y="272363"/>
                  <a:pt x="3332629" y="403472"/>
                </a:cubicBezTo>
                <a:cubicBezTo>
                  <a:pt x="3415553" y="534581"/>
                  <a:pt x="3615018" y="927907"/>
                  <a:pt x="3615018" y="927907"/>
                </a:cubicBezTo>
                <a:cubicBezTo>
                  <a:pt x="3710642" y="1104586"/>
                  <a:pt x="3810001" y="1303678"/>
                  <a:pt x="3906371" y="1463548"/>
                </a:cubicBezTo>
                <a:cubicBezTo>
                  <a:pt x="4002741" y="1623418"/>
                  <a:pt x="4106956" y="1773951"/>
                  <a:pt x="4193241" y="1887130"/>
                </a:cubicBezTo>
                <a:cubicBezTo>
                  <a:pt x="4279526" y="2000309"/>
                  <a:pt x="4324723" y="2067171"/>
                  <a:pt x="4424082" y="2142624"/>
                </a:cubicBezTo>
                <a:cubicBezTo>
                  <a:pt x="4523441" y="2218077"/>
                  <a:pt x="4666129" y="2296892"/>
                  <a:pt x="4789394" y="2339848"/>
                </a:cubicBezTo>
                <a:cubicBezTo>
                  <a:pt x="4912659" y="2382804"/>
                  <a:pt x="5027333" y="2383551"/>
                  <a:pt x="5163671" y="2400360"/>
                </a:cubicBezTo>
                <a:cubicBezTo>
                  <a:pt x="5300009" y="2417169"/>
                  <a:pt x="5975350" y="2572183"/>
                  <a:pt x="5607424" y="2440701"/>
                </a:cubicBezTo>
              </a:path>
            </a:pathLst>
          </a:custGeom>
          <a:noFill/>
          <a:ln w="31750" cap="flat" cmpd="sng" algn="ctr">
            <a:solidFill>
              <a:srgbClr val="FF33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959B1111-4EB5-4360-985B-167F62790F9F}"/>
              </a:ext>
            </a:extLst>
          </p:cNvPr>
          <p:cNvSpPr txBox="1"/>
          <p:nvPr/>
        </p:nvSpPr>
        <p:spPr>
          <a:xfrm>
            <a:off x="755576" y="1395172"/>
            <a:ext cx="1385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effectLst/>
              </a:rPr>
              <a:t>Dichte f(x)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3B7A415A-C69F-487E-9455-CEF74E749C5A}"/>
              </a:ext>
            </a:extLst>
          </p:cNvPr>
          <p:cNvSpPr txBox="1"/>
          <p:nvPr/>
        </p:nvSpPr>
        <p:spPr>
          <a:xfrm>
            <a:off x="4960795" y="3212976"/>
            <a:ext cx="2861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  <a:effectLst/>
              </a:rPr>
              <a:t>Dichte f(x) für Krankenhaus 1</a:t>
            </a:r>
            <a:endParaRPr lang="de-DE" dirty="0">
              <a:solidFill>
                <a:srgbClr val="FF0000"/>
              </a:solidFill>
              <a:effectLst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xmlns="" id="{4A42CC14-E2CC-4361-96EB-E0754CF72D27}"/>
              </a:ext>
            </a:extLst>
          </p:cNvPr>
          <p:cNvSpPr/>
          <p:nvPr/>
        </p:nvSpPr>
        <p:spPr>
          <a:xfrm>
            <a:off x="7236296" y="5661248"/>
            <a:ext cx="432036" cy="191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reihandform: Form 2">
            <a:extLst>
              <a:ext uri="{FF2B5EF4-FFF2-40B4-BE49-F238E27FC236}">
                <a16:creationId xmlns:a16="http://schemas.microsoft.com/office/drawing/2014/main" xmlns="" id="{61B7D4D7-9592-4517-931A-B5C7861C2433}"/>
              </a:ext>
            </a:extLst>
          </p:cNvPr>
          <p:cNvSpPr>
            <a:spLocks/>
          </p:cNvSpPr>
          <p:nvPr/>
        </p:nvSpPr>
        <p:spPr bwMode="auto">
          <a:xfrm>
            <a:off x="-324543" y="4149080"/>
            <a:ext cx="9649072" cy="1650832"/>
          </a:xfrm>
          <a:custGeom>
            <a:avLst/>
            <a:gdLst>
              <a:gd name="T0" fmla="*/ 0 w 5715846"/>
              <a:gd name="T1" fmla="*/ 2420530 h 2493170"/>
              <a:gd name="T2" fmla="*/ 277906 w 5715846"/>
              <a:gd name="T3" fmla="*/ 2420530 h 2493170"/>
              <a:gd name="T4" fmla="*/ 575982 w 5715846"/>
              <a:gd name="T5" fmla="*/ 2393636 h 2493170"/>
              <a:gd name="T6" fmla="*/ 1069041 w 5715846"/>
              <a:gd name="T7" fmla="*/ 2286060 h 2493170"/>
              <a:gd name="T8" fmla="*/ 1335741 w 5715846"/>
              <a:gd name="T9" fmla="*/ 2115730 h 2493170"/>
              <a:gd name="T10" fmla="*/ 1712259 w 5715846"/>
              <a:gd name="T11" fmla="*/ 1674219 h 2493170"/>
              <a:gd name="T12" fmla="*/ 2086535 w 5715846"/>
              <a:gd name="T13" fmla="*/ 981695 h 2493170"/>
              <a:gd name="T14" fmla="*/ 2404782 w 5715846"/>
              <a:gd name="T15" fmla="*/ 416919 h 2493170"/>
              <a:gd name="T16" fmla="*/ 2604247 w 5715846"/>
              <a:gd name="T17" fmla="*/ 130048 h 2493170"/>
              <a:gd name="T18" fmla="*/ 2767853 w 5715846"/>
              <a:gd name="T19" fmla="*/ 26954 h 2493170"/>
              <a:gd name="T20" fmla="*/ 2868706 w 5715846"/>
              <a:gd name="T21" fmla="*/ 60 h 2493170"/>
              <a:gd name="T22" fmla="*/ 2969559 w 5715846"/>
              <a:gd name="T23" fmla="*/ 31436 h 2493170"/>
              <a:gd name="T24" fmla="*/ 3117476 w 5715846"/>
              <a:gd name="T25" fmla="*/ 141254 h 2493170"/>
              <a:gd name="T26" fmla="*/ 3332629 w 5715846"/>
              <a:gd name="T27" fmla="*/ 403472 h 2493170"/>
              <a:gd name="T28" fmla="*/ 3615018 w 5715846"/>
              <a:gd name="T29" fmla="*/ 927907 h 2493170"/>
              <a:gd name="T30" fmla="*/ 3906371 w 5715846"/>
              <a:gd name="T31" fmla="*/ 1463548 h 2493170"/>
              <a:gd name="T32" fmla="*/ 4193241 w 5715846"/>
              <a:gd name="T33" fmla="*/ 1887130 h 2493170"/>
              <a:gd name="T34" fmla="*/ 4424082 w 5715846"/>
              <a:gd name="T35" fmla="*/ 2142624 h 2493170"/>
              <a:gd name="T36" fmla="*/ 4789394 w 5715846"/>
              <a:gd name="T37" fmla="*/ 2339848 h 2493170"/>
              <a:gd name="T38" fmla="*/ 5163671 w 5715846"/>
              <a:gd name="T39" fmla="*/ 2400360 h 2493170"/>
              <a:gd name="T40" fmla="*/ 5607424 w 5715846"/>
              <a:gd name="T41" fmla="*/ 2440701 h 24931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15846" h="2493170">
                <a:moveTo>
                  <a:pt x="0" y="2420530"/>
                </a:moveTo>
                <a:cubicBezTo>
                  <a:pt x="90954" y="2422771"/>
                  <a:pt x="181909" y="2425012"/>
                  <a:pt x="277906" y="2420530"/>
                </a:cubicBezTo>
                <a:cubicBezTo>
                  <a:pt x="373903" y="2416048"/>
                  <a:pt x="444126" y="2416048"/>
                  <a:pt x="575982" y="2393636"/>
                </a:cubicBezTo>
                <a:cubicBezTo>
                  <a:pt x="707838" y="2371224"/>
                  <a:pt x="942415" y="2332378"/>
                  <a:pt x="1069041" y="2286060"/>
                </a:cubicBezTo>
                <a:cubicBezTo>
                  <a:pt x="1195667" y="2239742"/>
                  <a:pt x="1228538" y="2217703"/>
                  <a:pt x="1335741" y="2115730"/>
                </a:cubicBezTo>
                <a:cubicBezTo>
                  <a:pt x="1442944" y="2013757"/>
                  <a:pt x="1587127" y="1863225"/>
                  <a:pt x="1712259" y="1674219"/>
                </a:cubicBezTo>
                <a:cubicBezTo>
                  <a:pt x="1837391" y="1485213"/>
                  <a:pt x="1971115" y="1191245"/>
                  <a:pt x="2086535" y="981695"/>
                </a:cubicBezTo>
                <a:cubicBezTo>
                  <a:pt x="2201955" y="772145"/>
                  <a:pt x="2318497" y="558860"/>
                  <a:pt x="2404782" y="416919"/>
                </a:cubicBezTo>
                <a:cubicBezTo>
                  <a:pt x="2491067" y="274978"/>
                  <a:pt x="2543735" y="195042"/>
                  <a:pt x="2604247" y="130048"/>
                </a:cubicBezTo>
                <a:cubicBezTo>
                  <a:pt x="2664759" y="65054"/>
                  <a:pt x="2723777" y="48619"/>
                  <a:pt x="2767853" y="26954"/>
                </a:cubicBezTo>
                <a:cubicBezTo>
                  <a:pt x="2811929" y="5289"/>
                  <a:pt x="2835088" y="-687"/>
                  <a:pt x="2868706" y="60"/>
                </a:cubicBezTo>
                <a:cubicBezTo>
                  <a:pt x="2902324" y="807"/>
                  <a:pt x="2928097" y="7904"/>
                  <a:pt x="2969559" y="31436"/>
                </a:cubicBezTo>
                <a:cubicBezTo>
                  <a:pt x="3011021" y="54968"/>
                  <a:pt x="3056964" y="79248"/>
                  <a:pt x="3117476" y="141254"/>
                </a:cubicBezTo>
                <a:cubicBezTo>
                  <a:pt x="3177988" y="203260"/>
                  <a:pt x="3249705" y="272363"/>
                  <a:pt x="3332629" y="403472"/>
                </a:cubicBezTo>
                <a:cubicBezTo>
                  <a:pt x="3415553" y="534581"/>
                  <a:pt x="3615018" y="927907"/>
                  <a:pt x="3615018" y="927907"/>
                </a:cubicBezTo>
                <a:cubicBezTo>
                  <a:pt x="3710642" y="1104586"/>
                  <a:pt x="3810001" y="1303678"/>
                  <a:pt x="3906371" y="1463548"/>
                </a:cubicBezTo>
                <a:cubicBezTo>
                  <a:pt x="4002741" y="1623418"/>
                  <a:pt x="4106956" y="1773951"/>
                  <a:pt x="4193241" y="1887130"/>
                </a:cubicBezTo>
                <a:cubicBezTo>
                  <a:pt x="4279526" y="2000309"/>
                  <a:pt x="4324723" y="2067171"/>
                  <a:pt x="4424082" y="2142624"/>
                </a:cubicBezTo>
                <a:cubicBezTo>
                  <a:pt x="4523441" y="2218077"/>
                  <a:pt x="4666129" y="2296892"/>
                  <a:pt x="4789394" y="2339848"/>
                </a:cubicBezTo>
                <a:cubicBezTo>
                  <a:pt x="4912659" y="2382804"/>
                  <a:pt x="5027333" y="2383551"/>
                  <a:pt x="5163671" y="2400360"/>
                </a:cubicBezTo>
                <a:cubicBezTo>
                  <a:pt x="5300009" y="2417169"/>
                  <a:pt x="5975350" y="2572183"/>
                  <a:pt x="5607424" y="2440701"/>
                </a:cubicBezTo>
              </a:path>
            </a:pathLst>
          </a:custGeom>
          <a:noFill/>
          <a:ln w="31750" cap="flat" cmpd="sng" algn="ctr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xmlns="" id="{A90C09F2-19CB-4152-814C-0C13DD71109F}"/>
              </a:ext>
            </a:extLst>
          </p:cNvPr>
          <p:cNvSpPr/>
          <p:nvPr/>
        </p:nvSpPr>
        <p:spPr>
          <a:xfrm>
            <a:off x="8164490" y="5579453"/>
            <a:ext cx="1520077" cy="2506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xmlns="" id="{D55CA9F6-78D9-427E-9F23-AA676A3EDEA9}"/>
              </a:ext>
            </a:extLst>
          </p:cNvPr>
          <p:cNvSpPr/>
          <p:nvPr/>
        </p:nvSpPr>
        <p:spPr>
          <a:xfrm>
            <a:off x="-636036" y="5445224"/>
            <a:ext cx="218369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xmlns="" id="{8D784DA0-6EF0-4C86-9FAD-30B978587229}"/>
              </a:ext>
            </a:extLst>
          </p:cNvPr>
          <p:cNvCxnSpPr/>
          <p:nvPr/>
        </p:nvCxnSpPr>
        <p:spPr>
          <a:xfrm flipV="1">
            <a:off x="1547664" y="1772816"/>
            <a:ext cx="0" cy="3960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xmlns="" id="{141FF624-E631-4A50-941F-2650734AB813}"/>
              </a:ext>
            </a:extLst>
          </p:cNvPr>
          <p:cNvCxnSpPr>
            <a:cxnSpLocks/>
          </p:cNvCxnSpPr>
          <p:nvPr/>
        </p:nvCxnSpPr>
        <p:spPr>
          <a:xfrm>
            <a:off x="1547664" y="5731079"/>
            <a:ext cx="6768752" cy="9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EDEA21DD-3F10-49F4-A5B3-5546BED4B771}"/>
              </a:ext>
            </a:extLst>
          </p:cNvPr>
          <p:cNvSpPr txBox="1"/>
          <p:nvPr/>
        </p:nvSpPr>
        <p:spPr>
          <a:xfrm>
            <a:off x="4069298" y="5770948"/>
            <a:ext cx="5127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effectLst/>
              </a:rPr>
              <a:t>Variable x (z.B. Fallkosten, Verweildauer, …)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xmlns="" id="{A42D0917-86C7-49B5-9CC0-ACA2B208897F}"/>
              </a:ext>
            </a:extLst>
          </p:cNvPr>
          <p:cNvSpPr txBox="1"/>
          <p:nvPr/>
        </p:nvSpPr>
        <p:spPr>
          <a:xfrm>
            <a:off x="5652120" y="4280030"/>
            <a:ext cx="3414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chemeClr val="tx2"/>
                </a:solidFill>
                <a:effectLst/>
              </a:rPr>
              <a:t>Dichte f(x) für Kleinkrankenhaus 2; </a:t>
            </a:r>
          </a:p>
          <a:p>
            <a:r>
              <a:rPr lang="de-DE" sz="1600" dirty="0">
                <a:solidFill>
                  <a:schemeClr val="tx2"/>
                </a:solidFill>
                <a:effectLst/>
              </a:rPr>
              <a:t>µ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1</a:t>
            </a:r>
            <a:r>
              <a:rPr lang="de-DE" sz="1600" dirty="0">
                <a:solidFill>
                  <a:schemeClr val="tx2"/>
                </a:solidFill>
                <a:effectLst/>
              </a:rPr>
              <a:t>= µ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2; </a:t>
            </a:r>
            <a:r>
              <a:rPr lang="el-GR" sz="1600" dirty="0">
                <a:solidFill>
                  <a:schemeClr val="tx2"/>
                </a:solidFill>
                <a:effectLst/>
              </a:rPr>
              <a:t>σ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1</a:t>
            </a:r>
            <a:r>
              <a:rPr lang="de-DE" dirty="0"/>
              <a:t>&lt;</a:t>
            </a:r>
            <a:r>
              <a:rPr lang="de-DE" sz="1600" dirty="0">
                <a:solidFill>
                  <a:schemeClr val="tx2"/>
                </a:solidFill>
                <a:effectLst/>
              </a:rPr>
              <a:t> </a:t>
            </a:r>
            <a:r>
              <a:rPr lang="el-GR" sz="1600" dirty="0">
                <a:solidFill>
                  <a:schemeClr val="tx2"/>
                </a:solidFill>
                <a:effectLst/>
              </a:rPr>
              <a:t>σ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2</a:t>
            </a:r>
            <a:endParaRPr lang="de-DE" sz="1600" dirty="0">
              <a:solidFill>
                <a:schemeClr val="tx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268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74"/>
    </mc:Choice>
    <mc:Fallback xmlns="">
      <p:transition spd="slow" advTm="2707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Mittelwertbildung</a:t>
            </a:r>
          </a:p>
        </p:txBody>
      </p:sp>
      <p:sp>
        <p:nvSpPr>
          <p:cNvPr id="4" name="Freihandform: Form 2">
            <a:extLst>
              <a:ext uri="{FF2B5EF4-FFF2-40B4-BE49-F238E27FC236}">
                <a16:creationId xmlns:a16="http://schemas.microsoft.com/office/drawing/2014/main" xmlns="" id="{21C95170-102A-4BD6-8230-036833DCBEC1}"/>
              </a:ext>
            </a:extLst>
          </p:cNvPr>
          <p:cNvSpPr>
            <a:spLocks/>
          </p:cNvSpPr>
          <p:nvPr/>
        </p:nvSpPr>
        <p:spPr bwMode="auto">
          <a:xfrm>
            <a:off x="1547664" y="3140968"/>
            <a:ext cx="5976664" cy="2639616"/>
          </a:xfrm>
          <a:custGeom>
            <a:avLst/>
            <a:gdLst>
              <a:gd name="T0" fmla="*/ 0 w 5715846"/>
              <a:gd name="T1" fmla="*/ 2420530 h 2493170"/>
              <a:gd name="T2" fmla="*/ 277906 w 5715846"/>
              <a:gd name="T3" fmla="*/ 2420530 h 2493170"/>
              <a:gd name="T4" fmla="*/ 575982 w 5715846"/>
              <a:gd name="T5" fmla="*/ 2393636 h 2493170"/>
              <a:gd name="T6" fmla="*/ 1069041 w 5715846"/>
              <a:gd name="T7" fmla="*/ 2286060 h 2493170"/>
              <a:gd name="T8" fmla="*/ 1335741 w 5715846"/>
              <a:gd name="T9" fmla="*/ 2115730 h 2493170"/>
              <a:gd name="T10" fmla="*/ 1712259 w 5715846"/>
              <a:gd name="T11" fmla="*/ 1674219 h 2493170"/>
              <a:gd name="T12" fmla="*/ 2086535 w 5715846"/>
              <a:gd name="T13" fmla="*/ 981695 h 2493170"/>
              <a:gd name="T14" fmla="*/ 2404782 w 5715846"/>
              <a:gd name="T15" fmla="*/ 416919 h 2493170"/>
              <a:gd name="T16" fmla="*/ 2604247 w 5715846"/>
              <a:gd name="T17" fmla="*/ 130048 h 2493170"/>
              <a:gd name="T18" fmla="*/ 2767853 w 5715846"/>
              <a:gd name="T19" fmla="*/ 26954 h 2493170"/>
              <a:gd name="T20" fmla="*/ 2868706 w 5715846"/>
              <a:gd name="T21" fmla="*/ 60 h 2493170"/>
              <a:gd name="T22" fmla="*/ 2969559 w 5715846"/>
              <a:gd name="T23" fmla="*/ 31436 h 2493170"/>
              <a:gd name="T24" fmla="*/ 3117476 w 5715846"/>
              <a:gd name="T25" fmla="*/ 141254 h 2493170"/>
              <a:gd name="T26" fmla="*/ 3332629 w 5715846"/>
              <a:gd name="T27" fmla="*/ 403472 h 2493170"/>
              <a:gd name="T28" fmla="*/ 3615018 w 5715846"/>
              <a:gd name="T29" fmla="*/ 927907 h 2493170"/>
              <a:gd name="T30" fmla="*/ 3906371 w 5715846"/>
              <a:gd name="T31" fmla="*/ 1463548 h 2493170"/>
              <a:gd name="T32" fmla="*/ 4193241 w 5715846"/>
              <a:gd name="T33" fmla="*/ 1887130 h 2493170"/>
              <a:gd name="T34" fmla="*/ 4424082 w 5715846"/>
              <a:gd name="T35" fmla="*/ 2142624 h 2493170"/>
              <a:gd name="T36" fmla="*/ 4789394 w 5715846"/>
              <a:gd name="T37" fmla="*/ 2339848 h 2493170"/>
              <a:gd name="T38" fmla="*/ 5163671 w 5715846"/>
              <a:gd name="T39" fmla="*/ 2400360 h 2493170"/>
              <a:gd name="T40" fmla="*/ 5607424 w 5715846"/>
              <a:gd name="T41" fmla="*/ 2440701 h 24931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15846" h="2493170">
                <a:moveTo>
                  <a:pt x="0" y="2420530"/>
                </a:moveTo>
                <a:cubicBezTo>
                  <a:pt x="90954" y="2422771"/>
                  <a:pt x="181909" y="2425012"/>
                  <a:pt x="277906" y="2420530"/>
                </a:cubicBezTo>
                <a:cubicBezTo>
                  <a:pt x="373903" y="2416048"/>
                  <a:pt x="444126" y="2416048"/>
                  <a:pt x="575982" y="2393636"/>
                </a:cubicBezTo>
                <a:cubicBezTo>
                  <a:pt x="707838" y="2371224"/>
                  <a:pt x="942415" y="2332378"/>
                  <a:pt x="1069041" y="2286060"/>
                </a:cubicBezTo>
                <a:cubicBezTo>
                  <a:pt x="1195667" y="2239742"/>
                  <a:pt x="1228538" y="2217703"/>
                  <a:pt x="1335741" y="2115730"/>
                </a:cubicBezTo>
                <a:cubicBezTo>
                  <a:pt x="1442944" y="2013757"/>
                  <a:pt x="1587127" y="1863225"/>
                  <a:pt x="1712259" y="1674219"/>
                </a:cubicBezTo>
                <a:cubicBezTo>
                  <a:pt x="1837391" y="1485213"/>
                  <a:pt x="1971115" y="1191245"/>
                  <a:pt x="2086535" y="981695"/>
                </a:cubicBezTo>
                <a:cubicBezTo>
                  <a:pt x="2201955" y="772145"/>
                  <a:pt x="2318497" y="558860"/>
                  <a:pt x="2404782" y="416919"/>
                </a:cubicBezTo>
                <a:cubicBezTo>
                  <a:pt x="2491067" y="274978"/>
                  <a:pt x="2543735" y="195042"/>
                  <a:pt x="2604247" y="130048"/>
                </a:cubicBezTo>
                <a:cubicBezTo>
                  <a:pt x="2664759" y="65054"/>
                  <a:pt x="2723777" y="48619"/>
                  <a:pt x="2767853" y="26954"/>
                </a:cubicBezTo>
                <a:cubicBezTo>
                  <a:pt x="2811929" y="5289"/>
                  <a:pt x="2835088" y="-687"/>
                  <a:pt x="2868706" y="60"/>
                </a:cubicBezTo>
                <a:cubicBezTo>
                  <a:pt x="2902324" y="807"/>
                  <a:pt x="2928097" y="7904"/>
                  <a:pt x="2969559" y="31436"/>
                </a:cubicBezTo>
                <a:cubicBezTo>
                  <a:pt x="3011021" y="54968"/>
                  <a:pt x="3056964" y="79248"/>
                  <a:pt x="3117476" y="141254"/>
                </a:cubicBezTo>
                <a:cubicBezTo>
                  <a:pt x="3177988" y="203260"/>
                  <a:pt x="3249705" y="272363"/>
                  <a:pt x="3332629" y="403472"/>
                </a:cubicBezTo>
                <a:cubicBezTo>
                  <a:pt x="3415553" y="534581"/>
                  <a:pt x="3615018" y="927907"/>
                  <a:pt x="3615018" y="927907"/>
                </a:cubicBezTo>
                <a:cubicBezTo>
                  <a:pt x="3710642" y="1104586"/>
                  <a:pt x="3810001" y="1303678"/>
                  <a:pt x="3906371" y="1463548"/>
                </a:cubicBezTo>
                <a:cubicBezTo>
                  <a:pt x="4002741" y="1623418"/>
                  <a:pt x="4106956" y="1773951"/>
                  <a:pt x="4193241" y="1887130"/>
                </a:cubicBezTo>
                <a:cubicBezTo>
                  <a:pt x="4279526" y="2000309"/>
                  <a:pt x="4324723" y="2067171"/>
                  <a:pt x="4424082" y="2142624"/>
                </a:cubicBezTo>
                <a:cubicBezTo>
                  <a:pt x="4523441" y="2218077"/>
                  <a:pt x="4666129" y="2296892"/>
                  <a:pt x="4789394" y="2339848"/>
                </a:cubicBezTo>
                <a:cubicBezTo>
                  <a:pt x="4912659" y="2382804"/>
                  <a:pt x="5027333" y="2383551"/>
                  <a:pt x="5163671" y="2400360"/>
                </a:cubicBezTo>
                <a:cubicBezTo>
                  <a:pt x="5300009" y="2417169"/>
                  <a:pt x="5975350" y="2572183"/>
                  <a:pt x="5607424" y="2440701"/>
                </a:cubicBezTo>
              </a:path>
            </a:pathLst>
          </a:custGeom>
          <a:noFill/>
          <a:ln w="31750" cap="flat" cmpd="sng" algn="ctr">
            <a:solidFill>
              <a:srgbClr val="FF33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959B1111-4EB5-4360-985B-167F62790F9F}"/>
              </a:ext>
            </a:extLst>
          </p:cNvPr>
          <p:cNvSpPr txBox="1"/>
          <p:nvPr/>
        </p:nvSpPr>
        <p:spPr>
          <a:xfrm>
            <a:off x="755576" y="1395172"/>
            <a:ext cx="1385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effectLst/>
              </a:rPr>
              <a:t>Dichte f(x)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3B7A415A-C69F-487E-9455-CEF74E749C5A}"/>
              </a:ext>
            </a:extLst>
          </p:cNvPr>
          <p:cNvSpPr txBox="1"/>
          <p:nvPr/>
        </p:nvSpPr>
        <p:spPr>
          <a:xfrm>
            <a:off x="1907704" y="2850250"/>
            <a:ext cx="2861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  <a:effectLst/>
              </a:rPr>
              <a:t>Dichte f(x) für Krankenhaus 1</a:t>
            </a:r>
            <a:endParaRPr lang="de-DE" dirty="0">
              <a:solidFill>
                <a:srgbClr val="FF0000"/>
              </a:solidFill>
              <a:effectLst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xmlns="" id="{4A42CC14-E2CC-4361-96EB-E0754CF72D27}"/>
              </a:ext>
            </a:extLst>
          </p:cNvPr>
          <p:cNvSpPr/>
          <p:nvPr/>
        </p:nvSpPr>
        <p:spPr>
          <a:xfrm>
            <a:off x="7236296" y="5661248"/>
            <a:ext cx="432036" cy="1913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Freihandform: Form 2">
            <a:extLst>
              <a:ext uri="{FF2B5EF4-FFF2-40B4-BE49-F238E27FC236}">
                <a16:creationId xmlns:a16="http://schemas.microsoft.com/office/drawing/2014/main" xmlns="" id="{61B7D4D7-9592-4517-931A-B5C7861C2433}"/>
              </a:ext>
            </a:extLst>
          </p:cNvPr>
          <p:cNvSpPr>
            <a:spLocks/>
          </p:cNvSpPr>
          <p:nvPr/>
        </p:nvSpPr>
        <p:spPr bwMode="auto">
          <a:xfrm>
            <a:off x="-324543" y="4149080"/>
            <a:ext cx="9649072" cy="1650832"/>
          </a:xfrm>
          <a:custGeom>
            <a:avLst/>
            <a:gdLst>
              <a:gd name="T0" fmla="*/ 0 w 5715846"/>
              <a:gd name="T1" fmla="*/ 2420530 h 2493170"/>
              <a:gd name="T2" fmla="*/ 277906 w 5715846"/>
              <a:gd name="T3" fmla="*/ 2420530 h 2493170"/>
              <a:gd name="T4" fmla="*/ 575982 w 5715846"/>
              <a:gd name="T5" fmla="*/ 2393636 h 2493170"/>
              <a:gd name="T6" fmla="*/ 1069041 w 5715846"/>
              <a:gd name="T7" fmla="*/ 2286060 h 2493170"/>
              <a:gd name="T8" fmla="*/ 1335741 w 5715846"/>
              <a:gd name="T9" fmla="*/ 2115730 h 2493170"/>
              <a:gd name="T10" fmla="*/ 1712259 w 5715846"/>
              <a:gd name="T11" fmla="*/ 1674219 h 2493170"/>
              <a:gd name="T12" fmla="*/ 2086535 w 5715846"/>
              <a:gd name="T13" fmla="*/ 981695 h 2493170"/>
              <a:gd name="T14" fmla="*/ 2404782 w 5715846"/>
              <a:gd name="T15" fmla="*/ 416919 h 2493170"/>
              <a:gd name="T16" fmla="*/ 2604247 w 5715846"/>
              <a:gd name="T17" fmla="*/ 130048 h 2493170"/>
              <a:gd name="T18" fmla="*/ 2767853 w 5715846"/>
              <a:gd name="T19" fmla="*/ 26954 h 2493170"/>
              <a:gd name="T20" fmla="*/ 2868706 w 5715846"/>
              <a:gd name="T21" fmla="*/ 60 h 2493170"/>
              <a:gd name="T22" fmla="*/ 2969559 w 5715846"/>
              <a:gd name="T23" fmla="*/ 31436 h 2493170"/>
              <a:gd name="T24" fmla="*/ 3117476 w 5715846"/>
              <a:gd name="T25" fmla="*/ 141254 h 2493170"/>
              <a:gd name="T26" fmla="*/ 3332629 w 5715846"/>
              <a:gd name="T27" fmla="*/ 403472 h 2493170"/>
              <a:gd name="T28" fmla="*/ 3615018 w 5715846"/>
              <a:gd name="T29" fmla="*/ 927907 h 2493170"/>
              <a:gd name="T30" fmla="*/ 3906371 w 5715846"/>
              <a:gd name="T31" fmla="*/ 1463548 h 2493170"/>
              <a:gd name="T32" fmla="*/ 4193241 w 5715846"/>
              <a:gd name="T33" fmla="*/ 1887130 h 2493170"/>
              <a:gd name="T34" fmla="*/ 4424082 w 5715846"/>
              <a:gd name="T35" fmla="*/ 2142624 h 2493170"/>
              <a:gd name="T36" fmla="*/ 4789394 w 5715846"/>
              <a:gd name="T37" fmla="*/ 2339848 h 2493170"/>
              <a:gd name="T38" fmla="*/ 5163671 w 5715846"/>
              <a:gd name="T39" fmla="*/ 2400360 h 2493170"/>
              <a:gd name="T40" fmla="*/ 5607424 w 5715846"/>
              <a:gd name="T41" fmla="*/ 2440701 h 24931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15846" h="2493170">
                <a:moveTo>
                  <a:pt x="0" y="2420530"/>
                </a:moveTo>
                <a:cubicBezTo>
                  <a:pt x="90954" y="2422771"/>
                  <a:pt x="181909" y="2425012"/>
                  <a:pt x="277906" y="2420530"/>
                </a:cubicBezTo>
                <a:cubicBezTo>
                  <a:pt x="373903" y="2416048"/>
                  <a:pt x="444126" y="2416048"/>
                  <a:pt x="575982" y="2393636"/>
                </a:cubicBezTo>
                <a:cubicBezTo>
                  <a:pt x="707838" y="2371224"/>
                  <a:pt x="942415" y="2332378"/>
                  <a:pt x="1069041" y="2286060"/>
                </a:cubicBezTo>
                <a:cubicBezTo>
                  <a:pt x="1195667" y="2239742"/>
                  <a:pt x="1228538" y="2217703"/>
                  <a:pt x="1335741" y="2115730"/>
                </a:cubicBezTo>
                <a:cubicBezTo>
                  <a:pt x="1442944" y="2013757"/>
                  <a:pt x="1587127" y="1863225"/>
                  <a:pt x="1712259" y="1674219"/>
                </a:cubicBezTo>
                <a:cubicBezTo>
                  <a:pt x="1837391" y="1485213"/>
                  <a:pt x="1971115" y="1191245"/>
                  <a:pt x="2086535" y="981695"/>
                </a:cubicBezTo>
                <a:cubicBezTo>
                  <a:pt x="2201955" y="772145"/>
                  <a:pt x="2318497" y="558860"/>
                  <a:pt x="2404782" y="416919"/>
                </a:cubicBezTo>
                <a:cubicBezTo>
                  <a:pt x="2491067" y="274978"/>
                  <a:pt x="2543735" y="195042"/>
                  <a:pt x="2604247" y="130048"/>
                </a:cubicBezTo>
                <a:cubicBezTo>
                  <a:pt x="2664759" y="65054"/>
                  <a:pt x="2723777" y="48619"/>
                  <a:pt x="2767853" y="26954"/>
                </a:cubicBezTo>
                <a:cubicBezTo>
                  <a:pt x="2811929" y="5289"/>
                  <a:pt x="2835088" y="-687"/>
                  <a:pt x="2868706" y="60"/>
                </a:cubicBezTo>
                <a:cubicBezTo>
                  <a:pt x="2902324" y="807"/>
                  <a:pt x="2928097" y="7904"/>
                  <a:pt x="2969559" y="31436"/>
                </a:cubicBezTo>
                <a:cubicBezTo>
                  <a:pt x="3011021" y="54968"/>
                  <a:pt x="3056964" y="79248"/>
                  <a:pt x="3117476" y="141254"/>
                </a:cubicBezTo>
                <a:cubicBezTo>
                  <a:pt x="3177988" y="203260"/>
                  <a:pt x="3249705" y="272363"/>
                  <a:pt x="3332629" y="403472"/>
                </a:cubicBezTo>
                <a:cubicBezTo>
                  <a:pt x="3415553" y="534581"/>
                  <a:pt x="3615018" y="927907"/>
                  <a:pt x="3615018" y="927907"/>
                </a:cubicBezTo>
                <a:cubicBezTo>
                  <a:pt x="3710642" y="1104586"/>
                  <a:pt x="3810001" y="1303678"/>
                  <a:pt x="3906371" y="1463548"/>
                </a:cubicBezTo>
                <a:cubicBezTo>
                  <a:pt x="4002741" y="1623418"/>
                  <a:pt x="4106956" y="1773951"/>
                  <a:pt x="4193241" y="1887130"/>
                </a:cubicBezTo>
                <a:cubicBezTo>
                  <a:pt x="4279526" y="2000309"/>
                  <a:pt x="4324723" y="2067171"/>
                  <a:pt x="4424082" y="2142624"/>
                </a:cubicBezTo>
                <a:cubicBezTo>
                  <a:pt x="4523441" y="2218077"/>
                  <a:pt x="4666129" y="2296892"/>
                  <a:pt x="4789394" y="2339848"/>
                </a:cubicBezTo>
                <a:cubicBezTo>
                  <a:pt x="4912659" y="2382804"/>
                  <a:pt x="5027333" y="2383551"/>
                  <a:pt x="5163671" y="2400360"/>
                </a:cubicBezTo>
                <a:cubicBezTo>
                  <a:pt x="5300009" y="2417169"/>
                  <a:pt x="5975350" y="2572183"/>
                  <a:pt x="5607424" y="2440701"/>
                </a:cubicBezTo>
              </a:path>
            </a:pathLst>
          </a:custGeom>
          <a:noFill/>
          <a:ln w="31750" cap="flat" cmpd="sng" algn="ctr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xmlns="" id="{A90C09F2-19CB-4152-814C-0C13DD71109F}"/>
              </a:ext>
            </a:extLst>
          </p:cNvPr>
          <p:cNvSpPr/>
          <p:nvPr/>
        </p:nvSpPr>
        <p:spPr>
          <a:xfrm>
            <a:off x="8164490" y="5579453"/>
            <a:ext cx="1520077" cy="2506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xmlns="" id="{D55CA9F6-78D9-427E-9F23-AA676A3EDEA9}"/>
              </a:ext>
            </a:extLst>
          </p:cNvPr>
          <p:cNvSpPr/>
          <p:nvPr/>
        </p:nvSpPr>
        <p:spPr>
          <a:xfrm>
            <a:off x="-636036" y="5445224"/>
            <a:ext cx="2183693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xmlns="" id="{8D784DA0-6EF0-4C86-9FAD-30B978587229}"/>
              </a:ext>
            </a:extLst>
          </p:cNvPr>
          <p:cNvCxnSpPr/>
          <p:nvPr/>
        </p:nvCxnSpPr>
        <p:spPr>
          <a:xfrm flipV="1">
            <a:off x="1547664" y="1772816"/>
            <a:ext cx="0" cy="3960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xmlns="" id="{141FF624-E631-4A50-941F-2650734AB813}"/>
              </a:ext>
            </a:extLst>
          </p:cNvPr>
          <p:cNvCxnSpPr>
            <a:cxnSpLocks/>
          </p:cNvCxnSpPr>
          <p:nvPr/>
        </p:nvCxnSpPr>
        <p:spPr>
          <a:xfrm>
            <a:off x="1547664" y="5731079"/>
            <a:ext cx="6768752" cy="9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EDEA21DD-3F10-49F4-A5B3-5546BED4B771}"/>
              </a:ext>
            </a:extLst>
          </p:cNvPr>
          <p:cNvSpPr txBox="1"/>
          <p:nvPr/>
        </p:nvSpPr>
        <p:spPr>
          <a:xfrm>
            <a:off x="4069298" y="5770948"/>
            <a:ext cx="5127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effectLst/>
              </a:rPr>
              <a:t>Variable x (z.B. Fallkosten, Verweildauer, …)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xmlns="" id="{A42D0917-86C7-49B5-9CC0-ACA2B208897F}"/>
              </a:ext>
            </a:extLst>
          </p:cNvPr>
          <p:cNvSpPr txBox="1"/>
          <p:nvPr/>
        </p:nvSpPr>
        <p:spPr>
          <a:xfrm>
            <a:off x="539560" y="4183829"/>
            <a:ext cx="3020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2"/>
                </a:solidFill>
                <a:effectLst/>
              </a:rPr>
              <a:t>Dichte f(x) für Kleinkrankenhaus 2; </a:t>
            </a:r>
          </a:p>
          <a:p>
            <a:r>
              <a:rPr lang="de-DE" sz="1600" dirty="0">
                <a:solidFill>
                  <a:schemeClr val="tx2"/>
                </a:solidFill>
                <a:effectLst/>
              </a:rPr>
              <a:t>µ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1</a:t>
            </a:r>
            <a:r>
              <a:rPr lang="de-DE" sz="1600" dirty="0">
                <a:solidFill>
                  <a:schemeClr val="tx2"/>
                </a:solidFill>
                <a:effectLst/>
              </a:rPr>
              <a:t>= µ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2; </a:t>
            </a:r>
            <a:r>
              <a:rPr lang="el-GR" sz="1600" dirty="0">
                <a:solidFill>
                  <a:schemeClr val="tx2"/>
                </a:solidFill>
                <a:effectLst/>
              </a:rPr>
              <a:t>σ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1</a:t>
            </a:r>
            <a:r>
              <a:rPr lang="de-DE" sz="1600" dirty="0">
                <a:solidFill>
                  <a:schemeClr val="tx2"/>
                </a:solidFill>
                <a:effectLst/>
              </a:rPr>
              <a:t>= </a:t>
            </a:r>
            <a:r>
              <a:rPr lang="el-GR" sz="1600" dirty="0">
                <a:solidFill>
                  <a:schemeClr val="tx2"/>
                </a:solidFill>
                <a:effectLst/>
              </a:rPr>
              <a:t>σ</a:t>
            </a:r>
            <a:r>
              <a:rPr lang="de-DE" sz="1600" baseline="-25000" dirty="0">
                <a:solidFill>
                  <a:schemeClr val="tx2"/>
                </a:solidFill>
                <a:effectLst/>
              </a:rPr>
              <a:t>2</a:t>
            </a:r>
            <a:endParaRPr lang="de-DE" sz="1600" dirty="0">
              <a:solidFill>
                <a:schemeClr val="tx2"/>
              </a:solidFill>
              <a:effectLst/>
            </a:endParaRPr>
          </a:p>
        </p:txBody>
      </p:sp>
      <p:sp>
        <p:nvSpPr>
          <p:cNvPr id="17" name="Freihandform: Form 2">
            <a:extLst>
              <a:ext uri="{FF2B5EF4-FFF2-40B4-BE49-F238E27FC236}">
                <a16:creationId xmlns:a16="http://schemas.microsoft.com/office/drawing/2014/main" xmlns="" id="{EE2D08C3-7D25-4BBB-8127-7F11C6973378}"/>
              </a:ext>
            </a:extLst>
          </p:cNvPr>
          <p:cNvSpPr>
            <a:spLocks/>
          </p:cNvSpPr>
          <p:nvPr/>
        </p:nvSpPr>
        <p:spPr bwMode="auto">
          <a:xfrm>
            <a:off x="2710136" y="3156409"/>
            <a:ext cx="5976664" cy="2639616"/>
          </a:xfrm>
          <a:custGeom>
            <a:avLst/>
            <a:gdLst>
              <a:gd name="T0" fmla="*/ 0 w 5715846"/>
              <a:gd name="T1" fmla="*/ 2420530 h 2493170"/>
              <a:gd name="T2" fmla="*/ 277906 w 5715846"/>
              <a:gd name="T3" fmla="*/ 2420530 h 2493170"/>
              <a:gd name="T4" fmla="*/ 575982 w 5715846"/>
              <a:gd name="T5" fmla="*/ 2393636 h 2493170"/>
              <a:gd name="T6" fmla="*/ 1069041 w 5715846"/>
              <a:gd name="T7" fmla="*/ 2286060 h 2493170"/>
              <a:gd name="T8" fmla="*/ 1335741 w 5715846"/>
              <a:gd name="T9" fmla="*/ 2115730 h 2493170"/>
              <a:gd name="T10" fmla="*/ 1712259 w 5715846"/>
              <a:gd name="T11" fmla="*/ 1674219 h 2493170"/>
              <a:gd name="T12" fmla="*/ 2086535 w 5715846"/>
              <a:gd name="T13" fmla="*/ 981695 h 2493170"/>
              <a:gd name="T14" fmla="*/ 2404782 w 5715846"/>
              <a:gd name="T15" fmla="*/ 416919 h 2493170"/>
              <a:gd name="T16" fmla="*/ 2604247 w 5715846"/>
              <a:gd name="T17" fmla="*/ 130048 h 2493170"/>
              <a:gd name="T18" fmla="*/ 2767853 w 5715846"/>
              <a:gd name="T19" fmla="*/ 26954 h 2493170"/>
              <a:gd name="T20" fmla="*/ 2868706 w 5715846"/>
              <a:gd name="T21" fmla="*/ 60 h 2493170"/>
              <a:gd name="T22" fmla="*/ 2969559 w 5715846"/>
              <a:gd name="T23" fmla="*/ 31436 h 2493170"/>
              <a:gd name="T24" fmla="*/ 3117476 w 5715846"/>
              <a:gd name="T25" fmla="*/ 141254 h 2493170"/>
              <a:gd name="T26" fmla="*/ 3332629 w 5715846"/>
              <a:gd name="T27" fmla="*/ 403472 h 2493170"/>
              <a:gd name="T28" fmla="*/ 3615018 w 5715846"/>
              <a:gd name="T29" fmla="*/ 927907 h 2493170"/>
              <a:gd name="T30" fmla="*/ 3906371 w 5715846"/>
              <a:gd name="T31" fmla="*/ 1463548 h 2493170"/>
              <a:gd name="T32" fmla="*/ 4193241 w 5715846"/>
              <a:gd name="T33" fmla="*/ 1887130 h 2493170"/>
              <a:gd name="T34" fmla="*/ 4424082 w 5715846"/>
              <a:gd name="T35" fmla="*/ 2142624 h 2493170"/>
              <a:gd name="T36" fmla="*/ 4789394 w 5715846"/>
              <a:gd name="T37" fmla="*/ 2339848 h 2493170"/>
              <a:gd name="T38" fmla="*/ 5163671 w 5715846"/>
              <a:gd name="T39" fmla="*/ 2400360 h 2493170"/>
              <a:gd name="T40" fmla="*/ 5607424 w 5715846"/>
              <a:gd name="T41" fmla="*/ 2440701 h 249317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5715846" h="2493170">
                <a:moveTo>
                  <a:pt x="0" y="2420530"/>
                </a:moveTo>
                <a:cubicBezTo>
                  <a:pt x="90954" y="2422771"/>
                  <a:pt x="181909" y="2425012"/>
                  <a:pt x="277906" y="2420530"/>
                </a:cubicBezTo>
                <a:cubicBezTo>
                  <a:pt x="373903" y="2416048"/>
                  <a:pt x="444126" y="2416048"/>
                  <a:pt x="575982" y="2393636"/>
                </a:cubicBezTo>
                <a:cubicBezTo>
                  <a:pt x="707838" y="2371224"/>
                  <a:pt x="942415" y="2332378"/>
                  <a:pt x="1069041" y="2286060"/>
                </a:cubicBezTo>
                <a:cubicBezTo>
                  <a:pt x="1195667" y="2239742"/>
                  <a:pt x="1228538" y="2217703"/>
                  <a:pt x="1335741" y="2115730"/>
                </a:cubicBezTo>
                <a:cubicBezTo>
                  <a:pt x="1442944" y="2013757"/>
                  <a:pt x="1587127" y="1863225"/>
                  <a:pt x="1712259" y="1674219"/>
                </a:cubicBezTo>
                <a:cubicBezTo>
                  <a:pt x="1837391" y="1485213"/>
                  <a:pt x="1971115" y="1191245"/>
                  <a:pt x="2086535" y="981695"/>
                </a:cubicBezTo>
                <a:cubicBezTo>
                  <a:pt x="2201955" y="772145"/>
                  <a:pt x="2318497" y="558860"/>
                  <a:pt x="2404782" y="416919"/>
                </a:cubicBezTo>
                <a:cubicBezTo>
                  <a:pt x="2491067" y="274978"/>
                  <a:pt x="2543735" y="195042"/>
                  <a:pt x="2604247" y="130048"/>
                </a:cubicBezTo>
                <a:cubicBezTo>
                  <a:pt x="2664759" y="65054"/>
                  <a:pt x="2723777" y="48619"/>
                  <a:pt x="2767853" y="26954"/>
                </a:cubicBezTo>
                <a:cubicBezTo>
                  <a:pt x="2811929" y="5289"/>
                  <a:pt x="2835088" y="-687"/>
                  <a:pt x="2868706" y="60"/>
                </a:cubicBezTo>
                <a:cubicBezTo>
                  <a:pt x="2902324" y="807"/>
                  <a:pt x="2928097" y="7904"/>
                  <a:pt x="2969559" y="31436"/>
                </a:cubicBezTo>
                <a:cubicBezTo>
                  <a:pt x="3011021" y="54968"/>
                  <a:pt x="3056964" y="79248"/>
                  <a:pt x="3117476" y="141254"/>
                </a:cubicBezTo>
                <a:cubicBezTo>
                  <a:pt x="3177988" y="203260"/>
                  <a:pt x="3249705" y="272363"/>
                  <a:pt x="3332629" y="403472"/>
                </a:cubicBezTo>
                <a:cubicBezTo>
                  <a:pt x="3415553" y="534581"/>
                  <a:pt x="3615018" y="927907"/>
                  <a:pt x="3615018" y="927907"/>
                </a:cubicBezTo>
                <a:cubicBezTo>
                  <a:pt x="3710642" y="1104586"/>
                  <a:pt x="3810001" y="1303678"/>
                  <a:pt x="3906371" y="1463548"/>
                </a:cubicBezTo>
                <a:cubicBezTo>
                  <a:pt x="4002741" y="1623418"/>
                  <a:pt x="4106956" y="1773951"/>
                  <a:pt x="4193241" y="1887130"/>
                </a:cubicBezTo>
                <a:cubicBezTo>
                  <a:pt x="4279526" y="2000309"/>
                  <a:pt x="4324723" y="2067171"/>
                  <a:pt x="4424082" y="2142624"/>
                </a:cubicBezTo>
                <a:cubicBezTo>
                  <a:pt x="4523441" y="2218077"/>
                  <a:pt x="4666129" y="2296892"/>
                  <a:pt x="4789394" y="2339848"/>
                </a:cubicBezTo>
                <a:cubicBezTo>
                  <a:pt x="4912659" y="2382804"/>
                  <a:pt x="5027333" y="2383551"/>
                  <a:pt x="5163671" y="2400360"/>
                </a:cubicBezTo>
                <a:cubicBezTo>
                  <a:pt x="5300009" y="2417169"/>
                  <a:pt x="5975350" y="2572183"/>
                  <a:pt x="5607424" y="2440701"/>
                </a:cubicBezTo>
              </a:path>
            </a:pathLst>
          </a:custGeom>
          <a:noFill/>
          <a:ln w="31750" cap="flat" cmpd="sng" algn="ctr">
            <a:solidFill>
              <a:srgbClr val="00B05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7ABB15F5-B7EB-451B-94DD-7AAC1E8ECD32}"/>
              </a:ext>
            </a:extLst>
          </p:cNvPr>
          <p:cNvSpPr txBox="1"/>
          <p:nvPr/>
        </p:nvSpPr>
        <p:spPr>
          <a:xfrm>
            <a:off x="5522950" y="2684804"/>
            <a:ext cx="30201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00B050"/>
                </a:solidFill>
                <a:effectLst/>
              </a:rPr>
              <a:t>Dichte f(x) für Universitätskrankenhaus 3</a:t>
            </a:r>
            <a:r>
              <a:rPr lang="de-DE" sz="1600" dirty="0">
                <a:solidFill>
                  <a:schemeClr val="tx2"/>
                </a:solidFill>
                <a:effectLst/>
              </a:rPr>
              <a:t>; </a:t>
            </a:r>
            <a:endParaRPr lang="de-DE" sz="1600" dirty="0">
              <a:solidFill>
                <a:srgbClr val="00B050"/>
              </a:solidFill>
              <a:effectLst/>
            </a:endParaRPr>
          </a:p>
          <a:p>
            <a:r>
              <a:rPr lang="de-DE" sz="1600" dirty="0">
                <a:solidFill>
                  <a:srgbClr val="00B050"/>
                </a:solidFill>
                <a:effectLst/>
              </a:rPr>
              <a:t>µ</a:t>
            </a:r>
            <a:r>
              <a:rPr lang="de-DE" sz="1600" baseline="-25000" dirty="0">
                <a:solidFill>
                  <a:srgbClr val="00B050"/>
                </a:solidFill>
                <a:effectLst/>
              </a:rPr>
              <a:t>1</a:t>
            </a:r>
            <a:r>
              <a:rPr lang="de-DE" dirty="0">
                <a:solidFill>
                  <a:srgbClr val="00B050"/>
                </a:solidFill>
              </a:rPr>
              <a:t>&lt;</a:t>
            </a:r>
            <a:r>
              <a:rPr lang="de-DE" sz="1600" dirty="0">
                <a:solidFill>
                  <a:srgbClr val="00B050"/>
                </a:solidFill>
                <a:effectLst/>
              </a:rPr>
              <a:t> µ</a:t>
            </a:r>
            <a:r>
              <a:rPr lang="de-DE" sz="1600" baseline="-25000" dirty="0">
                <a:solidFill>
                  <a:srgbClr val="00B050"/>
                </a:solidFill>
                <a:effectLst/>
              </a:rPr>
              <a:t>3; </a:t>
            </a:r>
            <a:r>
              <a:rPr lang="el-GR" sz="1600" dirty="0">
                <a:solidFill>
                  <a:srgbClr val="00B050"/>
                </a:solidFill>
                <a:effectLst/>
              </a:rPr>
              <a:t>σ</a:t>
            </a:r>
            <a:r>
              <a:rPr lang="de-DE" sz="1600" baseline="-25000" dirty="0">
                <a:solidFill>
                  <a:srgbClr val="00B050"/>
                </a:solidFill>
                <a:effectLst/>
              </a:rPr>
              <a:t>1</a:t>
            </a:r>
            <a:r>
              <a:rPr lang="de-DE" sz="1600" dirty="0">
                <a:solidFill>
                  <a:srgbClr val="00B050"/>
                </a:solidFill>
                <a:effectLst/>
              </a:rPr>
              <a:t>= </a:t>
            </a:r>
            <a:r>
              <a:rPr lang="el-GR" sz="1600" dirty="0">
                <a:solidFill>
                  <a:srgbClr val="00B050"/>
                </a:solidFill>
                <a:effectLst/>
              </a:rPr>
              <a:t>σ</a:t>
            </a:r>
            <a:r>
              <a:rPr lang="de-DE" sz="1600" baseline="-25000" dirty="0">
                <a:solidFill>
                  <a:srgbClr val="00B050"/>
                </a:solidFill>
                <a:effectLst/>
              </a:rPr>
              <a:t>3</a:t>
            </a:r>
            <a:endParaRPr lang="de-DE" sz="1600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024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26"/>
    </mc:Choice>
    <mc:Fallback xmlns="">
      <p:transition spd="slow" advTm="5412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715</Words>
  <Application>Microsoft Office PowerPoint</Application>
  <PresentationFormat>Bildschirmpräsentation (4:3)</PresentationFormat>
  <Paragraphs>177</Paragraphs>
  <Slides>18</Slides>
  <Notes>18</Notes>
  <HiddenSlides>0</HiddenSlides>
  <MMClips>1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6" baseType="lpstr">
      <vt:lpstr>Arial</vt:lpstr>
      <vt:lpstr>Calibri</vt:lpstr>
      <vt:lpstr>Symbol</vt:lpstr>
      <vt:lpstr>Tahoma</vt:lpstr>
      <vt:lpstr>Times New Roman</vt:lpstr>
      <vt:lpstr>Wingdings</vt:lpstr>
      <vt:lpstr>Larissa</vt:lpstr>
      <vt:lpstr>Formel</vt:lpstr>
      <vt:lpstr>GESUNDHEITSMANAGEMENT II Teil 1a-2    Prof. Dr. Steffen Fleßa Lehrstuhl für Allgemeine Betriebswirtschaftslehre  und Gesundheitsmanagement Universität Greifswald </vt:lpstr>
      <vt:lpstr>Gliederung</vt:lpstr>
      <vt:lpstr>1.1.1 Grundlagen des Klassifizierungssystems</vt:lpstr>
      <vt:lpstr>1.1.1.2 DRGs: Grundlagen</vt:lpstr>
      <vt:lpstr>Ziele von DRG-Systemen</vt:lpstr>
      <vt:lpstr>Grouping </vt:lpstr>
      <vt:lpstr>Mittelwertbildung</vt:lpstr>
      <vt:lpstr>Mittelwertbildung</vt:lpstr>
      <vt:lpstr>Mittelwertbildung</vt:lpstr>
      <vt:lpstr>Homogenitätskoeffizient</vt:lpstr>
      <vt:lpstr>Homogenitätskoeffizient</vt:lpstr>
      <vt:lpstr>Homogenitätskoeffizient</vt:lpstr>
      <vt:lpstr>1.1.1.3 DRGs als Grundlage eines Vergütungssystems</vt:lpstr>
      <vt:lpstr>AP-DRGs</vt:lpstr>
      <vt:lpstr>APR-DRGs</vt:lpstr>
      <vt:lpstr>Weiterentwicklungen der DRGs</vt:lpstr>
      <vt:lpstr>DRG-Systeme </vt:lpstr>
      <vt:lpstr>1.1.1 Grundlagen des Klassifizierungssystems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652</cp:revision>
  <cp:lastPrinted>2013-04-21T14:09:11Z</cp:lastPrinted>
  <dcterms:created xsi:type="dcterms:W3CDTF">2003-05-27T08:12:45Z</dcterms:created>
  <dcterms:modified xsi:type="dcterms:W3CDTF">2024-01-30T13:28:08Z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