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notesMasterIdLst>
    <p:notesMasterId r:id="rId42"/>
  </p:notesMasterIdLst>
  <p:handoutMasterIdLst>
    <p:handoutMasterId r:id="rId43"/>
  </p:handoutMasterIdLst>
  <p:sldIdLst>
    <p:sldId id="423" r:id="rId2"/>
    <p:sldId id="1402" r:id="rId3"/>
    <p:sldId id="1352" r:id="rId4"/>
    <p:sldId id="1336" r:id="rId5"/>
    <p:sldId id="1337" r:id="rId6"/>
    <p:sldId id="1338" r:id="rId7"/>
    <p:sldId id="1401" r:id="rId8"/>
    <p:sldId id="1339" r:id="rId9"/>
    <p:sldId id="1340" r:id="rId10"/>
    <p:sldId id="1341" r:id="rId11"/>
    <p:sldId id="1405" r:id="rId12"/>
    <p:sldId id="1343" r:id="rId13"/>
    <p:sldId id="1344" r:id="rId14"/>
    <p:sldId id="1345" r:id="rId15"/>
    <p:sldId id="1346" r:id="rId16"/>
    <p:sldId id="1348" r:id="rId17"/>
    <p:sldId id="1404" r:id="rId18"/>
    <p:sldId id="1349" r:id="rId19"/>
    <p:sldId id="840" r:id="rId20"/>
    <p:sldId id="855" r:id="rId21"/>
    <p:sldId id="1066" r:id="rId22"/>
    <p:sldId id="1067" r:id="rId23"/>
    <p:sldId id="1068" r:id="rId24"/>
    <p:sldId id="1071" r:id="rId25"/>
    <p:sldId id="1072" r:id="rId26"/>
    <p:sldId id="1073" r:id="rId27"/>
    <p:sldId id="1074" r:id="rId28"/>
    <p:sldId id="1075" r:id="rId29"/>
    <p:sldId id="1076" r:id="rId30"/>
    <p:sldId id="1077" r:id="rId31"/>
    <p:sldId id="873" r:id="rId32"/>
    <p:sldId id="1372" r:id="rId33"/>
    <p:sldId id="1374" r:id="rId34"/>
    <p:sldId id="1376" r:id="rId35"/>
    <p:sldId id="1080" r:id="rId36"/>
    <p:sldId id="1082" r:id="rId37"/>
    <p:sldId id="1083" r:id="rId38"/>
    <p:sldId id="1084" r:id="rId39"/>
    <p:sldId id="1378" r:id="rId40"/>
    <p:sldId id="579" r:id="rId41"/>
  </p:sldIdLst>
  <p:sldSz cx="9144000" cy="6858000" type="screen4x3"/>
  <p:notesSz cx="6797675" cy="9926638"/>
  <p:defaultTextStyle>
    <a:defPPr>
      <a:defRPr lang="en-US"/>
    </a:defPPr>
    <a:lvl1pPr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1pPr>
    <a:lvl2pPr marL="4572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2pPr>
    <a:lvl3pPr marL="9144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3pPr>
    <a:lvl4pPr marL="13716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4pPr>
    <a:lvl5pPr marL="18288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544">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00"/>
    <a:srgbClr val="FFCCFF"/>
    <a:srgbClr val="DDDDDD"/>
    <a:srgbClr val="FFCCCC"/>
    <a:srgbClr val="FF0000"/>
    <a:srgbClr val="FFFF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809" autoAdjust="0"/>
    <p:restoredTop sz="85104" autoAdjust="0"/>
  </p:normalViewPr>
  <p:slideViewPr>
    <p:cSldViewPr>
      <p:cViewPr varScale="1">
        <p:scale>
          <a:sx n="81" d="100"/>
          <a:sy n="81" d="100"/>
        </p:scale>
        <p:origin x="869" y="53"/>
      </p:cViewPr>
      <p:guideLst>
        <p:guide orient="horz" pos="2160"/>
        <p:guide pos="2544"/>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12612"/>
    </p:cViewPr>
  </p:sorterViewPr>
  <p:notesViewPr>
    <p:cSldViewPr>
      <p:cViewPr varScale="1">
        <p:scale>
          <a:sx n="80" d="100"/>
          <a:sy n="80" d="100"/>
        </p:scale>
        <p:origin x="-2076"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47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1">
                <a:effectLst>
                  <a:outerShdw blurRad="38100" dist="38100" dir="2700000" algn="tl">
                    <a:srgbClr val="C0C0C0"/>
                  </a:outerShdw>
                </a:effectLst>
              </a:defRPr>
            </a:lvl1pPr>
          </a:lstStyle>
          <a:p>
            <a:pPr>
              <a:defRPr/>
            </a:pPr>
            <a:endParaRPr lang="de-DE"/>
          </a:p>
        </p:txBody>
      </p:sp>
      <p:sp>
        <p:nvSpPr>
          <p:cNvPr id="374787"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effectLst>
                  <a:outerShdw blurRad="38100" dist="38100" dir="2700000" algn="tl">
                    <a:srgbClr val="C0C0C0"/>
                  </a:outerShdw>
                </a:effectLst>
              </a:defRPr>
            </a:lvl1pPr>
          </a:lstStyle>
          <a:p>
            <a:pPr>
              <a:defRPr/>
            </a:pPr>
            <a:endParaRPr lang="de-DE"/>
          </a:p>
        </p:txBody>
      </p:sp>
      <p:sp>
        <p:nvSpPr>
          <p:cNvPr id="37478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1">
                <a:effectLst>
                  <a:outerShdw blurRad="38100" dist="38100" dir="2700000" algn="tl">
                    <a:srgbClr val="C0C0C0"/>
                  </a:outerShdw>
                </a:effectLst>
              </a:defRPr>
            </a:lvl1pPr>
          </a:lstStyle>
          <a:p>
            <a:pPr>
              <a:defRPr/>
            </a:pPr>
            <a:endParaRPr lang="de-DE"/>
          </a:p>
        </p:txBody>
      </p:sp>
      <p:sp>
        <p:nvSpPr>
          <p:cNvPr id="374789"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effectLst>
                  <a:outerShdw blurRad="38100" dist="38100" dir="2700000" algn="tl">
                    <a:srgbClr val="C0C0C0"/>
                  </a:outerShdw>
                </a:effectLst>
              </a:defRPr>
            </a:lvl1pPr>
          </a:lstStyle>
          <a:p>
            <a:pPr>
              <a:defRPr/>
            </a:pPr>
            <a:fld id="{38F40C80-C7E6-48EF-BB76-E386553E0E78}" type="slidenum">
              <a:rPr lang="de-DE"/>
              <a:pPr>
                <a:defRPr/>
              </a:pPr>
              <a:t>‹Nr.›</a:t>
            </a:fld>
            <a:endParaRPr lang="de-DE"/>
          </a:p>
        </p:txBody>
      </p:sp>
    </p:spTree>
    <p:extLst>
      <p:ext uri="{BB962C8B-B14F-4D97-AF65-F5344CB8AC3E}">
        <p14:creationId xmlns:p14="http://schemas.microsoft.com/office/powerpoint/2010/main" val="10676865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defRPr>
            </a:lvl1pPr>
          </a:lstStyle>
          <a:p>
            <a:pPr>
              <a:defRPr/>
            </a:pPr>
            <a:endParaRPr lang="de-DE"/>
          </a:p>
        </p:txBody>
      </p:sp>
      <p:sp>
        <p:nvSpPr>
          <p:cNvPr id="149507"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defRPr>
            </a:lvl1pPr>
          </a:lstStyle>
          <a:p>
            <a:pPr>
              <a:defRPr/>
            </a:pPr>
            <a:endParaRPr lang="de-DE"/>
          </a:p>
        </p:txBody>
      </p:sp>
      <p:sp>
        <p:nvSpPr>
          <p:cNvPr id="17306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9"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9510"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ffectLst/>
              </a:defRPr>
            </a:lvl1pPr>
          </a:lstStyle>
          <a:p>
            <a:pPr>
              <a:defRPr/>
            </a:pPr>
            <a:endParaRPr lang="de-DE"/>
          </a:p>
        </p:txBody>
      </p:sp>
      <p:sp>
        <p:nvSpPr>
          <p:cNvPr id="149511"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defRPr>
            </a:lvl1pPr>
          </a:lstStyle>
          <a:p>
            <a:pPr>
              <a:defRPr/>
            </a:pPr>
            <a:fld id="{9DE4B64A-9542-4890-AD2D-A3F4828379D5}" type="slidenum">
              <a:rPr lang="de-DE"/>
              <a:pPr>
                <a:defRPr/>
              </a:pPr>
              <a:t>‹Nr.›</a:t>
            </a:fld>
            <a:endParaRPr lang="de-DE"/>
          </a:p>
        </p:txBody>
      </p:sp>
    </p:spTree>
    <p:extLst>
      <p:ext uri="{BB962C8B-B14F-4D97-AF65-F5344CB8AC3E}">
        <p14:creationId xmlns:p14="http://schemas.microsoft.com/office/powerpoint/2010/main" val="3913818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Folienbildplatzhalter 1"/>
          <p:cNvSpPr>
            <a:spLocks noGrp="1" noRot="1" noChangeAspect="1" noTextEdit="1"/>
          </p:cNvSpPr>
          <p:nvPr>
            <p:ph type="sldImg"/>
          </p:nvPr>
        </p:nvSpPr>
        <p:spPr>
          <a:ln/>
        </p:spPr>
      </p:sp>
      <p:sp>
        <p:nvSpPr>
          <p:cNvPr id="174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174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0D391168-26D1-4B2E-B610-04E7843715D5}" type="slidenum">
              <a:rPr lang="de-DE" sz="1200" smtClean="0"/>
              <a:pPr eaLnBrk="1" hangingPunct="1"/>
              <a:t>1</a:t>
            </a:fld>
            <a:endParaRPr lang="de-DE" sz="1200"/>
          </a:p>
        </p:txBody>
      </p:sp>
    </p:spTree>
    <p:extLst>
      <p:ext uri="{BB962C8B-B14F-4D97-AF65-F5344CB8AC3E}">
        <p14:creationId xmlns:p14="http://schemas.microsoft.com/office/powerpoint/2010/main" val="3406809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Folienbildplatzhalter 1"/>
          <p:cNvSpPr>
            <a:spLocks noGrp="1" noRot="1" noChangeAspect="1" noTextEdit="1"/>
          </p:cNvSpPr>
          <p:nvPr>
            <p:ph type="sldImg"/>
          </p:nvPr>
        </p:nvSpPr>
        <p:spPr>
          <a:xfrm>
            <a:off x="3259138" y="514350"/>
            <a:ext cx="3429000" cy="2571750"/>
          </a:xfrm>
          <a:ln/>
        </p:spPr>
      </p:sp>
      <p:sp>
        <p:nvSpPr>
          <p:cNvPr id="2324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Tree>
    <p:extLst>
      <p:ext uri="{BB962C8B-B14F-4D97-AF65-F5344CB8AC3E}">
        <p14:creationId xmlns:p14="http://schemas.microsoft.com/office/powerpoint/2010/main" val="2297861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Folienbildplatzhalter 1"/>
          <p:cNvSpPr>
            <a:spLocks noGrp="1" noRot="1" noChangeAspect="1" noTextEdit="1"/>
          </p:cNvSpPr>
          <p:nvPr>
            <p:ph type="sldImg"/>
          </p:nvPr>
        </p:nvSpPr>
        <p:spPr>
          <a:xfrm>
            <a:off x="3259138" y="514350"/>
            <a:ext cx="3429000" cy="2571750"/>
          </a:xfrm>
          <a:ln/>
        </p:spPr>
      </p:sp>
      <p:sp>
        <p:nvSpPr>
          <p:cNvPr id="2355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Tree>
    <p:extLst>
      <p:ext uri="{BB962C8B-B14F-4D97-AF65-F5344CB8AC3E}">
        <p14:creationId xmlns:p14="http://schemas.microsoft.com/office/powerpoint/2010/main" val="3723060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Folienbildplatzhalter 1"/>
          <p:cNvSpPr>
            <a:spLocks noGrp="1" noRot="1" noChangeAspect="1" noTextEdit="1"/>
          </p:cNvSpPr>
          <p:nvPr>
            <p:ph type="sldImg"/>
          </p:nvPr>
        </p:nvSpPr>
        <p:spPr>
          <a:xfrm>
            <a:off x="3259138" y="514350"/>
            <a:ext cx="3429000" cy="2571750"/>
          </a:xfrm>
          <a:ln/>
        </p:spPr>
      </p:sp>
      <p:sp>
        <p:nvSpPr>
          <p:cNvPr id="2365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de-DE"/>
          </a:p>
        </p:txBody>
      </p:sp>
    </p:spTree>
    <p:extLst>
      <p:ext uri="{BB962C8B-B14F-4D97-AF65-F5344CB8AC3E}">
        <p14:creationId xmlns:p14="http://schemas.microsoft.com/office/powerpoint/2010/main" val="2115448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Folienbildplatzhalter 1"/>
          <p:cNvSpPr>
            <a:spLocks noGrp="1" noRot="1" noChangeAspect="1" noTextEdit="1"/>
          </p:cNvSpPr>
          <p:nvPr>
            <p:ph type="sldImg"/>
          </p:nvPr>
        </p:nvSpPr>
        <p:spPr>
          <a:xfrm>
            <a:off x="3259138" y="514350"/>
            <a:ext cx="3429000" cy="2571750"/>
          </a:xfrm>
          <a:ln/>
        </p:spPr>
      </p:sp>
      <p:sp>
        <p:nvSpPr>
          <p:cNvPr id="2375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de-DE"/>
          </a:p>
        </p:txBody>
      </p:sp>
    </p:spTree>
    <p:extLst>
      <p:ext uri="{BB962C8B-B14F-4D97-AF65-F5344CB8AC3E}">
        <p14:creationId xmlns:p14="http://schemas.microsoft.com/office/powerpoint/2010/main" val="29000941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64448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Folienbildplatzhalter 1"/>
          <p:cNvSpPr>
            <a:spLocks noGrp="1" noRot="1" noChangeAspect="1" noTextEdit="1"/>
          </p:cNvSpPr>
          <p:nvPr>
            <p:ph type="sldImg"/>
          </p:nvPr>
        </p:nvSpPr>
        <p:spPr>
          <a:xfrm>
            <a:off x="3259138" y="514350"/>
            <a:ext cx="3429000" cy="2571750"/>
          </a:xfrm>
          <a:ln/>
        </p:spPr>
      </p:sp>
      <p:sp>
        <p:nvSpPr>
          <p:cNvPr id="2314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de-DE" dirty="0"/>
          </a:p>
        </p:txBody>
      </p:sp>
    </p:spTree>
    <p:extLst>
      <p:ext uri="{BB962C8B-B14F-4D97-AF65-F5344CB8AC3E}">
        <p14:creationId xmlns:p14="http://schemas.microsoft.com/office/powerpoint/2010/main" val="16876238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dirty="0">
                <a:solidFill>
                  <a:schemeClr val="tx1"/>
                </a:solidFill>
                <a:effectLst/>
                <a:latin typeface="Arial" charset="0"/>
                <a:ea typeface="+mn-ea"/>
                <a:cs typeface="+mn-cs"/>
              </a:rPr>
              <a:t>1,333</a:t>
            </a:r>
            <a:r>
              <a:rPr lang="de-DE" dirty="0"/>
              <a:t> </a:t>
            </a:r>
            <a:r>
              <a:rPr lang="de-DE" sz="1200" b="0" i="0" u="none" strike="noStrike" kern="1200" dirty="0">
                <a:solidFill>
                  <a:schemeClr val="tx1"/>
                </a:solidFill>
                <a:effectLst/>
                <a:latin typeface="Arial" charset="0"/>
                <a:ea typeface="+mn-ea"/>
                <a:cs typeface="+mn-cs"/>
              </a:rPr>
              <a:t>-</a:t>
            </a:r>
            <a:r>
              <a:rPr lang="de-DE" dirty="0"/>
              <a:t> </a:t>
            </a:r>
            <a:r>
              <a:rPr lang="de-DE" sz="1200" b="0" i="0" u="none" strike="noStrike" kern="1200" dirty="0">
                <a:solidFill>
                  <a:schemeClr val="tx1"/>
                </a:solidFill>
                <a:effectLst/>
                <a:latin typeface="Arial" charset="0"/>
                <a:ea typeface="+mn-ea"/>
                <a:cs typeface="+mn-cs"/>
              </a:rPr>
              <a:t>5,0</a:t>
            </a:r>
            <a:r>
              <a:rPr lang="de-DE" dirty="0"/>
              <a:t> </a:t>
            </a:r>
            <a:r>
              <a:rPr lang="de-DE" sz="1200" b="0" i="0" u="none" strike="noStrike" kern="1200" dirty="0">
                <a:solidFill>
                  <a:schemeClr val="tx1"/>
                </a:solidFill>
                <a:effectLst/>
                <a:latin typeface="Arial" charset="0"/>
                <a:ea typeface="+mn-ea"/>
                <a:cs typeface="+mn-cs"/>
              </a:rPr>
              <a:t>1</a:t>
            </a:r>
            <a:r>
              <a:rPr lang="de-DE" dirty="0"/>
              <a:t> </a:t>
            </a:r>
            <a:r>
              <a:rPr lang="de-DE" sz="1200" b="0" i="0" u="none" strike="noStrike" kern="1200" dirty="0">
                <a:solidFill>
                  <a:schemeClr val="tx1"/>
                </a:solidFill>
                <a:effectLst/>
                <a:latin typeface="Arial" charset="0"/>
                <a:ea typeface="+mn-ea"/>
                <a:cs typeface="+mn-cs"/>
              </a:rPr>
              <a:t>0,226</a:t>
            </a:r>
            <a:r>
              <a:rPr lang="de-DE" dirty="0"/>
              <a:t> </a:t>
            </a:r>
            <a:r>
              <a:rPr lang="de-DE" sz="1200" b="0" i="0" u="none" strike="noStrike" kern="1200" dirty="0">
                <a:solidFill>
                  <a:schemeClr val="tx1"/>
                </a:solidFill>
                <a:effectLst/>
                <a:latin typeface="Arial" charset="0"/>
                <a:ea typeface="+mn-ea"/>
                <a:cs typeface="+mn-cs"/>
              </a:rPr>
              <a:t>12</a:t>
            </a:r>
            <a:r>
              <a:rPr lang="de-DE" dirty="0"/>
              <a:t> </a:t>
            </a:r>
            <a:r>
              <a:rPr lang="de-DE" sz="1200" b="0" i="0" u="none" strike="noStrike" kern="1200" dirty="0">
                <a:solidFill>
                  <a:schemeClr val="tx1"/>
                </a:solidFill>
                <a:effectLst/>
                <a:latin typeface="Arial" charset="0"/>
                <a:ea typeface="+mn-ea"/>
                <a:cs typeface="+mn-cs"/>
              </a:rPr>
              <a:t>0,061</a:t>
            </a:r>
            <a:r>
              <a:rPr lang="de-DE" dirty="0"/>
              <a:t> </a:t>
            </a:r>
            <a:r>
              <a:rPr lang="de-DE" sz="1200" b="0" i="0" u="none" strike="noStrike" kern="1200" dirty="0">
                <a:solidFill>
                  <a:schemeClr val="tx1"/>
                </a:solidFill>
                <a:effectLst/>
                <a:latin typeface="Arial" charset="0"/>
                <a:ea typeface="+mn-ea"/>
                <a:cs typeface="+mn-cs"/>
              </a:rPr>
              <a:t>0,070</a:t>
            </a:r>
            <a:r>
              <a:rPr lang="de-DE" dirty="0"/>
              <a:t> </a:t>
            </a:r>
            <a:r>
              <a:rPr lang="de-DE" sz="1200" b="0" i="0" u="none" strike="noStrike" kern="1200" dirty="0">
                <a:solidFill>
                  <a:schemeClr val="tx1"/>
                </a:solidFill>
                <a:effectLst/>
                <a:latin typeface="Arial" charset="0"/>
                <a:ea typeface="+mn-ea"/>
                <a:cs typeface="+mn-cs"/>
              </a:rPr>
              <a:t>-</a:t>
            </a:r>
            <a:r>
              <a:rPr lang="de-DE" dirty="0"/>
              <a:t> </a:t>
            </a:r>
            <a:r>
              <a:rPr lang="de-DE" sz="1200" b="0" i="0" u="none" strike="noStrike" kern="1200" dirty="0">
                <a:solidFill>
                  <a:schemeClr val="tx1"/>
                </a:solidFill>
                <a:effectLst/>
                <a:latin typeface="Arial" charset="0"/>
                <a:ea typeface="+mn-ea"/>
                <a:cs typeface="+mn-cs"/>
              </a:rPr>
              <a:t>-</a:t>
            </a:r>
            <a:r>
              <a:rPr lang="de-DE" dirty="0"/>
              <a:t> </a:t>
            </a:r>
            <a:r>
              <a:rPr lang="de-DE" sz="1200" b="0" i="0" u="none" strike="noStrike" kern="1200" dirty="0">
                <a:solidFill>
                  <a:schemeClr val="tx1"/>
                </a:solidFill>
                <a:effectLst/>
                <a:latin typeface="Arial" charset="0"/>
                <a:ea typeface="+mn-ea"/>
                <a:cs typeface="+mn-cs"/>
              </a:rPr>
              <a:t>0,6823</a:t>
            </a:r>
            <a:r>
              <a:rPr lang="de-DE" dirty="0"/>
              <a:t> </a:t>
            </a:r>
          </a:p>
        </p:txBody>
      </p:sp>
      <p:sp>
        <p:nvSpPr>
          <p:cNvPr id="4" name="Foliennummernplatzhalter 3"/>
          <p:cNvSpPr>
            <a:spLocks noGrp="1"/>
          </p:cNvSpPr>
          <p:nvPr>
            <p:ph type="sldNum" sz="quarter" idx="10"/>
          </p:nvPr>
        </p:nvSpPr>
        <p:spPr/>
        <p:txBody>
          <a:bodyPr/>
          <a:lstStyle/>
          <a:p>
            <a:pPr>
              <a:defRPr/>
            </a:pPr>
            <a:fld id="{9DE4B64A-9542-4890-AD2D-A3F4828379D5}" type="slidenum">
              <a:rPr lang="de-DE" smtClean="0"/>
              <a:pPr>
                <a:defRPr/>
              </a:pPr>
              <a:t>17</a:t>
            </a:fld>
            <a:endParaRPr lang="de-DE"/>
          </a:p>
        </p:txBody>
      </p:sp>
    </p:spTree>
    <p:extLst>
      <p:ext uri="{BB962C8B-B14F-4D97-AF65-F5344CB8AC3E}">
        <p14:creationId xmlns:p14="http://schemas.microsoft.com/office/powerpoint/2010/main" val="3337135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dirty="0">
                <a:solidFill>
                  <a:schemeClr val="tx1"/>
                </a:solidFill>
                <a:effectLst/>
                <a:latin typeface="Arial" charset="0"/>
                <a:ea typeface="+mn-ea"/>
                <a:cs typeface="+mn-cs"/>
              </a:rPr>
              <a:t>1,333</a:t>
            </a:r>
            <a:r>
              <a:rPr lang="de-DE" dirty="0"/>
              <a:t> </a:t>
            </a:r>
            <a:r>
              <a:rPr lang="de-DE" sz="1200" b="0" i="0" u="none" strike="noStrike" kern="1200" dirty="0">
                <a:solidFill>
                  <a:schemeClr val="tx1"/>
                </a:solidFill>
                <a:effectLst/>
                <a:latin typeface="Arial" charset="0"/>
                <a:ea typeface="+mn-ea"/>
                <a:cs typeface="+mn-cs"/>
              </a:rPr>
              <a:t>-</a:t>
            </a:r>
            <a:r>
              <a:rPr lang="de-DE" dirty="0"/>
              <a:t> </a:t>
            </a:r>
            <a:r>
              <a:rPr lang="de-DE" sz="1200" b="0" i="0" u="none" strike="noStrike" kern="1200" dirty="0">
                <a:solidFill>
                  <a:schemeClr val="tx1"/>
                </a:solidFill>
                <a:effectLst/>
                <a:latin typeface="Arial" charset="0"/>
                <a:ea typeface="+mn-ea"/>
                <a:cs typeface="+mn-cs"/>
              </a:rPr>
              <a:t>5,0</a:t>
            </a:r>
            <a:r>
              <a:rPr lang="de-DE" dirty="0"/>
              <a:t> </a:t>
            </a:r>
            <a:r>
              <a:rPr lang="de-DE" sz="1200" b="0" i="0" u="none" strike="noStrike" kern="1200" dirty="0">
                <a:solidFill>
                  <a:schemeClr val="tx1"/>
                </a:solidFill>
                <a:effectLst/>
                <a:latin typeface="Arial" charset="0"/>
                <a:ea typeface="+mn-ea"/>
                <a:cs typeface="+mn-cs"/>
              </a:rPr>
              <a:t>1</a:t>
            </a:r>
            <a:r>
              <a:rPr lang="de-DE" dirty="0"/>
              <a:t> </a:t>
            </a:r>
            <a:r>
              <a:rPr lang="de-DE" sz="1200" b="0" i="0" u="none" strike="noStrike" kern="1200" dirty="0">
                <a:solidFill>
                  <a:schemeClr val="tx1"/>
                </a:solidFill>
                <a:effectLst/>
                <a:latin typeface="Arial" charset="0"/>
                <a:ea typeface="+mn-ea"/>
                <a:cs typeface="+mn-cs"/>
              </a:rPr>
              <a:t>0,226</a:t>
            </a:r>
            <a:r>
              <a:rPr lang="de-DE" dirty="0"/>
              <a:t> </a:t>
            </a:r>
            <a:r>
              <a:rPr lang="de-DE" sz="1200" b="0" i="0" u="none" strike="noStrike" kern="1200" dirty="0">
                <a:solidFill>
                  <a:schemeClr val="tx1"/>
                </a:solidFill>
                <a:effectLst/>
                <a:latin typeface="Arial" charset="0"/>
                <a:ea typeface="+mn-ea"/>
                <a:cs typeface="+mn-cs"/>
              </a:rPr>
              <a:t>12</a:t>
            </a:r>
            <a:r>
              <a:rPr lang="de-DE" dirty="0"/>
              <a:t> </a:t>
            </a:r>
            <a:r>
              <a:rPr lang="de-DE" sz="1200" b="0" i="0" u="none" strike="noStrike" kern="1200" dirty="0">
                <a:solidFill>
                  <a:schemeClr val="tx1"/>
                </a:solidFill>
                <a:effectLst/>
                <a:latin typeface="Arial" charset="0"/>
                <a:ea typeface="+mn-ea"/>
                <a:cs typeface="+mn-cs"/>
              </a:rPr>
              <a:t>0,061</a:t>
            </a:r>
            <a:r>
              <a:rPr lang="de-DE" dirty="0"/>
              <a:t> </a:t>
            </a:r>
            <a:r>
              <a:rPr lang="de-DE" sz="1200" b="0" i="0" u="none" strike="noStrike" kern="1200" dirty="0">
                <a:solidFill>
                  <a:schemeClr val="tx1"/>
                </a:solidFill>
                <a:effectLst/>
                <a:latin typeface="Arial" charset="0"/>
                <a:ea typeface="+mn-ea"/>
                <a:cs typeface="+mn-cs"/>
              </a:rPr>
              <a:t>0,070</a:t>
            </a:r>
            <a:r>
              <a:rPr lang="de-DE" dirty="0"/>
              <a:t> </a:t>
            </a:r>
            <a:r>
              <a:rPr lang="de-DE" sz="1200" b="0" i="0" u="none" strike="noStrike" kern="1200" dirty="0">
                <a:solidFill>
                  <a:schemeClr val="tx1"/>
                </a:solidFill>
                <a:effectLst/>
                <a:latin typeface="Arial" charset="0"/>
                <a:ea typeface="+mn-ea"/>
                <a:cs typeface="+mn-cs"/>
              </a:rPr>
              <a:t>-</a:t>
            </a:r>
            <a:r>
              <a:rPr lang="de-DE" dirty="0"/>
              <a:t> </a:t>
            </a:r>
            <a:r>
              <a:rPr lang="de-DE" sz="1200" b="0" i="0" u="none" strike="noStrike" kern="1200" dirty="0">
                <a:solidFill>
                  <a:schemeClr val="tx1"/>
                </a:solidFill>
                <a:effectLst/>
                <a:latin typeface="Arial" charset="0"/>
                <a:ea typeface="+mn-ea"/>
                <a:cs typeface="+mn-cs"/>
              </a:rPr>
              <a:t>-</a:t>
            </a:r>
            <a:r>
              <a:rPr lang="de-DE" dirty="0"/>
              <a:t> </a:t>
            </a:r>
            <a:r>
              <a:rPr lang="de-DE" sz="1200" b="0" i="0" u="none" strike="noStrike" kern="1200" dirty="0">
                <a:solidFill>
                  <a:schemeClr val="tx1"/>
                </a:solidFill>
                <a:effectLst/>
                <a:latin typeface="Arial" charset="0"/>
                <a:ea typeface="+mn-ea"/>
                <a:cs typeface="+mn-cs"/>
              </a:rPr>
              <a:t>0,6823</a:t>
            </a:r>
            <a:r>
              <a:rPr lang="de-DE" dirty="0"/>
              <a:t> </a:t>
            </a:r>
          </a:p>
        </p:txBody>
      </p:sp>
      <p:sp>
        <p:nvSpPr>
          <p:cNvPr id="4" name="Foliennummernplatzhalter 3"/>
          <p:cNvSpPr>
            <a:spLocks noGrp="1"/>
          </p:cNvSpPr>
          <p:nvPr>
            <p:ph type="sldNum" sz="quarter" idx="10"/>
          </p:nvPr>
        </p:nvSpPr>
        <p:spPr/>
        <p:txBody>
          <a:bodyPr/>
          <a:lstStyle/>
          <a:p>
            <a:pPr>
              <a:defRPr/>
            </a:pPr>
            <a:fld id="{9DE4B64A-9542-4890-AD2D-A3F4828379D5}" type="slidenum">
              <a:rPr lang="de-DE" smtClean="0"/>
              <a:pPr>
                <a:defRPr/>
              </a:pPr>
              <a:t>18</a:t>
            </a:fld>
            <a:endParaRPr lang="de-DE"/>
          </a:p>
        </p:txBody>
      </p:sp>
    </p:spTree>
    <p:extLst>
      <p:ext uri="{BB962C8B-B14F-4D97-AF65-F5344CB8AC3E}">
        <p14:creationId xmlns:p14="http://schemas.microsoft.com/office/powerpoint/2010/main" val="4494314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Folienbildplatzhalter 1"/>
          <p:cNvSpPr>
            <a:spLocks noGrp="1" noRot="1" noChangeAspect="1" noTextEdit="1"/>
          </p:cNvSpPr>
          <p:nvPr>
            <p:ph type="sldImg"/>
          </p:nvPr>
        </p:nvSpPr>
        <p:spPr>
          <a:ln/>
        </p:spPr>
      </p:sp>
      <p:sp>
        <p:nvSpPr>
          <p:cNvPr id="2027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2027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AA861399-511A-48BA-A200-8C58107F61B2}" type="slidenum">
              <a:rPr lang="de-DE" sz="1200" smtClean="0"/>
              <a:pPr eaLnBrk="1" hangingPunct="1"/>
              <a:t>19</a:t>
            </a:fld>
            <a:endParaRPr lang="de-DE" sz="1200"/>
          </a:p>
        </p:txBody>
      </p:sp>
    </p:spTree>
    <p:extLst>
      <p:ext uri="{BB962C8B-B14F-4D97-AF65-F5344CB8AC3E}">
        <p14:creationId xmlns:p14="http://schemas.microsoft.com/office/powerpoint/2010/main" val="11354254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Folienbildplatzhalter 1"/>
          <p:cNvSpPr>
            <a:spLocks noGrp="1" noRot="1" noChangeAspect="1" noTextEdit="1"/>
          </p:cNvSpPr>
          <p:nvPr>
            <p:ph type="sldImg"/>
          </p:nvPr>
        </p:nvSpPr>
        <p:spPr>
          <a:ln/>
        </p:spPr>
      </p:sp>
      <p:sp>
        <p:nvSpPr>
          <p:cNvPr id="2037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2037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C50EABC0-F11C-4587-8219-182056E8E7FE}" type="slidenum">
              <a:rPr lang="de-DE" sz="1200" smtClean="0"/>
              <a:pPr eaLnBrk="1" hangingPunct="1"/>
              <a:t>20</a:t>
            </a:fld>
            <a:endParaRPr lang="de-DE" sz="1200"/>
          </a:p>
        </p:txBody>
      </p:sp>
    </p:spTree>
    <p:extLst>
      <p:ext uri="{BB962C8B-B14F-4D97-AF65-F5344CB8AC3E}">
        <p14:creationId xmlns:p14="http://schemas.microsoft.com/office/powerpoint/2010/main" val="3217241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Folienbildplatzhalter 1"/>
          <p:cNvSpPr>
            <a:spLocks noGrp="1" noRot="1" noChangeAspect="1" noTextEdit="1"/>
          </p:cNvSpPr>
          <p:nvPr>
            <p:ph type="sldImg"/>
          </p:nvPr>
        </p:nvSpPr>
        <p:spPr>
          <a:ln/>
        </p:spPr>
      </p:sp>
      <p:sp>
        <p:nvSpPr>
          <p:cNvPr id="1771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1771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7A38CFC9-D786-4058-803E-26CBE9FBE7CC}" type="slidenum">
              <a:rPr lang="de-DE" sz="1200" smtClean="0"/>
              <a:pPr eaLnBrk="1" hangingPunct="1"/>
              <a:t>2</a:t>
            </a:fld>
            <a:endParaRPr lang="de-DE" sz="1200"/>
          </a:p>
        </p:txBody>
      </p:sp>
    </p:spTree>
    <p:extLst>
      <p:ext uri="{BB962C8B-B14F-4D97-AF65-F5344CB8AC3E}">
        <p14:creationId xmlns:p14="http://schemas.microsoft.com/office/powerpoint/2010/main" val="486262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Folienbildplatzhalter 1"/>
          <p:cNvSpPr>
            <a:spLocks noGrp="1" noRot="1" noChangeAspect="1" noTextEdit="1"/>
          </p:cNvSpPr>
          <p:nvPr>
            <p:ph type="sldImg"/>
          </p:nvPr>
        </p:nvSpPr>
        <p:spPr>
          <a:ln/>
        </p:spPr>
      </p:sp>
      <p:sp>
        <p:nvSpPr>
          <p:cNvPr id="2037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2037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C50EABC0-F11C-4587-8219-182056E8E7FE}" type="slidenum">
              <a:rPr lang="de-DE" sz="1200" smtClean="0"/>
              <a:pPr eaLnBrk="1" hangingPunct="1"/>
              <a:t>21</a:t>
            </a:fld>
            <a:endParaRPr lang="de-DE" sz="1200"/>
          </a:p>
        </p:txBody>
      </p:sp>
    </p:spTree>
    <p:extLst>
      <p:ext uri="{BB962C8B-B14F-4D97-AF65-F5344CB8AC3E}">
        <p14:creationId xmlns:p14="http://schemas.microsoft.com/office/powerpoint/2010/main" val="3092680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Folienbildplatzhalter 1"/>
          <p:cNvSpPr>
            <a:spLocks noGrp="1" noRot="1" noChangeAspect="1" noTextEdit="1"/>
          </p:cNvSpPr>
          <p:nvPr>
            <p:ph type="sldImg"/>
          </p:nvPr>
        </p:nvSpPr>
        <p:spPr>
          <a:ln/>
        </p:spPr>
      </p:sp>
      <p:sp>
        <p:nvSpPr>
          <p:cNvPr id="2037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2037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C50EABC0-F11C-4587-8219-182056E8E7FE}" type="slidenum">
              <a:rPr lang="de-DE" sz="1200" smtClean="0"/>
              <a:pPr eaLnBrk="1" hangingPunct="1"/>
              <a:t>22</a:t>
            </a:fld>
            <a:endParaRPr lang="de-DE" sz="1200"/>
          </a:p>
        </p:txBody>
      </p:sp>
    </p:spTree>
    <p:extLst>
      <p:ext uri="{BB962C8B-B14F-4D97-AF65-F5344CB8AC3E}">
        <p14:creationId xmlns:p14="http://schemas.microsoft.com/office/powerpoint/2010/main" val="24161508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Folienbildplatzhalter 1"/>
          <p:cNvSpPr>
            <a:spLocks noGrp="1" noRot="1" noChangeAspect="1" noTextEdit="1"/>
          </p:cNvSpPr>
          <p:nvPr>
            <p:ph type="sldImg"/>
          </p:nvPr>
        </p:nvSpPr>
        <p:spPr>
          <a:ln/>
        </p:spPr>
      </p:sp>
      <p:sp>
        <p:nvSpPr>
          <p:cNvPr id="2037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2037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C50EABC0-F11C-4587-8219-182056E8E7FE}" type="slidenum">
              <a:rPr lang="de-DE" sz="1200" smtClean="0"/>
              <a:pPr eaLnBrk="1" hangingPunct="1"/>
              <a:t>23</a:t>
            </a:fld>
            <a:endParaRPr lang="de-DE" sz="1200"/>
          </a:p>
        </p:txBody>
      </p:sp>
    </p:spTree>
    <p:extLst>
      <p:ext uri="{BB962C8B-B14F-4D97-AF65-F5344CB8AC3E}">
        <p14:creationId xmlns:p14="http://schemas.microsoft.com/office/powerpoint/2010/main" val="42468205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endParaRPr lang="de-DE" dirty="0"/>
          </a:p>
        </p:txBody>
      </p:sp>
      <p:sp>
        <p:nvSpPr>
          <p:cNvPr id="2109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46F180C6-ED57-4646-8C9E-0F2AB67B9F06}" type="slidenum">
              <a:rPr lang="de-DE" sz="1200" smtClean="0"/>
              <a:pPr eaLnBrk="1" hangingPunct="1"/>
              <a:t>24</a:t>
            </a:fld>
            <a:endParaRPr lang="de-DE" sz="1200"/>
          </a:p>
        </p:txBody>
      </p:sp>
    </p:spTree>
    <p:extLst>
      <p:ext uri="{BB962C8B-B14F-4D97-AF65-F5344CB8AC3E}">
        <p14:creationId xmlns:p14="http://schemas.microsoft.com/office/powerpoint/2010/main" val="41909695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endParaRPr lang="de-DE" dirty="0"/>
          </a:p>
        </p:txBody>
      </p:sp>
      <p:sp>
        <p:nvSpPr>
          <p:cNvPr id="2109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46F180C6-ED57-4646-8C9E-0F2AB67B9F06}" type="slidenum">
              <a:rPr lang="de-DE" sz="1200" smtClean="0"/>
              <a:pPr eaLnBrk="1" hangingPunct="1"/>
              <a:t>25</a:t>
            </a:fld>
            <a:endParaRPr lang="de-DE" sz="1200"/>
          </a:p>
        </p:txBody>
      </p:sp>
    </p:spTree>
    <p:extLst>
      <p:ext uri="{BB962C8B-B14F-4D97-AF65-F5344CB8AC3E}">
        <p14:creationId xmlns:p14="http://schemas.microsoft.com/office/powerpoint/2010/main" val="3634897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endParaRPr lang="de-DE" dirty="0"/>
          </a:p>
        </p:txBody>
      </p:sp>
      <p:sp>
        <p:nvSpPr>
          <p:cNvPr id="2109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46F180C6-ED57-4646-8C9E-0F2AB67B9F06}" type="slidenum">
              <a:rPr lang="de-DE" sz="1200" smtClean="0"/>
              <a:pPr eaLnBrk="1" hangingPunct="1"/>
              <a:t>26</a:t>
            </a:fld>
            <a:endParaRPr lang="de-DE" sz="1200"/>
          </a:p>
        </p:txBody>
      </p:sp>
    </p:spTree>
    <p:extLst>
      <p:ext uri="{BB962C8B-B14F-4D97-AF65-F5344CB8AC3E}">
        <p14:creationId xmlns:p14="http://schemas.microsoft.com/office/powerpoint/2010/main" val="28708847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endParaRPr lang="de-DE" dirty="0"/>
          </a:p>
        </p:txBody>
      </p:sp>
      <p:sp>
        <p:nvSpPr>
          <p:cNvPr id="2109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46F180C6-ED57-4646-8C9E-0F2AB67B9F06}" type="slidenum">
              <a:rPr lang="de-DE" sz="1200" smtClean="0"/>
              <a:pPr eaLnBrk="1" hangingPunct="1"/>
              <a:t>27</a:t>
            </a:fld>
            <a:endParaRPr lang="de-DE" sz="1200"/>
          </a:p>
        </p:txBody>
      </p:sp>
    </p:spTree>
    <p:extLst>
      <p:ext uri="{BB962C8B-B14F-4D97-AF65-F5344CB8AC3E}">
        <p14:creationId xmlns:p14="http://schemas.microsoft.com/office/powerpoint/2010/main" val="24890164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endParaRPr lang="de-DE" dirty="0"/>
          </a:p>
        </p:txBody>
      </p:sp>
      <p:sp>
        <p:nvSpPr>
          <p:cNvPr id="2109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46F180C6-ED57-4646-8C9E-0F2AB67B9F06}" type="slidenum">
              <a:rPr lang="de-DE" sz="1200" smtClean="0"/>
              <a:pPr eaLnBrk="1" hangingPunct="1"/>
              <a:t>28</a:t>
            </a:fld>
            <a:endParaRPr lang="de-DE" sz="1200"/>
          </a:p>
        </p:txBody>
      </p:sp>
    </p:spTree>
    <p:extLst>
      <p:ext uri="{BB962C8B-B14F-4D97-AF65-F5344CB8AC3E}">
        <p14:creationId xmlns:p14="http://schemas.microsoft.com/office/powerpoint/2010/main" val="23953762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endParaRPr lang="de-DE" dirty="0"/>
          </a:p>
        </p:txBody>
      </p:sp>
      <p:sp>
        <p:nvSpPr>
          <p:cNvPr id="2109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46F180C6-ED57-4646-8C9E-0F2AB67B9F06}" type="slidenum">
              <a:rPr lang="de-DE" sz="1200" smtClean="0"/>
              <a:pPr eaLnBrk="1" hangingPunct="1"/>
              <a:t>29</a:t>
            </a:fld>
            <a:endParaRPr lang="de-DE" sz="1200"/>
          </a:p>
        </p:txBody>
      </p:sp>
    </p:spTree>
    <p:extLst>
      <p:ext uri="{BB962C8B-B14F-4D97-AF65-F5344CB8AC3E}">
        <p14:creationId xmlns:p14="http://schemas.microsoft.com/office/powerpoint/2010/main" val="17260269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endParaRPr lang="de-DE" dirty="0"/>
          </a:p>
        </p:txBody>
      </p:sp>
      <p:sp>
        <p:nvSpPr>
          <p:cNvPr id="2109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46F180C6-ED57-4646-8C9E-0F2AB67B9F06}" type="slidenum">
              <a:rPr lang="de-DE" sz="1200" smtClean="0"/>
              <a:pPr eaLnBrk="1" hangingPunct="1"/>
              <a:t>30</a:t>
            </a:fld>
            <a:endParaRPr lang="de-DE" sz="1200"/>
          </a:p>
        </p:txBody>
      </p:sp>
    </p:spTree>
    <p:extLst>
      <p:ext uri="{BB962C8B-B14F-4D97-AF65-F5344CB8AC3E}">
        <p14:creationId xmlns:p14="http://schemas.microsoft.com/office/powerpoint/2010/main" val="24194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Folienbildplatzhalter 1"/>
          <p:cNvSpPr>
            <a:spLocks noGrp="1" noRot="1" noChangeAspect="1" noTextEdit="1"/>
          </p:cNvSpPr>
          <p:nvPr>
            <p:ph type="sldImg"/>
          </p:nvPr>
        </p:nvSpPr>
        <p:spPr>
          <a:ln/>
        </p:spPr>
      </p:sp>
      <p:sp>
        <p:nvSpPr>
          <p:cNvPr id="2007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2007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126006E4-0BA5-41C4-923D-749D9CD29D1B}" type="slidenum">
              <a:rPr lang="de-DE" sz="1200" smtClean="0"/>
              <a:pPr eaLnBrk="1" hangingPunct="1"/>
              <a:t>3</a:t>
            </a:fld>
            <a:endParaRPr lang="de-DE" sz="1200"/>
          </a:p>
        </p:txBody>
      </p:sp>
    </p:spTree>
    <p:extLst>
      <p:ext uri="{BB962C8B-B14F-4D97-AF65-F5344CB8AC3E}">
        <p14:creationId xmlns:p14="http://schemas.microsoft.com/office/powerpoint/2010/main" val="12860672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Folienbildplatzhalter 1"/>
          <p:cNvSpPr>
            <a:spLocks noGrp="1" noRot="1" noChangeAspect="1" noTextEdit="1"/>
          </p:cNvSpPr>
          <p:nvPr>
            <p:ph type="sldImg"/>
          </p:nvPr>
        </p:nvSpPr>
        <p:spPr>
          <a:ln/>
        </p:spPr>
      </p:sp>
      <p:sp>
        <p:nvSpPr>
          <p:cNvPr id="2150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2150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3752916A-AFBD-4D2B-8B9D-30057E0CEBE0}" type="slidenum">
              <a:rPr lang="de-DE" sz="1200" smtClean="0"/>
              <a:pPr eaLnBrk="1" hangingPunct="1"/>
              <a:t>31</a:t>
            </a:fld>
            <a:endParaRPr lang="de-DE" sz="1200"/>
          </a:p>
        </p:txBody>
      </p:sp>
    </p:spTree>
    <p:extLst>
      <p:ext uri="{BB962C8B-B14F-4D97-AF65-F5344CB8AC3E}">
        <p14:creationId xmlns:p14="http://schemas.microsoft.com/office/powerpoint/2010/main" val="27321138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Folienbildplatzhalter 1"/>
          <p:cNvSpPr>
            <a:spLocks noGrp="1" noRot="1" noChangeAspect="1" noTextEdit="1"/>
          </p:cNvSpPr>
          <p:nvPr>
            <p:ph type="sldImg"/>
          </p:nvPr>
        </p:nvSpPr>
        <p:spPr>
          <a:ln/>
        </p:spPr>
      </p:sp>
      <p:sp>
        <p:nvSpPr>
          <p:cNvPr id="2242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2242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0B7D884E-0EB3-440F-95CF-696BCA59DEF1}" type="slidenum">
              <a:rPr lang="de-DE" sz="1200" smtClean="0"/>
              <a:pPr eaLnBrk="1" hangingPunct="1"/>
              <a:t>35</a:t>
            </a:fld>
            <a:endParaRPr lang="de-DE" sz="1200"/>
          </a:p>
        </p:txBody>
      </p:sp>
    </p:spTree>
    <p:extLst>
      <p:ext uri="{BB962C8B-B14F-4D97-AF65-F5344CB8AC3E}">
        <p14:creationId xmlns:p14="http://schemas.microsoft.com/office/powerpoint/2010/main" val="22449993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Folienbildplatzhalter 1"/>
          <p:cNvSpPr>
            <a:spLocks noGrp="1" noRot="1" noChangeAspect="1" noTextEdit="1"/>
          </p:cNvSpPr>
          <p:nvPr>
            <p:ph type="sldImg"/>
          </p:nvPr>
        </p:nvSpPr>
        <p:spPr>
          <a:ln/>
        </p:spPr>
      </p:sp>
      <p:sp>
        <p:nvSpPr>
          <p:cNvPr id="2252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2252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33834013-55E2-4B0C-8FA9-68CC75FA148A}" type="slidenum">
              <a:rPr lang="de-DE" sz="1200" smtClean="0"/>
              <a:pPr eaLnBrk="1" hangingPunct="1"/>
              <a:t>36</a:t>
            </a:fld>
            <a:endParaRPr lang="de-DE" sz="1200"/>
          </a:p>
        </p:txBody>
      </p:sp>
    </p:spTree>
    <p:extLst>
      <p:ext uri="{BB962C8B-B14F-4D97-AF65-F5344CB8AC3E}">
        <p14:creationId xmlns:p14="http://schemas.microsoft.com/office/powerpoint/2010/main" val="33494063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Folienbildplatzhalter 1"/>
          <p:cNvSpPr>
            <a:spLocks noGrp="1" noRot="1" noChangeAspect="1" noTextEdit="1"/>
          </p:cNvSpPr>
          <p:nvPr>
            <p:ph type="sldImg"/>
          </p:nvPr>
        </p:nvSpPr>
        <p:spPr>
          <a:ln/>
        </p:spPr>
      </p:sp>
      <p:sp>
        <p:nvSpPr>
          <p:cNvPr id="2252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2252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33834013-55E2-4B0C-8FA9-68CC75FA148A}" type="slidenum">
              <a:rPr lang="de-DE" sz="1200" smtClean="0"/>
              <a:pPr eaLnBrk="1" hangingPunct="1"/>
              <a:t>37</a:t>
            </a:fld>
            <a:endParaRPr lang="de-DE" sz="1200"/>
          </a:p>
        </p:txBody>
      </p:sp>
    </p:spTree>
    <p:extLst>
      <p:ext uri="{BB962C8B-B14F-4D97-AF65-F5344CB8AC3E}">
        <p14:creationId xmlns:p14="http://schemas.microsoft.com/office/powerpoint/2010/main" val="13582615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Folienbildplatzhalter 1"/>
          <p:cNvSpPr>
            <a:spLocks noGrp="1" noRot="1" noChangeAspect="1" noTextEdit="1"/>
          </p:cNvSpPr>
          <p:nvPr>
            <p:ph type="sldImg"/>
          </p:nvPr>
        </p:nvSpPr>
        <p:spPr>
          <a:ln/>
        </p:spPr>
      </p:sp>
      <p:sp>
        <p:nvSpPr>
          <p:cNvPr id="2293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2293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0E9906F4-3BA8-41D7-A3E2-1EB0A836E57D}" type="slidenum">
              <a:rPr lang="de-DE" sz="1200" smtClean="0"/>
              <a:pPr eaLnBrk="1" hangingPunct="1"/>
              <a:t>38</a:t>
            </a:fld>
            <a:endParaRPr lang="de-DE" sz="1200"/>
          </a:p>
        </p:txBody>
      </p:sp>
    </p:spTree>
    <p:extLst>
      <p:ext uri="{BB962C8B-B14F-4D97-AF65-F5344CB8AC3E}">
        <p14:creationId xmlns:p14="http://schemas.microsoft.com/office/powerpoint/2010/main" val="1035980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Folienbildplatzhalter 1"/>
          <p:cNvSpPr>
            <a:spLocks noGrp="1" noRot="1" noChangeAspect="1" noTextEdit="1"/>
          </p:cNvSpPr>
          <p:nvPr>
            <p:ph type="sldImg"/>
          </p:nvPr>
        </p:nvSpPr>
        <p:spPr>
          <a:ln/>
        </p:spPr>
      </p:sp>
      <p:sp>
        <p:nvSpPr>
          <p:cNvPr id="1771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1771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7A38CFC9-D786-4058-803E-26CBE9FBE7CC}" type="slidenum">
              <a:rPr lang="de-DE" sz="1200" smtClean="0"/>
              <a:pPr eaLnBrk="1" hangingPunct="1"/>
              <a:t>40</a:t>
            </a:fld>
            <a:endParaRPr lang="de-DE" sz="1200"/>
          </a:p>
        </p:txBody>
      </p:sp>
    </p:spTree>
    <p:extLst>
      <p:ext uri="{BB962C8B-B14F-4D97-AF65-F5344CB8AC3E}">
        <p14:creationId xmlns:p14="http://schemas.microsoft.com/office/powerpoint/2010/main" val="1649571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Folienbildplatzhalter 1"/>
          <p:cNvSpPr>
            <a:spLocks noGrp="1" noRot="1" noChangeAspect="1" noTextEdit="1"/>
          </p:cNvSpPr>
          <p:nvPr>
            <p:ph type="sldImg"/>
          </p:nvPr>
        </p:nvSpPr>
        <p:spPr>
          <a:xfrm>
            <a:off x="3259138" y="514350"/>
            <a:ext cx="3429000" cy="2571750"/>
          </a:xfrm>
          <a:ln/>
        </p:spPr>
      </p:sp>
      <p:sp>
        <p:nvSpPr>
          <p:cNvPr id="2007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Tree>
    <p:extLst>
      <p:ext uri="{BB962C8B-B14F-4D97-AF65-F5344CB8AC3E}">
        <p14:creationId xmlns:p14="http://schemas.microsoft.com/office/powerpoint/2010/main" val="3140420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Folienbildplatzhalter 1"/>
          <p:cNvSpPr>
            <a:spLocks noGrp="1" noRot="1" noChangeAspect="1" noTextEdit="1"/>
          </p:cNvSpPr>
          <p:nvPr>
            <p:ph type="sldImg"/>
          </p:nvPr>
        </p:nvSpPr>
        <p:spPr>
          <a:xfrm>
            <a:off x="3259138" y="514350"/>
            <a:ext cx="3429000" cy="2571750"/>
          </a:xfrm>
          <a:ln/>
        </p:spPr>
      </p:sp>
      <p:sp>
        <p:nvSpPr>
          <p:cNvPr id="3" name="Notizenplatzhalter 2"/>
          <p:cNvSpPr>
            <a:spLocks noGrp="1"/>
          </p:cNvSpPr>
          <p:nvPr>
            <p:ph type="body" idx="1"/>
          </p:nvPr>
        </p:nvSpPr>
        <p:spPr/>
        <p:txBody>
          <a:bodyPr/>
          <a:lstStyle/>
          <a:p>
            <a:pPr>
              <a:defRPr/>
            </a:pPr>
            <a:endParaRPr lang="de-DE" dirty="0"/>
          </a:p>
        </p:txBody>
      </p:sp>
    </p:spTree>
    <p:extLst>
      <p:ext uri="{BB962C8B-B14F-4D97-AF65-F5344CB8AC3E}">
        <p14:creationId xmlns:p14="http://schemas.microsoft.com/office/powerpoint/2010/main" val="2358682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Folienbildplatzhalter 1"/>
          <p:cNvSpPr>
            <a:spLocks noGrp="1" noRot="1" noChangeAspect="1" noTextEdit="1"/>
          </p:cNvSpPr>
          <p:nvPr>
            <p:ph type="sldImg"/>
          </p:nvPr>
        </p:nvSpPr>
        <p:spPr>
          <a:xfrm>
            <a:off x="3259138" y="514350"/>
            <a:ext cx="3429000" cy="2571750"/>
          </a:xfrm>
          <a:ln/>
        </p:spPr>
      </p:sp>
      <p:sp>
        <p:nvSpPr>
          <p:cNvPr id="2273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de-DE" dirty="0"/>
          </a:p>
        </p:txBody>
      </p:sp>
    </p:spTree>
    <p:extLst>
      <p:ext uri="{BB962C8B-B14F-4D97-AF65-F5344CB8AC3E}">
        <p14:creationId xmlns:p14="http://schemas.microsoft.com/office/powerpoint/2010/main" val="3951233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Folienbildplatzhalter 1"/>
          <p:cNvSpPr>
            <a:spLocks noGrp="1" noRot="1" noChangeAspect="1" noTextEdit="1"/>
          </p:cNvSpPr>
          <p:nvPr>
            <p:ph type="sldImg"/>
          </p:nvPr>
        </p:nvSpPr>
        <p:spPr>
          <a:xfrm>
            <a:off x="3259138" y="514350"/>
            <a:ext cx="3429000" cy="2571750"/>
          </a:xfrm>
          <a:ln/>
        </p:spPr>
      </p:sp>
      <p:sp>
        <p:nvSpPr>
          <p:cNvPr id="2273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de-DE" dirty="0"/>
          </a:p>
        </p:txBody>
      </p:sp>
    </p:spTree>
    <p:extLst>
      <p:ext uri="{BB962C8B-B14F-4D97-AF65-F5344CB8AC3E}">
        <p14:creationId xmlns:p14="http://schemas.microsoft.com/office/powerpoint/2010/main" val="4131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Folienbildplatzhalter 1"/>
          <p:cNvSpPr>
            <a:spLocks noGrp="1" noRot="1" noChangeAspect="1" noTextEdit="1"/>
          </p:cNvSpPr>
          <p:nvPr>
            <p:ph type="sldImg"/>
          </p:nvPr>
        </p:nvSpPr>
        <p:spPr>
          <a:xfrm>
            <a:off x="3259138" y="514350"/>
            <a:ext cx="3429000" cy="2571750"/>
          </a:xfrm>
          <a:ln/>
        </p:spPr>
      </p:sp>
      <p:sp>
        <p:nvSpPr>
          <p:cNvPr id="2293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Tree>
    <p:extLst>
      <p:ext uri="{BB962C8B-B14F-4D97-AF65-F5344CB8AC3E}">
        <p14:creationId xmlns:p14="http://schemas.microsoft.com/office/powerpoint/2010/main" val="1059692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Folienbildplatzhalter 1"/>
          <p:cNvSpPr>
            <a:spLocks noGrp="1" noRot="1" noChangeAspect="1" noTextEdit="1"/>
          </p:cNvSpPr>
          <p:nvPr>
            <p:ph type="sldImg"/>
          </p:nvPr>
        </p:nvSpPr>
        <p:spPr>
          <a:xfrm>
            <a:off x="3259138" y="514350"/>
            <a:ext cx="3429000" cy="2571750"/>
          </a:xfrm>
          <a:ln/>
        </p:spPr>
      </p:sp>
      <p:sp>
        <p:nvSpPr>
          <p:cNvPr id="2314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de-DE" dirty="0"/>
          </a:p>
        </p:txBody>
      </p:sp>
    </p:spTree>
    <p:extLst>
      <p:ext uri="{BB962C8B-B14F-4D97-AF65-F5344CB8AC3E}">
        <p14:creationId xmlns:p14="http://schemas.microsoft.com/office/powerpoint/2010/main" val="4057765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pPr>
              <a:defRPr/>
            </a:pPr>
            <a:endParaRPr lang="de-DE"/>
          </a:p>
        </p:txBody>
      </p:sp>
      <p:sp>
        <p:nvSpPr>
          <p:cNvPr id="5" name="Fußzeilenplatzhalter 4"/>
          <p:cNvSpPr>
            <a:spLocks noGrp="1"/>
          </p:cNvSpPr>
          <p:nvPr>
            <p:ph type="ftr" sz="quarter" idx="11"/>
          </p:nvPr>
        </p:nvSpPr>
        <p:spPr/>
        <p:txBody>
          <a:bodyPr/>
          <a:lstStyle/>
          <a:p>
            <a:pPr>
              <a:defRPr/>
            </a:pPr>
            <a:endParaRPr lang="de-DE"/>
          </a:p>
        </p:txBody>
      </p:sp>
      <p:sp>
        <p:nvSpPr>
          <p:cNvPr id="6" name="Foliennummernplatzhalter 5"/>
          <p:cNvSpPr>
            <a:spLocks noGrp="1"/>
          </p:cNvSpPr>
          <p:nvPr>
            <p:ph type="sldNum" sz="quarter" idx="12"/>
          </p:nvPr>
        </p:nvSpPr>
        <p:spPr/>
        <p:txBody>
          <a:bodyPr/>
          <a:lstStyle/>
          <a:p>
            <a:pPr>
              <a:defRPr/>
            </a:pPr>
            <a:fld id="{DC8AC4B4-66AF-426C-8A63-782449338A22}" type="slidenum">
              <a:rPr lang="de-DE" smtClean="0"/>
              <a:pPr>
                <a:defRPr/>
              </a:pPr>
              <a:t>‹Nr.›</a:t>
            </a:fld>
            <a:endParaRPr lang="de-DE"/>
          </a:p>
        </p:txBody>
      </p:sp>
    </p:spTree>
    <p:extLst>
      <p:ext uri="{BB962C8B-B14F-4D97-AF65-F5344CB8AC3E}">
        <p14:creationId xmlns:p14="http://schemas.microsoft.com/office/powerpoint/2010/main" val="139413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CCB1C9D0-4FE1-4686-86D7-A5E5335EEAAB}" type="datetimeFigureOut">
              <a:rPr lang="de-DE" smtClean="0"/>
              <a:t>30.01.2024</a:t>
            </a:fld>
            <a:endParaRPr lang="de-DE"/>
          </a:p>
        </p:txBody>
      </p:sp>
      <p:sp>
        <p:nvSpPr>
          <p:cNvPr id="5" name="Fußzeilenplatzhalter 4"/>
          <p:cNvSpPr>
            <a:spLocks noGrp="1"/>
          </p:cNvSpPr>
          <p:nvPr>
            <p:ph type="ftr" sz="quarter" idx="11"/>
          </p:nvPr>
        </p:nvSpPr>
        <p:spPr/>
        <p:txBody>
          <a:bodyPr/>
          <a:lstStyle/>
          <a:p>
            <a:pPr>
              <a:defRPr/>
            </a:pPr>
            <a:endParaRPr lang="de-DE"/>
          </a:p>
        </p:txBody>
      </p:sp>
      <p:sp>
        <p:nvSpPr>
          <p:cNvPr id="6" name="Foliennummernplatzhalter 5"/>
          <p:cNvSpPr>
            <a:spLocks noGrp="1"/>
          </p:cNvSpPr>
          <p:nvPr>
            <p:ph type="sldNum" sz="quarter" idx="12"/>
          </p:nvPr>
        </p:nvSpPr>
        <p:spPr/>
        <p:txBody>
          <a:bodyPr/>
          <a:lstStyle/>
          <a:p>
            <a:fld id="{920665B5-01EB-44C6-ABA0-B826386E5C82}" type="slidenum">
              <a:rPr lang="de-DE" smtClean="0"/>
              <a:t>‹Nr.›</a:t>
            </a:fld>
            <a:endParaRPr lang="de-DE"/>
          </a:p>
        </p:txBody>
      </p:sp>
    </p:spTree>
    <p:extLst>
      <p:ext uri="{BB962C8B-B14F-4D97-AF65-F5344CB8AC3E}">
        <p14:creationId xmlns:p14="http://schemas.microsoft.com/office/powerpoint/2010/main" val="2436664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CCB1C9D0-4FE1-4686-86D7-A5E5335EEAAB}" type="datetimeFigureOut">
              <a:rPr lang="de-DE" smtClean="0"/>
              <a:t>30.01.2024</a:t>
            </a:fld>
            <a:endParaRPr lang="de-DE"/>
          </a:p>
        </p:txBody>
      </p:sp>
      <p:sp>
        <p:nvSpPr>
          <p:cNvPr id="5" name="Fußzeilenplatzhalter 4"/>
          <p:cNvSpPr>
            <a:spLocks noGrp="1"/>
          </p:cNvSpPr>
          <p:nvPr>
            <p:ph type="ftr" sz="quarter" idx="11"/>
          </p:nvPr>
        </p:nvSpPr>
        <p:spPr/>
        <p:txBody>
          <a:bodyPr/>
          <a:lstStyle/>
          <a:p>
            <a:pPr>
              <a:defRPr/>
            </a:pPr>
            <a:endParaRPr lang="de-DE"/>
          </a:p>
        </p:txBody>
      </p:sp>
      <p:sp>
        <p:nvSpPr>
          <p:cNvPr id="6" name="Foliennummernplatzhalter 5"/>
          <p:cNvSpPr>
            <a:spLocks noGrp="1"/>
          </p:cNvSpPr>
          <p:nvPr>
            <p:ph type="sldNum" sz="quarter" idx="12"/>
          </p:nvPr>
        </p:nvSpPr>
        <p:spPr/>
        <p:txBody>
          <a:bodyPr/>
          <a:lstStyle/>
          <a:p>
            <a:fld id="{920665B5-01EB-44C6-ABA0-B826386E5C82}" type="slidenum">
              <a:rPr lang="de-DE" smtClean="0"/>
              <a:t>‹Nr.›</a:t>
            </a:fld>
            <a:endParaRPr lang="de-DE"/>
          </a:p>
        </p:txBody>
      </p:sp>
    </p:spTree>
    <p:extLst>
      <p:ext uri="{BB962C8B-B14F-4D97-AF65-F5344CB8AC3E}">
        <p14:creationId xmlns:p14="http://schemas.microsoft.com/office/powerpoint/2010/main" val="4065235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92100"/>
            <a:ext cx="8229600" cy="1384300"/>
          </a:xfrm>
        </p:spPr>
        <p:txBody>
          <a:bodyPr/>
          <a:lstStyle/>
          <a:p>
            <a:r>
              <a:rPr lang="de-DE"/>
              <a:t>Titelmasterformat durch Klicken bearbeiten</a:t>
            </a:r>
          </a:p>
        </p:txBody>
      </p:sp>
      <p:sp>
        <p:nvSpPr>
          <p:cNvPr id="3" name="Textplatzhalter 2"/>
          <p:cNvSpPr>
            <a:spLocks noGrp="1"/>
          </p:cNvSpPr>
          <p:nvPr>
            <p:ph type="body" sz="half" idx="1"/>
          </p:nvPr>
        </p:nvSpPr>
        <p:spPr>
          <a:xfrm>
            <a:off x="457200" y="1905000"/>
            <a:ext cx="4038600"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05000"/>
            <a:ext cx="4038600"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8"/>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3901314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92100"/>
            <a:ext cx="8229600" cy="1384300"/>
          </a:xfrm>
        </p:spPr>
        <p:txBody>
          <a:bodyPr/>
          <a:lstStyle/>
          <a:p>
            <a:r>
              <a:rPr lang="de-DE"/>
              <a:t>Titelmasterformat durch Klicken bearbeiten</a:t>
            </a:r>
          </a:p>
        </p:txBody>
      </p:sp>
      <p:sp>
        <p:nvSpPr>
          <p:cNvPr id="3" name="Tabellenplatzhalter 2"/>
          <p:cNvSpPr>
            <a:spLocks noGrp="1"/>
          </p:cNvSpPr>
          <p:nvPr>
            <p:ph type="tbl" idx="1"/>
          </p:nvPr>
        </p:nvSpPr>
        <p:spPr>
          <a:xfrm>
            <a:off x="457200" y="1905000"/>
            <a:ext cx="8229600" cy="4114800"/>
          </a:xfrm>
        </p:spPr>
        <p:txBody>
          <a:bodyPr/>
          <a:lstStyle/>
          <a:p>
            <a:pPr lvl="0"/>
            <a:endParaRPr lang="de-DE" noProof="0"/>
          </a:p>
        </p:txBody>
      </p:sp>
      <p:sp>
        <p:nvSpPr>
          <p:cNvPr id="4" name="Rectangle 8"/>
          <p:cNvSpPr>
            <a:spLocks noGrp="1" noChangeArrowheads="1"/>
          </p:cNvSpPr>
          <p:nvPr>
            <p:ph type="ftr" sz="quarter" idx="10"/>
          </p:nvPr>
        </p:nvSpPr>
        <p:spPr>
          <a:ln/>
        </p:spPr>
        <p:txBody>
          <a:bodyPr/>
          <a:lstStyle>
            <a:lvl1pPr>
              <a:defRPr/>
            </a:lvl1pPr>
          </a:lstStyle>
          <a:p>
            <a:pPr>
              <a:defRPr/>
            </a:pPr>
            <a:endParaRPr lang="de-DE"/>
          </a:p>
        </p:txBody>
      </p:sp>
    </p:spTree>
    <p:extLst>
      <p:ext uri="{BB962C8B-B14F-4D97-AF65-F5344CB8AC3E}">
        <p14:creationId xmlns:p14="http://schemas.microsoft.com/office/powerpoint/2010/main" val="230934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CCB1C9D0-4FE1-4686-86D7-A5E5335EEAAB}" type="datetimeFigureOut">
              <a:rPr lang="de-DE" smtClean="0"/>
              <a:t>30.01.2024</a:t>
            </a:fld>
            <a:endParaRPr lang="de-DE"/>
          </a:p>
        </p:txBody>
      </p:sp>
      <p:sp>
        <p:nvSpPr>
          <p:cNvPr id="5" name="Fußzeilenplatzhalter 4"/>
          <p:cNvSpPr>
            <a:spLocks noGrp="1"/>
          </p:cNvSpPr>
          <p:nvPr>
            <p:ph type="ftr" sz="quarter" idx="11"/>
          </p:nvPr>
        </p:nvSpPr>
        <p:spPr/>
        <p:txBody>
          <a:bodyPr/>
          <a:lstStyle/>
          <a:p>
            <a:pPr>
              <a:defRPr/>
            </a:pPr>
            <a:endParaRPr lang="de-DE"/>
          </a:p>
        </p:txBody>
      </p:sp>
      <p:sp>
        <p:nvSpPr>
          <p:cNvPr id="6" name="Foliennummernplatzhalter 5"/>
          <p:cNvSpPr>
            <a:spLocks noGrp="1"/>
          </p:cNvSpPr>
          <p:nvPr>
            <p:ph type="sldNum" sz="quarter" idx="12"/>
          </p:nvPr>
        </p:nvSpPr>
        <p:spPr/>
        <p:txBody>
          <a:bodyPr/>
          <a:lstStyle/>
          <a:p>
            <a:fld id="{920665B5-01EB-44C6-ABA0-B826386E5C82}" type="slidenum">
              <a:rPr lang="de-DE" smtClean="0"/>
              <a:t>‹Nr.›</a:t>
            </a:fld>
            <a:endParaRPr lang="de-DE"/>
          </a:p>
        </p:txBody>
      </p:sp>
    </p:spTree>
    <p:extLst>
      <p:ext uri="{BB962C8B-B14F-4D97-AF65-F5344CB8AC3E}">
        <p14:creationId xmlns:p14="http://schemas.microsoft.com/office/powerpoint/2010/main" val="13520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CCB1C9D0-4FE1-4686-86D7-A5E5335EEAAB}" type="datetimeFigureOut">
              <a:rPr lang="de-DE" smtClean="0"/>
              <a:t>30.01.2024</a:t>
            </a:fld>
            <a:endParaRPr lang="de-DE"/>
          </a:p>
        </p:txBody>
      </p:sp>
      <p:sp>
        <p:nvSpPr>
          <p:cNvPr id="5" name="Fußzeilenplatzhalter 4"/>
          <p:cNvSpPr>
            <a:spLocks noGrp="1"/>
          </p:cNvSpPr>
          <p:nvPr>
            <p:ph type="ftr" sz="quarter" idx="11"/>
          </p:nvPr>
        </p:nvSpPr>
        <p:spPr/>
        <p:txBody>
          <a:bodyPr/>
          <a:lstStyle/>
          <a:p>
            <a:pPr>
              <a:defRPr/>
            </a:pPr>
            <a:endParaRPr lang="de-DE"/>
          </a:p>
        </p:txBody>
      </p:sp>
      <p:sp>
        <p:nvSpPr>
          <p:cNvPr id="6" name="Foliennummernplatzhalter 5"/>
          <p:cNvSpPr>
            <a:spLocks noGrp="1"/>
          </p:cNvSpPr>
          <p:nvPr>
            <p:ph type="sldNum" sz="quarter" idx="12"/>
          </p:nvPr>
        </p:nvSpPr>
        <p:spPr/>
        <p:txBody>
          <a:bodyPr/>
          <a:lstStyle/>
          <a:p>
            <a:fld id="{920665B5-01EB-44C6-ABA0-B826386E5C82}" type="slidenum">
              <a:rPr lang="de-DE" smtClean="0"/>
              <a:t>‹Nr.›</a:t>
            </a:fld>
            <a:endParaRPr lang="de-DE"/>
          </a:p>
        </p:txBody>
      </p:sp>
    </p:spTree>
    <p:extLst>
      <p:ext uri="{BB962C8B-B14F-4D97-AF65-F5344CB8AC3E}">
        <p14:creationId xmlns:p14="http://schemas.microsoft.com/office/powerpoint/2010/main" val="4038308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CCB1C9D0-4FE1-4686-86D7-A5E5335EEAAB}" type="datetimeFigureOut">
              <a:rPr lang="de-DE" smtClean="0"/>
              <a:t>30.01.2024</a:t>
            </a:fld>
            <a:endParaRPr lang="de-DE"/>
          </a:p>
        </p:txBody>
      </p:sp>
      <p:sp>
        <p:nvSpPr>
          <p:cNvPr id="6" name="Fußzeilenplatzhalter 5"/>
          <p:cNvSpPr>
            <a:spLocks noGrp="1"/>
          </p:cNvSpPr>
          <p:nvPr>
            <p:ph type="ftr" sz="quarter" idx="11"/>
          </p:nvPr>
        </p:nvSpPr>
        <p:spPr/>
        <p:txBody>
          <a:bodyPr/>
          <a:lstStyle/>
          <a:p>
            <a:pPr>
              <a:defRPr/>
            </a:pPr>
            <a:endParaRPr lang="de-DE"/>
          </a:p>
        </p:txBody>
      </p:sp>
      <p:sp>
        <p:nvSpPr>
          <p:cNvPr id="7" name="Foliennummernplatzhalter 6"/>
          <p:cNvSpPr>
            <a:spLocks noGrp="1"/>
          </p:cNvSpPr>
          <p:nvPr>
            <p:ph type="sldNum" sz="quarter" idx="12"/>
          </p:nvPr>
        </p:nvSpPr>
        <p:spPr/>
        <p:txBody>
          <a:bodyPr/>
          <a:lstStyle/>
          <a:p>
            <a:fld id="{920665B5-01EB-44C6-ABA0-B826386E5C82}" type="slidenum">
              <a:rPr lang="de-DE" smtClean="0"/>
              <a:t>‹Nr.›</a:t>
            </a:fld>
            <a:endParaRPr lang="de-DE"/>
          </a:p>
        </p:txBody>
      </p:sp>
    </p:spTree>
    <p:extLst>
      <p:ext uri="{BB962C8B-B14F-4D97-AF65-F5344CB8AC3E}">
        <p14:creationId xmlns:p14="http://schemas.microsoft.com/office/powerpoint/2010/main" val="4147599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CCB1C9D0-4FE1-4686-86D7-A5E5335EEAAB}" type="datetimeFigureOut">
              <a:rPr lang="de-DE" smtClean="0"/>
              <a:t>30.01.2024</a:t>
            </a:fld>
            <a:endParaRPr lang="de-DE"/>
          </a:p>
        </p:txBody>
      </p:sp>
      <p:sp>
        <p:nvSpPr>
          <p:cNvPr id="8" name="Fußzeilenplatzhalter 7"/>
          <p:cNvSpPr>
            <a:spLocks noGrp="1"/>
          </p:cNvSpPr>
          <p:nvPr>
            <p:ph type="ftr" sz="quarter" idx="11"/>
          </p:nvPr>
        </p:nvSpPr>
        <p:spPr/>
        <p:txBody>
          <a:bodyPr/>
          <a:lstStyle/>
          <a:p>
            <a:pPr>
              <a:defRPr/>
            </a:pPr>
            <a:endParaRPr lang="de-DE"/>
          </a:p>
        </p:txBody>
      </p:sp>
      <p:sp>
        <p:nvSpPr>
          <p:cNvPr id="9" name="Foliennummernplatzhalter 8"/>
          <p:cNvSpPr>
            <a:spLocks noGrp="1"/>
          </p:cNvSpPr>
          <p:nvPr>
            <p:ph type="sldNum" sz="quarter" idx="12"/>
          </p:nvPr>
        </p:nvSpPr>
        <p:spPr/>
        <p:txBody>
          <a:bodyPr/>
          <a:lstStyle/>
          <a:p>
            <a:fld id="{920665B5-01EB-44C6-ABA0-B826386E5C82}" type="slidenum">
              <a:rPr lang="de-DE" smtClean="0"/>
              <a:t>‹Nr.›</a:t>
            </a:fld>
            <a:endParaRPr lang="de-DE"/>
          </a:p>
        </p:txBody>
      </p:sp>
    </p:spTree>
    <p:extLst>
      <p:ext uri="{BB962C8B-B14F-4D97-AF65-F5344CB8AC3E}">
        <p14:creationId xmlns:p14="http://schemas.microsoft.com/office/powerpoint/2010/main" val="3145706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CCB1C9D0-4FE1-4686-86D7-A5E5335EEAAB}" type="datetimeFigureOut">
              <a:rPr lang="de-DE" smtClean="0"/>
              <a:t>30.01.2024</a:t>
            </a:fld>
            <a:endParaRPr lang="de-DE"/>
          </a:p>
        </p:txBody>
      </p:sp>
      <p:sp>
        <p:nvSpPr>
          <p:cNvPr id="4" name="Fußzeilenplatzhalter 3"/>
          <p:cNvSpPr>
            <a:spLocks noGrp="1"/>
          </p:cNvSpPr>
          <p:nvPr>
            <p:ph type="ftr" sz="quarter" idx="11"/>
          </p:nvPr>
        </p:nvSpPr>
        <p:spPr/>
        <p:txBody>
          <a:bodyPr/>
          <a:lstStyle/>
          <a:p>
            <a:pPr>
              <a:defRPr/>
            </a:pPr>
            <a:endParaRPr lang="de-DE"/>
          </a:p>
        </p:txBody>
      </p:sp>
      <p:sp>
        <p:nvSpPr>
          <p:cNvPr id="5" name="Foliennummernplatzhalter 4"/>
          <p:cNvSpPr>
            <a:spLocks noGrp="1"/>
          </p:cNvSpPr>
          <p:nvPr>
            <p:ph type="sldNum" sz="quarter" idx="12"/>
          </p:nvPr>
        </p:nvSpPr>
        <p:spPr/>
        <p:txBody>
          <a:bodyPr/>
          <a:lstStyle/>
          <a:p>
            <a:fld id="{920665B5-01EB-44C6-ABA0-B826386E5C82}" type="slidenum">
              <a:rPr lang="de-DE" smtClean="0"/>
              <a:t>‹Nr.›</a:t>
            </a:fld>
            <a:endParaRPr lang="de-DE"/>
          </a:p>
        </p:txBody>
      </p:sp>
    </p:spTree>
    <p:extLst>
      <p:ext uri="{BB962C8B-B14F-4D97-AF65-F5344CB8AC3E}">
        <p14:creationId xmlns:p14="http://schemas.microsoft.com/office/powerpoint/2010/main" val="4003440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CB1C9D0-4FE1-4686-86D7-A5E5335EEAAB}" type="datetimeFigureOut">
              <a:rPr lang="de-DE" smtClean="0"/>
              <a:t>30.01.2024</a:t>
            </a:fld>
            <a:endParaRPr lang="de-DE"/>
          </a:p>
        </p:txBody>
      </p:sp>
      <p:sp>
        <p:nvSpPr>
          <p:cNvPr id="3" name="Fußzeilenplatzhalter 2"/>
          <p:cNvSpPr>
            <a:spLocks noGrp="1"/>
          </p:cNvSpPr>
          <p:nvPr>
            <p:ph type="ftr" sz="quarter" idx="11"/>
          </p:nvPr>
        </p:nvSpPr>
        <p:spPr/>
        <p:txBody>
          <a:bodyPr/>
          <a:lstStyle/>
          <a:p>
            <a:pPr>
              <a:defRPr/>
            </a:pPr>
            <a:endParaRPr lang="de-DE"/>
          </a:p>
        </p:txBody>
      </p:sp>
      <p:sp>
        <p:nvSpPr>
          <p:cNvPr id="4" name="Foliennummernplatzhalter 3"/>
          <p:cNvSpPr>
            <a:spLocks noGrp="1"/>
          </p:cNvSpPr>
          <p:nvPr>
            <p:ph type="sldNum" sz="quarter" idx="12"/>
          </p:nvPr>
        </p:nvSpPr>
        <p:spPr/>
        <p:txBody>
          <a:bodyPr/>
          <a:lstStyle/>
          <a:p>
            <a:fld id="{920665B5-01EB-44C6-ABA0-B826386E5C82}" type="slidenum">
              <a:rPr lang="de-DE" smtClean="0"/>
              <a:t>‹Nr.›</a:t>
            </a:fld>
            <a:endParaRPr lang="de-DE"/>
          </a:p>
        </p:txBody>
      </p:sp>
    </p:spTree>
    <p:extLst>
      <p:ext uri="{BB962C8B-B14F-4D97-AF65-F5344CB8AC3E}">
        <p14:creationId xmlns:p14="http://schemas.microsoft.com/office/powerpoint/2010/main" val="382155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CCB1C9D0-4FE1-4686-86D7-A5E5335EEAAB}" type="datetimeFigureOut">
              <a:rPr lang="de-DE" smtClean="0"/>
              <a:t>30.01.2024</a:t>
            </a:fld>
            <a:endParaRPr lang="de-DE"/>
          </a:p>
        </p:txBody>
      </p:sp>
      <p:sp>
        <p:nvSpPr>
          <p:cNvPr id="6" name="Fußzeilenplatzhalter 5"/>
          <p:cNvSpPr>
            <a:spLocks noGrp="1"/>
          </p:cNvSpPr>
          <p:nvPr>
            <p:ph type="ftr" sz="quarter" idx="11"/>
          </p:nvPr>
        </p:nvSpPr>
        <p:spPr/>
        <p:txBody>
          <a:bodyPr/>
          <a:lstStyle/>
          <a:p>
            <a:pPr>
              <a:defRPr/>
            </a:pPr>
            <a:endParaRPr lang="de-DE"/>
          </a:p>
        </p:txBody>
      </p:sp>
      <p:sp>
        <p:nvSpPr>
          <p:cNvPr id="7" name="Foliennummernplatzhalter 6"/>
          <p:cNvSpPr>
            <a:spLocks noGrp="1"/>
          </p:cNvSpPr>
          <p:nvPr>
            <p:ph type="sldNum" sz="quarter" idx="12"/>
          </p:nvPr>
        </p:nvSpPr>
        <p:spPr/>
        <p:txBody>
          <a:bodyPr/>
          <a:lstStyle/>
          <a:p>
            <a:fld id="{920665B5-01EB-44C6-ABA0-B826386E5C82}" type="slidenum">
              <a:rPr lang="de-DE" smtClean="0"/>
              <a:t>‹Nr.›</a:t>
            </a:fld>
            <a:endParaRPr lang="de-DE"/>
          </a:p>
        </p:txBody>
      </p:sp>
    </p:spTree>
    <p:extLst>
      <p:ext uri="{BB962C8B-B14F-4D97-AF65-F5344CB8AC3E}">
        <p14:creationId xmlns:p14="http://schemas.microsoft.com/office/powerpoint/2010/main" val="2399079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CCB1C9D0-4FE1-4686-86D7-A5E5335EEAAB}" type="datetimeFigureOut">
              <a:rPr lang="de-DE" smtClean="0"/>
              <a:t>30.01.2024</a:t>
            </a:fld>
            <a:endParaRPr lang="de-DE"/>
          </a:p>
        </p:txBody>
      </p:sp>
      <p:sp>
        <p:nvSpPr>
          <p:cNvPr id="6" name="Fußzeilenplatzhalter 5"/>
          <p:cNvSpPr>
            <a:spLocks noGrp="1"/>
          </p:cNvSpPr>
          <p:nvPr>
            <p:ph type="ftr" sz="quarter" idx="11"/>
          </p:nvPr>
        </p:nvSpPr>
        <p:spPr/>
        <p:txBody>
          <a:bodyPr/>
          <a:lstStyle/>
          <a:p>
            <a:pPr>
              <a:defRPr/>
            </a:pPr>
            <a:endParaRPr lang="de-DE"/>
          </a:p>
        </p:txBody>
      </p:sp>
      <p:sp>
        <p:nvSpPr>
          <p:cNvPr id="7" name="Foliennummernplatzhalter 6"/>
          <p:cNvSpPr>
            <a:spLocks noGrp="1"/>
          </p:cNvSpPr>
          <p:nvPr>
            <p:ph type="sldNum" sz="quarter" idx="12"/>
          </p:nvPr>
        </p:nvSpPr>
        <p:spPr/>
        <p:txBody>
          <a:bodyPr/>
          <a:lstStyle/>
          <a:p>
            <a:fld id="{920665B5-01EB-44C6-ABA0-B826386E5C82}" type="slidenum">
              <a:rPr lang="de-DE" smtClean="0"/>
              <a:t>‹Nr.›</a:t>
            </a:fld>
            <a:endParaRPr lang="de-DE"/>
          </a:p>
        </p:txBody>
      </p:sp>
    </p:spTree>
    <p:extLst>
      <p:ext uri="{BB962C8B-B14F-4D97-AF65-F5344CB8AC3E}">
        <p14:creationId xmlns:p14="http://schemas.microsoft.com/office/powerpoint/2010/main" val="212309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B1C9D0-4FE1-4686-86D7-A5E5335EEAAB}" type="datetimeFigureOut">
              <a:rPr lang="de-DE" smtClean="0"/>
              <a:t>30.01.2024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665B5-01EB-44C6-ABA0-B826386E5C82}" type="slidenum">
              <a:rPr lang="de-DE" smtClean="0"/>
              <a:t>‹Nr.›</a:t>
            </a:fld>
            <a:endParaRPr lang="de-DE"/>
          </a:p>
        </p:txBody>
      </p:sp>
    </p:spTree>
    <p:extLst>
      <p:ext uri="{BB962C8B-B14F-4D97-AF65-F5344CB8AC3E}">
        <p14:creationId xmlns:p14="http://schemas.microsoft.com/office/powerpoint/2010/main" val="2486571954"/>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ctrTitle"/>
          </p:nvPr>
        </p:nvSpPr>
        <p:spPr>
          <a:xfrm>
            <a:off x="0" y="692150"/>
            <a:ext cx="9144000" cy="5113338"/>
          </a:xfrm>
        </p:spPr>
        <p:txBody>
          <a:bodyPr>
            <a:normAutofit fontScale="90000"/>
          </a:bodyPr>
          <a:lstStyle/>
          <a:p>
            <a:pPr eaLnBrk="1" hangingPunct="1">
              <a:defRPr/>
            </a:pPr>
            <a:r>
              <a:rPr lang="de-DE" sz="4000" b="1" dirty="0">
                <a:cs typeface="Times New Roman" charset="0"/>
              </a:rPr>
              <a:t>GESUNDHEITSMANAGEMENT II</a:t>
            </a:r>
            <a:br>
              <a:rPr lang="de-DE" sz="4000" b="1" dirty="0">
                <a:cs typeface="Times New Roman" charset="0"/>
              </a:rPr>
            </a:br>
            <a:r>
              <a:rPr lang="de-DE" sz="4000" b="1" dirty="0">
                <a:cs typeface="Times New Roman" charset="0"/>
              </a:rPr>
              <a:t>Teil 1a-3</a:t>
            </a:r>
            <a:br>
              <a:rPr lang="de-DE" sz="4000" b="1" dirty="0">
                <a:cs typeface="Times New Roman" charset="0"/>
              </a:rPr>
            </a:br>
            <a:r>
              <a:rPr lang="de-DE" sz="4000" b="1" dirty="0">
                <a:cs typeface="Times New Roman" charset="0"/>
              </a:rPr>
              <a:t/>
            </a:r>
            <a:br>
              <a:rPr lang="de-DE" sz="4000" b="1" dirty="0">
                <a:cs typeface="Times New Roman" charset="0"/>
              </a:rPr>
            </a:br>
            <a:r>
              <a:rPr lang="de-DE" sz="4000" b="1" dirty="0">
                <a:cs typeface="Times New Roman" charset="0"/>
              </a:rPr>
              <a:t/>
            </a:r>
            <a:br>
              <a:rPr lang="de-DE" sz="4000" b="1" dirty="0">
                <a:cs typeface="Times New Roman" charset="0"/>
              </a:rPr>
            </a:br>
            <a:r>
              <a:rPr lang="de-DE" sz="4000" b="1" dirty="0">
                <a:cs typeface="Times New Roman" charset="0"/>
              </a:rPr>
              <a:t/>
            </a:r>
            <a:br>
              <a:rPr lang="de-DE" sz="4000" b="1" dirty="0">
                <a:cs typeface="Times New Roman" charset="0"/>
              </a:rPr>
            </a:br>
            <a:r>
              <a:rPr lang="de-DE" sz="2400" b="1" dirty="0">
                <a:cs typeface="Times New Roman" charset="0"/>
              </a:rPr>
              <a:t>Prof. Dr. Steffen Fleßa</a:t>
            </a:r>
            <a:br>
              <a:rPr lang="de-DE" sz="2400" b="1" dirty="0">
                <a:cs typeface="Times New Roman" charset="0"/>
              </a:rPr>
            </a:br>
            <a:r>
              <a:rPr lang="de-DE" sz="2400" b="1" dirty="0">
                <a:cs typeface="Times New Roman" charset="0"/>
              </a:rPr>
              <a:t>Lehrstuhl für Allgemeine Betriebswirtschaftslehre </a:t>
            </a:r>
            <a:br>
              <a:rPr lang="de-DE" sz="2400" b="1" dirty="0">
                <a:cs typeface="Times New Roman" charset="0"/>
              </a:rPr>
            </a:br>
            <a:r>
              <a:rPr lang="de-DE" sz="2400" b="1" dirty="0">
                <a:cs typeface="Times New Roman" charset="0"/>
              </a:rPr>
              <a:t>und Gesundheitsmanagement</a:t>
            </a:r>
            <a:br>
              <a:rPr lang="de-DE" sz="2400" b="1" dirty="0">
                <a:cs typeface="Times New Roman" charset="0"/>
              </a:rPr>
            </a:br>
            <a:r>
              <a:rPr lang="de-DE" sz="2400" b="1" dirty="0">
                <a:cs typeface="Times New Roman" charset="0"/>
              </a:rPr>
              <a:t>Universität Greifswald</a:t>
            </a:r>
            <a:r>
              <a:rPr lang="de-DE" sz="4000" b="1" dirty="0">
                <a:cs typeface="Times New Roman" charset="0"/>
              </a:rPr>
              <a:t/>
            </a:r>
            <a:br>
              <a:rPr lang="de-DE" sz="4000" b="1" dirty="0">
                <a:cs typeface="Times New Roman" charset="0"/>
              </a:rPr>
            </a:br>
            <a:endParaRPr lang="de-DE" sz="4000" dirty="0"/>
          </a:p>
        </p:txBody>
      </p:sp>
    </p:spTree>
  </p:cSld>
  <p:clrMapOvr>
    <a:masterClrMapping/>
  </p:clrMapOvr>
  <mc:AlternateContent xmlns:mc="http://schemas.openxmlformats.org/markup-compatibility/2006" xmlns:p14="http://schemas.microsoft.com/office/powerpoint/2010/main">
    <mc:Choice Requires="p14">
      <p:transition spd="slow" p14:dur="2000" advTm="6173"/>
    </mc:Choice>
    <mc:Fallback xmlns="">
      <p:transition spd="slow" advTm="617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2" name="Rectangle 42"/>
          <p:cNvSpPr>
            <a:spLocks noGrp="1" noChangeArrowheads="1"/>
          </p:cNvSpPr>
          <p:nvPr>
            <p:ph type="title"/>
          </p:nvPr>
        </p:nvSpPr>
        <p:spPr>
          <a:xfrm>
            <a:off x="1331640" y="-23223"/>
            <a:ext cx="6172200" cy="465535"/>
          </a:xfrm>
        </p:spPr>
        <p:txBody>
          <a:bodyPr>
            <a:noAutofit/>
          </a:bodyPr>
          <a:lstStyle/>
          <a:p>
            <a:pPr eaLnBrk="1" hangingPunct="1">
              <a:defRPr/>
            </a:pPr>
            <a:r>
              <a:rPr lang="de-DE" sz="3000" dirty="0" smtClean="0"/>
              <a:t>Beispiel</a:t>
            </a:r>
            <a:endParaRPr lang="de-DE" sz="3000" dirty="0"/>
          </a:p>
        </p:txBody>
      </p:sp>
      <p:sp>
        <p:nvSpPr>
          <p:cNvPr id="2" name="Textfeld 1"/>
          <p:cNvSpPr txBox="1"/>
          <p:nvPr/>
        </p:nvSpPr>
        <p:spPr>
          <a:xfrm>
            <a:off x="5436096" y="209545"/>
            <a:ext cx="2255747" cy="246221"/>
          </a:xfrm>
          <a:prstGeom prst="rect">
            <a:avLst/>
          </a:prstGeom>
          <a:noFill/>
        </p:spPr>
        <p:txBody>
          <a:bodyPr wrap="none" rtlCol="0">
            <a:spAutoFit/>
          </a:bodyPr>
          <a:lstStyle/>
          <a:p>
            <a:r>
              <a:rPr lang="de-DE" sz="1000" dirty="0">
                <a:effectLst/>
              </a:rPr>
              <a:t>Quelle: Fallpauschalenkatalog </a:t>
            </a:r>
            <a:r>
              <a:rPr lang="de-DE" sz="1000" dirty="0" smtClean="0">
                <a:effectLst/>
              </a:rPr>
              <a:t>2024</a:t>
            </a:r>
            <a:endParaRPr lang="de-DE" sz="1000" dirty="0">
              <a:effectLst/>
            </a:endParaRPr>
          </a:p>
        </p:txBody>
      </p:sp>
      <p:graphicFrame>
        <p:nvGraphicFramePr>
          <p:cNvPr id="7" name="Tabellenplatzhalter 6"/>
          <p:cNvGraphicFramePr>
            <a:graphicFrameLocks noGrp="1"/>
          </p:cNvGraphicFramePr>
          <p:nvPr>
            <p:ph type="tbl" idx="1"/>
            <p:extLst>
              <p:ext uri="{D42A27DB-BD31-4B8C-83A1-F6EECF244321}">
                <p14:modId xmlns:p14="http://schemas.microsoft.com/office/powerpoint/2010/main" val="1978701069"/>
              </p:ext>
            </p:extLst>
          </p:nvPr>
        </p:nvGraphicFramePr>
        <p:xfrm>
          <a:off x="0" y="644999"/>
          <a:ext cx="9144000" cy="6106289"/>
        </p:xfrm>
        <a:graphic>
          <a:graphicData uri="http://schemas.openxmlformats.org/drawingml/2006/table">
            <a:tbl>
              <a:tblPr firstRow="1" firstCol="1" bandRow="1">
                <a:tableStyleId>{5C22544A-7EE6-4342-B048-85BDC9FD1C3A}</a:tableStyleId>
              </a:tblPr>
              <a:tblGrid>
                <a:gridCol w="467544"/>
                <a:gridCol w="7848872"/>
                <a:gridCol w="827584"/>
              </a:tblGrid>
              <a:tr h="518160">
                <a:tc>
                  <a:txBody>
                    <a:bodyPr/>
                    <a:lstStyle/>
                    <a:p>
                      <a:pPr algn="ctr">
                        <a:lnSpc>
                          <a:spcPct val="107000"/>
                        </a:lnSpc>
                        <a:spcAft>
                          <a:spcPts val="0"/>
                        </a:spcAft>
                      </a:pPr>
                      <a:r>
                        <a:rPr lang="de-DE" sz="2000" dirty="0">
                          <a:effectLst/>
                        </a:rPr>
                        <a:t>O01D</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b="0" dirty="0">
                          <a:effectLst/>
                        </a:rPr>
                        <a:t>Sekundäre Sectio </a:t>
                      </a:r>
                      <a:r>
                        <a:rPr lang="de-DE" sz="1700" b="0" dirty="0" err="1">
                          <a:effectLst/>
                        </a:rPr>
                        <a:t>caesarea</a:t>
                      </a:r>
                      <a:r>
                        <a:rPr lang="de-DE" sz="1700" b="0" dirty="0">
                          <a:effectLst/>
                        </a:rPr>
                        <a:t> m. </a:t>
                      </a:r>
                      <a:r>
                        <a:rPr lang="de-DE" sz="1700" b="0" dirty="0" err="1">
                          <a:effectLst/>
                        </a:rPr>
                        <a:t>mehrer</a:t>
                      </a:r>
                      <a:r>
                        <a:rPr lang="de-DE" sz="1700" b="0" dirty="0">
                          <a:effectLst/>
                        </a:rPr>
                        <a:t>. </a:t>
                      </a:r>
                      <a:r>
                        <a:rPr lang="de-DE" sz="1700" b="0" dirty="0" err="1">
                          <a:effectLst/>
                        </a:rPr>
                        <a:t>kompliz</a:t>
                      </a:r>
                      <a:r>
                        <a:rPr lang="de-DE" sz="1700" b="0" dirty="0">
                          <a:effectLst/>
                        </a:rPr>
                        <a:t>. </a:t>
                      </a:r>
                      <a:r>
                        <a:rPr lang="de-DE" sz="1700" b="0" dirty="0" err="1">
                          <a:effectLst/>
                        </a:rPr>
                        <a:t>Diagn</a:t>
                      </a:r>
                      <a:r>
                        <a:rPr lang="de-DE" sz="1700" b="0" dirty="0">
                          <a:effectLst/>
                        </a:rPr>
                        <a:t>., Schwangerschaftsdauer &gt; 33 vollendete Wochen (SSW), oh. </a:t>
                      </a:r>
                      <a:r>
                        <a:rPr lang="de-DE" sz="1700" b="0" dirty="0" err="1">
                          <a:effectLst/>
                        </a:rPr>
                        <a:t>intraut</a:t>
                      </a:r>
                      <a:r>
                        <a:rPr lang="de-DE" sz="1700" b="0" dirty="0">
                          <a:effectLst/>
                        </a:rPr>
                        <a:t>. </a:t>
                      </a:r>
                      <a:r>
                        <a:rPr lang="de-DE" sz="1700" b="0" dirty="0" err="1">
                          <a:effectLst/>
                        </a:rPr>
                        <a:t>Ther</a:t>
                      </a:r>
                      <a:r>
                        <a:rPr lang="de-DE" sz="1700" b="0" dirty="0">
                          <a:effectLst/>
                        </a:rPr>
                        <a:t>., oh. </a:t>
                      </a:r>
                      <a:r>
                        <a:rPr lang="de-DE" sz="1700" b="0" dirty="0" err="1">
                          <a:effectLst/>
                        </a:rPr>
                        <a:t>kompliz</a:t>
                      </a:r>
                      <a:r>
                        <a:rPr lang="de-DE" sz="1700" b="0" dirty="0">
                          <a:effectLst/>
                        </a:rPr>
                        <a:t>. </a:t>
                      </a:r>
                      <a:r>
                        <a:rPr lang="de-DE" sz="1700" b="0" dirty="0" err="1">
                          <a:effectLst/>
                        </a:rPr>
                        <a:t>Konst</a:t>
                      </a:r>
                      <a:r>
                        <a:rPr lang="de-DE" sz="1700" b="0" dirty="0">
                          <a:effectLst/>
                        </a:rPr>
                        <a:t>., ohne </a:t>
                      </a:r>
                      <a:r>
                        <a:rPr lang="de-DE" sz="1700" b="0" dirty="0" err="1">
                          <a:effectLst/>
                        </a:rPr>
                        <a:t>Mehrlingsschw</a:t>
                      </a:r>
                      <a:r>
                        <a:rPr lang="de-DE" sz="1700" b="0" dirty="0">
                          <a:effectLst/>
                        </a:rPr>
                        <a:t>. od. bis 33 SSW od. m. kompl. </a:t>
                      </a:r>
                      <a:r>
                        <a:rPr lang="de-DE" sz="1700" b="0" dirty="0" err="1">
                          <a:effectLst/>
                        </a:rPr>
                        <a:t>Diag</a:t>
                      </a:r>
                      <a:r>
                        <a:rPr lang="de-DE" sz="1700" b="0" dirty="0">
                          <a:effectLst/>
                        </a:rPr>
                        <a:t>., mit od. ohne </a:t>
                      </a:r>
                      <a:r>
                        <a:rPr lang="de-DE" sz="1700" b="0" dirty="0" err="1">
                          <a:effectLst/>
                        </a:rPr>
                        <a:t>kompliz</a:t>
                      </a:r>
                      <a:r>
                        <a:rPr lang="de-DE" sz="1700" b="0" dirty="0">
                          <a:effectLst/>
                        </a:rPr>
                        <a:t>. </a:t>
                      </a:r>
                      <a:r>
                        <a:rPr lang="de-DE" sz="1700" b="0" dirty="0" err="1">
                          <a:effectLst/>
                        </a:rPr>
                        <a:t>Diag</a:t>
                      </a:r>
                      <a:r>
                        <a:rPr lang="de-DE" sz="1700" b="0" dirty="0">
                          <a:effectLst/>
                        </a:rPr>
                        <a:t>., oh. </a:t>
                      </a:r>
                      <a:r>
                        <a:rPr lang="de-DE" sz="1700" b="0" dirty="0" err="1">
                          <a:effectLst/>
                        </a:rPr>
                        <a:t>äuß</a:t>
                      </a:r>
                      <a:r>
                        <a:rPr lang="de-DE" sz="1700" b="0" dirty="0">
                          <a:effectLst/>
                        </a:rPr>
                        <a:t>. schw. CC</a:t>
                      </a: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1,162</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518160">
                <a:tc>
                  <a:txBody>
                    <a:bodyPr/>
                    <a:lstStyle/>
                    <a:p>
                      <a:pPr algn="ctr">
                        <a:lnSpc>
                          <a:spcPct val="107000"/>
                        </a:lnSpc>
                        <a:spcAft>
                          <a:spcPts val="0"/>
                        </a:spcAft>
                      </a:pPr>
                      <a:r>
                        <a:rPr lang="de-DE" sz="2000">
                          <a:effectLst/>
                        </a:rPr>
                        <a:t>O01E</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b="0" dirty="0">
                          <a:effectLst/>
                        </a:rPr>
                        <a:t>Primäre Sectio </a:t>
                      </a:r>
                      <a:r>
                        <a:rPr lang="de-DE" sz="1700" b="0" dirty="0" err="1">
                          <a:effectLst/>
                        </a:rPr>
                        <a:t>caesarea</a:t>
                      </a:r>
                      <a:r>
                        <a:rPr lang="de-DE" sz="1700" b="0" dirty="0">
                          <a:effectLst/>
                        </a:rPr>
                        <a:t> ohne </a:t>
                      </a:r>
                      <a:r>
                        <a:rPr lang="de-DE" sz="1700" b="0" dirty="0" err="1">
                          <a:effectLst/>
                        </a:rPr>
                        <a:t>äuß</a:t>
                      </a:r>
                      <a:r>
                        <a:rPr lang="de-DE" sz="1700" b="0" dirty="0">
                          <a:effectLst/>
                        </a:rPr>
                        <a:t>. schwere CC, mit komplizierender oder komplexer Diagnose oder Schwangerschaftsdauer bis 33 vollendete Wochen (SSW) oder sekundäre Sectio </a:t>
                      </a:r>
                      <a:r>
                        <a:rPr lang="de-DE" sz="1700" b="0" dirty="0" err="1">
                          <a:effectLst/>
                        </a:rPr>
                        <a:t>caesarea</a:t>
                      </a:r>
                      <a:r>
                        <a:rPr lang="de-DE" sz="1700" b="0" dirty="0">
                          <a:effectLst/>
                        </a:rPr>
                        <a:t>, ohne komplexe Diagnose, Schwangerschaftsdauer &gt; 33 vollendete Wochen</a:t>
                      </a: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0,979</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259080">
                <a:tc>
                  <a:txBody>
                    <a:bodyPr/>
                    <a:lstStyle/>
                    <a:p>
                      <a:pPr algn="ctr">
                        <a:lnSpc>
                          <a:spcPct val="107000"/>
                        </a:lnSpc>
                        <a:spcAft>
                          <a:spcPts val="0"/>
                        </a:spcAft>
                      </a:pPr>
                      <a:r>
                        <a:rPr lang="de-DE" sz="2000">
                          <a:effectLst/>
                        </a:rPr>
                        <a:t>O01F</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b="0" dirty="0">
                          <a:effectLst/>
                        </a:rPr>
                        <a:t>Primäre Sectio </a:t>
                      </a:r>
                      <a:r>
                        <a:rPr lang="de-DE" sz="1700" b="0" dirty="0" err="1">
                          <a:effectLst/>
                        </a:rPr>
                        <a:t>caesarea</a:t>
                      </a:r>
                      <a:r>
                        <a:rPr lang="de-DE" sz="1700" b="0" dirty="0">
                          <a:effectLst/>
                        </a:rPr>
                        <a:t> ohne komplexe Diagnose, Schwangerschaftsdauer mehr als 33 vollendete Wochen (SSW)</a:t>
                      </a: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0,781</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518160">
                <a:tc>
                  <a:txBody>
                    <a:bodyPr/>
                    <a:lstStyle/>
                    <a:p>
                      <a:pPr algn="ctr">
                        <a:lnSpc>
                          <a:spcPct val="107000"/>
                        </a:lnSpc>
                        <a:spcAft>
                          <a:spcPts val="0"/>
                        </a:spcAft>
                      </a:pPr>
                      <a:r>
                        <a:rPr lang="de-DE" sz="2000">
                          <a:effectLst/>
                        </a:rPr>
                        <a:t>O02A</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b="0" dirty="0">
                          <a:effectLst/>
                        </a:rPr>
                        <a:t>Vaginale Entbindung mit komplizierender OR-Prozedur, Schwangerschaftsdauer bis 33 vollendete Wochen oder mit intrauteriner Therapie oder komplizierende Konstellation oder bestimmtem Eingriff oder komplizierender Diagnose oder mit äußerst schweren CC</a:t>
                      </a: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1,218</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518160">
                <a:tc>
                  <a:txBody>
                    <a:bodyPr/>
                    <a:lstStyle/>
                    <a:p>
                      <a:pPr algn="ctr">
                        <a:lnSpc>
                          <a:spcPct val="107000"/>
                        </a:lnSpc>
                        <a:spcAft>
                          <a:spcPts val="0"/>
                        </a:spcAft>
                      </a:pPr>
                      <a:r>
                        <a:rPr lang="de-DE" sz="2000">
                          <a:effectLst/>
                        </a:rPr>
                        <a:t>O02B</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b="0" dirty="0">
                          <a:effectLst/>
                        </a:rPr>
                        <a:t>Vaginale Entbindung mit komplizierender OR-Prozedur, Schwangerschaftsdauer mehr als 33 vollendete Wochen, ohne intrauterine Therapie, ohne komplizierende Konstellation, ohne bestimmten Eingriff, ohne komplizierende Diagnose, ohne äußerst schwere CC</a:t>
                      </a: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0,839</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167640">
                <a:tc>
                  <a:txBody>
                    <a:bodyPr/>
                    <a:lstStyle/>
                    <a:p>
                      <a:pPr algn="ctr">
                        <a:lnSpc>
                          <a:spcPct val="107000"/>
                        </a:lnSpc>
                        <a:spcAft>
                          <a:spcPts val="0"/>
                        </a:spcAft>
                      </a:pPr>
                      <a:r>
                        <a:rPr lang="de-DE" sz="2000">
                          <a:effectLst/>
                        </a:rPr>
                        <a:t>O03Z</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b="0" dirty="0">
                          <a:effectLst/>
                        </a:rPr>
                        <a:t>Eingriffe bei </a:t>
                      </a:r>
                      <a:r>
                        <a:rPr lang="de-DE" sz="1700" b="0" dirty="0" err="1">
                          <a:effectLst/>
                        </a:rPr>
                        <a:t>Extrauteringravidität</a:t>
                      </a: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0,701</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259080">
                <a:tc>
                  <a:txBody>
                    <a:bodyPr/>
                    <a:lstStyle/>
                    <a:p>
                      <a:pPr algn="ctr">
                        <a:lnSpc>
                          <a:spcPct val="107000"/>
                        </a:lnSpc>
                        <a:spcAft>
                          <a:spcPts val="0"/>
                        </a:spcAft>
                      </a:pPr>
                      <a:r>
                        <a:rPr lang="de-DE" sz="2000">
                          <a:effectLst/>
                        </a:rPr>
                        <a:t>O04A</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b="0" dirty="0">
                          <a:effectLst/>
                        </a:rPr>
                        <a:t>Stationäre Aufnahme nach Entbindung oder Abort mit OR-Prozedur oder bestimmtem Eingriff an der Mamma mit komplexem Eingriff</a:t>
                      </a: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dirty="0">
                          <a:effectLst/>
                        </a:rPr>
                        <a:t>1,458</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259080">
                <a:tc>
                  <a:txBody>
                    <a:bodyPr/>
                    <a:lstStyle/>
                    <a:p>
                      <a:pPr algn="ctr">
                        <a:lnSpc>
                          <a:spcPct val="107000"/>
                        </a:lnSpc>
                        <a:spcAft>
                          <a:spcPts val="0"/>
                        </a:spcAft>
                      </a:pPr>
                      <a:r>
                        <a:rPr lang="de-DE" sz="2000">
                          <a:effectLst/>
                        </a:rPr>
                        <a:t>O04B</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b="0" dirty="0">
                          <a:effectLst/>
                        </a:rPr>
                        <a:t>Stationäre Aufnahme nach Entbindung oder Abort mit OR-Prozedur oder bestimmtem Eingriff an der Mamma, ohne komplexen Eingriff</a:t>
                      </a: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dirty="0">
                          <a:effectLst/>
                        </a:rPr>
                        <a:t>0,629</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bl>
          </a:graphicData>
        </a:graphic>
      </p:graphicFrame>
    </p:spTree>
    <p:extLst>
      <p:ext uri="{BB962C8B-B14F-4D97-AF65-F5344CB8AC3E}">
        <p14:creationId xmlns:p14="http://schemas.microsoft.com/office/powerpoint/2010/main" val="879328185"/>
      </p:ext>
    </p:extLst>
  </p:cSld>
  <p:clrMapOvr>
    <a:masterClrMapping/>
  </p:clrMapOvr>
  <mc:AlternateContent xmlns:mc="http://schemas.openxmlformats.org/markup-compatibility/2006" xmlns:p14="http://schemas.microsoft.com/office/powerpoint/2010/main">
    <mc:Choice Requires="p14">
      <p:transition spd="slow" p14:dur="2000" advTm="34310"/>
    </mc:Choice>
    <mc:Fallback xmlns="">
      <p:transition spd="slow" advTm="3431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548680"/>
          </a:xfrm>
        </p:spPr>
        <p:txBody>
          <a:bodyPr>
            <a:normAutofit fontScale="90000"/>
          </a:bodyPr>
          <a:lstStyle/>
          <a:p>
            <a:r>
              <a:rPr lang="de-DE" dirty="0"/>
              <a:t>Beispiele</a:t>
            </a:r>
          </a:p>
        </p:txBody>
      </p:sp>
      <p:graphicFrame>
        <p:nvGraphicFramePr>
          <p:cNvPr id="5" name="Tabellenplatzhalter 4"/>
          <p:cNvGraphicFramePr>
            <a:graphicFrameLocks noGrp="1"/>
          </p:cNvGraphicFramePr>
          <p:nvPr>
            <p:ph type="tbl" idx="1"/>
            <p:extLst>
              <p:ext uri="{D42A27DB-BD31-4B8C-83A1-F6EECF244321}">
                <p14:modId xmlns:p14="http://schemas.microsoft.com/office/powerpoint/2010/main" val="313461421"/>
              </p:ext>
            </p:extLst>
          </p:nvPr>
        </p:nvGraphicFramePr>
        <p:xfrm>
          <a:off x="7452" y="515864"/>
          <a:ext cx="9144000" cy="6334635"/>
        </p:xfrm>
        <a:graphic>
          <a:graphicData uri="http://schemas.openxmlformats.org/drawingml/2006/table">
            <a:tbl>
              <a:tblPr firstRow="1" firstCol="1" bandRow="1">
                <a:tableStyleId>{5C22544A-7EE6-4342-B048-85BDC9FD1C3A}</a:tableStyleId>
              </a:tblPr>
              <a:tblGrid>
                <a:gridCol w="467544"/>
                <a:gridCol w="7560840"/>
                <a:gridCol w="1115616"/>
              </a:tblGrid>
              <a:tr h="546119">
                <a:tc>
                  <a:txBody>
                    <a:bodyPr/>
                    <a:lstStyle/>
                    <a:p>
                      <a:pPr algn="ctr">
                        <a:lnSpc>
                          <a:spcPct val="107000"/>
                        </a:lnSpc>
                        <a:spcAft>
                          <a:spcPts val="0"/>
                        </a:spcAft>
                      </a:pPr>
                      <a:r>
                        <a:rPr lang="de-DE" sz="2000" dirty="0">
                          <a:effectLst/>
                        </a:rPr>
                        <a:t>A05Z</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2000" dirty="0">
                          <a:effectLst/>
                        </a:rPr>
                        <a:t>Herztransplantation</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23,324</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546119">
                <a:tc>
                  <a:txBody>
                    <a:bodyPr/>
                    <a:lstStyle/>
                    <a:p>
                      <a:pPr algn="ctr">
                        <a:lnSpc>
                          <a:spcPct val="107000"/>
                        </a:lnSpc>
                        <a:spcAft>
                          <a:spcPts val="0"/>
                        </a:spcAft>
                      </a:pPr>
                      <a:r>
                        <a:rPr lang="de-DE" sz="2000" dirty="0">
                          <a:effectLst/>
                        </a:rPr>
                        <a:t>A06A</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dirty="0">
                          <a:effectLst/>
                        </a:rPr>
                        <a:t>Beatmung &gt; 1799 Stunden mit intensivmedizinischer Komplexbehandlung &gt; 2940 / 5520 / 7360 Aufwandspunkte oder mit hochkomplexem Eingriff</a:t>
                      </a:r>
                      <a:endParaRPr lang="de-D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48,001</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696366">
                <a:tc>
                  <a:txBody>
                    <a:bodyPr/>
                    <a:lstStyle/>
                    <a:p>
                      <a:pPr algn="ctr">
                        <a:lnSpc>
                          <a:spcPct val="107000"/>
                        </a:lnSpc>
                        <a:spcAft>
                          <a:spcPts val="0"/>
                        </a:spcAft>
                      </a:pPr>
                      <a:r>
                        <a:rPr lang="de-DE" sz="2000">
                          <a:effectLst/>
                        </a:rPr>
                        <a:t>A06B</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dirty="0">
                          <a:effectLst/>
                        </a:rPr>
                        <a:t>Beatmung &gt; 1799 Stunden mit komplexer OR-Prozedur oder Polytrauma, ohne hochkomplexen Eingriff, ohne intensivmedizinische Komplexbehandlung &gt; 2940 / 5520 / 7360 Aufwandspunkte</a:t>
                      </a:r>
                      <a:endParaRPr lang="de-D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33,607</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546119">
                <a:tc>
                  <a:txBody>
                    <a:bodyPr/>
                    <a:lstStyle/>
                    <a:p>
                      <a:pPr algn="ctr">
                        <a:lnSpc>
                          <a:spcPct val="107000"/>
                        </a:lnSpc>
                        <a:spcAft>
                          <a:spcPts val="0"/>
                        </a:spcAft>
                      </a:pPr>
                      <a:r>
                        <a:rPr lang="de-DE" sz="2000">
                          <a:effectLst/>
                        </a:rPr>
                        <a:t>A06C</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dirty="0">
                          <a:effectLst/>
                        </a:rPr>
                        <a:t>Beatmung &gt; 1799 Stunden, ohne komplexe OR-Prozedur, ohne Polytrauma, mit intensivmedizinischer Komplexbehandlung &gt; 588 / 552 / 552 Aufwandspunkte</a:t>
                      </a:r>
                      <a:endParaRPr lang="de-D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23,364</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928487">
                <a:tc>
                  <a:txBody>
                    <a:bodyPr/>
                    <a:lstStyle/>
                    <a:p>
                      <a:pPr algn="ctr">
                        <a:lnSpc>
                          <a:spcPct val="107000"/>
                        </a:lnSpc>
                        <a:spcAft>
                          <a:spcPts val="0"/>
                        </a:spcAft>
                      </a:pPr>
                      <a:r>
                        <a:rPr lang="de-DE" sz="2000">
                          <a:effectLst/>
                        </a:rPr>
                        <a:t>A07A</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dirty="0">
                          <a:effectLst/>
                        </a:rPr>
                        <a:t>Beatmung &gt; 999 Stunden oder &gt; 499 Stunden mit intensivmedizinischer Komplexbehandlung &gt; 4900 / 4600 / 4600 Aufwandspunkte, mit komplexer OR-Prozedur oder Polytrauma und int. </a:t>
                      </a:r>
                      <a:r>
                        <a:rPr lang="de-DE" sz="1700" dirty="0" err="1">
                          <a:effectLst/>
                        </a:rPr>
                        <a:t>Komplexbeh</a:t>
                      </a:r>
                      <a:r>
                        <a:rPr lang="de-DE" sz="1700" dirty="0">
                          <a:effectLst/>
                        </a:rPr>
                        <a:t>. &gt; 3920 / 3680 / 3680 P. oder mit </a:t>
                      </a:r>
                      <a:r>
                        <a:rPr lang="de-DE" sz="1700" dirty="0" err="1">
                          <a:effectLst/>
                        </a:rPr>
                        <a:t>hochkompl</a:t>
                      </a:r>
                      <a:r>
                        <a:rPr lang="de-DE" sz="1700" dirty="0">
                          <a:effectLst/>
                        </a:rPr>
                        <a:t>. oder dreizeitigem </a:t>
                      </a:r>
                      <a:r>
                        <a:rPr lang="de-DE" sz="1700" dirty="0" err="1">
                          <a:effectLst/>
                        </a:rPr>
                        <a:t>Eingr</a:t>
                      </a:r>
                      <a:r>
                        <a:rPr lang="de-DE" sz="1700" dirty="0">
                          <a:effectLst/>
                        </a:rPr>
                        <a:t>.</a:t>
                      </a:r>
                      <a:endParaRPr lang="de-D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32,972</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928487">
                <a:tc>
                  <a:txBody>
                    <a:bodyPr/>
                    <a:lstStyle/>
                    <a:p>
                      <a:pPr algn="ctr">
                        <a:lnSpc>
                          <a:spcPct val="107000"/>
                        </a:lnSpc>
                        <a:spcAft>
                          <a:spcPts val="0"/>
                        </a:spcAft>
                      </a:pPr>
                      <a:r>
                        <a:rPr lang="de-DE" sz="2000" dirty="0">
                          <a:effectLst/>
                        </a:rPr>
                        <a:t>A07B</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dirty="0">
                          <a:effectLst/>
                        </a:rPr>
                        <a:t>Beatmung &gt; 999 Stunden oder &gt; 499 Stunden mit intensivmedizinischer Komplexbehandlung &gt; 4900 / 4600 / 4600 P., mit komplexer OR-Prozedur und ECMO ab 384 Stunden oder mit Polytrauma oder Alter &lt; 18 J. oder </a:t>
                      </a:r>
                      <a:r>
                        <a:rPr lang="de-DE" sz="1700" dirty="0" err="1">
                          <a:effectLst/>
                        </a:rPr>
                        <a:t>intensivmed</a:t>
                      </a:r>
                      <a:r>
                        <a:rPr lang="de-DE" sz="1700" dirty="0">
                          <a:effectLst/>
                        </a:rPr>
                        <a:t>. </a:t>
                      </a:r>
                      <a:r>
                        <a:rPr lang="de-DE" sz="1700" dirty="0" err="1">
                          <a:effectLst/>
                        </a:rPr>
                        <a:t>Komplexbeh</a:t>
                      </a:r>
                      <a:r>
                        <a:rPr lang="de-DE" sz="1700" dirty="0">
                          <a:effectLst/>
                        </a:rPr>
                        <a:t>. &gt; - / 3220 / - P.</a:t>
                      </a:r>
                      <a:endParaRPr lang="de-D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25,513</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928487">
                <a:tc>
                  <a:txBody>
                    <a:bodyPr/>
                    <a:lstStyle/>
                    <a:p>
                      <a:pPr algn="ctr">
                        <a:lnSpc>
                          <a:spcPct val="107000"/>
                        </a:lnSpc>
                        <a:spcAft>
                          <a:spcPts val="0"/>
                        </a:spcAft>
                      </a:pPr>
                      <a:r>
                        <a:rPr lang="de-DE" sz="2000">
                          <a:effectLst/>
                        </a:rPr>
                        <a:t>A07C</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de-DE" sz="1700" dirty="0">
                          <a:effectLst/>
                        </a:rPr>
                        <a:t>Beatmung &gt; 999 Stunden oder &gt; 499 Stunden mit </a:t>
                      </a:r>
                      <a:r>
                        <a:rPr lang="de-DE" sz="1700" dirty="0" err="1">
                          <a:effectLst/>
                        </a:rPr>
                        <a:t>intensivmed</a:t>
                      </a:r>
                      <a:r>
                        <a:rPr lang="de-DE" sz="1700" dirty="0">
                          <a:effectLst/>
                        </a:rPr>
                        <a:t>. </a:t>
                      </a:r>
                      <a:r>
                        <a:rPr lang="de-DE" sz="1700" dirty="0" err="1">
                          <a:effectLst/>
                        </a:rPr>
                        <a:t>Komplexbeh</a:t>
                      </a:r>
                      <a:r>
                        <a:rPr lang="de-DE" sz="1700" dirty="0">
                          <a:effectLst/>
                        </a:rPr>
                        <a:t>. &gt; 4900 / 4600 / 4600 Punkte, mit komplexer OR-Prozedur, ohne ECMO ab 384 Stunden, ohne Polytrauma, Alter &gt; 17 Jahre oder mit </a:t>
                      </a:r>
                      <a:r>
                        <a:rPr lang="de-DE" sz="1700" dirty="0" err="1">
                          <a:effectLst/>
                        </a:rPr>
                        <a:t>intensivmed</a:t>
                      </a:r>
                      <a:r>
                        <a:rPr lang="de-DE" sz="1700" dirty="0">
                          <a:effectLst/>
                        </a:rPr>
                        <a:t>. </a:t>
                      </a:r>
                      <a:r>
                        <a:rPr lang="de-DE" sz="1700" dirty="0" err="1">
                          <a:effectLst/>
                        </a:rPr>
                        <a:t>Komplexbeh</a:t>
                      </a:r>
                      <a:r>
                        <a:rPr lang="de-DE" sz="1700" dirty="0">
                          <a:effectLst/>
                        </a:rPr>
                        <a:t>. &gt; 2352 / 1932 / 2760 Punkte</a:t>
                      </a:r>
                      <a:endParaRPr lang="de-D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de-DE" sz="2000">
                          <a:effectLst/>
                        </a:rPr>
                        <a:t>19,389</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97702">
                <a:tc>
                  <a:txBody>
                    <a:bodyPr/>
                    <a:lstStyle/>
                    <a:p>
                      <a:pPr algn="ctr">
                        <a:lnSpc>
                          <a:spcPct val="107000"/>
                        </a:lnSpc>
                        <a:spcAft>
                          <a:spcPts val="0"/>
                        </a:spcAft>
                      </a:pP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endParaRPr lang="de-D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bl>
          </a:graphicData>
        </a:graphic>
      </p:graphicFrame>
    </p:spTree>
    <p:extLst>
      <p:ext uri="{BB962C8B-B14F-4D97-AF65-F5344CB8AC3E}">
        <p14:creationId xmlns:p14="http://schemas.microsoft.com/office/powerpoint/2010/main" val="701532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8818" name="Rectangle 2"/>
          <p:cNvSpPr>
            <a:spLocks noGrp="1" noChangeArrowheads="1"/>
          </p:cNvSpPr>
          <p:nvPr>
            <p:ph type="title"/>
          </p:nvPr>
        </p:nvSpPr>
        <p:spPr/>
        <p:txBody>
          <a:bodyPr>
            <a:normAutofit/>
          </a:bodyPr>
          <a:lstStyle/>
          <a:p>
            <a:pPr eaLnBrk="1" hangingPunct="1">
              <a:defRPr/>
            </a:pPr>
            <a:r>
              <a:rPr lang="de-DE" dirty="0"/>
              <a:t>Kennzahlen: Case-Mix</a:t>
            </a:r>
          </a:p>
        </p:txBody>
      </p:sp>
      <p:sp>
        <p:nvSpPr>
          <p:cNvPr id="1058819" name="Rectangle 3"/>
          <p:cNvSpPr>
            <a:spLocks noGrp="1" noChangeArrowheads="1"/>
          </p:cNvSpPr>
          <p:nvPr>
            <p:ph type="body" sz="half" idx="1"/>
          </p:nvPr>
        </p:nvSpPr>
        <p:spPr>
          <a:xfrm>
            <a:off x="1485900" y="2286000"/>
            <a:ext cx="7200900" cy="4383360"/>
          </a:xfrm>
        </p:spPr>
        <p:txBody>
          <a:bodyPr>
            <a:normAutofit/>
          </a:bodyPr>
          <a:lstStyle/>
          <a:p>
            <a:pPr>
              <a:buNone/>
              <a:defRPr/>
            </a:pPr>
            <a:r>
              <a:rPr lang="de-DE" sz="2400" dirty="0"/>
              <a:t>=	Summe der Relativgewichte aller erbrachten DRG</a:t>
            </a:r>
          </a:p>
          <a:p>
            <a:pPr lvl="1">
              <a:defRPr/>
            </a:pPr>
            <a:r>
              <a:rPr lang="de-DE" sz="2000" dirty="0"/>
              <a:t>einer Einheit</a:t>
            </a:r>
          </a:p>
          <a:p>
            <a:pPr lvl="1">
              <a:defRPr/>
            </a:pPr>
            <a:r>
              <a:rPr lang="de-DE" sz="2000" dirty="0"/>
              <a:t>in einem bestimmten Zeitraum</a:t>
            </a:r>
          </a:p>
          <a:p>
            <a:pPr>
              <a:lnSpc>
                <a:spcPct val="130000"/>
              </a:lnSpc>
              <a:buNone/>
              <a:defRPr/>
            </a:pPr>
            <a:endParaRPr lang="de-DE" sz="2400" dirty="0"/>
          </a:p>
          <a:p>
            <a:pPr>
              <a:lnSpc>
                <a:spcPct val="130000"/>
              </a:lnSpc>
              <a:buNone/>
              <a:defRPr/>
            </a:pPr>
            <a:endParaRPr lang="de-DE" sz="2400" dirty="0"/>
          </a:p>
          <a:p>
            <a:pPr>
              <a:buNone/>
              <a:defRPr/>
            </a:pPr>
            <a:r>
              <a:rPr lang="de-DE" sz="2400" dirty="0"/>
              <a:t>	mit</a:t>
            </a:r>
          </a:p>
          <a:p>
            <a:pPr lvl="1">
              <a:buNone/>
              <a:defRPr/>
            </a:pPr>
            <a:r>
              <a:rPr lang="de-DE" sz="2000" dirty="0"/>
              <a:t>		CM 	Case-Mix</a:t>
            </a:r>
          </a:p>
          <a:p>
            <a:pPr lvl="1">
              <a:buNone/>
              <a:defRPr/>
            </a:pPr>
            <a:r>
              <a:rPr lang="de-DE" sz="2000" dirty="0"/>
              <a:t>		n	Zahl der Fälle in KH in Periode</a:t>
            </a:r>
          </a:p>
          <a:p>
            <a:pPr lvl="1">
              <a:buNone/>
              <a:defRPr/>
            </a:pPr>
            <a:r>
              <a:rPr lang="de-DE" sz="2000" dirty="0"/>
              <a:t>		CW(i)	</a:t>
            </a:r>
            <a:r>
              <a:rPr lang="de-DE" sz="2000" dirty="0" err="1"/>
              <a:t>Cost</a:t>
            </a:r>
            <a:r>
              <a:rPr lang="de-DE" sz="2000" dirty="0"/>
              <a:t> </a:t>
            </a:r>
            <a:r>
              <a:rPr lang="de-DE" sz="2000" dirty="0" err="1"/>
              <a:t>Weight</a:t>
            </a:r>
            <a:r>
              <a:rPr lang="de-DE" sz="2000" dirty="0"/>
              <a:t> von Fall i</a:t>
            </a:r>
          </a:p>
        </p:txBody>
      </p:sp>
      <p:graphicFrame>
        <p:nvGraphicFramePr>
          <p:cNvPr id="64516" name="Object 4"/>
          <p:cNvGraphicFramePr>
            <a:graphicFrameLocks noGrp="1" noChangeAspect="1"/>
          </p:cNvGraphicFramePr>
          <p:nvPr>
            <p:ph sz="half" idx="2"/>
            <p:extLst>
              <p:ext uri="{D42A27DB-BD31-4B8C-83A1-F6EECF244321}">
                <p14:modId xmlns:p14="http://schemas.microsoft.com/office/powerpoint/2010/main" val="502693273"/>
              </p:ext>
            </p:extLst>
          </p:nvPr>
        </p:nvGraphicFramePr>
        <p:xfrm>
          <a:off x="4211960" y="3573016"/>
          <a:ext cx="2210991" cy="927497"/>
        </p:xfrm>
        <a:graphic>
          <a:graphicData uri="http://schemas.openxmlformats.org/presentationml/2006/ole">
            <mc:AlternateContent xmlns:mc="http://schemas.openxmlformats.org/markup-compatibility/2006">
              <mc:Choice xmlns:v="urn:schemas-microsoft-com:vml" Requires="v">
                <p:oleObj spid="_x0000_s174119" name="Formel" r:id="rId4" imgW="1028254" imgH="431613" progId="Equation.3">
                  <p:embed/>
                </p:oleObj>
              </mc:Choice>
              <mc:Fallback>
                <p:oleObj name="Formel" r:id="rId4" imgW="1028254" imgH="431613" progId="Equation.3">
                  <p:embed/>
                  <p:pic>
                    <p:nvPicPr>
                      <p:cNvPr id="64516"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1960" y="3573016"/>
                        <a:ext cx="2210991" cy="927497"/>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783512949"/>
      </p:ext>
    </p:extLst>
  </p:cSld>
  <p:clrMapOvr>
    <a:masterClrMapping/>
  </p:clrMapOvr>
  <mc:AlternateContent xmlns:mc="http://schemas.openxmlformats.org/markup-compatibility/2006" xmlns:p14="http://schemas.microsoft.com/office/powerpoint/2010/main">
    <mc:Choice Requires="p14">
      <p:transition spd="slow" p14:dur="2000" advTm="43148"/>
    </mc:Choice>
    <mc:Fallback xmlns="">
      <p:transition spd="slow" advTm="43148"/>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0866" name="Rectangle 2"/>
          <p:cNvSpPr>
            <a:spLocks noGrp="1" noChangeArrowheads="1"/>
          </p:cNvSpPr>
          <p:nvPr>
            <p:ph type="title"/>
          </p:nvPr>
        </p:nvSpPr>
        <p:spPr/>
        <p:txBody>
          <a:bodyPr>
            <a:normAutofit/>
          </a:bodyPr>
          <a:lstStyle/>
          <a:p>
            <a:pPr eaLnBrk="1" hangingPunct="1">
              <a:defRPr/>
            </a:pPr>
            <a:r>
              <a:rPr lang="de-DE" dirty="0"/>
              <a:t>Kennzahlen: Case-Mix-Index</a:t>
            </a:r>
          </a:p>
        </p:txBody>
      </p:sp>
      <p:sp>
        <p:nvSpPr>
          <p:cNvPr id="1060867" name="Rectangle 3"/>
          <p:cNvSpPr>
            <a:spLocks noGrp="1" noChangeArrowheads="1"/>
          </p:cNvSpPr>
          <p:nvPr>
            <p:ph type="body" sz="half" idx="1"/>
          </p:nvPr>
        </p:nvSpPr>
        <p:spPr>
          <a:xfrm>
            <a:off x="1485900" y="2286000"/>
            <a:ext cx="7334572" cy="4279900"/>
          </a:xfrm>
        </p:spPr>
        <p:txBody>
          <a:bodyPr>
            <a:normAutofit lnSpcReduction="10000"/>
          </a:bodyPr>
          <a:lstStyle/>
          <a:p>
            <a:pPr>
              <a:buNone/>
              <a:defRPr/>
            </a:pPr>
            <a:r>
              <a:rPr lang="de-DE" sz="2800" dirty="0"/>
              <a:t>=	Quotient aus Case-Mix und Fallzahl</a:t>
            </a:r>
          </a:p>
          <a:p>
            <a:pPr>
              <a:buNone/>
              <a:defRPr/>
            </a:pPr>
            <a:endParaRPr lang="de-DE" sz="2800" dirty="0"/>
          </a:p>
          <a:p>
            <a:pPr lvl="1" indent="-257175">
              <a:defRPr/>
            </a:pPr>
            <a:r>
              <a:rPr lang="de-DE" sz="2400" dirty="0"/>
              <a:t>Durchschnittliche Fallschwere in KH in Periode als Indikator für die Leistung und den adäquaten Ressourcenverbrauch des KH</a:t>
            </a:r>
          </a:p>
          <a:p>
            <a:pPr>
              <a:defRPr/>
            </a:pPr>
            <a:endParaRPr lang="de-DE" sz="2800" dirty="0"/>
          </a:p>
          <a:p>
            <a:pPr>
              <a:defRPr/>
            </a:pPr>
            <a:endParaRPr lang="de-DE" sz="2800" dirty="0"/>
          </a:p>
          <a:p>
            <a:pPr>
              <a:defRPr/>
            </a:pPr>
            <a:endParaRPr lang="de-DE" sz="2800" dirty="0"/>
          </a:p>
          <a:p>
            <a:pPr lvl="1" indent="-257175">
              <a:defRPr/>
            </a:pPr>
            <a:endParaRPr lang="de-DE" sz="2400" dirty="0"/>
          </a:p>
          <a:p>
            <a:pPr lvl="1" indent="-257175">
              <a:defRPr/>
            </a:pPr>
            <a:r>
              <a:rPr lang="de-DE" sz="2400" dirty="0"/>
              <a:t>CMI: Case-Mix-Index</a:t>
            </a:r>
          </a:p>
        </p:txBody>
      </p:sp>
      <p:graphicFrame>
        <p:nvGraphicFramePr>
          <p:cNvPr id="65540" name="Object 4"/>
          <p:cNvGraphicFramePr>
            <a:graphicFrameLocks noGrp="1" noChangeAspect="1"/>
          </p:cNvGraphicFramePr>
          <p:nvPr>
            <p:ph sz="half" idx="2"/>
            <p:extLst>
              <p:ext uri="{D42A27DB-BD31-4B8C-83A1-F6EECF244321}">
                <p14:modId xmlns:p14="http://schemas.microsoft.com/office/powerpoint/2010/main" val="1281083897"/>
              </p:ext>
            </p:extLst>
          </p:nvPr>
        </p:nvGraphicFramePr>
        <p:xfrm>
          <a:off x="3419872" y="4365104"/>
          <a:ext cx="2268252" cy="1265549"/>
        </p:xfrm>
        <a:graphic>
          <a:graphicData uri="http://schemas.openxmlformats.org/presentationml/2006/ole">
            <mc:AlternateContent xmlns:mc="http://schemas.openxmlformats.org/markup-compatibility/2006">
              <mc:Choice xmlns:v="urn:schemas-microsoft-com:vml" Requires="v">
                <p:oleObj spid="_x0000_s175142" name="Formel" r:id="rId4" imgW="1091726" imgH="609336" progId="Equation.3">
                  <p:embed/>
                </p:oleObj>
              </mc:Choice>
              <mc:Fallback>
                <p:oleObj name="Formel" r:id="rId4" imgW="1091726" imgH="609336" progId="Equation.3">
                  <p:embed/>
                  <p:pic>
                    <p:nvPicPr>
                      <p:cNvPr id="6554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872" y="4365104"/>
                        <a:ext cx="2268252" cy="1265549"/>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517187212"/>
      </p:ext>
    </p:extLst>
  </p:cSld>
  <p:clrMapOvr>
    <a:masterClrMapping/>
  </p:clrMapOvr>
  <mc:AlternateContent xmlns:mc="http://schemas.openxmlformats.org/markup-compatibility/2006" xmlns:p14="http://schemas.microsoft.com/office/powerpoint/2010/main">
    <mc:Choice Requires="p14">
      <p:transition spd="slow" p14:dur="2000" advTm="44738"/>
    </mc:Choice>
    <mc:Fallback xmlns="">
      <p:transition spd="slow" advTm="44738"/>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1891" name="Rectangle 3"/>
          <p:cNvSpPr>
            <a:spLocks noGrp="1" noChangeArrowheads="1"/>
          </p:cNvSpPr>
          <p:nvPr>
            <p:ph idx="1"/>
          </p:nvPr>
        </p:nvSpPr>
        <p:spPr>
          <a:xfrm>
            <a:off x="611560" y="1628800"/>
            <a:ext cx="8280920" cy="4968552"/>
          </a:xfrm>
        </p:spPr>
        <p:txBody>
          <a:bodyPr>
            <a:normAutofit/>
          </a:bodyPr>
          <a:lstStyle/>
          <a:p>
            <a:pPr>
              <a:lnSpc>
                <a:spcPct val="70000"/>
              </a:lnSpc>
              <a:defRPr/>
            </a:pPr>
            <a:r>
              <a:rPr lang="de-DE" dirty="0"/>
              <a:t>Inhalt: Entgelt für den Basisfallwert</a:t>
            </a:r>
          </a:p>
          <a:p>
            <a:pPr>
              <a:lnSpc>
                <a:spcPct val="70000"/>
              </a:lnSpc>
              <a:defRPr/>
            </a:pPr>
            <a:r>
              <a:rPr lang="de-DE" dirty="0"/>
              <a:t>Synonym: Base Rate, Basisrate, Basisfall-kosten, „Punktwert“</a:t>
            </a:r>
          </a:p>
          <a:p>
            <a:pPr>
              <a:defRPr/>
            </a:pPr>
            <a:r>
              <a:rPr lang="de-DE" dirty="0"/>
              <a:t>Ermittlung: </a:t>
            </a:r>
          </a:p>
          <a:p>
            <a:pPr lvl="1">
              <a:defRPr/>
            </a:pPr>
            <a:r>
              <a:rPr lang="de-DE" dirty="0"/>
              <a:t>KH-individuell: Quotient aus DRG-Budget des KH und Case-Mix des KH</a:t>
            </a:r>
          </a:p>
          <a:p>
            <a:pPr lvl="1">
              <a:defRPr/>
            </a:pPr>
            <a:r>
              <a:rPr lang="de-DE" dirty="0"/>
              <a:t>Landesweit: Quotient aus landesweitem Gesamtbudget aller KHs und landesweitem Case-Mix</a:t>
            </a:r>
          </a:p>
        </p:txBody>
      </p:sp>
      <p:sp>
        <p:nvSpPr>
          <p:cNvPr id="4" name="Rectangle 2"/>
          <p:cNvSpPr txBox="1">
            <a:spLocks noChangeArrowheads="1"/>
          </p:cNvSpPr>
          <p:nvPr/>
        </p:nvSpPr>
        <p:spPr>
          <a:xfrm>
            <a:off x="1043608" y="332656"/>
            <a:ext cx="6172200" cy="1038225"/>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de-DE" dirty="0">
                <a:effectLst/>
              </a:rPr>
              <a:t>Kennzahlen: Basisfallwert</a:t>
            </a:r>
          </a:p>
        </p:txBody>
      </p:sp>
      <p:sp>
        <p:nvSpPr>
          <p:cNvPr id="2" name="Foliennummernplatzhalter 1"/>
          <p:cNvSpPr>
            <a:spLocks noGrp="1"/>
          </p:cNvSpPr>
          <p:nvPr>
            <p:ph type="sldNum" sz="quarter" idx="12"/>
          </p:nvPr>
        </p:nvSpPr>
        <p:spPr/>
        <p:txBody>
          <a:bodyPr/>
          <a:lstStyle/>
          <a:p>
            <a:fld id="{288DCCD6-C17E-4BC2-B0D5-318ECD99F6D3}" type="slidenum">
              <a:rPr lang="de-DE" smtClean="0"/>
              <a:t>14</a:t>
            </a:fld>
            <a:endParaRPr lang="de-DE"/>
          </a:p>
        </p:txBody>
      </p:sp>
    </p:spTree>
    <p:extLst>
      <p:ext uri="{BB962C8B-B14F-4D97-AF65-F5344CB8AC3E}">
        <p14:creationId xmlns:p14="http://schemas.microsoft.com/office/powerpoint/2010/main" val="3489704300"/>
      </p:ext>
    </p:extLst>
  </p:cSld>
  <p:clrMapOvr>
    <a:masterClrMapping/>
  </p:clrMapOvr>
  <mc:AlternateContent xmlns:mc="http://schemas.openxmlformats.org/markup-compatibility/2006" xmlns:p14="http://schemas.microsoft.com/office/powerpoint/2010/main">
    <mc:Choice Requires="p14">
      <p:transition spd="slow" p14:dur="2000" advTm="86364"/>
    </mc:Choice>
    <mc:Fallback xmlns="">
      <p:transition spd="slow" advTm="86364"/>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260" y="260648"/>
            <a:ext cx="8892480" cy="1231106"/>
          </a:xfrm>
          <a:prstGeom prst="rect">
            <a:avLst/>
          </a:prstGeom>
        </p:spPr>
        <p:txBody>
          <a:bodyPr vert="horz" wrap="square" lIns="0" tIns="0" rIns="0" bIns="0" rtlCol="0">
            <a:spAutoFit/>
          </a:bodyPr>
          <a:lstStyle/>
          <a:p>
            <a:pPr marL="1421606" marR="2858" indent="-1414820"/>
            <a:r>
              <a:rPr sz="4000" dirty="0">
                <a:effectLst/>
              </a:rPr>
              <a:t>Einheitlicher Basisfallwert und </a:t>
            </a:r>
            <a:endParaRPr lang="de-DE" sz="4000" dirty="0">
              <a:effectLst/>
            </a:endParaRPr>
          </a:p>
          <a:p>
            <a:pPr marL="1421606" marR="2858" indent="-1414820"/>
            <a:r>
              <a:rPr sz="4000" dirty="0" err="1">
                <a:effectLst/>
              </a:rPr>
              <a:t>einheitlicher</a:t>
            </a:r>
            <a:r>
              <a:rPr sz="4000" dirty="0">
                <a:effectLst/>
              </a:rPr>
              <a:t> Basisfallwertkorridor</a:t>
            </a:r>
          </a:p>
        </p:txBody>
      </p:sp>
      <p:sp>
        <p:nvSpPr>
          <p:cNvPr id="3" name="object 3"/>
          <p:cNvSpPr txBox="1"/>
          <p:nvPr/>
        </p:nvSpPr>
        <p:spPr>
          <a:xfrm>
            <a:off x="323528" y="1628800"/>
            <a:ext cx="5328592" cy="5040559"/>
          </a:xfrm>
          <a:prstGeom prst="rect">
            <a:avLst/>
          </a:prstGeom>
        </p:spPr>
        <p:txBody>
          <a:bodyPr vert="horz" wrap="square" lIns="0" tIns="0" rIns="0" bIns="0" rtlCol="0">
            <a:normAutofit/>
          </a:bodyPr>
          <a:lstStyle/>
          <a:p>
            <a:pPr marL="464344" indent="-457200" algn="l">
              <a:buFont typeface="Arial" panose="020B0604020202020204" pitchFamily="34" charset="0"/>
              <a:buChar char="•"/>
              <a:tabLst>
                <a:tab pos="200025" algn="l"/>
              </a:tabLst>
            </a:pPr>
            <a:r>
              <a:rPr dirty="0">
                <a:effectLst/>
              </a:rPr>
              <a:t>unterschiedliche Basisfallwerte der </a:t>
            </a:r>
            <a:r>
              <a:rPr dirty="0" err="1">
                <a:effectLst/>
              </a:rPr>
              <a:t>Bundesländer</a:t>
            </a:r>
            <a:endParaRPr lang="de-DE" dirty="0">
              <a:effectLst/>
            </a:endParaRPr>
          </a:p>
          <a:p>
            <a:pPr marL="921544" lvl="1" indent="-457200" algn="l">
              <a:buFont typeface="Symbol" panose="05050102010706020507" pitchFamily="18" charset="2"/>
              <a:buChar char="-"/>
              <a:tabLst>
                <a:tab pos="200025" algn="l"/>
              </a:tabLst>
            </a:pPr>
            <a:r>
              <a:rPr dirty="0" err="1">
                <a:effectLst/>
              </a:rPr>
              <a:t>Konverenz</a:t>
            </a:r>
            <a:r>
              <a:rPr dirty="0">
                <a:effectLst/>
              </a:rPr>
              <a:t> der Landesbasisfallwerte an die obere bzw. </a:t>
            </a:r>
            <a:r>
              <a:rPr dirty="0" err="1">
                <a:effectLst/>
              </a:rPr>
              <a:t>untere</a:t>
            </a:r>
            <a:r>
              <a:rPr dirty="0">
                <a:effectLst/>
              </a:rPr>
              <a:t> </a:t>
            </a:r>
            <a:r>
              <a:rPr dirty="0" err="1" smtClean="0">
                <a:effectLst/>
              </a:rPr>
              <a:t>Korridorgrenze</a:t>
            </a:r>
            <a:endParaRPr lang="de-DE" dirty="0" smtClean="0">
              <a:effectLst/>
            </a:endParaRPr>
          </a:p>
          <a:p>
            <a:pPr marL="921544" lvl="1" indent="-457200" algn="l">
              <a:buFont typeface="Symbol" panose="05050102010706020507" pitchFamily="18" charset="2"/>
              <a:buChar char="-"/>
              <a:tabLst>
                <a:tab pos="200025" algn="l"/>
              </a:tabLst>
            </a:pPr>
            <a:r>
              <a:rPr dirty="0" err="1" smtClean="0">
                <a:effectLst/>
              </a:rPr>
              <a:t>Einheitlicher</a:t>
            </a:r>
            <a:r>
              <a:rPr dirty="0" smtClean="0">
                <a:effectLst/>
              </a:rPr>
              <a:t> </a:t>
            </a:r>
            <a:r>
              <a:rPr dirty="0" err="1">
                <a:effectLst/>
              </a:rPr>
              <a:t>Basisfallwert</a:t>
            </a:r>
            <a:r>
              <a:rPr dirty="0">
                <a:effectLst/>
              </a:rPr>
              <a:t> </a:t>
            </a:r>
            <a:r>
              <a:rPr lang="de-DE" dirty="0">
                <a:effectLst/>
              </a:rPr>
              <a:t>2024: 4.200 </a:t>
            </a:r>
            <a:r>
              <a:rPr lang="de-DE" dirty="0">
                <a:effectLst/>
              </a:rPr>
              <a:t>Euro </a:t>
            </a:r>
            <a:r>
              <a:rPr lang="de-DE" dirty="0">
                <a:effectLst/>
              </a:rPr>
              <a:t> (MV: </a:t>
            </a:r>
            <a:r>
              <a:rPr lang="de-DE" dirty="0" smtClean="0">
                <a:effectLst/>
              </a:rPr>
              <a:t>4.214,94 </a:t>
            </a:r>
            <a:r>
              <a:rPr lang="de-DE" dirty="0">
                <a:effectLst/>
              </a:rPr>
              <a:t>Euro</a:t>
            </a:r>
            <a:r>
              <a:rPr lang="de-DE" dirty="0">
                <a:effectLst/>
              </a:rPr>
              <a:t>)</a:t>
            </a:r>
          </a:p>
          <a:p>
            <a:pPr marL="464344" indent="-457200" algn="l">
              <a:spcBef>
                <a:spcPts val="422"/>
              </a:spcBef>
              <a:buFont typeface="Arial" panose="020B0604020202020204" pitchFamily="34" charset="0"/>
              <a:buChar char="•"/>
              <a:tabLst>
                <a:tab pos="200025" algn="l"/>
              </a:tabLst>
            </a:pPr>
            <a:r>
              <a:rPr dirty="0" err="1">
                <a:effectLst/>
              </a:rPr>
              <a:t>Korridor</a:t>
            </a:r>
            <a:endParaRPr dirty="0">
              <a:effectLst/>
            </a:endParaRPr>
          </a:p>
          <a:p>
            <a:pPr marL="721519" lvl="1" indent="-457200" algn="l">
              <a:spcBef>
                <a:spcPts val="386"/>
              </a:spcBef>
              <a:buFont typeface="Symbol" panose="05050102010706020507" pitchFamily="18" charset="2"/>
              <a:buChar char="-"/>
              <a:tabLst>
                <a:tab pos="425768" algn="l"/>
              </a:tabLst>
            </a:pPr>
            <a:r>
              <a:rPr dirty="0">
                <a:effectLst/>
              </a:rPr>
              <a:t>Obere Korridorgrenze</a:t>
            </a:r>
            <a:r>
              <a:rPr dirty="0">
                <a:effectLst/>
              </a:rPr>
              <a:t>: +</a:t>
            </a:r>
            <a:r>
              <a:rPr dirty="0" smtClean="0">
                <a:effectLst/>
              </a:rPr>
              <a:t>2,5%</a:t>
            </a:r>
            <a:endParaRPr dirty="0">
              <a:effectLst/>
            </a:endParaRPr>
          </a:p>
          <a:p>
            <a:pPr marL="721519" lvl="1" indent="-457200" algn="l">
              <a:spcBef>
                <a:spcPts val="377"/>
              </a:spcBef>
              <a:buFont typeface="Symbol" panose="05050102010706020507" pitchFamily="18" charset="2"/>
              <a:buChar char="-"/>
              <a:tabLst>
                <a:tab pos="425768" algn="l"/>
              </a:tabLst>
            </a:pPr>
            <a:r>
              <a:rPr dirty="0">
                <a:effectLst/>
              </a:rPr>
              <a:t>Untere Korridorgrenze: -1,</a:t>
            </a:r>
            <a:r>
              <a:rPr lang="de-DE" dirty="0">
                <a:effectLst/>
              </a:rPr>
              <a:t>0</a:t>
            </a:r>
            <a:r>
              <a:rPr dirty="0" smtClean="0">
                <a:effectLst/>
              </a:rPr>
              <a:t>2%</a:t>
            </a:r>
            <a:endParaRPr lang="de-DE" dirty="0">
              <a:effectLst/>
            </a:endParaRPr>
          </a:p>
        </p:txBody>
      </p:sp>
      <p:pic>
        <p:nvPicPr>
          <p:cNvPr id="4" name="Grafik 3"/>
          <p:cNvPicPr>
            <a:picLocks noChangeAspect="1"/>
          </p:cNvPicPr>
          <p:nvPr/>
        </p:nvPicPr>
        <p:blipFill rotWithShape="1">
          <a:blip r:embed="rId3"/>
          <a:srcRect l="31893" t="21700" r="40151" b="33501"/>
          <a:stretch/>
        </p:blipFill>
        <p:spPr>
          <a:xfrm>
            <a:off x="5652120" y="2060848"/>
            <a:ext cx="3505636" cy="3672408"/>
          </a:xfrm>
          <a:prstGeom prst="rect">
            <a:avLst/>
          </a:prstGeom>
          <a:ln>
            <a:solidFill>
              <a:schemeClr val="tx1"/>
            </a:solidFill>
          </a:ln>
        </p:spPr>
      </p:pic>
    </p:spTree>
    <p:extLst>
      <p:ext uri="{BB962C8B-B14F-4D97-AF65-F5344CB8AC3E}">
        <p14:creationId xmlns:p14="http://schemas.microsoft.com/office/powerpoint/2010/main" val="4140661788"/>
      </p:ext>
    </p:extLst>
  </p:cSld>
  <p:clrMapOvr>
    <a:masterClrMapping/>
  </p:clrMapOvr>
  <mc:AlternateContent xmlns:mc="http://schemas.openxmlformats.org/markup-compatibility/2006" xmlns:p14="http://schemas.microsoft.com/office/powerpoint/2010/main">
    <mc:Choice Requires="p14">
      <p:transition spd="slow" p14:dur="2000" advTm="81841"/>
    </mc:Choice>
    <mc:Fallback xmlns="">
      <p:transition spd="slow" advTm="8184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23" name="Rectangle 3"/>
          <p:cNvSpPr>
            <a:spLocks noGrp="1" noChangeArrowheads="1"/>
          </p:cNvSpPr>
          <p:nvPr>
            <p:ph idx="1"/>
          </p:nvPr>
        </p:nvSpPr>
        <p:spPr>
          <a:xfrm>
            <a:off x="683568" y="1484784"/>
            <a:ext cx="7776864" cy="4968552"/>
          </a:xfrm>
        </p:spPr>
        <p:txBody>
          <a:bodyPr>
            <a:normAutofit fontScale="85000" lnSpcReduction="20000"/>
          </a:bodyPr>
          <a:lstStyle/>
          <a:p>
            <a:pPr>
              <a:defRPr/>
            </a:pPr>
            <a:r>
              <a:rPr lang="de-DE" dirty="0"/>
              <a:t>Relativgewicht </a:t>
            </a:r>
          </a:p>
          <a:p>
            <a:pPr lvl="1">
              <a:defRPr/>
            </a:pPr>
            <a:r>
              <a:rPr lang="de-DE" dirty="0"/>
              <a:t>Inhalt: Relativer Wert einer Fallgruppe (DRG) bezogen auf eine Bezugsleistung</a:t>
            </a:r>
          </a:p>
          <a:p>
            <a:pPr lvl="1">
              <a:defRPr/>
            </a:pPr>
            <a:r>
              <a:rPr lang="de-DE" dirty="0"/>
              <a:t>Synonym: </a:t>
            </a:r>
          </a:p>
          <a:p>
            <a:pPr lvl="2">
              <a:defRPr/>
            </a:pPr>
            <a:r>
              <a:rPr lang="de-DE" dirty="0"/>
              <a:t>Kostengewicht </a:t>
            </a:r>
          </a:p>
          <a:p>
            <a:pPr lvl="2">
              <a:defRPr/>
            </a:pPr>
            <a:r>
              <a:rPr lang="de-DE" dirty="0" err="1"/>
              <a:t>cost-weight</a:t>
            </a:r>
            <a:endParaRPr lang="de-DE" dirty="0"/>
          </a:p>
          <a:p>
            <a:pPr lvl="2">
              <a:defRPr/>
            </a:pPr>
            <a:r>
              <a:rPr lang="de-DE" dirty="0"/>
              <a:t>Bewertungsrelation (heute häufig verwendet)</a:t>
            </a:r>
          </a:p>
          <a:p>
            <a:pPr lvl="1" indent="-171450">
              <a:defRPr/>
            </a:pPr>
            <a:r>
              <a:rPr lang="de-DE" dirty="0"/>
              <a:t>Effektivgewicht = angepasstes Relativgewicht (Ab-, Zuschläge)</a:t>
            </a:r>
          </a:p>
          <a:p>
            <a:pPr>
              <a:defRPr/>
            </a:pPr>
            <a:r>
              <a:rPr lang="de-DE" dirty="0"/>
              <a:t>Basisfallwert </a:t>
            </a:r>
          </a:p>
          <a:p>
            <a:pPr lvl="1">
              <a:defRPr/>
            </a:pPr>
            <a:r>
              <a:rPr lang="de-DE" dirty="0"/>
              <a:t>Inhalt: Entgelt für den Basisfall (Relativgewicht 1,0)</a:t>
            </a:r>
          </a:p>
          <a:p>
            <a:pPr lvl="1">
              <a:defRPr/>
            </a:pPr>
            <a:r>
              <a:rPr lang="de-DE" dirty="0"/>
              <a:t>Synonym: Base Rate, Basisrate, Basisfallkosten</a:t>
            </a:r>
          </a:p>
          <a:p>
            <a:pPr>
              <a:defRPr/>
            </a:pPr>
            <a:r>
              <a:rPr lang="de-DE" dirty="0"/>
              <a:t>Erlös = abrechenbares Relativgewicht * Basisfallwert</a:t>
            </a:r>
          </a:p>
          <a:p>
            <a:pPr lvl="1">
              <a:defRPr/>
            </a:pPr>
            <a:r>
              <a:rPr lang="de-DE" dirty="0"/>
              <a:t>evtl. ergänzt um Zusatzentgelte </a:t>
            </a:r>
          </a:p>
          <a:p>
            <a:pPr marL="85725" indent="0">
              <a:buNone/>
              <a:defRPr/>
            </a:pPr>
            <a:endParaRPr lang="de-DE" dirty="0"/>
          </a:p>
          <a:p>
            <a:pPr marL="342900" lvl="1" indent="0">
              <a:buNone/>
              <a:defRPr/>
            </a:pPr>
            <a:endParaRPr lang="de-DE" sz="1500" dirty="0"/>
          </a:p>
        </p:txBody>
      </p:sp>
      <p:sp>
        <p:nvSpPr>
          <p:cNvPr id="3" name="Foliennummernplatzhalter 2"/>
          <p:cNvSpPr>
            <a:spLocks noGrp="1"/>
          </p:cNvSpPr>
          <p:nvPr>
            <p:ph type="sldNum" sz="quarter" idx="12"/>
          </p:nvPr>
        </p:nvSpPr>
        <p:spPr/>
        <p:txBody>
          <a:bodyPr/>
          <a:lstStyle/>
          <a:p>
            <a:fld id="{288DCCD6-C17E-4BC2-B0D5-318ECD99F6D3}" type="slidenum">
              <a:rPr lang="de-DE" smtClean="0"/>
              <a:t>16</a:t>
            </a:fld>
            <a:endParaRPr lang="de-DE"/>
          </a:p>
        </p:txBody>
      </p:sp>
      <p:sp>
        <p:nvSpPr>
          <p:cNvPr id="4" name="Titel 3"/>
          <p:cNvSpPr>
            <a:spLocks noGrp="1"/>
          </p:cNvSpPr>
          <p:nvPr>
            <p:ph type="title"/>
          </p:nvPr>
        </p:nvSpPr>
        <p:spPr/>
        <p:txBody>
          <a:bodyPr/>
          <a:lstStyle/>
          <a:p>
            <a:r>
              <a:rPr lang="de-DE" dirty="0"/>
              <a:t>Erlösbestimmung</a:t>
            </a:r>
          </a:p>
        </p:txBody>
      </p:sp>
    </p:spTree>
    <p:extLst>
      <p:ext uri="{BB962C8B-B14F-4D97-AF65-F5344CB8AC3E}">
        <p14:creationId xmlns:p14="http://schemas.microsoft.com/office/powerpoint/2010/main" val="1701771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288DCCD6-C17E-4BC2-B0D5-318ECD99F6D3}" type="slidenum">
              <a:rPr lang="de-DE" smtClean="0"/>
              <a:t>17</a:t>
            </a:fld>
            <a:endParaRPr lang="de-DE"/>
          </a:p>
        </p:txBody>
      </p:sp>
      <p:graphicFrame>
        <p:nvGraphicFramePr>
          <p:cNvPr id="6" name="Group 3"/>
          <p:cNvGraphicFramePr>
            <a:graphicFrameLocks/>
          </p:cNvGraphicFramePr>
          <p:nvPr>
            <p:extLst/>
          </p:nvPr>
        </p:nvGraphicFramePr>
        <p:xfrm>
          <a:off x="323529" y="1862827"/>
          <a:ext cx="8363265" cy="1203980"/>
        </p:xfrm>
        <a:graphic>
          <a:graphicData uri="http://schemas.openxmlformats.org/drawingml/2006/table">
            <a:tbl>
              <a:tblPr>
                <a:tableStyleId>{BC89EF96-8CEA-46FF-86C4-4CE0E7609802}</a:tableStyleId>
              </a:tblPr>
              <a:tblGrid>
                <a:gridCol w="494588">
                  <a:extLst>
                    <a:ext uri="{9D8B030D-6E8A-4147-A177-3AD203B41FA5}">
                      <a16:colId xmlns:a16="http://schemas.microsoft.com/office/drawing/2014/main" xmlns="" val="20000"/>
                    </a:ext>
                  </a:extLst>
                </a:gridCol>
                <a:gridCol w="1188130">
                  <a:extLst>
                    <a:ext uri="{9D8B030D-6E8A-4147-A177-3AD203B41FA5}">
                      <a16:colId xmlns:a16="http://schemas.microsoft.com/office/drawing/2014/main" xmlns="" val="20001"/>
                    </a:ext>
                  </a:extLst>
                </a:gridCol>
                <a:gridCol w="1188130">
                  <a:extLst>
                    <a:ext uri="{9D8B030D-6E8A-4147-A177-3AD203B41FA5}">
                      <a16:colId xmlns:a16="http://schemas.microsoft.com/office/drawing/2014/main" xmlns="" val="20002"/>
                    </a:ext>
                  </a:extLst>
                </a:gridCol>
                <a:gridCol w="858094">
                  <a:extLst>
                    <a:ext uri="{9D8B030D-6E8A-4147-A177-3AD203B41FA5}">
                      <a16:colId xmlns:a16="http://schemas.microsoft.com/office/drawing/2014/main" xmlns="" val="20003"/>
                    </a:ext>
                  </a:extLst>
                </a:gridCol>
                <a:gridCol w="924101">
                  <a:extLst>
                    <a:ext uri="{9D8B030D-6E8A-4147-A177-3AD203B41FA5}">
                      <a16:colId xmlns:a16="http://schemas.microsoft.com/office/drawing/2014/main" xmlns="" val="20004"/>
                    </a:ext>
                  </a:extLst>
                </a:gridCol>
                <a:gridCol w="1188130">
                  <a:extLst>
                    <a:ext uri="{9D8B030D-6E8A-4147-A177-3AD203B41FA5}">
                      <a16:colId xmlns:a16="http://schemas.microsoft.com/office/drawing/2014/main" xmlns="" val="20005"/>
                    </a:ext>
                  </a:extLst>
                </a:gridCol>
                <a:gridCol w="990108">
                  <a:extLst>
                    <a:ext uri="{9D8B030D-6E8A-4147-A177-3AD203B41FA5}">
                      <a16:colId xmlns:a16="http://schemas.microsoft.com/office/drawing/2014/main" xmlns="" val="20006"/>
                    </a:ext>
                  </a:extLst>
                </a:gridCol>
                <a:gridCol w="1188130">
                  <a:extLst>
                    <a:ext uri="{9D8B030D-6E8A-4147-A177-3AD203B41FA5}">
                      <a16:colId xmlns:a16="http://schemas.microsoft.com/office/drawing/2014/main" xmlns="" val="20007"/>
                    </a:ext>
                  </a:extLst>
                </a:gridCol>
                <a:gridCol w="343854">
                  <a:extLst>
                    <a:ext uri="{9D8B030D-6E8A-4147-A177-3AD203B41FA5}">
                      <a16:colId xmlns:a16="http://schemas.microsoft.com/office/drawing/2014/main" xmlns="" val="20008"/>
                    </a:ext>
                  </a:extLst>
                </a:gridCol>
              </a:tblGrid>
              <a:tr h="6880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DRG</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BEZEICHNUNG</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BEWERTUNGS-RELATION</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MITTLERE VERWEIL-DAUER</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ERSTER TAG MIT ABSCHLAG </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BEWERTUNGS-RELATION/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TAG UGVD</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ERSTER TAG MIT ZUS. ENTGELT</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BEWERTUNGS-RELATION/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TAG UGVD</a:t>
                      </a:r>
                      <a:endParaRPr kumimoji="0" lang="en-US" sz="1400" b="0" i="0" u="none" strike="noStrike" cap="none" normalizeH="0" baseline="0" dirty="0">
                        <a:ln>
                          <a:noFill/>
                        </a:ln>
                        <a:solidFill>
                          <a:srgbClr val="000000"/>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dirty="0">
                          <a:ln>
                            <a:noFill/>
                          </a:ln>
                          <a:effectLst/>
                        </a:rPr>
                        <a:t>…</a:t>
                      </a:r>
                      <a:endParaRPr kumimoji="0" lang="en-US" sz="11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extLst>
                  <a:ext uri="{0D108BD9-81ED-4DB2-BD59-A6C34878D82A}">
                    <a16:rowId xmlns:a16="http://schemas.microsoft.com/office/drawing/2014/main" xmlns="" val="10000"/>
                  </a:ext>
                </a:extLst>
              </a:tr>
              <a:tr h="4114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ea typeface="+mn-ea"/>
                          <a:cs typeface="+mn-cs"/>
                        </a:rPr>
                        <a:t>I30A</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u="none" strike="noStrike" cap="none" normalizeH="0" baseline="0" dirty="0">
                          <a:ln>
                            <a:noFill/>
                          </a:ln>
                          <a:effectLst/>
                        </a:rPr>
                        <a:t>DRG-Bezeichnung</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1,333</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ea typeface="Times New Roman" charset="0"/>
                          <a:cs typeface="Arial" charset="0"/>
                        </a:rPr>
                        <a:t>5,0</a:t>
                      </a: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1</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0,226</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12</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0,0061</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sz="11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extLst>
                  <a:ext uri="{0D108BD9-81ED-4DB2-BD59-A6C34878D82A}">
                    <a16:rowId xmlns:a16="http://schemas.microsoft.com/office/drawing/2014/main" xmlns="" val="10001"/>
                  </a:ext>
                </a:extLst>
              </a:tr>
            </a:tbl>
          </a:graphicData>
        </a:graphic>
      </p:graphicFrame>
      <p:grpSp>
        <p:nvGrpSpPr>
          <p:cNvPr id="2" name="Gruppieren 1">
            <a:extLst>
              <a:ext uri="{FF2B5EF4-FFF2-40B4-BE49-F238E27FC236}">
                <a16:creationId xmlns:a16="http://schemas.microsoft.com/office/drawing/2014/main" xmlns="" id="{8686FC6B-02C4-4D02-BC54-A9DB09D25C9D}"/>
              </a:ext>
            </a:extLst>
          </p:cNvPr>
          <p:cNvGrpSpPr/>
          <p:nvPr/>
        </p:nvGrpSpPr>
        <p:grpSpPr>
          <a:xfrm>
            <a:off x="971599" y="3212976"/>
            <a:ext cx="7014085" cy="3446438"/>
            <a:chOff x="1170730" y="3100116"/>
            <a:chExt cx="6147975" cy="2798365"/>
          </a:xfrm>
        </p:grpSpPr>
        <p:sp>
          <p:nvSpPr>
            <p:cNvPr id="7" name="Line 5"/>
            <p:cNvSpPr>
              <a:spLocks noChangeShapeType="1"/>
            </p:cNvSpPr>
            <p:nvPr/>
          </p:nvSpPr>
          <p:spPr bwMode="auto">
            <a:xfrm>
              <a:off x="1684400" y="3147360"/>
              <a:ext cx="0" cy="2322258"/>
            </a:xfrm>
            <a:prstGeom prst="line">
              <a:avLst/>
            </a:prstGeom>
            <a:noFill/>
            <a:ln w="9525">
              <a:solidFill>
                <a:srgbClr val="000000"/>
              </a:solidFill>
              <a:round/>
              <a:headEnd type="triangle" w="med" len="med"/>
              <a:tailEnd/>
            </a:ln>
            <a:effectLst/>
          </p:spPr>
          <p:txBody>
            <a:bodyPr/>
            <a:lstStyle/>
            <a:p>
              <a:pPr>
                <a:defRPr/>
              </a:pPr>
              <a:endParaRPr lang="de-DE" sz="1500"/>
            </a:p>
          </p:txBody>
        </p:sp>
        <p:sp>
          <p:nvSpPr>
            <p:cNvPr id="8" name="Line 6"/>
            <p:cNvSpPr>
              <a:spLocks noChangeShapeType="1"/>
            </p:cNvSpPr>
            <p:nvPr/>
          </p:nvSpPr>
          <p:spPr bwMode="auto">
            <a:xfrm>
              <a:off x="1684401" y="5469618"/>
              <a:ext cx="5455444" cy="0"/>
            </a:xfrm>
            <a:prstGeom prst="line">
              <a:avLst/>
            </a:prstGeom>
            <a:noFill/>
            <a:ln w="9525">
              <a:solidFill>
                <a:srgbClr val="000000"/>
              </a:solidFill>
              <a:round/>
              <a:headEnd/>
              <a:tailEnd type="triangle" w="med" len="med"/>
            </a:ln>
            <a:effectLst/>
          </p:spPr>
          <p:txBody>
            <a:bodyPr/>
            <a:lstStyle/>
            <a:p>
              <a:pPr>
                <a:defRPr/>
              </a:pPr>
              <a:endParaRPr lang="de-DE" sz="1500" dirty="0"/>
            </a:p>
          </p:txBody>
        </p:sp>
        <p:sp>
          <p:nvSpPr>
            <p:cNvPr id="9" name="Line 7"/>
            <p:cNvSpPr>
              <a:spLocks noChangeShapeType="1"/>
            </p:cNvSpPr>
            <p:nvPr/>
          </p:nvSpPr>
          <p:spPr bwMode="auto">
            <a:xfrm>
              <a:off x="3288172" y="3786074"/>
              <a:ext cx="2461022" cy="0"/>
            </a:xfrm>
            <a:prstGeom prst="line">
              <a:avLst/>
            </a:prstGeom>
            <a:noFill/>
            <a:ln w="28575">
              <a:solidFill>
                <a:srgbClr val="000000"/>
              </a:solidFill>
              <a:round/>
              <a:headEnd/>
              <a:tailEnd/>
            </a:ln>
            <a:effectLst/>
          </p:spPr>
          <p:txBody>
            <a:bodyPr/>
            <a:lstStyle/>
            <a:p>
              <a:pPr>
                <a:defRPr/>
              </a:pPr>
              <a:endParaRPr lang="de-DE" sz="1500"/>
            </a:p>
          </p:txBody>
        </p:sp>
        <p:sp>
          <p:nvSpPr>
            <p:cNvPr id="10" name="Line 8"/>
            <p:cNvSpPr>
              <a:spLocks noChangeShapeType="1"/>
            </p:cNvSpPr>
            <p:nvPr/>
          </p:nvSpPr>
          <p:spPr bwMode="auto">
            <a:xfrm flipH="1">
              <a:off x="1684399" y="3786076"/>
              <a:ext cx="1603772" cy="783431"/>
            </a:xfrm>
            <a:prstGeom prst="line">
              <a:avLst/>
            </a:prstGeom>
            <a:noFill/>
            <a:ln w="28575">
              <a:solidFill>
                <a:srgbClr val="000000"/>
              </a:solidFill>
              <a:round/>
              <a:headEnd/>
              <a:tailEnd/>
            </a:ln>
            <a:effectLst/>
          </p:spPr>
          <p:txBody>
            <a:bodyPr/>
            <a:lstStyle/>
            <a:p>
              <a:pPr>
                <a:defRPr/>
              </a:pPr>
              <a:endParaRPr lang="de-DE" sz="1500"/>
            </a:p>
          </p:txBody>
        </p:sp>
        <p:sp>
          <p:nvSpPr>
            <p:cNvPr id="11" name="Line 9"/>
            <p:cNvSpPr>
              <a:spLocks noChangeShapeType="1"/>
            </p:cNvSpPr>
            <p:nvPr/>
          </p:nvSpPr>
          <p:spPr bwMode="auto">
            <a:xfrm flipV="1">
              <a:off x="5749195" y="3547949"/>
              <a:ext cx="1335881" cy="238125"/>
            </a:xfrm>
            <a:prstGeom prst="line">
              <a:avLst/>
            </a:prstGeom>
            <a:noFill/>
            <a:ln w="28575">
              <a:solidFill>
                <a:srgbClr val="000000"/>
              </a:solidFill>
              <a:round/>
              <a:headEnd/>
              <a:tailEnd/>
            </a:ln>
            <a:effectLst/>
          </p:spPr>
          <p:txBody>
            <a:bodyPr/>
            <a:lstStyle/>
            <a:p>
              <a:pPr>
                <a:defRPr/>
              </a:pPr>
              <a:endParaRPr lang="de-DE" sz="1500"/>
            </a:p>
          </p:txBody>
        </p:sp>
        <p:sp>
          <p:nvSpPr>
            <p:cNvPr id="12" name="Line 10"/>
            <p:cNvSpPr>
              <a:spLocks noChangeShapeType="1"/>
            </p:cNvSpPr>
            <p:nvPr/>
          </p:nvSpPr>
          <p:spPr bwMode="auto">
            <a:xfrm>
              <a:off x="3288171" y="3786075"/>
              <a:ext cx="0" cy="1683544"/>
            </a:xfrm>
            <a:prstGeom prst="line">
              <a:avLst/>
            </a:prstGeom>
            <a:noFill/>
            <a:ln w="9525">
              <a:solidFill>
                <a:srgbClr val="000000"/>
              </a:solidFill>
              <a:prstDash val="lgDash"/>
              <a:round/>
              <a:headEnd/>
              <a:tailEnd/>
            </a:ln>
            <a:effectLst/>
          </p:spPr>
          <p:txBody>
            <a:bodyPr/>
            <a:lstStyle/>
            <a:p>
              <a:pPr>
                <a:defRPr/>
              </a:pPr>
              <a:endParaRPr lang="de-DE" sz="1500"/>
            </a:p>
          </p:txBody>
        </p:sp>
        <p:sp>
          <p:nvSpPr>
            <p:cNvPr id="13" name="Line 11"/>
            <p:cNvSpPr>
              <a:spLocks noChangeShapeType="1"/>
            </p:cNvSpPr>
            <p:nvPr/>
          </p:nvSpPr>
          <p:spPr bwMode="auto">
            <a:xfrm>
              <a:off x="5749193" y="3786075"/>
              <a:ext cx="0" cy="1683544"/>
            </a:xfrm>
            <a:prstGeom prst="line">
              <a:avLst/>
            </a:prstGeom>
            <a:noFill/>
            <a:ln w="9525">
              <a:solidFill>
                <a:srgbClr val="000000"/>
              </a:solidFill>
              <a:prstDash val="lgDash"/>
              <a:round/>
              <a:headEnd/>
              <a:tailEnd/>
            </a:ln>
            <a:effectLst/>
          </p:spPr>
          <p:txBody>
            <a:bodyPr/>
            <a:lstStyle/>
            <a:p>
              <a:pPr>
                <a:defRPr/>
              </a:pPr>
              <a:endParaRPr lang="de-DE" sz="1500"/>
            </a:p>
          </p:txBody>
        </p:sp>
        <p:sp>
          <p:nvSpPr>
            <p:cNvPr id="14" name="Text Box 12"/>
            <p:cNvSpPr txBox="1">
              <a:spLocks noChangeArrowheads="1"/>
            </p:cNvSpPr>
            <p:nvPr/>
          </p:nvSpPr>
          <p:spPr bwMode="auto">
            <a:xfrm rot="-1430706">
              <a:off x="1753717" y="3909148"/>
              <a:ext cx="81624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eaLnBrk="1" hangingPunct="1"/>
              <a:r>
                <a:rPr lang="de-DE" sz="1050">
                  <a:solidFill>
                    <a:srgbClr val="000000"/>
                  </a:solidFill>
                  <a:latin typeface="Arial" charset="0"/>
                </a:rPr>
                <a:t>Abschläge</a:t>
              </a:r>
            </a:p>
          </p:txBody>
        </p:sp>
        <p:sp>
          <p:nvSpPr>
            <p:cNvPr id="15" name="Text Box 13"/>
            <p:cNvSpPr txBox="1">
              <a:spLocks noChangeArrowheads="1"/>
            </p:cNvSpPr>
            <p:nvPr/>
          </p:nvSpPr>
          <p:spPr bwMode="auto">
            <a:xfrm rot="-589892">
              <a:off x="5868356" y="3322170"/>
              <a:ext cx="808235"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eaLnBrk="1" hangingPunct="1"/>
              <a:r>
                <a:rPr lang="de-DE" sz="1050">
                  <a:solidFill>
                    <a:srgbClr val="000000"/>
                  </a:solidFill>
                  <a:latin typeface="Arial" charset="0"/>
                </a:rPr>
                <a:t>Zuschläge</a:t>
              </a:r>
            </a:p>
          </p:txBody>
        </p:sp>
        <p:sp>
          <p:nvSpPr>
            <p:cNvPr id="16" name="Text Box 14"/>
            <p:cNvSpPr txBox="1">
              <a:spLocks noChangeArrowheads="1"/>
            </p:cNvSpPr>
            <p:nvPr/>
          </p:nvSpPr>
          <p:spPr bwMode="auto">
            <a:xfrm>
              <a:off x="3981129" y="3382628"/>
              <a:ext cx="128272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1050" dirty="0">
                  <a:solidFill>
                    <a:srgbClr val="000000"/>
                  </a:solidFill>
                  <a:latin typeface="Arial" charset="0"/>
                </a:rPr>
                <a:t>Normverweildauer</a:t>
              </a:r>
            </a:p>
          </p:txBody>
        </p:sp>
        <p:sp>
          <p:nvSpPr>
            <p:cNvPr id="17" name="Text Box 15"/>
            <p:cNvSpPr txBox="1">
              <a:spLocks noChangeArrowheads="1"/>
            </p:cNvSpPr>
            <p:nvPr/>
          </p:nvSpPr>
          <p:spPr bwMode="auto">
            <a:xfrm>
              <a:off x="2671251" y="5529149"/>
              <a:ext cx="11528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900">
                  <a:solidFill>
                    <a:srgbClr val="000000"/>
                  </a:solidFill>
                  <a:latin typeface="Arial" charset="0"/>
                </a:rPr>
                <a:t>Untere</a:t>
              </a:r>
            </a:p>
            <a:p>
              <a:pPr eaLnBrk="1" hangingPunct="1"/>
              <a:r>
                <a:rPr lang="de-DE" sz="900">
                  <a:solidFill>
                    <a:srgbClr val="000000"/>
                  </a:solidFill>
                  <a:latin typeface="Arial" charset="0"/>
                </a:rPr>
                <a:t>Grenzverweildauer</a:t>
              </a:r>
            </a:p>
          </p:txBody>
        </p:sp>
        <p:sp>
          <p:nvSpPr>
            <p:cNvPr id="18" name="Text Box 16"/>
            <p:cNvSpPr txBox="1">
              <a:spLocks noChangeArrowheads="1"/>
            </p:cNvSpPr>
            <p:nvPr/>
          </p:nvSpPr>
          <p:spPr bwMode="auto">
            <a:xfrm>
              <a:off x="5481460" y="5529149"/>
              <a:ext cx="11528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900" dirty="0">
                  <a:solidFill>
                    <a:srgbClr val="000000"/>
                  </a:solidFill>
                  <a:latin typeface="Arial" charset="0"/>
                </a:rPr>
                <a:t>Obere</a:t>
              </a:r>
            </a:p>
            <a:p>
              <a:pPr eaLnBrk="1" hangingPunct="1"/>
              <a:r>
                <a:rPr lang="de-DE" sz="900" dirty="0">
                  <a:solidFill>
                    <a:srgbClr val="000000"/>
                  </a:solidFill>
                  <a:latin typeface="Arial" charset="0"/>
                </a:rPr>
                <a:t>Grenzverweildauer</a:t>
              </a:r>
            </a:p>
          </p:txBody>
        </p:sp>
        <p:sp>
          <p:nvSpPr>
            <p:cNvPr id="19" name="Line 17"/>
            <p:cNvSpPr>
              <a:spLocks noChangeShapeType="1"/>
            </p:cNvSpPr>
            <p:nvPr/>
          </p:nvSpPr>
          <p:spPr bwMode="auto">
            <a:xfrm>
              <a:off x="4680012" y="3786075"/>
              <a:ext cx="0" cy="1683544"/>
            </a:xfrm>
            <a:prstGeom prst="line">
              <a:avLst/>
            </a:prstGeom>
            <a:noFill/>
            <a:ln w="9525" cap="rnd">
              <a:solidFill>
                <a:srgbClr val="000000"/>
              </a:solidFill>
              <a:prstDash val="sysDot"/>
              <a:round/>
              <a:headEnd/>
              <a:tailEnd/>
            </a:ln>
            <a:effectLst/>
          </p:spPr>
          <p:txBody>
            <a:bodyPr/>
            <a:lstStyle/>
            <a:p>
              <a:pPr>
                <a:defRPr/>
              </a:pPr>
              <a:endParaRPr lang="de-DE" sz="1500"/>
            </a:p>
          </p:txBody>
        </p:sp>
        <p:sp>
          <p:nvSpPr>
            <p:cNvPr id="20" name="Text Box 18"/>
            <p:cNvSpPr txBox="1">
              <a:spLocks noChangeArrowheads="1"/>
            </p:cNvSpPr>
            <p:nvPr/>
          </p:nvSpPr>
          <p:spPr bwMode="auto">
            <a:xfrm>
              <a:off x="4258789" y="5529149"/>
              <a:ext cx="8579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900">
                  <a:solidFill>
                    <a:srgbClr val="000000"/>
                  </a:solidFill>
                  <a:latin typeface="Arial" charset="0"/>
                </a:rPr>
                <a:t>Mittlere</a:t>
              </a:r>
            </a:p>
            <a:p>
              <a:pPr eaLnBrk="1" hangingPunct="1"/>
              <a:r>
                <a:rPr lang="de-DE" sz="900">
                  <a:solidFill>
                    <a:srgbClr val="000000"/>
                  </a:solidFill>
                  <a:latin typeface="Arial" charset="0"/>
                </a:rPr>
                <a:t>Verweildauer</a:t>
              </a:r>
            </a:p>
          </p:txBody>
        </p:sp>
        <p:sp>
          <p:nvSpPr>
            <p:cNvPr id="35" name="Text Box 14"/>
            <p:cNvSpPr txBox="1">
              <a:spLocks noChangeArrowheads="1"/>
            </p:cNvSpPr>
            <p:nvPr/>
          </p:nvSpPr>
          <p:spPr bwMode="auto">
            <a:xfrm>
              <a:off x="1170730" y="3100116"/>
              <a:ext cx="492444"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1050" dirty="0">
                  <a:solidFill>
                    <a:srgbClr val="000000"/>
                  </a:solidFill>
                  <a:latin typeface="Arial" charset="0"/>
                </a:rPr>
                <a:t>Erlös</a:t>
              </a:r>
            </a:p>
          </p:txBody>
        </p:sp>
        <p:sp>
          <p:nvSpPr>
            <p:cNvPr id="36" name="Text Box 14"/>
            <p:cNvSpPr txBox="1">
              <a:spLocks noChangeArrowheads="1"/>
            </p:cNvSpPr>
            <p:nvPr/>
          </p:nvSpPr>
          <p:spPr bwMode="auto">
            <a:xfrm>
              <a:off x="6826261" y="5596052"/>
              <a:ext cx="492444"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1050" dirty="0">
                  <a:solidFill>
                    <a:srgbClr val="000000"/>
                  </a:solidFill>
                  <a:latin typeface="Arial" charset="0"/>
                </a:rPr>
                <a:t>Tage</a:t>
              </a:r>
            </a:p>
          </p:txBody>
        </p:sp>
      </p:grpSp>
      <p:sp>
        <p:nvSpPr>
          <p:cNvPr id="37" name="Textfeld 36"/>
          <p:cNvSpPr txBox="1"/>
          <p:nvPr/>
        </p:nvSpPr>
        <p:spPr>
          <a:xfrm>
            <a:off x="6252508" y="3105878"/>
            <a:ext cx="2667717" cy="230832"/>
          </a:xfrm>
          <a:prstGeom prst="rect">
            <a:avLst/>
          </a:prstGeom>
          <a:noFill/>
        </p:spPr>
        <p:txBody>
          <a:bodyPr wrap="none" rtlCol="0">
            <a:spAutoFit/>
          </a:bodyPr>
          <a:lstStyle/>
          <a:p>
            <a:r>
              <a:rPr lang="de-DE" sz="900" dirty="0">
                <a:effectLst/>
              </a:rPr>
              <a:t>Quelle: InEK (2023), </a:t>
            </a:r>
            <a:r>
              <a:rPr lang="de-DE" sz="900" dirty="0" err="1">
                <a:effectLst/>
              </a:rPr>
              <a:t>Fallpauschalenkatalog</a:t>
            </a:r>
            <a:r>
              <a:rPr lang="de-DE" sz="900" dirty="0">
                <a:effectLst/>
              </a:rPr>
              <a:t> 2023</a:t>
            </a:r>
            <a:endParaRPr lang="en-US" sz="900" dirty="0">
              <a:effectLst/>
            </a:endParaRPr>
          </a:p>
        </p:txBody>
      </p:sp>
      <p:sp>
        <p:nvSpPr>
          <p:cNvPr id="40" name="Titel 3"/>
          <p:cNvSpPr>
            <a:spLocks noGrp="1"/>
          </p:cNvSpPr>
          <p:nvPr>
            <p:ph type="title"/>
          </p:nvPr>
        </p:nvSpPr>
        <p:spPr>
          <a:xfrm>
            <a:off x="1485900" y="1063229"/>
            <a:ext cx="6172200" cy="857250"/>
          </a:xfrm>
        </p:spPr>
        <p:txBody>
          <a:bodyPr/>
          <a:lstStyle/>
          <a:p>
            <a:r>
              <a:rPr lang="de-DE" dirty="0"/>
              <a:t>Erlösbestimmung</a:t>
            </a:r>
          </a:p>
        </p:txBody>
      </p:sp>
      <p:sp>
        <p:nvSpPr>
          <p:cNvPr id="3" name="Rechteckige Legende 2"/>
          <p:cNvSpPr/>
          <p:nvPr/>
        </p:nvSpPr>
        <p:spPr>
          <a:xfrm>
            <a:off x="827584" y="3291925"/>
            <a:ext cx="7859210" cy="3307741"/>
          </a:xfrm>
          <a:prstGeom prst="wedgeRectCallout">
            <a:avLst>
              <a:gd name="adj1" fmla="val -37251"/>
              <a:gd name="adj2" fmla="val -6371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err="1">
                <a:solidFill>
                  <a:schemeClr val="bg1"/>
                </a:solidFill>
                <a:effectLst/>
                <a:latin typeface="+mj-lt"/>
              </a:rPr>
              <a:t>Arthroskopischer</a:t>
            </a:r>
            <a:r>
              <a:rPr lang="de-DE" sz="2400" dirty="0">
                <a:solidFill>
                  <a:schemeClr val="bg1"/>
                </a:solidFill>
                <a:effectLst/>
                <a:latin typeface="+mj-lt"/>
              </a:rPr>
              <a:t> Eingriff am Hüftgelenk, Alter &lt; 16 Jahre oder komplexe Eingriffe am Kniegelenk mit sehr komplexem Eingriff oder bestimmte komplexe Eingriffe am Kniegelenk, Alter &lt; 18 Jahre, mit äußerst schweren oder schweren CC</a:t>
            </a:r>
            <a:r>
              <a:rPr lang="de-DE" sz="2400" dirty="0">
                <a:solidFill>
                  <a:schemeClr val="bg1"/>
                </a:solidFill>
                <a:latin typeface="+mj-lt"/>
              </a:rPr>
              <a:t> </a:t>
            </a:r>
          </a:p>
        </p:txBody>
      </p:sp>
    </p:spTree>
    <p:extLst>
      <p:ext uri="{BB962C8B-B14F-4D97-AF65-F5344CB8AC3E}">
        <p14:creationId xmlns:p14="http://schemas.microsoft.com/office/powerpoint/2010/main" val="3426327115"/>
      </p:ext>
    </p:extLst>
  </p:cSld>
  <p:clrMapOvr>
    <a:masterClrMapping/>
  </p:clrMapOvr>
  <mc:AlternateContent xmlns:mc="http://schemas.openxmlformats.org/markup-compatibility/2006" xmlns:p14="http://schemas.microsoft.com/office/powerpoint/2010/main">
    <mc:Choice Requires="p14">
      <p:transition spd="slow" p14:dur="2000" advTm="129204"/>
    </mc:Choice>
    <mc:Fallback xmlns="">
      <p:transition spd="slow" advTm="129204"/>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288DCCD6-C17E-4BC2-B0D5-318ECD99F6D3}" type="slidenum">
              <a:rPr lang="de-DE" smtClean="0">
                <a:effectLst/>
              </a:rPr>
              <a:t>18</a:t>
            </a:fld>
            <a:endParaRPr lang="de-DE">
              <a:effectLst/>
            </a:endParaRPr>
          </a:p>
        </p:txBody>
      </p:sp>
      <p:graphicFrame>
        <p:nvGraphicFramePr>
          <p:cNvPr id="6" name="Group 3"/>
          <p:cNvGraphicFramePr>
            <a:graphicFrameLocks/>
          </p:cNvGraphicFramePr>
          <p:nvPr>
            <p:extLst>
              <p:ext uri="{D42A27DB-BD31-4B8C-83A1-F6EECF244321}">
                <p14:modId xmlns:p14="http://schemas.microsoft.com/office/powerpoint/2010/main" val="3862947731"/>
              </p:ext>
            </p:extLst>
          </p:nvPr>
        </p:nvGraphicFramePr>
        <p:xfrm>
          <a:off x="323529" y="1862827"/>
          <a:ext cx="8363265" cy="1203980"/>
        </p:xfrm>
        <a:graphic>
          <a:graphicData uri="http://schemas.openxmlformats.org/drawingml/2006/table">
            <a:tbl>
              <a:tblPr>
                <a:tableStyleId>{BC89EF96-8CEA-46FF-86C4-4CE0E7609802}</a:tableStyleId>
              </a:tblPr>
              <a:tblGrid>
                <a:gridCol w="494588">
                  <a:extLst>
                    <a:ext uri="{9D8B030D-6E8A-4147-A177-3AD203B41FA5}">
                      <a16:colId xmlns:a16="http://schemas.microsoft.com/office/drawing/2014/main" xmlns="" val="20000"/>
                    </a:ext>
                  </a:extLst>
                </a:gridCol>
                <a:gridCol w="1188130">
                  <a:extLst>
                    <a:ext uri="{9D8B030D-6E8A-4147-A177-3AD203B41FA5}">
                      <a16:colId xmlns:a16="http://schemas.microsoft.com/office/drawing/2014/main" xmlns="" val="20001"/>
                    </a:ext>
                  </a:extLst>
                </a:gridCol>
                <a:gridCol w="1188130">
                  <a:extLst>
                    <a:ext uri="{9D8B030D-6E8A-4147-A177-3AD203B41FA5}">
                      <a16:colId xmlns:a16="http://schemas.microsoft.com/office/drawing/2014/main" xmlns="" val="20002"/>
                    </a:ext>
                  </a:extLst>
                </a:gridCol>
                <a:gridCol w="858094">
                  <a:extLst>
                    <a:ext uri="{9D8B030D-6E8A-4147-A177-3AD203B41FA5}">
                      <a16:colId xmlns:a16="http://schemas.microsoft.com/office/drawing/2014/main" xmlns="" val="20003"/>
                    </a:ext>
                  </a:extLst>
                </a:gridCol>
                <a:gridCol w="924101">
                  <a:extLst>
                    <a:ext uri="{9D8B030D-6E8A-4147-A177-3AD203B41FA5}">
                      <a16:colId xmlns:a16="http://schemas.microsoft.com/office/drawing/2014/main" xmlns="" val="20004"/>
                    </a:ext>
                  </a:extLst>
                </a:gridCol>
                <a:gridCol w="1188130">
                  <a:extLst>
                    <a:ext uri="{9D8B030D-6E8A-4147-A177-3AD203B41FA5}">
                      <a16:colId xmlns:a16="http://schemas.microsoft.com/office/drawing/2014/main" xmlns="" val="20005"/>
                    </a:ext>
                  </a:extLst>
                </a:gridCol>
                <a:gridCol w="990108">
                  <a:extLst>
                    <a:ext uri="{9D8B030D-6E8A-4147-A177-3AD203B41FA5}">
                      <a16:colId xmlns:a16="http://schemas.microsoft.com/office/drawing/2014/main" xmlns="" val="20006"/>
                    </a:ext>
                  </a:extLst>
                </a:gridCol>
                <a:gridCol w="1188130">
                  <a:extLst>
                    <a:ext uri="{9D8B030D-6E8A-4147-A177-3AD203B41FA5}">
                      <a16:colId xmlns:a16="http://schemas.microsoft.com/office/drawing/2014/main" xmlns="" val="20007"/>
                    </a:ext>
                  </a:extLst>
                </a:gridCol>
                <a:gridCol w="343854">
                  <a:extLst>
                    <a:ext uri="{9D8B030D-6E8A-4147-A177-3AD203B41FA5}">
                      <a16:colId xmlns:a16="http://schemas.microsoft.com/office/drawing/2014/main" xmlns="" val="20008"/>
                    </a:ext>
                  </a:extLst>
                </a:gridCol>
              </a:tblGrid>
              <a:tr h="6880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DRG</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BEZEICHNUNG</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BEWERTUNGS-RELATION</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MITTLERE VERWEIL-DAUER</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ERSTER TAG MIT ABSCHLAG </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BEWERTUNGS-RELATION/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TAG UGVD</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ERSTER TAG MIT ZUS. ENTGELT</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BEWERTUNGS-RELATION/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TAG OGVD</a:t>
                      </a:r>
                      <a:endParaRPr kumimoji="0" lang="en-US" sz="1400" b="0" i="0" u="none" strike="noStrike" cap="none" normalizeH="0" baseline="0" dirty="0">
                        <a:ln>
                          <a:noFill/>
                        </a:ln>
                        <a:solidFill>
                          <a:srgbClr val="000000"/>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dirty="0">
                          <a:ln>
                            <a:noFill/>
                          </a:ln>
                          <a:effectLst/>
                        </a:rPr>
                        <a:t>…</a:t>
                      </a:r>
                      <a:endParaRPr kumimoji="0" lang="en-US" sz="11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extLst>
                  <a:ext uri="{0D108BD9-81ED-4DB2-BD59-A6C34878D82A}">
                    <a16:rowId xmlns:a16="http://schemas.microsoft.com/office/drawing/2014/main" xmlns="" val="10000"/>
                  </a:ext>
                </a:extLst>
              </a:tr>
              <a:tr h="4114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ea typeface="+mn-ea"/>
                          <a:cs typeface="+mn-cs"/>
                        </a:rPr>
                        <a:t>I30A</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u="none" strike="noStrike" cap="none" normalizeH="0" baseline="0" dirty="0">
                          <a:ln>
                            <a:noFill/>
                          </a:ln>
                          <a:effectLst/>
                        </a:rPr>
                        <a:t>DRG-Bezeichnung</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1,333</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ea typeface="Times New Roman" charset="0"/>
                          <a:cs typeface="Arial" charset="0"/>
                        </a:rPr>
                        <a:t>5,0</a:t>
                      </a: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1</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0,226</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12</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rPr>
                        <a:t>0,061</a:t>
                      </a:r>
                      <a:endParaRPr kumimoji="0" lang="en-US" sz="14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sz="1100" b="0" i="0" u="none" strike="noStrike" cap="none" normalizeH="0" baseline="0" dirty="0">
                        <a:ln>
                          <a:noFill/>
                        </a:ln>
                        <a:solidFill>
                          <a:schemeClr val="tx1"/>
                        </a:solidFill>
                        <a:effectLst/>
                        <a:latin typeface="+mn-lt"/>
                        <a:ea typeface="Times New Roman" charset="0"/>
                        <a:cs typeface="Arial" charset="0"/>
                      </a:endParaRPr>
                    </a:p>
                  </a:txBody>
                  <a:tcPr marL="27000" marR="27000" marT="34295" marB="34295" horzOverflow="overflow"/>
                </a:tc>
                <a:extLst>
                  <a:ext uri="{0D108BD9-81ED-4DB2-BD59-A6C34878D82A}">
                    <a16:rowId xmlns:a16="http://schemas.microsoft.com/office/drawing/2014/main" xmlns="" val="10001"/>
                  </a:ext>
                </a:extLst>
              </a:tr>
            </a:tbl>
          </a:graphicData>
        </a:graphic>
      </p:graphicFrame>
      <p:grpSp>
        <p:nvGrpSpPr>
          <p:cNvPr id="2" name="Gruppieren 1">
            <a:extLst>
              <a:ext uri="{FF2B5EF4-FFF2-40B4-BE49-F238E27FC236}">
                <a16:creationId xmlns:a16="http://schemas.microsoft.com/office/drawing/2014/main" xmlns="" id="{8686FC6B-02C4-4D02-BC54-A9DB09D25C9D}"/>
              </a:ext>
            </a:extLst>
          </p:cNvPr>
          <p:cNvGrpSpPr/>
          <p:nvPr/>
        </p:nvGrpSpPr>
        <p:grpSpPr>
          <a:xfrm>
            <a:off x="611560" y="3212976"/>
            <a:ext cx="7339430" cy="3360904"/>
            <a:chOff x="855151" y="3100116"/>
            <a:chExt cx="6433150" cy="2728915"/>
          </a:xfrm>
        </p:grpSpPr>
        <p:sp>
          <p:nvSpPr>
            <p:cNvPr id="7" name="Line 5"/>
            <p:cNvSpPr>
              <a:spLocks noChangeShapeType="1"/>
            </p:cNvSpPr>
            <p:nvPr/>
          </p:nvSpPr>
          <p:spPr bwMode="auto">
            <a:xfrm>
              <a:off x="1684400" y="3147360"/>
              <a:ext cx="0" cy="2322258"/>
            </a:xfrm>
            <a:prstGeom prst="line">
              <a:avLst/>
            </a:prstGeom>
            <a:noFill/>
            <a:ln w="9525">
              <a:solidFill>
                <a:srgbClr val="000000"/>
              </a:solidFill>
              <a:round/>
              <a:headEnd type="triangle" w="med" len="med"/>
              <a:tailEnd/>
            </a:ln>
            <a:effectLst/>
          </p:spPr>
          <p:txBody>
            <a:bodyPr/>
            <a:lstStyle/>
            <a:p>
              <a:pPr>
                <a:defRPr/>
              </a:pPr>
              <a:endParaRPr lang="de-DE" sz="1500">
                <a:effectLst/>
              </a:endParaRPr>
            </a:p>
          </p:txBody>
        </p:sp>
        <p:sp>
          <p:nvSpPr>
            <p:cNvPr id="8" name="Line 6"/>
            <p:cNvSpPr>
              <a:spLocks noChangeShapeType="1"/>
            </p:cNvSpPr>
            <p:nvPr/>
          </p:nvSpPr>
          <p:spPr bwMode="auto">
            <a:xfrm>
              <a:off x="1684401" y="5469618"/>
              <a:ext cx="5455444" cy="0"/>
            </a:xfrm>
            <a:prstGeom prst="line">
              <a:avLst/>
            </a:prstGeom>
            <a:noFill/>
            <a:ln w="9525">
              <a:solidFill>
                <a:srgbClr val="000000"/>
              </a:solidFill>
              <a:round/>
              <a:headEnd/>
              <a:tailEnd type="triangle" w="med" len="med"/>
            </a:ln>
            <a:effectLst/>
          </p:spPr>
          <p:txBody>
            <a:bodyPr/>
            <a:lstStyle/>
            <a:p>
              <a:pPr>
                <a:defRPr/>
              </a:pPr>
              <a:endParaRPr lang="de-DE" sz="1500" dirty="0">
                <a:effectLst/>
              </a:endParaRPr>
            </a:p>
          </p:txBody>
        </p:sp>
        <p:sp>
          <p:nvSpPr>
            <p:cNvPr id="9" name="Line 7"/>
            <p:cNvSpPr>
              <a:spLocks noChangeShapeType="1"/>
            </p:cNvSpPr>
            <p:nvPr/>
          </p:nvSpPr>
          <p:spPr bwMode="auto">
            <a:xfrm>
              <a:off x="3288172" y="3786074"/>
              <a:ext cx="2461022" cy="0"/>
            </a:xfrm>
            <a:prstGeom prst="line">
              <a:avLst/>
            </a:prstGeom>
            <a:noFill/>
            <a:ln w="28575">
              <a:solidFill>
                <a:srgbClr val="000000"/>
              </a:solidFill>
              <a:round/>
              <a:headEnd/>
              <a:tailEnd/>
            </a:ln>
            <a:effectLst/>
          </p:spPr>
          <p:txBody>
            <a:bodyPr/>
            <a:lstStyle/>
            <a:p>
              <a:pPr>
                <a:defRPr/>
              </a:pPr>
              <a:endParaRPr lang="de-DE" sz="1500">
                <a:effectLst/>
              </a:endParaRPr>
            </a:p>
          </p:txBody>
        </p:sp>
        <p:sp>
          <p:nvSpPr>
            <p:cNvPr id="10" name="Line 8"/>
            <p:cNvSpPr>
              <a:spLocks noChangeShapeType="1"/>
            </p:cNvSpPr>
            <p:nvPr/>
          </p:nvSpPr>
          <p:spPr bwMode="auto">
            <a:xfrm flipH="1">
              <a:off x="1684399" y="3786076"/>
              <a:ext cx="1603772" cy="783431"/>
            </a:xfrm>
            <a:prstGeom prst="line">
              <a:avLst/>
            </a:prstGeom>
            <a:noFill/>
            <a:ln w="28575">
              <a:solidFill>
                <a:srgbClr val="000000"/>
              </a:solidFill>
              <a:round/>
              <a:headEnd/>
              <a:tailEnd/>
            </a:ln>
            <a:effectLst/>
          </p:spPr>
          <p:txBody>
            <a:bodyPr/>
            <a:lstStyle/>
            <a:p>
              <a:pPr>
                <a:defRPr/>
              </a:pPr>
              <a:endParaRPr lang="de-DE" sz="1500">
                <a:effectLst/>
              </a:endParaRPr>
            </a:p>
          </p:txBody>
        </p:sp>
        <p:sp>
          <p:nvSpPr>
            <p:cNvPr id="11" name="Line 9"/>
            <p:cNvSpPr>
              <a:spLocks noChangeShapeType="1"/>
            </p:cNvSpPr>
            <p:nvPr/>
          </p:nvSpPr>
          <p:spPr bwMode="auto">
            <a:xfrm flipV="1">
              <a:off x="5749195" y="3547949"/>
              <a:ext cx="1335881" cy="238125"/>
            </a:xfrm>
            <a:prstGeom prst="line">
              <a:avLst/>
            </a:prstGeom>
            <a:noFill/>
            <a:ln w="28575">
              <a:solidFill>
                <a:srgbClr val="000000"/>
              </a:solidFill>
              <a:round/>
              <a:headEnd/>
              <a:tailEnd/>
            </a:ln>
            <a:effectLst/>
          </p:spPr>
          <p:txBody>
            <a:bodyPr/>
            <a:lstStyle/>
            <a:p>
              <a:pPr>
                <a:defRPr/>
              </a:pPr>
              <a:endParaRPr lang="de-DE" sz="1500">
                <a:effectLst/>
              </a:endParaRPr>
            </a:p>
          </p:txBody>
        </p:sp>
        <p:sp>
          <p:nvSpPr>
            <p:cNvPr id="12" name="Line 10"/>
            <p:cNvSpPr>
              <a:spLocks noChangeShapeType="1"/>
            </p:cNvSpPr>
            <p:nvPr/>
          </p:nvSpPr>
          <p:spPr bwMode="auto">
            <a:xfrm>
              <a:off x="3288171" y="3786075"/>
              <a:ext cx="0" cy="1683544"/>
            </a:xfrm>
            <a:prstGeom prst="line">
              <a:avLst/>
            </a:prstGeom>
            <a:noFill/>
            <a:ln w="9525">
              <a:solidFill>
                <a:srgbClr val="000000"/>
              </a:solidFill>
              <a:prstDash val="lgDash"/>
              <a:round/>
              <a:headEnd/>
              <a:tailEnd/>
            </a:ln>
            <a:effectLst/>
          </p:spPr>
          <p:txBody>
            <a:bodyPr/>
            <a:lstStyle/>
            <a:p>
              <a:pPr>
                <a:defRPr/>
              </a:pPr>
              <a:endParaRPr lang="de-DE" sz="1500">
                <a:effectLst/>
              </a:endParaRPr>
            </a:p>
          </p:txBody>
        </p:sp>
        <p:sp>
          <p:nvSpPr>
            <p:cNvPr id="13" name="Line 11"/>
            <p:cNvSpPr>
              <a:spLocks noChangeShapeType="1"/>
            </p:cNvSpPr>
            <p:nvPr/>
          </p:nvSpPr>
          <p:spPr bwMode="auto">
            <a:xfrm>
              <a:off x="5749193" y="3786075"/>
              <a:ext cx="0" cy="1683544"/>
            </a:xfrm>
            <a:prstGeom prst="line">
              <a:avLst/>
            </a:prstGeom>
            <a:noFill/>
            <a:ln w="9525">
              <a:solidFill>
                <a:srgbClr val="000000"/>
              </a:solidFill>
              <a:prstDash val="lgDash"/>
              <a:round/>
              <a:headEnd/>
              <a:tailEnd/>
            </a:ln>
            <a:effectLst/>
          </p:spPr>
          <p:txBody>
            <a:bodyPr/>
            <a:lstStyle/>
            <a:p>
              <a:pPr>
                <a:defRPr/>
              </a:pPr>
              <a:endParaRPr lang="de-DE" sz="1500">
                <a:effectLst/>
              </a:endParaRPr>
            </a:p>
          </p:txBody>
        </p:sp>
        <p:sp>
          <p:nvSpPr>
            <p:cNvPr id="14" name="Text Box 12"/>
            <p:cNvSpPr txBox="1">
              <a:spLocks noChangeArrowheads="1"/>
            </p:cNvSpPr>
            <p:nvPr/>
          </p:nvSpPr>
          <p:spPr bwMode="auto">
            <a:xfrm rot="20169294">
              <a:off x="1804113" y="3933022"/>
              <a:ext cx="715457" cy="206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eaLnBrk="1" hangingPunct="1"/>
              <a:r>
                <a:rPr lang="de-DE" sz="1050">
                  <a:solidFill>
                    <a:srgbClr val="000000"/>
                  </a:solidFill>
                  <a:effectLst/>
                  <a:latin typeface="Arial" charset="0"/>
                </a:rPr>
                <a:t>Abschläge</a:t>
              </a:r>
            </a:p>
          </p:txBody>
        </p:sp>
        <p:sp>
          <p:nvSpPr>
            <p:cNvPr id="15" name="Text Box 13"/>
            <p:cNvSpPr txBox="1">
              <a:spLocks noChangeArrowheads="1"/>
            </p:cNvSpPr>
            <p:nvPr/>
          </p:nvSpPr>
          <p:spPr bwMode="auto">
            <a:xfrm rot="21010108">
              <a:off x="5918257" y="3346043"/>
              <a:ext cx="708433" cy="206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eaLnBrk="1" hangingPunct="1"/>
              <a:r>
                <a:rPr lang="de-DE" sz="1050">
                  <a:solidFill>
                    <a:srgbClr val="000000"/>
                  </a:solidFill>
                  <a:effectLst/>
                  <a:latin typeface="Arial" charset="0"/>
                </a:rPr>
                <a:t>Zuschläge</a:t>
              </a:r>
            </a:p>
          </p:txBody>
        </p:sp>
        <p:sp>
          <p:nvSpPr>
            <p:cNvPr id="16" name="Text Box 14"/>
            <p:cNvSpPr txBox="1">
              <a:spLocks noChangeArrowheads="1"/>
            </p:cNvSpPr>
            <p:nvPr/>
          </p:nvSpPr>
          <p:spPr bwMode="auto">
            <a:xfrm>
              <a:off x="4060325" y="3382628"/>
              <a:ext cx="1124330" cy="206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1050" dirty="0">
                  <a:solidFill>
                    <a:srgbClr val="000000"/>
                  </a:solidFill>
                  <a:effectLst/>
                  <a:latin typeface="Arial" charset="0"/>
                </a:rPr>
                <a:t>Normverweildauer</a:t>
              </a:r>
            </a:p>
          </p:txBody>
        </p:sp>
        <p:sp>
          <p:nvSpPr>
            <p:cNvPr id="17" name="Text Box 15"/>
            <p:cNvSpPr txBox="1">
              <a:spLocks noChangeArrowheads="1"/>
            </p:cNvSpPr>
            <p:nvPr/>
          </p:nvSpPr>
          <p:spPr bwMode="auto">
            <a:xfrm>
              <a:off x="2742431" y="5529149"/>
              <a:ext cx="1010521" cy="299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900" dirty="0">
                  <a:solidFill>
                    <a:srgbClr val="000000"/>
                  </a:solidFill>
                  <a:effectLst/>
                  <a:latin typeface="Arial" charset="0"/>
                </a:rPr>
                <a:t>Untere</a:t>
              </a:r>
            </a:p>
            <a:p>
              <a:pPr eaLnBrk="1" hangingPunct="1"/>
              <a:r>
                <a:rPr lang="de-DE" sz="900" dirty="0">
                  <a:solidFill>
                    <a:srgbClr val="000000"/>
                  </a:solidFill>
                  <a:effectLst/>
                  <a:latin typeface="Arial" charset="0"/>
                </a:rPr>
                <a:t>Grenzverweildauer</a:t>
              </a:r>
            </a:p>
          </p:txBody>
        </p:sp>
        <p:sp>
          <p:nvSpPr>
            <p:cNvPr id="18" name="Text Box 16"/>
            <p:cNvSpPr txBox="1">
              <a:spLocks noChangeArrowheads="1"/>
            </p:cNvSpPr>
            <p:nvPr/>
          </p:nvSpPr>
          <p:spPr bwMode="auto">
            <a:xfrm>
              <a:off x="5279859" y="5529149"/>
              <a:ext cx="1010521" cy="299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900" dirty="0">
                  <a:solidFill>
                    <a:srgbClr val="000000"/>
                  </a:solidFill>
                  <a:effectLst/>
                  <a:latin typeface="Arial" charset="0"/>
                </a:rPr>
                <a:t>Obere</a:t>
              </a:r>
            </a:p>
            <a:p>
              <a:pPr eaLnBrk="1" hangingPunct="1"/>
              <a:r>
                <a:rPr lang="de-DE" sz="900" dirty="0">
                  <a:solidFill>
                    <a:srgbClr val="000000"/>
                  </a:solidFill>
                  <a:effectLst/>
                  <a:latin typeface="Arial" charset="0"/>
                </a:rPr>
                <a:t>Grenzverweildauer</a:t>
              </a:r>
            </a:p>
          </p:txBody>
        </p:sp>
        <p:sp>
          <p:nvSpPr>
            <p:cNvPr id="19" name="Line 17"/>
            <p:cNvSpPr>
              <a:spLocks noChangeShapeType="1"/>
            </p:cNvSpPr>
            <p:nvPr/>
          </p:nvSpPr>
          <p:spPr bwMode="auto">
            <a:xfrm>
              <a:off x="4680012" y="3786075"/>
              <a:ext cx="0" cy="1683544"/>
            </a:xfrm>
            <a:prstGeom prst="line">
              <a:avLst/>
            </a:prstGeom>
            <a:noFill/>
            <a:ln w="9525" cap="rnd">
              <a:solidFill>
                <a:srgbClr val="000000"/>
              </a:solidFill>
              <a:prstDash val="sysDot"/>
              <a:round/>
              <a:headEnd/>
              <a:tailEnd/>
            </a:ln>
            <a:effectLst/>
          </p:spPr>
          <p:txBody>
            <a:bodyPr/>
            <a:lstStyle/>
            <a:p>
              <a:pPr>
                <a:defRPr/>
              </a:pPr>
              <a:endParaRPr lang="de-DE" sz="1500">
                <a:effectLst/>
              </a:endParaRPr>
            </a:p>
          </p:txBody>
        </p:sp>
        <p:sp>
          <p:nvSpPr>
            <p:cNvPr id="20" name="Text Box 18"/>
            <p:cNvSpPr txBox="1">
              <a:spLocks noChangeArrowheads="1"/>
            </p:cNvSpPr>
            <p:nvPr/>
          </p:nvSpPr>
          <p:spPr bwMode="auto">
            <a:xfrm>
              <a:off x="4311758" y="5529149"/>
              <a:ext cx="751989" cy="299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900">
                  <a:solidFill>
                    <a:srgbClr val="000000"/>
                  </a:solidFill>
                  <a:effectLst/>
                  <a:latin typeface="Arial" charset="0"/>
                </a:rPr>
                <a:t>Mittlere</a:t>
              </a:r>
            </a:p>
            <a:p>
              <a:pPr eaLnBrk="1" hangingPunct="1"/>
              <a:r>
                <a:rPr lang="de-DE" sz="900">
                  <a:solidFill>
                    <a:srgbClr val="000000"/>
                  </a:solidFill>
                  <a:effectLst/>
                  <a:latin typeface="Arial" charset="0"/>
                </a:rPr>
                <a:t>Verweildauer</a:t>
              </a:r>
            </a:p>
          </p:txBody>
        </p:sp>
        <p:sp>
          <p:nvSpPr>
            <p:cNvPr id="35" name="Text Box 14"/>
            <p:cNvSpPr txBox="1">
              <a:spLocks noChangeArrowheads="1"/>
            </p:cNvSpPr>
            <p:nvPr/>
          </p:nvSpPr>
          <p:spPr bwMode="auto">
            <a:xfrm>
              <a:off x="855151" y="3100116"/>
              <a:ext cx="975037" cy="337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1050" dirty="0">
                  <a:solidFill>
                    <a:srgbClr val="000000"/>
                  </a:solidFill>
                  <a:effectLst/>
                  <a:latin typeface="Arial" charset="0"/>
                </a:rPr>
                <a:t>Bewertungs-</a:t>
              </a:r>
            </a:p>
            <a:p>
              <a:pPr eaLnBrk="1" hangingPunct="1"/>
              <a:r>
                <a:rPr lang="de-DE" sz="1050" dirty="0" err="1">
                  <a:solidFill>
                    <a:srgbClr val="000000"/>
                  </a:solidFill>
                  <a:effectLst/>
                  <a:latin typeface="Arial" charset="0"/>
                </a:rPr>
                <a:t>relation</a:t>
              </a:r>
              <a:endParaRPr lang="de-DE" sz="1050" dirty="0">
                <a:solidFill>
                  <a:srgbClr val="000000"/>
                </a:solidFill>
                <a:effectLst/>
                <a:latin typeface="Arial" charset="0"/>
              </a:endParaRPr>
            </a:p>
          </p:txBody>
        </p:sp>
        <p:sp>
          <p:nvSpPr>
            <p:cNvPr id="36" name="Text Box 14"/>
            <p:cNvSpPr txBox="1">
              <a:spLocks noChangeArrowheads="1"/>
            </p:cNvSpPr>
            <p:nvPr/>
          </p:nvSpPr>
          <p:spPr bwMode="auto">
            <a:xfrm>
              <a:off x="6856666" y="5596052"/>
              <a:ext cx="431635" cy="206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r>
                <a:rPr lang="de-DE" sz="1050" dirty="0">
                  <a:solidFill>
                    <a:srgbClr val="000000"/>
                  </a:solidFill>
                  <a:effectLst/>
                  <a:latin typeface="Arial" charset="0"/>
                </a:rPr>
                <a:t>Tage</a:t>
              </a:r>
            </a:p>
          </p:txBody>
        </p:sp>
      </p:grpSp>
      <p:sp>
        <p:nvSpPr>
          <p:cNvPr id="37" name="Textfeld 36"/>
          <p:cNvSpPr txBox="1"/>
          <p:nvPr/>
        </p:nvSpPr>
        <p:spPr>
          <a:xfrm>
            <a:off x="6252508" y="3105878"/>
            <a:ext cx="2667717" cy="230832"/>
          </a:xfrm>
          <a:prstGeom prst="rect">
            <a:avLst/>
          </a:prstGeom>
          <a:noFill/>
        </p:spPr>
        <p:txBody>
          <a:bodyPr wrap="none" rtlCol="0">
            <a:spAutoFit/>
          </a:bodyPr>
          <a:lstStyle/>
          <a:p>
            <a:r>
              <a:rPr lang="de-DE" sz="900" dirty="0">
                <a:effectLst/>
              </a:rPr>
              <a:t>Quelle: InEK (2023), </a:t>
            </a:r>
            <a:r>
              <a:rPr lang="de-DE" sz="900" dirty="0" err="1">
                <a:effectLst/>
              </a:rPr>
              <a:t>Fallpauschalenkatalog</a:t>
            </a:r>
            <a:r>
              <a:rPr lang="de-DE" sz="900" dirty="0">
                <a:effectLst/>
              </a:rPr>
              <a:t> 2023</a:t>
            </a:r>
            <a:endParaRPr lang="en-US" sz="900" dirty="0">
              <a:effectLst/>
            </a:endParaRPr>
          </a:p>
        </p:txBody>
      </p:sp>
      <p:sp>
        <p:nvSpPr>
          <p:cNvPr id="40" name="Titel 3"/>
          <p:cNvSpPr>
            <a:spLocks noGrp="1"/>
          </p:cNvSpPr>
          <p:nvPr>
            <p:ph type="title"/>
          </p:nvPr>
        </p:nvSpPr>
        <p:spPr>
          <a:xfrm>
            <a:off x="1485900" y="1063229"/>
            <a:ext cx="6172200" cy="857250"/>
          </a:xfrm>
        </p:spPr>
        <p:txBody>
          <a:bodyPr/>
          <a:lstStyle/>
          <a:p>
            <a:r>
              <a:rPr lang="de-DE" dirty="0"/>
              <a:t>Erlösbestimmung</a:t>
            </a:r>
          </a:p>
        </p:txBody>
      </p:sp>
      <p:cxnSp>
        <p:nvCxnSpPr>
          <p:cNvPr id="23" name="Gerader Verbinder 22"/>
          <p:cNvCxnSpPr>
            <a:stCxn id="12" idx="0"/>
          </p:cNvCxnSpPr>
          <p:nvPr/>
        </p:nvCxnSpPr>
        <p:spPr>
          <a:xfrm flipH="1">
            <a:off x="1331640" y="4057796"/>
            <a:ext cx="2055695"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611560" y="3836913"/>
            <a:ext cx="819455" cy="400110"/>
          </a:xfrm>
          <a:prstGeom prst="rect">
            <a:avLst/>
          </a:prstGeom>
        </p:spPr>
        <p:txBody>
          <a:bodyPr wrap="none">
            <a:spAutoFit/>
          </a:bodyPr>
          <a:lstStyle/>
          <a:p>
            <a:pPr lvl="0"/>
            <a:r>
              <a:rPr lang="en-US" dirty="0">
                <a:effectLst/>
              </a:rPr>
              <a:t>1,333</a:t>
            </a:r>
            <a:endParaRPr lang="en-US" dirty="0">
              <a:effectLst/>
              <a:ea typeface="Times New Roman" charset="0"/>
              <a:cs typeface="Arial" charset="0"/>
            </a:endParaRPr>
          </a:p>
        </p:txBody>
      </p:sp>
      <p:sp>
        <p:nvSpPr>
          <p:cNvPr id="26" name="Rechtwinkliges Dreieck 25"/>
          <p:cNvSpPr/>
          <p:nvPr/>
        </p:nvSpPr>
        <p:spPr>
          <a:xfrm flipH="1">
            <a:off x="1979712" y="4365733"/>
            <a:ext cx="785002" cy="431419"/>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p:cNvSpPr/>
          <p:nvPr/>
        </p:nvSpPr>
        <p:spPr>
          <a:xfrm>
            <a:off x="4694472" y="6484680"/>
            <a:ext cx="540533" cy="400110"/>
          </a:xfrm>
          <a:prstGeom prst="rect">
            <a:avLst/>
          </a:prstGeom>
        </p:spPr>
        <p:txBody>
          <a:bodyPr wrap="none">
            <a:spAutoFit/>
          </a:bodyPr>
          <a:lstStyle/>
          <a:p>
            <a:pPr lvl="0"/>
            <a:r>
              <a:rPr lang="en-US" dirty="0">
                <a:effectLst/>
                <a:ea typeface="Times New Roman" charset="0"/>
                <a:cs typeface="Arial" charset="0"/>
              </a:rPr>
              <a:t>5,0</a:t>
            </a:r>
          </a:p>
        </p:txBody>
      </p:sp>
      <p:sp>
        <p:nvSpPr>
          <p:cNvPr id="28" name="Rechteck 27"/>
          <p:cNvSpPr/>
          <p:nvPr/>
        </p:nvSpPr>
        <p:spPr>
          <a:xfrm>
            <a:off x="3214213" y="6493178"/>
            <a:ext cx="324128" cy="400110"/>
          </a:xfrm>
          <a:prstGeom prst="rect">
            <a:avLst/>
          </a:prstGeom>
        </p:spPr>
        <p:txBody>
          <a:bodyPr wrap="none">
            <a:spAutoFit/>
          </a:bodyPr>
          <a:lstStyle/>
          <a:p>
            <a:pPr lvl="0"/>
            <a:r>
              <a:rPr lang="en-US" dirty="0">
                <a:effectLst/>
              </a:rPr>
              <a:t>1</a:t>
            </a:r>
            <a:endParaRPr lang="en-US" dirty="0">
              <a:effectLst/>
              <a:ea typeface="Times New Roman" charset="0"/>
              <a:cs typeface="Arial" charset="0"/>
            </a:endParaRPr>
          </a:p>
        </p:txBody>
      </p:sp>
      <p:sp>
        <p:nvSpPr>
          <p:cNvPr id="29" name="Rechteck 28"/>
          <p:cNvSpPr/>
          <p:nvPr/>
        </p:nvSpPr>
        <p:spPr>
          <a:xfrm>
            <a:off x="6077676" y="6502683"/>
            <a:ext cx="463588" cy="400110"/>
          </a:xfrm>
          <a:prstGeom prst="rect">
            <a:avLst/>
          </a:prstGeom>
        </p:spPr>
        <p:txBody>
          <a:bodyPr wrap="none">
            <a:spAutoFit/>
          </a:bodyPr>
          <a:lstStyle/>
          <a:p>
            <a:pPr lvl="0"/>
            <a:r>
              <a:rPr lang="en-US" dirty="0">
                <a:effectLst/>
              </a:rPr>
              <a:t>12</a:t>
            </a:r>
            <a:endParaRPr lang="en-US" dirty="0">
              <a:effectLst/>
              <a:ea typeface="Times New Roman" charset="0"/>
              <a:cs typeface="Arial" charset="0"/>
            </a:endParaRPr>
          </a:p>
        </p:txBody>
      </p:sp>
      <p:sp>
        <p:nvSpPr>
          <p:cNvPr id="34" name="Rechtwinkliges Dreieck 33"/>
          <p:cNvSpPr/>
          <p:nvPr/>
        </p:nvSpPr>
        <p:spPr>
          <a:xfrm flipH="1">
            <a:off x="6695010" y="3814831"/>
            <a:ext cx="785002" cy="152694"/>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p:cNvSpPr/>
          <p:nvPr/>
        </p:nvSpPr>
        <p:spPr>
          <a:xfrm>
            <a:off x="2547412" y="4381387"/>
            <a:ext cx="819455" cy="400110"/>
          </a:xfrm>
          <a:prstGeom prst="rect">
            <a:avLst/>
          </a:prstGeom>
        </p:spPr>
        <p:txBody>
          <a:bodyPr wrap="none">
            <a:spAutoFit/>
          </a:bodyPr>
          <a:lstStyle/>
          <a:p>
            <a:pPr lvl="0"/>
            <a:r>
              <a:rPr lang="en-US" dirty="0">
                <a:effectLst/>
              </a:rPr>
              <a:t>0,226</a:t>
            </a:r>
            <a:endParaRPr lang="en-US" dirty="0">
              <a:effectLst/>
              <a:ea typeface="Times New Roman" charset="0"/>
              <a:cs typeface="Arial" charset="0"/>
            </a:endParaRPr>
          </a:p>
        </p:txBody>
      </p:sp>
      <p:sp>
        <p:nvSpPr>
          <p:cNvPr id="31" name="Rechteck 30"/>
          <p:cNvSpPr/>
          <p:nvPr/>
        </p:nvSpPr>
        <p:spPr>
          <a:xfrm>
            <a:off x="7458548" y="3736762"/>
            <a:ext cx="819455" cy="400110"/>
          </a:xfrm>
          <a:prstGeom prst="rect">
            <a:avLst/>
          </a:prstGeom>
        </p:spPr>
        <p:txBody>
          <a:bodyPr wrap="none">
            <a:spAutoFit/>
          </a:bodyPr>
          <a:lstStyle/>
          <a:p>
            <a:pPr lvl="0"/>
            <a:r>
              <a:rPr lang="en-US" dirty="0">
                <a:effectLst/>
              </a:rPr>
              <a:t>0,061</a:t>
            </a:r>
            <a:endParaRPr lang="en-US" dirty="0">
              <a:effectLst/>
              <a:ea typeface="Times New Roman" charset="0"/>
              <a:cs typeface="Arial" charset="0"/>
            </a:endParaRPr>
          </a:p>
        </p:txBody>
      </p:sp>
    </p:spTree>
    <p:extLst>
      <p:ext uri="{BB962C8B-B14F-4D97-AF65-F5344CB8AC3E}">
        <p14:creationId xmlns:p14="http://schemas.microsoft.com/office/powerpoint/2010/main" val="3037776211"/>
      </p:ext>
    </p:extLst>
  </p:cSld>
  <p:clrMapOvr>
    <a:masterClrMapping/>
  </p:clrMapOvr>
  <mc:AlternateContent xmlns:mc="http://schemas.openxmlformats.org/markup-compatibility/2006" xmlns:p14="http://schemas.microsoft.com/office/powerpoint/2010/main">
    <mc:Choice Requires="p14">
      <p:transition spd="slow" p14:dur="2000" advTm="129204"/>
    </mc:Choice>
    <mc:Fallback xmlns="">
      <p:transition spd="slow" advTm="129204"/>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9970" name="Rectangle 2"/>
          <p:cNvSpPr>
            <a:spLocks noGrp="1" noChangeArrowheads="1"/>
          </p:cNvSpPr>
          <p:nvPr>
            <p:ph type="title"/>
          </p:nvPr>
        </p:nvSpPr>
        <p:spPr>
          <a:xfrm>
            <a:off x="457200" y="0"/>
            <a:ext cx="8229600" cy="765175"/>
          </a:xfrm>
        </p:spPr>
        <p:txBody>
          <a:bodyPr/>
          <a:lstStyle/>
          <a:p>
            <a:pPr eaLnBrk="1" hangingPunct="1">
              <a:defRPr/>
            </a:pPr>
            <a:r>
              <a:rPr lang="de-DE" sz="3200" dirty="0">
                <a:latin typeface="+mn-lt"/>
              </a:rPr>
              <a:t>Bestimmung einer DRG</a:t>
            </a:r>
          </a:p>
        </p:txBody>
      </p:sp>
      <p:sp>
        <p:nvSpPr>
          <p:cNvPr id="31748" name="AutoShape 37"/>
          <p:cNvSpPr>
            <a:spLocks noChangeArrowheads="1"/>
          </p:cNvSpPr>
          <p:nvPr/>
        </p:nvSpPr>
        <p:spPr bwMode="auto">
          <a:xfrm>
            <a:off x="1763713" y="3573463"/>
            <a:ext cx="1719262"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dirty="0" err="1">
                <a:effectLst/>
                <a:latin typeface="+mn-lt"/>
              </a:rPr>
              <a:t>Pre</a:t>
            </a:r>
            <a:r>
              <a:rPr lang="de-DE" sz="2400" dirty="0">
                <a:effectLst/>
                <a:latin typeface="+mn-lt"/>
              </a:rPr>
              <a:t>-MDC-</a:t>
            </a:r>
          </a:p>
          <a:p>
            <a:pPr eaLnBrk="0" hangingPunct="0"/>
            <a:r>
              <a:rPr lang="de-DE" sz="2400" dirty="0">
                <a:effectLst/>
                <a:latin typeface="+mn-lt"/>
              </a:rPr>
              <a:t>Auslese</a:t>
            </a:r>
          </a:p>
        </p:txBody>
      </p:sp>
      <p:sp>
        <p:nvSpPr>
          <p:cNvPr id="31749" name="AutoShape 48"/>
          <p:cNvSpPr>
            <a:spLocks noChangeArrowheads="1"/>
          </p:cNvSpPr>
          <p:nvPr/>
        </p:nvSpPr>
        <p:spPr bwMode="auto">
          <a:xfrm>
            <a:off x="0" y="3573463"/>
            <a:ext cx="1143000"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FALL</a:t>
            </a:r>
          </a:p>
        </p:txBody>
      </p:sp>
      <p:sp>
        <p:nvSpPr>
          <p:cNvPr id="31751" name="Text Box 50"/>
          <p:cNvSpPr txBox="1">
            <a:spLocks noChangeArrowheads="1"/>
          </p:cNvSpPr>
          <p:nvPr/>
        </p:nvSpPr>
        <p:spPr bwMode="auto">
          <a:xfrm>
            <a:off x="4211960" y="908050"/>
            <a:ext cx="4859337" cy="831850"/>
          </a:xfrm>
          <a:prstGeom prst="rect">
            <a:avLst/>
          </a:prstGeom>
          <a:solidFill>
            <a:schemeClr val="bg1"/>
          </a:solidFill>
          <a:ln w="9525">
            <a:solidFill>
              <a:srgbClr val="000000"/>
            </a:solidFill>
            <a:miter lim="800000"/>
            <a:headEnd/>
            <a:tailEnd/>
          </a:ln>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sz="2400" b="1" dirty="0">
                <a:solidFill>
                  <a:srgbClr val="000000"/>
                </a:solidFill>
                <a:effectLst/>
                <a:latin typeface="+mn-lt"/>
              </a:rPr>
              <a:t>MDC: Major </a:t>
            </a:r>
            <a:r>
              <a:rPr lang="de-DE" sz="2400" b="1" dirty="0" err="1">
                <a:solidFill>
                  <a:srgbClr val="000000"/>
                </a:solidFill>
                <a:effectLst/>
                <a:latin typeface="+mn-lt"/>
              </a:rPr>
              <a:t>Diagnostic</a:t>
            </a:r>
            <a:r>
              <a:rPr lang="de-DE" sz="2400" b="1" dirty="0">
                <a:solidFill>
                  <a:srgbClr val="000000"/>
                </a:solidFill>
                <a:effectLst/>
                <a:latin typeface="+mn-lt"/>
              </a:rPr>
              <a:t> </a:t>
            </a:r>
            <a:r>
              <a:rPr lang="de-DE" sz="2400" b="1" dirty="0" err="1">
                <a:solidFill>
                  <a:srgbClr val="000000"/>
                </a:solidFill>
                <a:effectLst/>
                <a:latin typeface="+mn-lt"/>
              </a:rPr>
              <a:t>Category</a:t>
            </a:r>
            <a:endParaRPr lang="de-DE" sz="2400" b="1" dirty="0">
              <a:solidFill>
                <a:srgbClr val="000000"/>
              </a:solidFill>
              <a:effectLst/>
              <a:latin typeface="+mn-lt"/>
            </a:endParaRPr>
          </a:p>
          <a:p>
            <a:r>
              <a:rPr lang="de-DE" sz="2400" b="1" dirty="0">
                <a:solidFill>
                  <a:srgbClr val="000000"/>
                </a:solidFill>
                <a:effectLst/>
                <a:latin typeface="+mn-lt"/>
              </a:rPr>
              <a:t>= Hauptgruppe  </a:t>
            </a:r>
          </a:p>
        </p:txBody>
      </p:sp>
      <p:cxnSp>
        <p:nvCxnSpPr>
          <p:cNvPr id="3" name="Gerade Verbindung mit Pfeil 2"/>
          <p:cNvCxnSpPr>
            <a:stCxn id="31749" idx="3"/>
            <a:endCxn id="31748" idx="1"/>
          </p:cNvCxnSpPr>
          <p:nvPr/>
        </p:nvCxnSpPr>
        <p:spPr>
          <a:xfrm>
            <a:off x="1143000" y="4030663"/>
            <a:ext cx="62071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40610"/>
    </mc:Choice>
    <mc:Fallback xmlns="">
      <p:transition spd="slow" advTm="4061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normAutofit fontScale="90000"/>
          </a:bodyPr>
          <a:lstStyle/>
          <a:p>
            <a:pPr eaLnBrk="1" hangingPunct="1">
              <a:defRPr/>
            </a:pPr>
            <a:r>
              <a:rPr lang="de-DE" sz="4000"/>
              <a:t>1.1.1 Grundlagen des Klassifizierungssystems</a:t>
            </a:r>
          </a:p>
        </p:txBody>
      </p:sp>
      <p:sp>
        <p:nvSpPr>
          <p:cNvPr id="468995" name="Rectangle 3"/>
          <p:cNvSpPr>
            <a:spLocks noGrp="1" noChangeArrowheads="1"/>
          </p:cNvSpPr>
          <p:nvPr>
            <p:ph idx="1"/>
          </p:nvPr>
        </p:nvSpPr>
        <p:spPr>
          <a:xfrm>
            <a:off x="457200" y="1905000"/>
            <a:ext cx="8229600" cy="4724400"/>
          </a:xfrm>
        </p:spPr>
        <p:txBody>
          <a:bodyPr>
            <a:normAutofit/>
          </a:bodyPr>
          <a:lstStyle/>
          <a:p>
            <a:pPr eaLnBrk="1" hangingPunct="1">
              <a:buFontTx/>
              <a:buNone/>
              <a:defRPr/>
            </a:pPr>
            <a:r>
              <a:rPr lang="de-DE" dirty="0">
                <a:cs typeface="Times New Roman" charset="0"/>
              </a:rPr>
              <a:t>Überblick:</a:t>
            </a:r>
          </a:p>
          <a:p>
            <a:pPr eaLnBrk="1" hangingPunct="1">
              <a:buFontTx/>
              <a:buNone/>
              <a:tabLst>
                <a:tab pos="1428750" algn="l"/>
              </a:tabLst>
              <a:defRPr/>
            </a:pPr>
            <a:r>
              <a:rPr lang="de-DE" dirty="0">
                <a:cs typeface="Times New Roman" charset="0"/>
              </a:rPr>
              <a:t>1.1.1.1 	Medizinische Klassifikationssysteme</a:t>
            </a:r>
          </a:p>
          <a:p>
            <a:pPr eaLnBrk="1" hangingPunct="1">
              <a:buFontTx/>
              <a:buNone/>
              <a:tabLst>
                <a:tab pos="1428750" algn="l"/>
              </a:tabLst>
              <a:defRPr/>
            </a:pPr>
            <a:r>
              <a:rPr lang="de-DE" dirty="0"/>
              <a:t>1.1.1.2 	DRGs: Grundlagen</a:t>
            </a:r>
          </a:p>
          <a:p>
            <a:pPr eaLnBrk="1" hangingPunct="1">
              <a:buFontTx/>
              <a:buNone/>
              <a:tabLst>
                <a:tab pos="1428750" algn="l"/>
              </a:tabLst>
              <a:defRPr/>
            </a:pPr>
            <a:r>
              <a:rPr lang="de-DE" dirty="0">
                <a:cs typeface="Times New Roman" charset="0"/>
              </a:rPr>
              <a:t>1.1.1.3 	DRGs als Grundlage eines 			Vergütungssystems</a:t>
            </a:r>
          </a:p>
          <a:p>
            <a:pPr eaLnBrk="1" hangingPunct="1">
              <a:buFontTx/>
              <a:buNone/>
              <a:tabLst>
                <a:tab pos="1524000" algn="l"/>
              </a:tabLst>
              <a:defRPr/>
            </a:pPr>
            <a:r>
              <a:rPr lang="de-DE" b="1" dirty="0"/>
              <a:t>1.1.1.4 	G-DRGs</a:t>
            </a:r>
          </a:p>
          <a:p>
            <a:pPr eaLnBrk="1" hangingPunct="1">
              <a:buFontTx/>
              <a:buNone/>
              <a:tabLst>
                <a:tab pos="1524000" algn="l"/>
              </a:tabLst>
              <a:defRPr/>
            </a:pPr>
            <a:r>
              <a:rPr lang="de-DE" dirty="0"/>
              <a:t>1.1.1.5 	</a:t>
            </a:r>
            <a:r>
              <a:rPr lang="de-DE" dirty="0" err="1"/>
              <a:t>aG</a:t>
            </a:r>
            <a:r>
              <a:rPr lang="de-DE" dirty="0"/>
              <a:t>-DRGs</a:t>
            </a:r>
          </a:p>
        </p:txBody>
      </p:sp>
    </p:spTree>
    <p:extLst>
      <p:ext uri="{BB962C8B-B14F-4D97-AF65-F5344CB8AC3E}">
        <p14:creationId xmlns:p14="http://schemas.microsoft.com/office/powerpoint/2010/main" val="3541145117"/>
      </p:ext>
    </p:extLst>
  </p:cSld>
  <p:clrMapOvr>
    <a:masterClrMapping/>
  </p:clrMapOvr>
  <mc:AlternateContent xmlns:mc="http://schemas.openxmlformats.org/markup-compatibility/2006" xmlns:p14="http://schemas.microsoft.com/office/powerpoint/2010/main">
    <mc:Choice Requires="p14">
      <p:transition spd="slow" p14:dur="2000" advTm="37797"/>
    </mc:Choice>
    <mc:Fallback xmlns="">
      <p:transition spd="slow" advTm="3779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5" name="Rectangle 3"/>
          <p:cNvSpPr>
            <a:spLocks noGrp="1" noChangeArrowheads="1"/>
          </p:cNvSpPr>
          <p:nvPr>
            <p:ph type="title"/>
          </p:nvPr>
        </p:nvSpPr>
        <p:spPr>
          <a:xfrm>
            <a:off x="457200" y="0"/>
            <a:ext cx="8229600" cy="765175"/>
          </a:xfrm>
        </p:spPr>
        <p:txBody>
          <a:bodyPr/>
          <a:lstStyle/>
          <a:p>
            <a:pPr eaLnBrk="1" hangingPunct="1">
              <a:defRPr/>
            </a:pPr>
            <a:r>
              <a:rPr lang="de-DE" sz="3200" dirty="0">
                <a:latin typeface="+mn-lt"/>
              </a:rPr>
              <a:t>G-DRGs: prinzipielle Klassifizierung</a:t>
            </a:r>
          </a:p>
        </p:txBody>
      </p:sp>
      <p:sp>
        <p:nvSpPr>
          <p:cNvPr id="32772" name="AutoShape 4"/>
          <p:cNvSpPr>
            <a:spLocks noChangeArrowheads="1"/>
          </p:cNvSpPr>
          <p:nvPr/>
        </p:nvSpPr>
        <p:spPr bwMode="auto">
          <a:xfrm>
            <a:off x="1763713" y="3573463"/>
            <a:ext cx="1719262"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Pre-MDC-</a:t>
            </a:r>
          </a:p>
          <a:p>
            <a:pPr eaLnBrk="0" hangingPunct="0"/>
            <a:r>
              <a:rPr lang="de-DE" sz="2400">
                <a:effectLst/>
                <a:latin typeface="+mn-lt"/>
              </a:rPr>
              <a:t>Auslese</a:t>
            </a:r>
          </a:p>
        </p:txBody>
      </p:sp>
      <p:sp>
        <p:nvSpPr>
          <p:cNvPr id="32773" name="Text Box 5"/>
          <p:cNvSpPr txBox="1">
            <a:spLocks noChangeArrowheads="1"/>
          </p:cNvSpPr>
          <p:nvPr/>
        </p:nvSpPr>
        <p:spPr bwMode="auto">
          <a:xfrm>
            <a:off x="1619250" y="765175"/>
            <a:ext cx="2016125" cy="831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sz="2400" b="1">
                <a:solidFill>
                  <a:srgbClr val="000000"/>
                </a:solidFill>
                <a:effectLst/>
                <a:latin typeface="+mn-lt"/>
              </a:rPr>
              <a:t>Sondertat-</a:t>
            </a:r>
          </a:p>
          <a:p>
            <a:r>
              <a:rPr lang="de-DE" sz="2400" b="1">
                <a:solidFill>
                  <a:srgbClr val="000000"/>
                </a:solidFill>
                <a:effectLst/>
                <a:latin typeface="+mn-lt"/>
              </a:rPr>
              <a:t>bestand</a:t>
            </a:r>
          </a:p>
        </p:txBody>
      </p:sp>
      <p:sp>
        <p:nvSpPr>
          <p:cNvPr id="32774" name="AutoShape 6"/>
          <p:cNvSpPr>
            <a:spLocks noChangeArrowheads="1"/>
          </p:cNvSpPr>
          <p:nvPr/>
        </p:nvSpPr>
        <p:spPr bwMode="auto">
          <a:xfrm>
            <a:off x="0" y="3573463"/>
            <a:ext cx="1143000"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FALL</a:t>
            </a:r>
          </a:p>
        </p:txBody>
      </p:sp>
      <p:sp>
        <p:nvSpPr>
          <p:cNvPr id="32776" name="AutoShape 10"/>
          <p:cNvSpPr>
            <a:spLocks noChangeArrowheads="1"/>
          </p:cNvSpPr>
          <p:nvPr/>
        </p:nvSpPr>
        <p:spPr bwMode="auto">
          <a:xfrm>
            <a:off x="1772617" y="5229225"/>
            <a:ext cx="1719263"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Sondertat-</a:t>
            </a:r>
          </a:p>
          <a:p>
            <a:pPr eaLnBrk="0" hangingPunct="0"/>
            <a:r>
              <a:rPr lang="de-DE" sz="2400">
                <a:effectLst/>
                <a:latin typeface="+mn-lt"/>
              </a:rPr>
              <a:t>bestände</a:t>
            </a:r>
          </a:p>
        </p:txBody>
      </p:sp>
      <p:sp>
        <p:nvSpPr>
          <p:cNvPr id="32781" name="AutoShape 16"/>
          <p:cNvSpPr>
            <a:spLocks noChangeArrowheads="1"/>
          </p:cNvSpPr>
          <p:nvPr/>
        </p:nvSpPr>
        <p:spPr bwMode="auto">
          <a:xfrm>
            <a:off x="4427538" y="692150"/>
            <a:ext cx="4716462" cy="2592834"/>
          </a:xfrm>
          <a:prstGeom prst="wedgeRoundRectCallout">
            <a:avLst>
              <a:gd name="adj1" fmla="val -70060"/>
              <a:gd name="adj2" fmla="val -32704"/>
              <a:gd name="adj3" fmla="val 16667"/>
            </a:avLst>
          </a:prstGeom>
          <a:solidFill>
            <a:schemeClr val="bg2">
              <a:lumMod val="90000"/>
            </a:schemeClr>
          </a:solidFill>
          <a:ln w="9525">
            <a:solidFill>
              <a:schemeClr val="tx1"/>
            </a:solidFill>
            <a:miter lim="800000"/>
            <a:headEnd/>
            <a:tailEnd/>
          </a:ln>
        </p:spPr>
        <p:txBody>
          <a:bodyPr/>
          <a:lstStyle/>
          <a:p>
            <a:pPr marL="342900" indent="-342900" algn="l">
              <a:buFont typeface="Arial" pitchFamily="34" charset="0"/>
              <a:buChar char="•"/>
            </a:pPr>
            <a:r>
              <a:rPr lang="de-DE" dirty="0">
                <a:solidFill>
                  <a:srgbClr val="000000"/>
                </a:solidFill>
                <a:effectLst/>
                <a:latin typeface="+mn-lt"/>
              </a:rPr>
              <a:t>Sondertatbestände sind meist nicht einem Organ / Organsystem zuordenbar und können deshalb nicht in die MDCs übertragen werden.</a:t>
            </a:r>
          </a:p>
          <a:p>
            <a:pPr marL="342900" indent="-342900" algn="l">
              <a:buFont typeface="Arial" pitchFamily="34" charset="0"/>
              <a:buChar char="•"/>
            </a:pPr>
            <a:r>
              <a:rPr lang="de-DE" dirty="0">
                <a:solidFill>
                  <a:srgbClr val="000000"/>
                </a:solidFill>
                <a:effectLst/>
                <a:latin typeface="+mn-lt"/>
              </a:rPr>
              <a:t>Transplantationen werden als Sondertatbestände behandelt, da sie extrem aufwendig sind.</a:t>
            </a:r>
          </a:p>
        </p:txBody>
      </p:sp>
      <p:cxnSp>
        <p:nvCxnSpPr>
          <p:cNvPr id="3" name="Gerade Verbindung mit Pfeil 2"/>
          <p:cNvCxnSpPr/>
          <p:nvPr/>
        </p:nvCxnSpPr>
        <p:spPr>
          <a:xfrm>
            <a:off x="1143000" y="4030663"/>
            <a:ext cx="62071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a:stCxn id="32772" idx="2"/>
            <a:endCxn id="32776" idx="0"/>
          </p:cNvCxnSpPr>
          <p:nvPr/>
        </p:nvCxnSpPr>
        <p:spPr>
          <a:xfrm>
            <a:off x="2623344" y="4487863"/>
            <a:ext cx="8905" cy="7413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780" name="AutoShape 15"/>
          <p:cNvSpPr>
            <a:spLocks noChangeArrowheads="1"/>
          </p:cNvSpPr>
          <p:nvPr/>
        </p:nvSpPr>
        <p:spPr bwMode="auto">
          <a:xfrm>
            <a:off x="4427538" y="3716338"/>
            <a:ext cx="4716462" cy="2952750"/>
          </a:xfrm>
          <a:prstGeom prst="wedgeRoundRectCallout">
            <a:avLst>
              <a:gd name="adj1" fmla="val -74102"/>
              <a:gd name="adj2" fmla="val 14731"/>
              <a:gd name="adj3" fmla="val 16667"/>
            </a:avLst>
          </a:prstGeom>
          <a:solidFill>
            <a:schemeClr val="bg2">
              <a:lumMod val="90000"/>
            </a:schemeClr>
          </a:solidFill>
          <a:ln w="9525">
            <a:solidFill>
              <a:schemeClr val="tx1"/>
            </a:solidFill>
            <a:miter lim="800000"/>
            <a:headEnd/>
            <a:tailEnd/>
          </a:ln>
        </p:spPr>
        <p:txBody>
          <a:bodyPr/>
          <a:lstStyle/>
          <a:p>
            <a:pPr marL="342900" indent="-342900" algn="l">
              <a:buFont typeface="Arial" pitchFamily="34" charset="0"/>
              <a:buChar char="•"/>
            </a:pPr>
            <a:r>
              <a:rPr lang="de-DE" dirty="0">
                <a:solidFill>
                  <a:srgbClr val="000000"/>
                </a:solidFill>
                <a:effectLst/>
                <a:latin typeface="+mn-lt"/>
              </a:rPr>
              <a:t>Tracheotomie (</a:t>
            </a:r>
            <a:r>
              <a:rPr lang="de-DE" i="1" dirty="0">
                <a:solidFill>
                  <a:srgbClr val="000000"/>
                </a:solidFill>
                <a:effectLst/>
                <a:latin typeface="+mn-lt"/>
              </a:rPr>
              <a:t>Luftröhrenschnitt) </a:t>
            </a:r>
            <a:r>
              <a:rPr lang="de-DE" dirty="0">
                <a:solidFill>
                  <a:srgbClr val="000000"/>
                </a:solidFill>
                <a:effectLst/>
                <a:latin typeface="+mn-lt"/>
              </a:rPr>
              <a:t>bzw. Langzeitbeatmung</a:t>
            </a:r>
          </a:p>
          <a:p>
            <a:pPr marL="342900" indent="-342900" algn="l">
              <a:buFont typeface="Arial" pitchFamily="34" charset="0"/>
              <a:buChar char="•"/>
            </a:pPr>
            <a:r>
              <a:rPr lang="de-DE" dirty="0">
                <a:solidFill>
                  <a:srgbClr val="000000"/>
                </a:solidFill>
                <a:effectLst/>
                <a:latin typeface="+mn-lt"/>
              </a:rPr>
              <a:t>Alter &lt; 28 Tage</a:t>
            </a:r>
          </a:p>
          <a:p>
            <a:pPr marL="342900" indent="-342900" algn="l">
              <a:buFont typeface="Arial" pitchFamily="34" charset="0"/>
              <a:buChar char="•"/>
            </a:pPr>
            <a:r>
              <a:rPr lang="de-DE" dirty="0">
                <a:solidFill>
                  <a:srgbClr val="000000"/>
                </a:solidFill>
                <a:effectLst/>
                <a:latin typeface="+mn-lt"/>
              </a:rPr>
              <a:t>Polytrauma</a:t>
            </a:r>
          </a:p>
          <a:p>
            <a:pPr marL="342900" indent="-342900" algn="l">
              <a:buFont typeface="Arial" pitchFamily="34" charset="0"/>
              <a:buChar char="•"/>
            </a:pPr>
            <a:r>
              <a:rPr lang="de-DE" dirty="0">
                <a:solidFill>
                  <a:srgbClr val="000000"/>
                </a:solidFill>
                <a:effectLst/>
                <a:latin typeface="+mn-lt"/>
              </a:rPr>
              <a:t>HIV-Erkrankung</a:t>
            </a:r>
          </a:p>
          <a:p>
            <a:pPr marL="342900" indent="-342900" algn="l">
              <a:buFont typeface="Arial" pitchFamily="34" charset="0"/>
              <a:buChar char="•"/>
            </a:pPr>
            <a:r>
              <a:rPr lang="de-DE" dirty="0">
                <a:solidFill>
                  <a:srgbClr val="000000"/>
                </a:solidFill>
                <a:effectLst/>
                <a:latin typeface="+mn-lt"/>
              </a:rPr>
              <a:t>Transplantationen (Leber, Lunge, Herz, multiple </a:t>
            </a:r>
            <a:r>
              <a:rPr lang="de-DE" dirty="0" err="1">
                <a:solidFill>
                  <a:srgbClr val="000000"/>
                </a:solidFill>
                <a:effectLst/>
                <a:latin typeface="+mn-lt"/>
              </a:rPr>
              <a:t>Organtransplantatio-nen</a:t>
            </a:r>
            <a:r>
              <a:rPr lang="de-DE" dirty="0">
                <a:solidFill>
                  <a:srgbClr val="000000"/>
                </a:solidFill>
                <a:effectLst/>
                <a:latin typeface="+mn-lt"/>
              </a:rPr>
              <a:t>, Knochenmark-/ Stammzell-transplantation) </a:t>
            </a:r>
          </a:p>
        </p:txBody>
      </p:sp>
    </p:spTree>
  </p:cSld>
  <p:clrMapOvr>
    <a:masterClrMapping/>
  </p:clrMapOvr>
  <mc:AlternateContent xmlns:mc="http://schemas.openxmlformats.org/markup-compatibility/2006" xmlns:p14="http://schemas.microsoft.com/office/powerpoint/2010/main">
    <mc:Choice Requires="p14">
      <p:transition spd="slow" p14:dur="2000" advTm="11856"/>
    </mc:Choice>
    <mc:Fallback xmlns="">
      <p:transition spd="slow" advTm="11856"/>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5" name="Rectangle 3"/>
          <p:cNvSpPr>
            <a:spLocks noGrp="1" noChangeArrowheads="1"/>
          </p:cNvSpPr>
          <p:nvPr>
            <p:ph type="title"/>
          </p:nvPr>
        </p:nvSpPr>
        <p:spPr>
          <a:xfrm>
            <a:off x="457200" y="0"/>
            <a:ext cx="8229600" cy="765175"/>
          </a:xfrm>
        </p:spPr>
        <p:txBody>
          <a:bodyPr/>
          <a:lstStyle/>
          <a:p>
            <a:pPr eaLnBrk="1" hangingPunct="1">
              <a:defRPr/>
            </a:pPr>
            <a:r>
              <a:rPr lang="de-DE" sz="3200" dirty="0">
                <a:latin typeface="+mn-lt"/>
              </a:rPr>
              <a:t>G-DRGs: prinzipielle Klassifizierung</a:t>
            </a:r>
          </a:p>
        </p:txBody>
      </p:sp>
      <p:sp>
        <p:nvSpPr>
          <p:cNvPr id="32772" name="AutoShape 4"/>
          <p:cNvSpPr>
            <a:spLocks noChangeArrowheads="1"/>
          </p:cNvSpPr>
          <p:nvPr/>
        </p:nvSpPr>
        <p:spPr bwMode="auto">
          <a:xfrm>
            <a:off x="1763713" y="3573463"/>
            <a:ext cx="1719262"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Pre-MDC-</a:t>
            </a:r>
          </a:p>
          <a:p>
            <a:pPr eaLnBrk="0" hangingPunct="0"/>
            <a:r>
              <a:rPr lang="de-DE" sz="2400">
                <a:effectLst/>
                <a:latin typeface="+mn-lt"/>
              </a:rPr>
              <a:t>Auslese</a:t>
            </a:r>
          </a:p>
        </p:txBody>
      </p:sp>
      <p:sp>
        <p:nvSpPr>
          <p:cNvPr id="32773" name="Text Box 5"/>
          <p:cNvSpPr txBox="1">
            <a:spLocks noChangeArrowheads="1"/>
          </p:cNvSpPr>
          <p:nvPr/>
        </p:nvSpPr>
        <p:spPr bwMode="auto">
          <a:xfrm>
            <a:off x="1619250" y="765175"/>
            <a:ext cx="2016125" cy="831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sz="2400" b="1">
                <a:solidFill>
                  <a:srgbClr val="000000"/>
                </a:solidFill>
                <a:effectLst/>
                <a:latin typeface="+mn-lt"/>
              </a:rPr>
              <a:t>Sondertat-</a:t>
            </a:r>
          </a:p>
          <a:p>
            <a:r>
              <a:rPr lang="de-DE" sz="2400" b="1">
                <a:solidFill>
                  <a:srgbClr val="000000"/>
                </a:solidFill>
                <a:effectLst/>
                <a:latin typeface="+mn-lt"/>
              </a:rPr>
              <a:t>bestand</a:t>
            </a:r>
          </a:p>
        </p:txBody>
      </p:sp>
      <p:sp>
        <p:nvSpPr>
          <p:cNvPr id="32774" name="AutoShape 6"/>
          <p:cNvSpPr>
            <a:spLocks noChangeArrowheads="1"/>
          </p:cNvSpPr>
          <p:nvPr/>
        </p:nvSpPr>
        <p:spPr bwMode="auto">
          <a:xfrm>
            <a:off x="0" y="3573463"/>
            <a:ext cx="1143000"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FALL</a:t>
            </a:r>
          </a:p>
        </p:txBody>
      </p:sp>
      <p:sp>
        <p:nvSpPr>
          <p:cNvPr id="32776" name="AutoShape 10"/>
          <p:cNvSpPr>
            <a:spLocks noChangeArrowheads="1"/>
          </p:cNvSpPr>
          <p:nvPr/>
        </p:nvSpPr>
        <p:spPr bwMode="auto">
          <a:xfrm>
            <a:off x="1772617" y="5229225"/>
            <a:ext cx="1719263"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Sondertat-</a:t>
            </a:r>
          </a:p>
          <a:p>
            <a:pPr eaLnBrk="0" hangingPunct="0"/>
            <a:r>
              <a:rPr lang="de-DE" sz="2400">
                <a:effectLst/>
                <a:latin typeface="+mn-lt"/>
              </a:rPr>
              <a:t>bestände</a:t>
            </a:r>
          </a:p>
        </p:txBody>
      </p:sp>
      <p:cxnSp>
        <p:nvCxnSpPr>
          <p:cNvPr id="3" name="Gerade Verbindung mit Pfeil 2"/>
          <p:cNvCxnSpPr/>
          <p:nvPr/>
        </p:nvCxnSpPr>
        <p:spPr>
          <a:xfrm>
            <a:off x="1143000" y="4030663"/>
            <a:ext cx="62071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a:stCxn id="32772" idx="2"/>
            <a:endCxn id="32776" idx="0"/>
          </p:cNvCxnSpPr>
          <p:nvPr/>
        </p:nvCxnSpPr>
        <p:spPr>
          <a:xfrm>
            <a:off x="2623344" y="4487863"/>
            <a:ext cx="8905" cy="7413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AutoShape 9"/>
          <p:cNvSpPr>
            <a:spLocks noChangeArrowheads="1"/>
          </p:cNvSpPr>
          <p:nvPr/>
        </p:nvSpPr>
        <p:spPr bwMode="auto">
          <a:xfrm>
            <a:off x="1763713" y="1916113"/>
            <a:ext cx="1719262"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dirty="0">
                <a:effectLst/>
                <a:latin typeface="+mn-lt"/>
              </a:rPr>
              <a:t>Fehler-</a:t>
            </a:r>
          </a:p>
          <a:p>
            <a:pPr eaLnBrk="0" hangingPunct="0"/>
            <a:r>
              <a:rPr lang="de-DE" sz="2400" dirty="0">
                <a:effectLst/>
                <a:latin typeface="+mn-lt"/>
              </a:rPr>
              <a:t>gruppen</a:t>
            </a:r>
          </a:p>
        </p:txBody>
      </p:sp>
      <p:sp>
        <p:nvSpPr>
          <p:cNvPr id="13" name="AutoShape 15"/>
          <p:cNvSpPr>
            <a:spLocks noChangeArrowheads="1"/>
          </p:cNvSpPr>
          <p:nvPr/>
        </p:nvSpPr>
        <p:spPr bwMode="auto">
          <a:xfrm>
            <a:off x="4356100" y="1773238"/>
            <a:ext cx="4787900" cy="4392612"/>
          </a:xfrm>
          <a:prstGeom prst="wedgeRoundRectCallout">
            <a:avLst>
              <a:gd name="adj1" fmla="val -70556"/>
              <a:gd name="adj2" fmla="val -36593"/>
              <a:gd name="adj3" fmla="val 16667"/>
            </a:avLst>
          </a:prstGeom>
          <a:solidFill>
            <a:schemeClr val="bg2">
              <a:lumMod val="90000"/>
            </a:schemeClr>
          </a:solidFill>
          <a:ln w="9525">
            <a:solidFill>
              <a:schemeClr val="tx1"/>
            </a:solidFill>
            <a:miter lim="800000"/>
            <a:headEnd/>
            <a:tailEnd/>
          </a:ln>
        </p:spPr>
        <p:txBody>
          <a:bodyPr/>
          <a:lstStyle/>
          <a:p>
            <a:pPr marL="342900" indent="-342900" algn="l">
              <a:buFont typeface="Arial" pitchFamily="34" charset="0"/>
              <a:buChar char="•"/>
            </a:pPr>
            <a:r>
              <a:rPr lang="de-DE" dirty="0">
                <a:solidFill>
                  <a:srgbClr val="000000"/>
                </a:solidFill>
                <a:effectLst/>
                <a:latin typeface="+mn-lt"/>
              </a:rPr>
              <a:t>Ausgedehnte operative Prozedur ohne Bezug zur Hauptdiagnose</a:t>
            </a:r>
          </a:p>
          <a:p>
            <a:pPr marL="342900" indent="-342900" algn="l">
              <a:buFont typeface="Arial" pitchFamily="34" charset="0"/>
              <a:buChar char="•"/>
            </a:pPr>
            <a:r>
              <a:rPr lang="de-DE" dirty="0">
                <a:solidFill>
                  <a:srgbClr val="000000"/>
                </a:solidFill>
                <a:effectLst/>
                <a:latin typeface="+mn-lt"/>
              </a:rPr>
              <a:t>Nicht ausgedehnte operative Prozedur ohne Bezug zur Hauptdiagnose</a:t>
            </a:r>
          </a:p>
          <a:p>
            <a:pPr marL="342900" indent="-342900" algn="l">
              <a:buFont typeface="Arial" pitchFamily="34" charset="0"/>
              <a:buChar char="•"/>
            </a:pPr>
            <a:r>
              <a:rPr lang="de-DE" dirty="0">
                <a:solidFill>
                  <a:srgbClr val="000000"/>
                </a:solidFill>
                <a:effectLst/>
                <a:latin typeface="+mn-lt"/>
              </a:rPr>
              <a:t>Operative Prozedur an der Prostata ohne Bezug zur Hauptdiagnose</a:t>
            </a:r>
          </a:p>
          <a:p>
            <a:pPr marL="342900" indent="-342900" algn="l">
              <a:buFont typeface="Arial" pitchFamily="34" charset="0"/>
              <a:buChar char="•"/>
            </a:pPr>
            <a:r>
              <a:rPr lang="de-DE" dirty="0">
                <a:solidFill>
                  <a:srgbClr val="000000"/>
                </a:solidFill>
                <a:effectLst/>
                <a:latin typeface="+mn-lt"/>
              </a:rPr>
              <a:t>Nicht </a:t>
            </a:r>
            <a:r>
              <a:rPr lang="de-DE" dirty="0" err="1">
                <a:solidFill>
                  <a:srgbClr val="000000"/>
                </a:solidFill>
                <a:effectLst/>
                <a:latin typeface="+mn-lt"/>
              </a:rPr>
              <a:t>gruppierbar</a:t>
            </a:r>
            <a:endParaRPr lang="de-DE" dirty="0">
              <a:solidFill>
                <a:srgbClr val="000000"/>
              </a:solidFill>
              <a:effectLst/>
              <a:latin typeface="+mn-lt"/>
            </a:endParaRPr>
          </a:p>
          <a:p>
            <a:pPr marL="342900" indent="-342900" algn="l">
              <a:buFont typeface="Arial" pitchFamily="34" charset="0"/>
              <a:buChar char="•"/>
            </a:pPr>
            <a:r>
              <a:rPr lang="de-DE" dirty="0">
                <a:solidFill>
                  <a:srgbClr val="000000"/>
                </a:solidFill>
                <a:effectLst/>
                <a:latin typeface="+mn-lt"/>
              </a:rPr>
              <a:t>Unzulässige Hauptdiagnose</a:t>
            </a:r>
          </a:p>
          <a:p>
            <a:pPr marL="342900" indent="-342900" algn="l">
              <a:buFont typeface="Arial" pitchFamily="34" charset="0"/>
              <a:buChar char="•"/>
            </a:pPr>
            <a:r>
              <a:rPr lang="de-DE" dirty="0">
                <a:solidFill>
                  <a:srgbClr val="000000"/>
                </a:solidFill>
                <a:effectLst/>
                <a:latin typeface="+mn-lt"/>
              </a:rPr>
              <a:t>Unzulässige geburtshilfliche Diagnosekombination</a:t>
            </a:r>
          </a:p>
          <a:p>
            <a:pPr marL="342900" indent="-342900" algn="l">
              <a:buFont typeface="Arial" pitchFamily="34" charset="0"/>
              <a:buChar char="•"/>
            </a:pPr>
            <a:r>
              <a:rPr lang="de-DE" dirty="0" err="1">
                <a:solidFill>
                  <a:srgbClr val="000000"/>
                </a:solidFill>
                <a:effectLst/>
                <a:latin typeface="+mn-lt"/>
              </a:rPr>
              <a:t>Neonatale</a:t>
            </a:r>
            <a:r>
              <a:rPr lang="de-DE" dirty="0">
                <a:solidFill>
                  <a:srgbClr val="000000"/>
                </a:solidFill>
                <a:effectLst/>
                <a:latin typeface="+mn-lt"/>
              </a:rPr>
              <a:t> Diagnose unvereinbar mit Alter oder Gewicht</a:t>
            </a:r>
          </a:p>
        </p:txBody>
      </p:sp>
      <p:cxnSp>
        <p:nvCxnSpPr>
          <p:cNvPr id="4" name="Gerade Verbindung mit Pfeil 3"/>
          <p:cNvCxnSpPr>
            <a:stCxn id="32772" idx="0"/>
          </p:cNvCxnSpPr>
          <p:nvPr/>
        </p:nvCxnSpPr>
        <p:spPr>
          <a:xfrm flipV="1">
            <a:off x="2623344" y="2830513"/>
            <a:ext cx="8905" cy="7429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175878"/>
      </p:ext>
    </p:extLst>
  </p:cSld>
  <p:clrMapOvr>
    <a:masterClrMapping/>
  </p:clrMapOvr>
  <mc:AlternateContent xmlns:mc="http://schemas.openxmlformats.org/markup-compatibility/2006" xmlns:p14="http://schemas.microsoft.com/office/powerpoint/2010/main">
    <mc:Choice Requires="p14">
      <p:transition spd="slow" p14:dur="2000" advTm="14397"/>
    </mc:Choice>
    <mc:Fallback xmlns="">
      <p:transition spd="slow" advTm="14397"/>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5" name="Rectangle 3"/>
          <p:cNvSpPr>
            <a:spLocks noGrp="1" noChangeArrowheads="1"/>
          </p:cNvSpPr>
          <p:nvPr>
            <p:ph type="title"/>
          </p:nvPr>
        </p:nvSpPr>
        <p:spPr>
          <a:xfrm>
            <a:off x="457200" y="0"/>
            <a:ext cx="8229600" cy="765175"/>
          </a:xfrm>
        </p:spPr>
        <p:txBody>
          <a:bodyPr/>
          <a:lstStyle/>
          <a:p>
            <a:pPr eaLnBrk="1" hangingPunct="1">
              <a:defRPr/>
            </a:pPr>
            <a:r>
              <a:rPr lang="de-DE" sz="3200" dirty="0">
                <a:latin typeface="+mn-lt"/>
              </a:rPr>
              <a:t>G-DRGs: prinzipielle Klassifizierung</a:t>
            </a:r>
          </a:p>
        </p:txBody>
      </p:sp>
      <p:sp>
        <p:nvSpPr>
          <p:cNvPr id="32772" name="AutoShape 4"/>
          <p:cNvSpPr>
            <a:spLocks noChangeArrowheads="1"/>
          </p:cNvSpPr>
          <p:nvPr/>
        </p:nvSpPr>
        <p:spPr bwMode="auto">
          <a:xfrm>
            <a:off x="1763713" y="3573463"/>
            <a:ext cx="1719262"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Pre-MDC-</a:t>
            </a:r>
          </a:p>
          <a:p>
            <a:pPr eaLnBrk="0" hangingPunct="0"/>
            <a:r>
              <a:rPr lang="de-DE" sz="2400">
                <a:effectLst/>
                <a:latin typeface="+mn-lt"/>
              </a:rPr>
              <a:t>Auslese</a:t>
            </a:r>
          </a:p>
        </p:txBody>
      </p:sp>
      <p:sp>
        <p:nvSpPr>
          <p:cNvPr id="32773" name="Text Box 5"/>
          <p:cNvSpPr txBox="1">
            <a:spLocks noChangeArrowheads="1"/>
          </p:cNvSpPr>
          <p:nvPr/>
        </p:nvSpPr>
        <p:spPr bwMode="auto">
          <a:xfrm>
            <a:off x="1619250" y="765175"/>
            <a:ext cx="2016125" cy="831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sz="2400" b="1">
                <a:solidFill>
                  <a:srgbClr val="000000"/>
                </a:solidFill>
                <a:effectLst/>
                <a:latin typeface="+mn-lt"/>
              </a:rPr>
              <a:t>Sondertat-</a:t>
            </a:r>
          </a:p>
          <a:p>
            <a:r>
              <a:rPr lang="de-DE" sz="2400" b="1">
                <a:solidFill>
                  <a:srgbClr val="000000"/>
                </a:solidFill>
                <a:effectLst/>
                <a:latin typeface="+mn-lt"/>
              </a:rPr>
              <a:t>bestand</a:t>
            </a:r>
          </a:p>
        </p:txBody>
      </p:sp>
      <p:sp>
        <p:nvSpPr>
          <p:cNvPr id="32774" name="AutoShape 6"/>
          <p:cNvSpPr>
            <a:spLocks noChangeArrowheads="1"/>
          </p:cNvSpPr>
          <p:nvPr/>
        </p:nvSpPr>
        <p:spPr bwMode="auto">
          <a:xfrm>
            <a:off x="0" y="3573463"/>
            <a:ext cx="1143000"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FALL</a:t>
            </a:r>
          </a:p>
        </p:txBody>
      </p:sp>
      <p:sp>
        <p:nvSpPr>
          <p:cNvPr id="32776" name="AutoShape 10"/>
          <p:cNvSpPr>
            <a:spLocks noChangeArrowheads="1"/>
          </p:cNvSpPr>
          <p:nvPr/>
        </p:nvSpPr>
        <p:spPr bwMode="auto">
          <a:xfrm>
            <a:off x="1772617" y="5229225"/>
            <a:ext cx="1719263"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Sondertat-</a:t>
            </a:r>
          </a:p>
          <a:p>
            <a:pPr eaLnBrk="0" hangingPunct="0"/>
            <a:r>
              <a:rPr lang="de-DE" sz="2400">
                <a:effectLst/>
                <a:latin typeface="+mn-lt"/>
              </a:rPr>
              <a:t>bestände</a:t>
            </a:r>
          </a:p>
        </p:txBody>
      </p:sp>
      <p:cxnSp>
        <p:nvCxnSpPr>
          <p:cNvPr id="3" name="Gerade Verbindung mit Pfeil 2"/>
          <p:cNvCxnSpPr/>
          <p:nvPr/>
        </p:nvCxnSpPr>
        <p:spPr>
          <a:xfrm>
            <a:off x="1143000" y="4030663"/>
            <a:ext cx="62071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a:stCxn id="32772" idx="2"/>
            <a:endCxn id="32776" idx="0"/>
          </p:cNvCxnSpPr>
          <p:nvPr/>
        </p:nvCxnSpPr>
        <p:spPr>
          <a:xfrm>
            <a:off x="2623344" y="4487863"/>
            <a:ext cx="8905" cy="7413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AutoShape 9"/>
          <p:cNvSpPr>
            <a:spLocks noChangeArrowheads="1"/>
          </p:cNvSpPr>
          <p:nvPr/>
        </p:nvSpPr>
        <p:spPr bwMode="auto">
          <a:xfrm>
            <a:off x="1763713" y="1916113"/>
            <a:ext cx="1719262"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dirty="0">
                <a:effectLst/>
                <a:latin typeface="+mn-lt"/>
              </a:rPr>
              <a:t>Fehler-</a:t>
            </a:r>
          </a:p>
          <a:p>
            <a:pPr eaLnBrk="0" hangingPunct="0"/>
            <a:r>
              <a:rPr lang="de-DE" sz="2400" dirty="0">
                <a:effectLst/>
                <a:latin typeface="+mn-lt"/>
              </a:rPr>
              <a:t>gruppen</a:t>
            </a:r>
          </a:p>
        </p:txBody>
      </p:sp>
      <p:cxnSp>
        <p:nvCxnSpPr>
          <p:cNvPr id="4" name="Gerade Verbindung mit Pfeil 3"/>
          <p:cNvCxnSpPr>
            <a:stCxn id="32772" idx="0"/>
          </p:cNvCxnSpPr>
          <p:nvPr/>
        </p:nvCxnSpPr>
        <p:spPr>
          <a:xfrm flipV="1">
            <a:off x="2623344" y="2830513"/>
            <a:ext cx="8905" cy="7429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AutoShape 11"/>
          <p:cNvSpPr>
            <a:spLocks noChangeArrowheads="1"/>
          </p:cNvSpPr>
          <p:nvPr/>
        </p:nvSpPr>
        <p:spPr bwMode="auto">
          <a:xfrm>
            <a:off x="4140200" y="3573463"/>
            <a:ext cx="1719263"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MDC</a:t>
            </a:r>
          </a:p>
        </p:txBody>
      </p:sp>
      <p:cxnSp>
        <p:nvCxnSpPr>
          <p:cNvPr id="5" name="Gerade Verbindung mit Pfeil 4"/>
          <p:cNvCxnSpPr>
            <a:stCxn id="32772" idx="3"/>
          </p:cNvCxnSpPr>
          <p:nvPr/>
        </p:nvCxnSpPr>
        <p:spPr>
          <a:xfrm>
            <a:off x="3482975" y="4030663"/>
            <a:ext cx="65722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AutoShape 18"/>
          <p:cNvSpPr>
            <a:spLocks noChangeArrowheads="1"/>
          </p:cNvSpPr>
          <p:nvPr/>
        </p:nvSpPr>
        <p:spPr bwMode="auto">
          <a:xfrm>
            <a:off x="4283968" y="1035051"/>
            <a:ext cx="4571404" cy="2166937"/>
          </a:xfrm>
          <a:prstGeom prst="wedgeRoundRectCallout">
            <a:avLst>
              <a:gd name="adj1" fmla="val -35625"/>
              <a:gd name="adj2" fmla="val 65557"/>
              <a:gd name="adj3" fmla="val 16667"/>
            </a:avLst>
          </a:prstGeom>
          <a:solidFill>
            <a:schemeClr val="bg2">
              <a:lumMod val="90000"/>
            </a:schemeClr>
          </a:solidFill>
          <a:ln w="9525">
            <a:solidFill>
              <a:schemeClr val="tx1"/>
            </a:solidFill>
            <a:miter lim="800000"/>
            <a:headEnd/>
            <a:tailEnd/>
          </a:ln>
          <a:effectLst/>
        </p:spPr>
        <p:txBody>
          <a:bodyPr/>
          <a:lstStyle/>
          <a:p>
            <a:pPr marL="342900" indent="-342900" algn="l">
              <a:buFont typeface="Arial" pitchFamily="34" charset="0"/>
              <a:buChar char="•"/>
              <a:defRPr/>
            </a:pPr>
            <a:r>
              <a:rPr lang="de-DE" dirty="0">
                <a:solidFill>
                  <a:srgbClr val="000000"/>
                </a:solidFill>
                <a:effectLst/>
              </a:rPr>
              <a:t>Obergruppen, i.d.R. nach Organen und Organsystemen aufgebaut. </a:t>
            </a:r>
          </a:p>
          <a:p>
            <a:pPr marL="342900" indent="-342900" algn="l">
              <a:buFont typeface="Arial" pitchFamily="34" charset="0"/>
              <a:buChar char="•"/>
              <a:defRPr/>
            </a:pPr>
            <a:r>
              <a:rPr lang="de-DE" dirty="0">
                <a:solidFill>
                  <a:srgbClr val="000000"/>
                </a:solidFill>
                <a:effectLst/>
              </a:rPr>
              <a:t>Für die MDC-Zuordnung ist die Hauptdiagnose entscheidend. </a:t>
            </a:r>
          </a:p>
        </p:txBody>
      </p:sp>
    </p:spTree>
    <p:extLst>
      <p:ext uri="{BB962C8B-B14F-4D97-AF65-F5344CB8AC3E}">
        <p14:creationId xmlns:p14="http://schemas.microsoft.com/office/powerpoint/2010/main" val="2311944571"/>
      </p:ext>
    </p:extLst>
  </p:cSld>
  <p:clrMapOvr>
    <a:masterClrMapping/>
  </p:clrMapOvr>
  <mc:AlternateContent xmlns:mc="http://schemas.openxmlformats.org/markup-compatibility/2006" xmlns:p14="http://schemas.microsoft.com/office/powerpoint/2010/main">
    <mc:Choice Requires="p14">
      <p:transition spd="slow" p14:dur="2000" advTm="18436"/>
    </mc:Choice>
    <mc:Fallback xmlns="">
      <p:transition spd="slow" advTm="18436"/>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5" name="Rectangle 3"/>
          <p:cNvSpPr>
            <a:spLocks noGrp="1" noChangeArrowheads="1"/>
          </p:cNvSpPr>
          <p:nvPr>
            <p:ph type="title"/>
          </p:nvPr>
        </p:nvSpPr>
        <p:spPr>
          <a:xfrm>
            <a:off x="457200" y="0"/>
            <a:ext cx="8229600" cy="765175"/>
          </a:xfrm>
        </p:spPr>
        <p:txBody>
          <a:bodyPr/>
          <a:lstStyle/>
          <a:p>
            <a:pPr eaLnBrk="1" hangingPunct="1">
              <a:defRPr/>
            </a:pPr>
            <a:r>
              <a:rPr lang="de-DE" sz="3200" dirty="0">
                <a:latin typeface="+mn-lt"/>
              </a:rPr>
              <a:t>G-DRGs: prinzipielle Klassifizierung</a:t>
            </a:r>
          </a:p>
        </p:txBody>
      </p:sp>
      <p:sp>
        <p:nvSpPr>
          <p:cNvPr id="32772" name="AutoShape 4"/>
          <p:cNvSpPr>
            <a:spLocks noChangeArrowheads="1"/>
          </p:cNvSpPr>
          <p:nvPr/>
        </p:nvSpPr>
        <p:spPr bwMode="auto">
          <a:xfrm>
            <a:off x="1763713" y="3573463"/>
            <a:ext cx="1719262"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Pre-MDC-</a:t>
            </a:r>
          </a:p>
          <a:p>
            <a:pPr eaLnBrk="0" hangingPunct="0"/>
            <a:r>
              <a:rPr lang="de-DE" sz="2400">
                <a:effectLst/>
                <a:latin typeface="+mn-lt"/>
              </a:rPr>
              <a:t>Auslese</a:t>
            </a:r>
          </a:p>
        </p:txBody>
      </p:sp>
      <p:sp>
        <p:nvSpPr>
          <p:cNvPr id="32773" name="Text Box 5"/>
          <p:cNvSpPr txBox="1">
            <a:spLocks noChangeArrowheads="1"/>
          </p:cNvSpPr>
          <p:nvPr/>
        </p:nvSpPr>
        <p:spPr bwMode="auto">
          <a:xfrm>
            <a:off x="1619250" y="765175"/>
            <a:ext cx="2016125" cy="831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sz="2400" b="1">
                <a:solidFill>
                  <a:srgbClr val="000000"/>
                </a:solidFill>
                <a:effectLst/>
                <a:latin typeface="+mn-lt"/>
              </a:rPr>
              <a:t>Sondertat-</a:t>
            </a:r>
          </a:p>
          <a:p>
            <a:r>
              <a:rPr lang="de-DE" sz="2400" b="1">
                <a:solidFill>
                  <a:srgbClr val="000000"/>
                </a:solidFill>
                <a:effectLst/>
                <a:latin typeface="+mn-lt"/>
              </a:rPr>
              <a:t>bestand</a:t>
            </a:r>
          </a:p>
        </p:txBody>
      </p:sp>
      <p:sp>
        <p:nvSpPr>
          <p:cNvPr id="32774" name="AutoShape 6"/>
          <p:cNvSpPr>
            <a:spLocks noChangeArrowheads="1"/>
          </p:cNvSpPr>
          <p:nvPr/>
        </p:nvSpPr>
        <p:spPr bwMode="auto">
          <a:xfrm>
            <a:off x="0" y="3573463"/>
            <a:ext cx="1143000"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FALL</a:t>
            </a:r>
          </a:p>
        </p:txBody>
      </p:sp>
      <p:sp>
        <p:nvSpPr>
          <p:cNvPr id="32776" name="AutoShape 10"/>
          <p:cNvSpPr>
            <a:spLocks noChangeArrowheads="1"/>
          </p:cNvSpPr>
          <p:nvPr/>
        </p:nvSpPr>
        <p:spPr bwMode="auto">
          <a:xfrm>
            <a:off x="1772617" y="5229225"/>
            <a:ext cx="1719263"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Sondertat-</a:t>
            </a:r>
          </a:p>
          <a:p>
            <a:pPr eaLnBrk="0" hangingPunct="0"/>
            <a:r>
              <a:rPr lang="de-DE" sz="2400">
                <a:effectLst/>
                <a:latin typeface="+mn-lt"/>
              </a:rPr>
              <a:t>bestände</a:t>
            </a:r>
          </a:p>
        </p:txBody>
      </p:sp>
      <p:cxnSp>
        <p:nvCxnSpPr>
          <p:cNvPr id="3" name="Gerade Verbindung mit Pfeil 2"/>
          <p:cNvCxnSpPr/>
          <p:nvPr/>
        </p:nvCxnSpPr>
        <p:spPr>
          <a:xfrm>
            <a:off x="1143000" y="4030663"/>
            <a:ext cx="62071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a:stCxn id="32772" idx="2"/>
            <a:endCxn id="32776" idx="0"/>
          </p:cNvCxnSpPr>
          <p:nvPr/>
        </p:nvCxnSpPr>
        <p:spPr>
          <a:xfrm>
            <a:off x="2623344" y="4487863"/>
            <a:ext cx="8905" cy="7413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AutoShape 9"/>
          <p:cNvSpPr>
            <a:spLocks noChangeArrowheads="1"/>
          </p:cNvSpPr>
          <p:nvPr/>
        </p:nvSpPr>
        <p:spPr bwMode="auto">
          <a:xfrm>
            <a:off x="1763713" y="1916113"/>
            <a:ext cx="1719262"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dirty="0">
                <a:effectLst/>
                <a:latin typeface="+mn-lt"/>
              </a:rPr>
              <a:t>Fehler-</a:t>
            </a:r>
          </a:p>
          <a:p>
            <a:pPr eaLnBrk="0" hangingPunct="0"/>
            <a:r>
              <a:rPr lang="de-DE" sz="2400" dirty="0">
                <a:effectLst/>
                <a:latin typeface="+mn-lt"/>
              </a:rPr>
              <a:t>gruppen</a:t>
            </a:r>
          </a:p>
        </p:txBody>
      </p:sp>
      <p:cxnSp>
        <p:nvCxnSpPr>
          <p:cNvPr id="4" name="Gerade Verbindung mit Pfeil 3"/>
          <p:cNvCxnSpPr>
            <a:stCxn id="32772" idx="0"/>
          </p:cNvCxnSpPr>
          <p:nvPr/>
        </p:nvCxnSpPr>
        <p:spPr>
          <a:xfrm flipV="1">
            <a:off x="2623344" y="2830513"/>
            <a:ext cx="8905" cy="7429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p:cNvCxnSpPr>
            <a:stCxn id="32772" idx="3"/>
          </p:cNvCxnSpPr>
          <p:nvPr/>
        </p:nvCxnSpPr>
        <p:spPr>
          <a:xfrm>
            <a:off x="3482975" y="4030663"/>
            <a:ext cx="65722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AutoShape 11"/>
          <p:cNvSpPr>
            <a:spLocks noChangeArrowheads="1"/>
          </p:cNvSpPr>
          <p:nvPr/>
        </p:nvSpPr>
        <p:spPr bwMode="auto">
          <a:xfrm>
            <a:off x="4140200" y="3573463"/>
            <a:ext cx="1719263" cy="914400"/>
          </a:xfrm>
          <a:prstGeom prst="roundRect">
            <a:avLst>
              <a:gd name="adj" fmla="val 16667"/>
            </a:avLst>
          </a:prstGeom>
          <a:solidFill>
            <a:schemeClr val="accent1">
              <a:lumMod val="60000"/>
              <a:lumOff val="40000"/>
            </a:schemeClr>
          </a:solidFill>
          <a:ln w="9525">
            <a:solidFill>
              <a:srgbClr val="000000"/>
            </a:solidFill>
            <a:round/>
            <a:headEnd/>
            <a:tailEnd/>
          </a:ln>
        </p:spPr>
        <p:txBody>
          <a:bodyPr wrap="none" anchor="ctr"/>
          <a:lstStyle/>
          <a:p>
            <a:pPr eaLnBrk="0" hangingPunct="0"/>
            <a:r>
              <a:rPr lang="de-DE" sz="2400">
                <a:effectLst/>
                <a:latin typeface="+mn-lt"/>
              </a:rPr>
              <a:t>MDC</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400501701"/>
              </p:ext>
            </p:extLst>
          </p:nvPr>
        </p:nvGraphicFramePr>
        <p:xfrm>
          <a:off x="5991077" y="548681"/>
          <a:ext cx="3024336" cy="6323079"/>
        </p:xfrm>
        <a:graphic>
          <a:graphicData uri="http://schemas.openxmlformats.org/drawingml/2006/table">
            <a:tbl>
              <a:tblPr firstRow="1" firstCol="1" lastRow="1" lastCol="1" bandRow="1" bandCol="1">
                <a:tableStyleId>{5C22544A-7EE6-4342-B048-85BDC9FD1C3A}</a:tableStyleId>
              </a:tblPr>
              <a:tblGrid>
                <a:gridCol w="432048">
                  <a:extLst>
                    <a:ext uri="{9D8B030D-6E8A-4147-A177-3AD203B41FA5}">
                      <a16:colId xmlns:a16="http://schemas.microsoft.com/office/drawing/2014/main" xmlns="" val="1826848885"/>
                    </a:ext>
                  </a:extLst>
                </a:gridCol>
                <a:gridCol w="2592288">
                  <a:extLst>
                    <a:ext uri="{9D8B030D-6E8A-4147-A177-3AD203B41FA5}">
                      <a16:colId xmlns:a16="http://schemas.microsoft.com/office/drawing/2014/main" xmlns="" val="3904704698"/>
                    </a:ext>
                  </a:extLst>
                </a:gridCol>
              </a:tblGrid>
              <a:tr h="180880">
                <a:tc>
                  <a:txBody>
                    <a:bodyPr/>
                    <a:lstStyle/>
                    <a:p>
                      <a:pPr>
                        <a:lnSpc>
                          <a:spcPts val="900"/>
                        </a:lnSpc>
                        <a:spcBef>
                          <a:spcPts val="100"/>
                        </a:spcBef>
                        <a:spcAft>
                          <a:spcPts val="100"/>
                        </a:spcAft>
                      </a:pPr>
                      <a:r>
                        <a:rPr lang="de-DE" sz="800">
                          <a:effectLst/>
                        </a:rPr>
                        <a:t>MDC</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Titel der Hauptdiagnose</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399598813"/>
                  </a:ext>
                </a:extLst>
              </a:tr>
              <a:tr h="180880">
                <a:tc>
                  <a:txBody>
                    <a:bodyPr/>
                    <a:lstStyle/>
                    <a:p>
                      <a:pPr>
                        <a:lnSpc>
                          <a:spcPts val="900"/>
                        </a:lnSpc>
                        <a:spcBef>
                          <a:spcPts val="100"/>
                        </a:spcBef>
                        <a:spcAft>
                          <a:spcPts val="100"/>
                        </a:spcAft>
                      </a:pPr>
                      <a:r>
                        <a:rPr lang="de-DE" sz="800">
                          <a:effectLst/>
                        </a:rPr>
                        <a:t>Prä</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en-US" sz="800">
                          <a:effectLst/>
                        </a:rPr>
                        <a:t>Prä-MDC (A01A – A90B; B61A – B61B)</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731774818"/>
                  </a:ext>
                </a:extLst>
              </a:tr>
              <a:tr h="219907">
                <a:tc>
                  <a:txBody>
                    <a:bodyPr/>
                    <a:lstStyle/>
                    <a:p>
                      <a:pPr>
                        <a:lnSpc>
                          <a:spcPts val="900"/>
                        </a:lnSpc>
                        <a:spcBef>
                          <a:spcPts val="100"/>
                        </a:spcBef>
                        <a:spcAft>
                          <a:spcPts val="100"/>
                        </a:spcAft>
                      </a:pPr>
                      <a:r>
                        <a:rPr lang="de-DE" sz="800">
                          <a:effectLst/>
                        </a:rPr>
                        <a:t>01</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des Nervensystems (B01Z – B86Z)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106864671"/>
                  </a:ext>
                </a:extLst>
              </a:tr>
              <a:tr h="180880">
                <a:tc>
                  <a:txBody>
                    <a:bodyPr/>
                    <a:lstStyle/>
                    <a:p>
                      <a:pPr>
                        <a:lnSpc>
                          <a:spcPts val="900"/>
                        </a:lnSpc>
                        <a:spcBef>
                          <a:spcPts val="100"/>
                        </a:spcBef>
                        <a:spcAft>
                          <a:spcPts val="100"/>
                        </a:spcAft>
                      </a:pPr>
                      <a:r>
                        <a:rPr lang="de-DE" sz="800">
                          <a:effectLst/>
                        </a:rPr>
                        <a:t>02</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des Auges (C01A – C65Z)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477958076"/>
                  </a:ext>
                </a:extLst>
              </a:tr>
              <a:tr h="219907">
                <a:tc>
                  <a:txBody>
                    <a:bodyPr/>
                    <a:lstStyle/>
                    <a:p>
                      <a:pPr>
                        <a:lnSpc>
                          <a:spcPts val="900"/>
                        </a:lnSpc>
                        <a:spcBef>
                          <a:spcPts val="100"/>
                        </a:spcBef>
                        <a:spcAft>
                          <a:spcPts val="100"/>
                        </a:spcAft>
                      </a:pPr>
                      <a:r>
                        <a:rPr lang="de-DE" sz="800">
                          <a:effectLst/>
                        </a:rPr>
                        <a:t>03</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des Ohres, des Mundes und des Halses (D01A – D67Z)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3223665"/>
                  </a:ext>
                </a:extLst>
              </a:tr>
              <a:tr h="219907">
                <a:tc>
                  <a:txBody>
                    <a:bodyPr/>
                    <a:lstStyle/>
                    <a:p>
                      <a:pPr>
                        <a:lnSpc>
                          <a:spcPts val="900"/>
                        </a:lnSpc>
                        <a:spcBef>
                          <a:spcPts val="100"/>
                        </a:spcBef>
                        <a:spcAft>
                          <a:spcPts val="100"/>
                        </a:spcAft>
                      </a:pPr>
                      <a:r>
                        <a:rPr lang="de-DE" sz="800">
                          <a:effectLst/>
                        </a:rPr>
                        <a:t>04</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der Atmungsorgane (E01A – E79C)</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145421274"/>
                  </a:ext>
                </a:extLst>
              </a:tr>
              <a:tr h="219907">
                <a:tc>
                  <a:txBody>
                    <a:bodyPr/>
                    <a:lstStyle/>
                    <a:p>
                      <a:pPr>
                        <a:lnSpc>
                          <a:spcPts val="900"/>
                        </a:lnSpc>
                        <a:spcBef>
                          <a:spcPts val="100"/>
                        </a:spcBef>
                        <a:spcAft>
                          <a:spcPts val="100"/>
                        </a:spcAft>
                      </a:pPr>
                      <a:r>
                        <a:rPr lang="de-DE" sz="800">
                          <a:effectLst/>
                        </a:rPr>
                        <a:t>05</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des Kreislaufsystems (F01A – F98C)</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040657764"/>
                  </a:ext>
                </a:extLst>
              </a:tr>
              <a:tr h="219907">
                <a:tc>
                  <a:txBody>
                    <a:bodyPr/>
                    <a:lstStyle/>
                    <a:p>
                      <a:pPr>
                        <a:lnSpc>
                          <a:spcPts val="900"/>
                        </a:lnSpc>
                        <a:spcBef>
                          <a:spcPts val="100"/>
                        </a:spcBef>
                        <a:spcAft>
                          <a:spcPts val="100"/>
                        </a:spcAft>
                      </a:pPr>
                      <a:r>
                        <a:rPr lang="de-DE" sz="800">
                          <a:effectLst/>
                        </a:rPr>
                        <a:t>06</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der Verdauungsorgane (G01Z – G77B)</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197168558"/>
                  </a:ext>
                </a:extLst>
              </a:tr>
              <a:tr h="219907">
                <a:tc>
                  <a:txBody>
                    <a:bodyPr/>
                    <a:lstStyle/>
                    <a:p>
                      <a:pPr>
                        <a:lnSpc>
                          <a:spcPts val="900"/>
                        </a:lnSpc>
                        <a:spcBef>
                          <a:spcPts val="100"/>
                        </a:spcBef>
                        <a:spcAft>
                          <a:spcPts val="100"/>
                        </a:spcAft>
                      </a:pPr>
                      <a:r>
                        <a:rPr lang="de-DE" sz="800">
                          <a:effectLst/>
                        </a:rPr>
                        <a:t>07</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an hepatobiliärem System und Pankreas (H01A – H78Z)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887331384"/>
                  </a:ext>
                </a:extLst>
              </a:tr>
              <a:tr h="219907">
                <a:tc>
                  <a:txBody>
                    <a:bodyPr/>
                    <a:lstStyle/>
                    <a:p>
                      <a:pPr>
                        <a:lnSpc>
                          <a:spcPts val="900"/>
                        </a:lnSpc>
                        <a:spcBef>
                          <a:spcPts val="100"/>
                        </a:spcBef>
                        <a:spcAft>
                          <a:spcPts val="100"/>
                        </a:spcAft>
                      </a:pPr>
                      <a:r>
                        <a:rPr lang="de-DE" sz="800">
                          <a:effectLst/>
                        </a:rPr>
                        <a:t>08</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an Muskel-Skelett-System und Bindegewebe (I01Z – I98Z)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357904645"/>
                  </a:ext>
                </a:extLst>
              </a:tr>
              <a:tr h="219907">
                <a:tc>
                  <a:txBody>
                    <a:bodyPr/>
                    <a:lstStyle/>
                    <a:p>
                      <a:pPr>
                        <a:lnSpc>
                          <a:spcPts val="900"/>
                        </a:lnSpc>
                        <a:spcBef>
                          <a:spcPts val="100"/>
                        </a:spcBef>
                        <a:spcAft>
                          <a:spcPts val="100"/>
                        </a:spcAft>
                      </a:pPr>
                      <a:r>
                        <a:rPr lang="de-DE" sz="800">
                          <a:effectLst/>
                        </a:rPr>
                        <a:t>09</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an Haut, Unterhaut und Mamma (J01Z – J77Z)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765399678"/>
                  </a:ext>
                </a:extLst>
              </a:tr>
              <a:tr h="219907">
                <a:tc>
                  <a:txBody>
                    <a:bodyPr/>
                    <a:lstStyle/>
                    <a:p>
                      <a:pPr>
                        <a:lnSpc>
                          <a:spcPts val="900"/>
                        </a:lnSpc>
                        <a:spcBef>
                          <a:spcPts val="100"/>
                        </a:spcBef>
                        <a:spcAft>
                          <a:spcPts val="100"/>
                        </a:spcAft>
                      </a:pPr>
                      <a:r>
                        <a:rPr lang="de-DE" sz="800">
                          <a:effectLst/>
                        </a:rPr>
                        <a:t>10</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Endokrine, Ernährungs- und Stoffwechselkrankheiten (K01Z – K77Z)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86605331"/>
                  </a:ext>
                </a:extLst>
              </a:tr>
              <a:tr h="180880">
                <a:tc>
                  <a:txBody>
                    <a:bodyPr/>
                    <a:lstStyle/>
                    <a:p>
                      <a:pPr>
                        <a:lnSpc>
                          <a:spcPts val="900"/>
                        </a:lnSpc>
                        <a:spcBef>
                          <a:spcPts val="100"/>
                        </a:spcBef>
                        <a:spcAft>
                          <a:spcPts val="100"/>
                        </a:spcAft>
                      </a:pPr>
                      <a:r>
                        <a:rPr lang="de-DE" sz="800">
                          <a:effectLst/>
                        </a:rPr>
                        <a:t>11</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der Harnorgane (L02A – L90C)</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277657811"/>
                  </a:ext>
                </a:extLst>
              </a:tr>
              <a:tr h="219907">
                <a:tc>
                  <a:txBody>
                    <a:bodyPr/>
                    <a:lstStyle/>
                    <a:p>
                      <a:pPr>
                        <a:lnSpc>
                          <a:spcPts val="900"/>
                        </a:lnSpc>
                        <a:spcBef>
                          <a:spcPts val="100"/>
                        </a:spcBef>
                        <a:spcAft>
                          <a:spcPts val="100"/>
                        </a:spcAft>
                      </a:pPr>
                      <a:r>
                        <a:rPr lang="de-DE" sz="800">
                          <a:effectLst/>
                        </a:rPr>
                        <a:t>12</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der männlichen Geschlechtsorgane (M01A – M64Z)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232832958"/>
                  </a:ext>
                </a:extLst>
              </a:tr>
              <a:tr h="219907">
                <a:tc>
                  <a:txBody>
                    <a:bodyPr/>
                    <a:lstStyle/>
                    <a:p>
                      <a:pPr>
                        <a:lnSpc>
                          <a:spcPts val="900"/>
                        </a:lnSpc>
                        <a:spcBef>
                          <a:spcPts val="100"/>
                        </a:spcBef>
                        <a:spcAft>
                          <a:spcPts val="100"/>
                        </a:spcAft>
                      </a:pPr>
                      <a:r>
                        <a:rPr lang="de-DE" sz="800">
                          <a:effectLst/>
                        </a:rPr>
                        <a:t>13</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und Störungen der weiblichen Geschlechtsorgane (N01A – N62B)</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122126409"/>
                  </a:ext>
                </a:extLst>
              </a:tr>
              <a:tr h="180880">
                <a:tc>
                  <a:txBody>
                    <a:bodyPr/>
                    <a:lstStyle/>
                    <a:p>
                      <a:pPr>
                        <a:lnSpc>
                          <a:spcPts val="900"/>
                        </a:lnSpc>
                        <a:spcBef>
                          <a:spcPts val="100"/>
                        </a:spcBef>
                        <a:spcAft>
                          <a:spcPts val="100"/>
                        </a:spcAft>
                      </a:pPr>
                      <a:r>
                        <a:rPr lang="de-DE" sz="800">
                          <a:effectLst/>
                        </a:rPr>
                        <a:t>14</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Schwangerschaft, Geburt und Wochenbett (O01A – O65B)</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537558198"/>
                  </a:ext>
                </a:extLst>
              </a:tr>
              <a:tr h="180880">
                <a:tc>
                  <a:txBody>
                    <a:bodyPr/>
                    <a:lstStyle/>
                    <a:p>
                      <a:pPr>
                        <a:lnSpc>
                          <a:spcPts val="900"/>
                        </a:lnSpc>
                        <a:spcBef>
                          <a:spcPts val="100"/>
                        </a:spcBef>
                        <a:spcAft>
                          <a:spcPts val="100"/>
                        </a:spcAft>
                      </a:pPr>
                      <a:r>
                        <a:rPr lang="de-DE" sz="800">
                          <a:effectLst/>
                        </a:rPr>
                        <a:t>15</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Neugeborene (P01Z – P67E)</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619776734"/>
                  </a:ext>
                </a:extLst>
              </a:tr>
              <a:tr h="219907">
                <a:tc>
                  <a:txBody>
                    <a:bodyPr/>
                    <a:lstStyle/>
                    <a:p>
                      <a:pPr>
                        <a:lnSpc>
                          <a:spcPts val="900"/>
                        </a:lnSpc>
                        <a:spcBef>
                          <a:spcPts val="100"/>
                        </a:spcBef>
                        <a:spcAft>
                          <a:spcPts val="100"/>
                        </a:spcAft>
                      </a:pPr>
                      <a:r>
                        <a:rPr lang="de-DE" sz="800">
                          <a:effectLst/>
                        </a:rPr>
                        <a:t>16</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Krankheiten des Blutes, der blutbildenden Organe und des Immunsystems (Q01Z – Q63B)</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54002182"/>
                  </a:ext>
                </a:extLst>
              </a:tr>
              <a:tr h="180880">
                <a:tc>
                  <a:txBody>
                    <a:bodyPr/>
                    <a:lstStyle/>
                    <a:p>
                      <a:pPr>
                        <a:lnSpc>
                          <a:spcPts val="900"/>
                        </a:lnSpc>
                        <a:spcBef>
                          <a:spcPts val="100"/>
                        </a:spcBef>
                        <a:spcAft>
                          <a:spcPts val="100"/>
                        </a:spcAft>
                      </a:pPr>
                      <a:r>
                        <a:rPr lang="de-DE" sz="800">
                          <a:effectLst/>
                        </a:rPr>
                        <a:t>17</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Hämatologische und solide Neubildungen (R01A – R77Z)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77800852"/>
                  </a:ext>
                </a:extLst>
              </a:tr>
              <a:tr h="180880">
                <a:tc>
                  <a:txBody>
                    <a:bodyPr/>
                    <a:lstStyle/>
                    <a:p>
                      <a:pPr>
                        <a:lnSpc>
                          <a:spcPts val="900"/>
                        </a:lnSpc>
                        <a:spcBef>
                          <a:spcPts val="100"/>
                        </a:spcBef>
                        <a:spcAft>
                          <a:spcPts val="100"/>
                        </a:spcAft>
                      </a:pPr>
                      <a:r>
                        <a:rPr lang="de-DE" sz="800">
                          <a:effectLst/>
                        </a:rPr>
                        <a:t>18A</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HIV (S01Z – S65B)</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884849587"/>
                  </a:ext>
                </a:extLst>
              </a:tr>
              <a:tr h="180880">
                <a:tc>
                  <a:txBody>
                    <a:bodyPr/>
                    <a:lstStyle/>
                    <a:p>
                      <a:pPr>
                        <a:lnSpc>
                          <a:spcPts val="900"/>
                        </a:lnSpc>
                        <a:spcBef>
                          <a:spcPts val="100"/>
                        </a:spcBef>
                        <a:spcAft>
                          <a:spcPts val="100"/>
                        </a:spcAft>
                      </a:pPr>
                      <a:r>
                        <a:rPr lang="de-DE" sz="800">
                          <a:effectLst/>
                        </a:rPr>
                        <a:t>18B</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Infektiöse und parasitäre Krankheiten (T01A – T77Z)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83461841"/>
                  </a:ext>
                </a:extLst>
              </a:tr>
              <a:tr h="180880">
                <a:tc>
                  <a:txBody>
                    <a:bodyPr/>
                    <a:lstStyle/>
                    <a:p>
                      <a:pPr>
                        <a:lnSpc>
                          <a:spcPts val="900"/>
                        </a:lnSpc>
                        <a:spcBef>
                          <a:spcPts val="100"/>
                        </a:spcBef>
                        <a:spcAft>
                          <a:spcPts val="100"/>
                        </a:spcAft>
                      </a:pPr>
                      <a:r>
                        <a:rPr lang="de-DE" sz="800">
                          <a:effectLst/>
                        </a:rPr>
                        <a:t>19</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Psychische Krankheiten und Störungen (U01Z – U66Z)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583004462"/>
                  </a:ext>
                </a:extLst>
              </a:tr>
              <a:tr h="219907">
                <a:tc>
                  <a:txBody>
                    <a:bodyPr/>
                    <a:lstStyle/>
                    <a:p>
                      <a:pPr>
                        <a:lnSpc>
                          <a:spcPts val="900"/>
                        </a:lnSpc>
                        <a:spcBef>
                          <a:spcPts val="100"/>
                        </a:spcBef>
                        <a:spcAft>
                          <a:spcPts val="100"/>
                        </a:spcAft>
                      </a:pPr>
                      <a:r>
                        <a:rPr lang="de-DE" sz="800">
                          <a:effectLst/>
                        </a:rPr>
                        <a:t>20</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Alkohol- und Drogengebrauch und alkohol- und drogeninduzierte psychische Störungen (V40Z – V64Z)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981496309"/>
                  </a:ext>
                </a:extLst>
              </a:tr>
              <a:tr h="180880">
                <a:tc>
                  <a:txBody>
                    <a:bodyPr/>
                    <a:lstStyle/>
                    <a:p>
                      <a:pPr>
                        <a:lnSpc>
                          <a:spcPts val="900"/>
                        </a:lnSpc>
                        <a:spcBef>
                          <a:spcPts val="100"/>
                        </a:spcBef>
                        <a:spcAft>
                          <a:spcPts val="100"/>
                        </a:spcAft>
                      </a:pPr>
                      <a:r>
                        <a:rPr lang="de-DE" sz="800">
                          <a:effectLst/>
                        </a:rPr>
                        <a:t>21A</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Polytrauma (W01A – W61B)</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489676219"/>
                  </a:ext>
                </a:extLst>
              </a:tr>
              <a:tr h="219907">
                <a:tc>
                  <a:txBody>
                    <a:bodyPr/>
                    <a:lstStyle/>
                    <a:p>
                      <a:pPr>
                        <a:lnSpc>
                          <a:spcPts val="900"/>
                        </a:lnSpc>
                        <a:spcBef>
                          <a:spcPts val="100"/>
                        </a:spcBef>
                        <a:spcAft>
                          <a:spcPts val="100"/>
                        </a:spcAft>
                      </a:pPr>
                      <a:r>
                        <a:rPr lang="de-DE" sz="800">
                          <a:effectLst/>
                        </a:rPr>
                        <a:t>21B</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Verletzungen, Vergiftungen und toxische Wirkungen von Drogen und Medikamenten (X01A – X64Z)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060438035"/>
                  </a:ext>
                </a:extLst>
              </a:tr>
              <a:tr h="180880">
                <a:tc>
                  <a:txBody>
                    <a:bodyPr/>
                    <a:lstStyle/>
                    <a:p>
                      <a:pPr>
                        <a:lnSpc>
                          <a:spcPts val="900"/>
                        </a:lnSpc>
                        <a:spcBef>
                          <a:spcPts val="100"/>
                        </a:spcBef>
                        <a:spcAft>
                          <a:spcPts val="100"/>
                        </a:spcAft>
                      </a:pPr>
                      <a:r>
                        <a:rPr lang="de-DE" sz="800">
                          <a:effectLst/>
                        </a:rPr>
                        <a:t>22</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Verbrennungen (Y01Z – Y63Z)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293800633"/>
                  </a:ext>
                </a:extLst>
              </a:tr>
              <a:tr h="361759">
                <a:tc>
                  <a:txBody>
                    <a:bodyPr/>
                    <a:lstStyle/>
                    <a:p>
                      <a:pPr>
                        <a:lnSpc>
                          <a:spcPts val="900"/>
                        </a:lnSpc>
                        <a:spcBef>
                          <a:spcPts val="100"/>
                        </a:spcBef>
                        <a:spcAft>
                          <a:spcPts val="100"/>
                        </a:spcAft>
                      </a:pPr>
                      <a:r>
                        <a:rPr lang="de-DE" sz="800">
                          <a:effectLst/>
                        </a:rPr>
                        <a:t>23</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Faktoren, die den Gesundheitszustand beeinflussen, und andere Inanspruchnahme des Gesundheitswesens (Z01A – Z66Z)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822740041"/>
                  </a:ext>
                </a:extLst>
              </a:tr>
              <a:tr h="180880">
                <a:tc>
                  <a:txBody>
                    <a:bodyPr/>
                    <a:lstStyle/>
                    <a:p>
                      <a:pPr>
                        <a:lnSpc>
                          <a:spcPts val="900"/>
                        </a:lnSpc>
                        <a:spcBef>
                          <a:spcPts val="100"/>
                        </a:spcBef>
                        <a:spcAft>
                          <a:spcPts val="100"/>
                        </a:spcAft>
                      </a:pPr>
                      <a:r>
                        <a:rPr lang="de-DE" sz="800">
                          <a:effectLst/>
                        </a:rPr>
                        <a:t>24</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Sonstige DRGs (801A – 863Z)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917430191"/>
                  </a:ext>
                </a:extLst>
              </a:tr>
              <a:tr h="219907">
                <a:tc>
                  <a:txBody>
                    <a:bodyPr/>
                    <a:lstStyle/>
                    <a:p>
                      <a:pPr>
                        <a:lnSpc>
                          <a:spcPts val="900"/>
                        </a:lnSpc>
                        <a:spcBef>
                          <a:spcPts val="100"/>
                        </a:spcBef>
                        <a:spcAft>
                          <a:spcPts val="100"/>
                        </a:spcAft>
                      </a:pPr>
                      <a:r>
                        <a:rPr lang="de-DE" sz="800">
                          <a:effectLst/>
                        </a:rPr>
                        <a:t>25</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a:effectLst/>
                        </a:rPr>
                        <a:t>Teilstationäre pädiatrische Diagnostik und Behandlung (740Z-749Z)</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37477325"/>
                  </a:ext>
                </a:extLst>
              </a:tr>
              <a:tr h="180880">
                <a:tc>
                  <a:txBody>
                    <a:bodyPr/>
                    <a:lstStyle/>
                    <a:p>
                      <a:pPr>
                        <a:lnSpc>
                          <a:spcPts val="900"/>
                        </a:lnSpc>
                        <a:spcBef>
                          <a:spcPts val="100"/>
                        </a:spcBef>
                        <a:spcAft>
                          <a:spcPts val="100"/>
                        </a:spcAft>
                      </a:pPr>
                      <a:r>
                        <a:rPr lang="de-DE" sz="800">
                          <a:effectLst/>
                        </a:rPr>
                        <a:t>-1</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900"/>
                        </a:lnSpc>
                        <a:spcBef>
                          <a:spcPts val="100"/>
                        </a:spcBef>
                        <a:spcAft>
                          <a:spcPts val="100"/>
                        </a:spcAft>
                      </a:pPr>
                      <a:r>
                        <a:rPr lang="de-DE" sz="800" dirty="0">
                          <a:effectLst/>
                        </a:rPr>
                        <a:t>Fehler-DRGs und sonstige DRGs (960Z – 962Z)</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608717548"/>
                  </a:ext>
                </a:extLst>
              </a:tr>
            </a:tbl>
          </a:graphicData>
        </a:graphic>
      </p:graphicFrame>
    </p:spTree>
    <p:extLst>
      <p:ext uri="{BB962C8B-B14F-4D97-AF65-F5344CB8AC3E}">
        <p14:creationId xmlns:p14="http://schemas.microsoft.com/office/powerpoint/2010/main" val="1752543021"/>
      </p:ext>
    </p:extLst>
  </p:cSld>
  <p:clrMapOvr>
    <a:masterClrMapping/>
  </p:clrMapOvr>
  <mc:AlternateContent xmlns:mc="http://schemas.openxmlformats.org/markup-compatibility/2006" xmlns:p14="http://schemas.microsoft.com/office/powerpoint/2010/main">
    <mc:Choice Requires="p14">
      <p:transition spd="slow" p14:dur="2000" advTm="19320"/>
    </mc:Choice>
    <mc:Fallback xmlns="">
      <p:transition spd="slow" advTm="1932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787" name="Rectangle 3"/>
          <p:cNvSpPr>
            <a:spLocks noGrp="1" noChangeArrowheads="1"/>
          </p:cNvSpPr>
          <p:nvPr>
            <p:ph type="title"/>
          </p:nvPr>
        </p:nvSpPr>
        <p:spPr>
          <a:xfrm>
            <a:off x="457200" y="0"/>
            <a:ext cx="8229600" cy="765175"/>
          </a:xfrm>
          <a:ln>
            <a:noFill/>
          </a:ln>
        </p:spPr>
        <p:txBody>
          <a:bodyPr/>
          <a:lstStyle/>
          <a:p>
            <a:pPr eaLnBrk="1" hangingPunct="1">
              <a:defRPr/>
            </a:pPr>
            <a:r>
              <a:rPr lang="de-DE" sz="3200" dirty="0"/>
              <a:t>G-DRGs: prinzipielle Klassifizierung</a:t>
            </a:r>
          </a:p>
        </p:txBody>
      </p:sp>
      <p:sp>
        <p:nvSpPr>
          <p:cNvPr id="39940" name="AutoShape 4"/>
          <p:cNvSpPr>
            <a:spLocks noChangeArrowheads="1"/>
          </p:cNvSpPr>
          <p:nvPr/>
        </p:nvSpPr>
        <p:spPr bwMode="auto">
          <a:xfrm>
            <a:off x="76200" y="3624263"/>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MDC</a:t>
            </a:r>
          </a:p>
        </p:txBody>
      </p:sp>
      <p:sp>
        <p:nvSpPr>
          <p:cNvPr id="39941" name="AutoShape 5"/>
          <p:cNvSpPr>
            <a:spLocks noChangeArrowheads="1"/>
          </p:cNvSpPr>
          <p:nvPr/>
        </p:nvSpPr>
        <p:spPr bwMode="auto">
          <a:xfrm>
            <a:off x="1447800" y="1844824"/>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Chirur-</a:t>
            </a:r>
          </a:p>
          <a:p>
            <a:pPr eaLnBrk="0" hangingPunct="0"/>
            <a:r>
              <a:rPr lang="de-DE">
                <a:solidFill>
                  <a:srgbClr val="000000"/>
                </a:solidFill>
                <a:effectLst/>
                <a:latin typeface="+mn-lt"/>
              </a:rPr>
              <a:t>gisch</a:t>
            </a:r>
          </a:p>
        </p:txBody>
      </p:sp>
      <p:sp>
        <p:nvSpPr>
          <p:cNvPr id="39942" name="AutoShape 6"/>
          <p:cNvSpPr>
            <a:spLocks noChangeArrowheads="1"/>
          </p:cNvSpPr>
          <p:nvPr/>
        </p:nvSpPr>
        <p:spPr bwMode="auto">
          <a:xfrm>
            <a:off x="1447800" y="342900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sonstige</a:t>
            </a:r>
          </a:p>
        </p:txBody>
      </p:sp>
      <p:sp>
        <p:nvSpPr>
          <p:cNvPr id="39943" name="AutoShape 7"/>
          <p:cNvSpPr>
            <a:spLocks noChangeArrowheads="1"/>
          </p:cNvSpPr>
          <p:nvPr/>
        </p:nvSpPr>
        <p:spPr bwMode="auto">
          <a:xfrm>
            <a:off x="1447800" y="501392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err="1">
                <a:solidFill>
                  <a:srgbClr val="000000"/>
                </a:solidFill>
                <a:effectLst/>
                <a:latin typeface="+mn-lt"/>
              </a:rPr>
              <a:t>Medizi</a:t>
            </a:r>
            <a:r>
              <a:rPr lang="de-DE" dirty="0">
                <a:solidFill>
                  <a:srgbClr val="000000"/>
                </a:solidFill>
                <a:effectLst/>
                <a:latin typeface="+mn-lt"/>
              </a:rPr>
              <a:t>-</a:t>
            </a:r>
          </a:p>
          <a:p>
            <a:pPr eaLnBrk="0" hangingPunct="0"/>
            <a:r>
              <a:rPr lang="de-DE" dirty="0" err="1">
                <a:solidFill>
                  <a:srgbClr val="000000"/>
                </a:solidFill>
                <a:effectLst/>
                <a:latin typeface="+mn-lt"/>
              </a:rPr>
              <a:t>nisch</a:t>
            </a:r>
            <a:endParaRPr lang="de-DE" dirty="0">
              <a:solidFill>
                <a:srgbClr val="000000"/>
              </a:solidFill>
              <a:effectLst/>
              <a:latin typeface="+mn-lt"/>
            </a:endParaRPr>
          </a:p>
        </p:txBody>
      </p:sp>
      <p:sp>
        <p:nvSpPr>
          <p:cNvPr id="39947" name="Text Box 11"/>
          <p:cNvSpPr txBox="1">
            <a:spLocks noChangeArrowheads="1"/>
          </p:cNvSpPr>
          <p:nvPr/>
        </p:nvSpPr>
        <p:spPr bwMode="auto">
          <a:xfrm>
            <a:off x="30994" y="848906"/>
            <a:ext cx="1232004"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dirty="0">
                <a:solidFill>
                  <a:srgbClr val="000000"/>
                </a:solidFill>
                <a:effectLst/>
                <a:latin typeface="+mn-lt"/>
              </a:rPr>
              <a:t>25 Haupt-</a:t>
            </a:r>
          </a:p>
          <a:p>
            <a:pPr algn="l"/>
            <a:r>
              <a:rPr lang="de-DE" b="1" dirty="0">
                <a:solidFill>
                  <a:srgbClr val="000000"/>
                </a:solidFill>
                <a:effectLst/>
                <a:latin typeface="+mn-lt"/>
              </a:rPr>
              <a:t>gruppen</a:t>
            </a:r>
          </a:p>
        </p:txBody>
      </p:sp>
      <p:sp>
        <p:nvSpPr>
          <p:cNvPr id="39948" name="Text Box 12"/>
          <p:cNvSpPr txBox="1">
            <a:spLocks noChangeArrowheads="1"/>
          </p:cNvSpPr>
          <p:nvPr/>
        </p:nvSpPr>
        <p:spPr bwMode="auto">
          <a:xfrm>
            <a:off x="1701051" y="848906"/>
            <a:ext cx="111101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a:solidFill>
                  <a:srgbClr val="000000"/>
                </a:solidFill>
                <a:effectLst/>
                <a:latin typeface="+mn-lt"/>
              </a:rPr>
              <a:t>Partition</a:t>
            </a:r>
          </a:p>
        </p:txBody>
      </p:sp>
      <p:sp>
        <p:nvSpPr>
          <p:cNvPr id="1014798" name="AutoShape 14"/>
          <p:cNvSpPr>
            <a:spLocks noChangeArrowheads="1"/>
          </p:cNvSpPr>
          <p:nvPr/>
        </p:nvSpPr>
        <p:spPr bwMode="auto">
          <a:xfrm>
            <a:off x="1447800" y="1795463"/>
            <a:ext cx="1600200" cy="4585865"/>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a:effectLst/>
              <a:latin typeface="+mn-lt"/>
            </a:endParaRPr>
          </a:p>
        </p:txBody>
      </p:sp>
      <p:cxnSp>
        <p:nvCxnSpPr>
          <p:cNvPr id="3" name="Gerade Verbindung mit Pfeil 2"/>
          <p:cNvCxnSpPr>
            <a:stCxn id="39940" idx="3"/>
            <a:endCxn id="39942" idx="1"/>
          </p:cNvCxnSpPr>
          <p:nvPr/>
        </p:nvCxnSpPr>
        <p:spPr>
          <a:xfrm flipV="1">
            <a:off x="1219200" y="4076700"/>
            <a:ext cx="228600" cy="47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3005990"/>
      </p:ext>
    </p:extLst>
  </p:cSld>
  <p:clrMapOvr>
    <a:masterClrMapping/>
  </p:clrMapOvr>
  <mc:AlternateContent xmlns:mc="http://schemas.openxmlformats.org/markup-compatibility/2006" xmlns:p14="http://schemas.microsoft.com/office/powerpoint/2010/main">
    <mc:Choice Requires="p14">
      <p:transition spd="slow" p14:dur="2000" advTm="35979"/>
    </mc:Choice>
    <mc:Fallback xmlns="">
      <p:transition spd="slow" advTm="35979"/>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787" name="Rectangle 3"/>
          <p:cNvSpPr>
            <a:spLocks noGrp="1" noChangeArrowheads="1"/>
          </p:cNvSpPr>
          <p:nvPr>
            <p:ph type="title"/>
          </p:nvPr>
        </p:nvSpPr>
        <p:spPr>
          <a:xfrm>
            <a:off x="457200" y="0"/>
            <a:ext cx="8229600" cy="765175"/>
          </a:xfrm>
          <a:ln>
            <a:noFill/>
          </a:ln>
        </p:spPr>
        <p:txBody>
          <a:bodyPr/>
          <a:lstStyle/>
          <a:p>
            <a:pPr eaLnBrk="1" hangingPunct="1">
              <a:defRPr/>
            </a:pPr>
            <a:r>
              <a:rPr lang="de-DE" sz="3200" dirty="0"/>
              <a:t>G-DRGs: prinzipielle Klassifizierung</a:t>
            </a:r>
          </a:p>
        </p:txBody>
      </p:sp>
      <p:sp>
        <p:nvSpPr>
          <p:cNvPr id="39940" name="AutoShape 4"/>
          <p:cNvSpPr>
            <a:spLocks noChangeArrowheads="1"/>
          </p:cNvSpPr>
          <p:nvPr/>
        </p:nvSpPr>
        <p:spPr bwMode="auto">
          <a:xfrm>
            <a:off x="76200" y="3624263"/>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MDC</a:t>
            </a:r>
          </a:p>
        </p:txBody>
      </p:sp>
      <p:sp>
        <p:nvSpPr>
          <p:cNvPr id="39941" name="AutoShape 5"/>
          <p:cNvSpPr>
            <a:spLocks noChangeArrowheads="1"/>
          </p:cNvSpPr>
          <p:nvPr/>
        </p:nvSpPr>
        <p:spPr bwMode="auto">
          <a:xfrm>
            <a:off x="1447800" y="1844824"/>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Chirur-</a:t>
            </a:r>
          </a:p>
          <a:p>
            <a:pPr eaLnBrk="0" hangingPunct="0"/>
            <a:r>
              <a:rPr lang="de-DE">
                <a:solidFill>
                  <a:srgbClr val="000000"/>
                </a:solidFill>
                <a:effectLst/>
                <a:latin typeface="+mn-lt"/>
              </a:rPr>
              <a:t>gisch</a:t>
            </a:r>
          </a:p>
        </p:txBody>
      </p:sp>
      <p:sp>
        <p:nvSpPr>
          <p:cNvPr id="39942" name="AutoShape 6"/>
          <p:cNvSpPr>
            <a:spLocks noChangeArrowheads="1"/>
          </p:cNvSpPr>
          <p:nvPr/>
        </p:nvSpPr>
        <p:spPr bwMode="auto">
          <a:xfrm>
            <a:off x="1447800" y="342900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sonstige</a:t>
            </a:r>
          </a:p>
        </p:txBody>
      </p:sp>
      <p:sp>
        <p:nvSpPr>
          <p:cNvPr id="39943" name="AutoShape 7"/>
          <p:cNvSpPr>
            <a:spLocks noChangeArrowheads="1"/>
          </p:cNvSpPr>
          <p:nvPr/>
        </p:nvSpPr>
        <p:spPr bwMode="auto">
          <a:xfrm>
            <a:off x="1447800" y="501392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err="1">
                <a:solidFill>
                  <a:srgbClr val="000000"/>
                </a:solidFill>
                <a:effectLst/>
                <a:latin typeface="+mn-lt"/>
              </a:rPr>
              <a:t>Medizi</a:t>
            </a:r>
            <a:r>
              <a:rPr lang="de-DE" dirty="0">
                <a:solidFill>
                  <a:srgbClr val="000000"/>
                </a:solidFill>
                <a:effectLst/>
                <a:latin typeface="+mn-lt"/>
              </a:rPr>
              <a:t>-</a:t>
            </a:r>
          </a:p>
          <a:p>
            <a:pPr eaLnBrk="0" hangingPunct="0"/>
            <a:r>
              <a:rPr lang="de-DE" dirty="0" err="1">
                <a:solidFill>
                  <a:srgbClr val="000000"/>
                </a:solidFill>
                <a:effectLst/>
                <a:latin typeface="+mn-lt"/>
              </a:rPr>
              <a:t>nisch</a:t>
            </a:r>
            <a:endParaRPr lang="de-DE" dirty="0">
              <a:solidFill>
                <a:srgbClr val="000000"/>
              </a:solidFill>
              <a:effectLst/>
              <a:latin typeface="+mn-lt"/>
            </a:endParaRPr>
          </a:p>
        </p:txBody>
      </p:sp>
      <p:sp>
        <p:nvSpPr>
          <p:cNvPr id="39944" name="AutoShape 8"/>
          <p:cNvSpPr>
            <a:spLocks noChangeArrowheads="1"/>
          </p:cNvSpPr>
          <p:nvPr/>
        </p:nvSpPr>
        <p:spPr bwMode="auto">
          <a:xfrm>
            <a:off x="3505200" y="203646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err="1">
                <a:solidFill>
                  <a:srgbClr val="000000"/>
                </a:solidFill>
                <a:effectLst/>
                <a:latin typeface="+mn-lt"/>
              </a:rPr>
              <a:t>Chir</a:t>
            </a:r>
            <a:r>
              <a:rPr lang="de-DE" dirty="0">
                <a:solidFill>
                  <a:srgbClr val="000000"/>
                </a:solidFill>
                <a:effectLst/>
                <a:latin typeface="+mn-lt"/>
              </a:rPr>
              <a:t>.</a:t>
            </a:r>
          </a:p>
          <a:p>
            <a:pPr eaLnBrk="0" hangingPunct="0"/>
            <a:r>
              <a:rPr lang="de-DE" dirty="0">
                <a:solidFill>
                  <a:srgbClr val="000000"/>
                </a:solidFill>
                <a:effectLst/>
                <a:latin typeface="+mn-lt"/>
              </a:rPr>
              <a:t>DRGs</a:t>
            </a:r>
          </a:p>
        </p:txBody>
      </p:sp>
      <p:sp>
        <p:nvSpPr>
          <p:cNvPr id="39945" name="AutoShape 9"/>
          <p:cNvSpPr>
            <a:spLocks noChangeArrowheads="1"/>
          </p:cNvSpPr>
          <p:nvPr/>
        </p:nvSpPr>
        <p:spPr bwMode="auto">
          <a:xfrm>
            <a:off x="3505200" y="3620641"/>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a:solidFill>
                  <a:srgbClr val="000000"/>
                </a:solidFill>
                <a:effectLst/>
                <a:latin typeface="+mn-lt"/>
              </a:rPr>
              <a:t>Sonstige</a:t>
            </a:r>
          </a:p>
          <a:p>
            <a:pPr eaLnBrk="0" hangingPunct="0"/>
            <a:r>
              <a:rPr lang="de-DE" dirty="0">
                <a:solidFill>
                  <a:srgbClr val="000000"/>
                </a:solidFill>
                <a:effectLst/>
                <a:latin typeface="+mn-lt"/>
              </a:rPr>
              <a:t>DRGs</a:t>
            </a:r>
          </a:p>
        </p:txBody>
      </p:sp>
      <p:sp>
        <p:nvSpPr>
          <p:cNvPr id="39946" name="AutoShape 10"/>
          <p:cNvSpPr>
            <a:spLocks noChangeArrowheads="1"/>
          </p:cNvSpPr>
          <p:nvPr/>
        </p:nvSpPr>
        <p:spPr bwMode="auto">
          <a:xfrm>
            <a:off x="3581400" y="520062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Med.</a:t>
            </a:r>
          </a:p>
          <a:p>
            <a:pPr eaLnBrk="0" hangingPunct="0"/>
            <a:r>
              <a:rPr lang="de-DE">
                <a:solidFill>
                  <a:srgbClr val="000000"/>
                </a:solidFill>
                <a:effectLst/>
                <a:latin typeface="+mn-lt"/>
              </a:rPr>
              <a:t>DRGs</a:t>
            </a:r>
          </a:p>
        </p:txBody>
      </p:sp>
      <p:sp>
        <p:nvSpPr>
          <p:cNvPr id="39947" name="Text Box 11"/>
          <p:cNvSpPr txBox="1">
            <a:spLocks noChangeArrowheads="1"/>
          </p:cNvSpPr>
          <p:nvPr/>
        </p:nvSpPr>
        <p:spPr bwMode="auto">
          <a:xfrm>
            <a:off x="30994" y="848906"/>
            <a:ext cx="1232004"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dirty="0">
                <a:solidFill>
                  <a:srgbClr val="000000"/>
                </a:solidFill>
                <a:effectLst/>
                <a:latin typeface="+mn-lt"/>
              </a:rPr>
              <a:t>25 Haupt-</a:t>
            </a:r>
          </a:p>
          <a:p>
            <a:pPr algn="l"/>
            <a:r>
              <a:rPr lang="de-DE" b="1" dirty="0">
                <a:solidFill>
                  <a:srgbClr val="000000"/>
                </a:solidFill>
                <a:effectLst/>
                <a:latin typeface="+mn-lt"/>
              </a:rPr>
              <a:t>gruppen</a:t>
            </a:r>
          </a:p>
        </p:txBody>
      </p:sp>
      <p:sp>
        <p:nvSpPr>
          <p:cNvPr id="39948" name="Text Box 12"/>
          <p:cNvSpPr txBox="1">
            <a:spLocks noChangeArrowheads="1"/>
          </p:cNvSpPr>
          <p:nvPr/>
        </p:nvSpPr>
        <p:spPr bwMode="auto">
          <a:xfrm>
            <a:off x="1701051" y="848906"/>
            <a:ext cx="111101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a:solidFill>
                  <a:srgbClr val="000000"/>
                </a:solidFill>
                <a:effectLst/>
                <a:latin typeface="+mn-lt"/>
              </a:rPr>
              <a:t>Partition</a:t>
            </a:r>
          </a:p>
        </p:txBody>
      </p:sp>
      <p:sp>
        <p:nvSpPr>
          <p:cNvPr id="39949" name="Text Box 13"/>
          <p:cNvSpPr txBox="1">
            <a:spLocks noChangeArrowheads="1"/>
          </p:cNvSpPr>
          <p:nvPr/>
        </p:nvSpPr>
        <p:spPr bwMode="auto">
          <a:xfrm>
            <a:off x="3419872" y="848906"/>
            <a:ext cx="1372106"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dirty="0">
                <a:solidFill>
                  <a:srgbClr val="000000"/>
                </a:solidFill>
                <a:effectLst/>
                <a:latin typeface="+mn-lt"/>
              </a:rPr>
              <a:t>Basis-DRGs</a:t>
            </a:r>
            <a:endParaRPr lang="de-DE" dirty="0">
              <a:solidFill>
                <a:srgbClr val="000000"/>
              </a:solidFill>
              <a:effectLst/>
              <a:latin typeface="+mn-lt"/>
            </a:endParaRPr>
          </a:p>
        </p:txBody>
      </p:sp>
      <p:sp>
        <p:nvSpPr>
          <p:cNvPr id="1014798" name="AutoShape 14"/>
          <p:cNvSpPr>
            <a:spLocks noChangeArrowheads="1"/>
          </p:cNvSpPr>
          <p:nvPr/>
        </p:nvSpPr>
        <p:spPr bwMode="auto">
          <a:xfrm>
            <a:off x="1447800" y="1795463"/>
            <a:ext cx="1600200" cy="4585865"/>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a:effectLst/>
              <a:latin typeface="+mn-lt"/>
            </a:endParaRPr>
          </a:p>
        </p:txBody>
      </p:sp>
      <p:cxnSp>
        <p:nvCxnSpPr>
          <p:cNvPr id="3" name="Gerade Verbindung mit Pfeil 2"/>
          <p:cNvCxnSpPr>
            <a:stCxn id="39940" idx="3"/>
            <a:endCxn id="39942" idx="1"/>
          </p:cNvCxnSpPr>
          <p:nvPr/>
        </p:nvCxnSpPr>
        <p:spPr>
          <a:xfrm flipV="1">
            <a:off x="1219200" y="4076700"/>
            <a:ext cx="228600" cy="47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a:stCxn id="39942" idx="3"/>
            <a:endCxn id="39945" idx="1"/>
          </p:cNvCxnSpPr>
          <p:nvPr/>
        </p:nvCxnSpPr>
        <p:spPr>
          <a:xfrm>
            <a:off x="3048000" y="4076700"/>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39941" idx="3"/>
            <a:endCxn id="39944" idx="1"/>
          </p:cNvCxnSpPr>
          <p:nvPr/>
        </p:nvCxnSpPr>
        <p:spPr>
          <a:xfrm>
            <a:off x="3048000" y="2492524"/>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a:stCxn id="39943" idx="3"/>
            <a:endCxn id="39946" idx="1"/>
          </p:cNvCxnSpPr>
          <p:nvPr/>
        </p:nvCxnSpPr>
        <p:spPr>
          <a:xfrm flipV="1">
            <a:off x="3048000" y="5657825"/>
            <a:ext cx="533400" cy="37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Text Box 51"/>
          <p:cNvSpPr txBox="1">
            <a:spLocks noChangeArrowheads="1"/>
          </p:cNvSpPr>
          <p:nvPr/>
        </p:nvSpPr>
        <p:spPr bwMode="auto">
          <a:xfrm>
            <a:off x="3419872" y="1626186"/>
            <a:ext cx="3528392" cy="369332"/>
          </a:xfrm>
          <a:prstGeom prst="rect">
            <a:avLst/>
          </a:prstGeom>
          <a:solidFill>
            <a:schemeClr val="hlink"/>
          </a:solidFill>
          <a:ln w="9525">
            <a:solidFill>
              <a:srgbClr val="000000"/>
            </a:solidFill>
            <a:miter lim="800000"/>
            <a:headEnd/>
            <a:tailEnd/>
          </a:ln>
        </p:spPr>
        <p:txBody>
          <a:bodyPr wrap="square">
            <a:spAutoFit/>
          </a:bodyPr>
          <a:lstStyle>
            <a:defPPr>
              <a:defRPr lang="en-US"/>
            </a:defPPr>
            <a:lvl1pPr eaLnBrk="0" hangingPunct="0">
              <a:defRPr sz="1600" b="1">
                <a:solidFill>
                  <a:srgbClr val="000000"/>
                </a:solidFill>
                <a:effectLst/>
                <a:latin typeface="+mn-lt"/>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de-DE" sz="1800" dirty="0">
                <a:solidFill>
                  <a:schemeClr val="bg1"/>
                </a:solidFill>
              </a:rPr>
              <a:t>ADRG : </a:t>
            </a:r>
            <a:r>
              <a:rPr lang="de-DE" sz="1800" dirty="0" err="1">
                <a:solidFill>
                  <a:schemeClr val="bg1"/>
                </a:solidFill>
              </a:rPr>
              <a:t>Adjacent</a:t>
            </a:r>
            <a:r>
              <a:rPr lang="de-DE" sz="1800" dirty="0">
                <a:solidFill>
                  <a:schemeClr val="bg1"/>
                </a:solidFill>
              </a:rPr>
              <a:t> DRG = Basis-DRG</a:t>
            </a:r>
          </a:p>
        </p:txBody>
      </p:sp>
    </p:spTree>
    <p:extLst>
      <p:ext uri="{BB962C8B-B14F-4D97-AF65-F5344CB8AC3E}">
        <p14:creationId xmlns:p14="http://schemas.microsoft.com/office/powerpoint/2010/main" val="3868962793"/>
      </p:ext>
    </p:extLst>
  </p:cSld>
  <p:clrMapOvr>
    <a:masterClrMapping/>
  </p:clrMapOvr>
  <mc:AlternateContent xmlns:mc="http://schemas.openxmlformats.org/markup-compatibility/2006" xmlns:p14="http://schemas.microsoft.com/office/powerpoint/2010/main">
    <mc:Choice Requires="p14">
      <p:transition spd="slow" p14:dur="2000" advTm="28068"/>
    </mc:Choice>
    <mc:Fallback xmlns="">
      <p:transition spd="slow" advTm="28068"/>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787" name="Rectangle 3"/>
          <p:cNvSpPr>
            <a:spLocks noGrp="1" noChangeArrowheads="1"/>
          </p:cNvSpPr>
          <p:nvPr>
            <p:ph type="title"/>
          </p:nvPr>
        </p:nvSpPr>
        <p:spPr>
          <a:xfrm>
            <a:off x="457200" y="0"/>
            <a:ext cx="8229600" cy="765175"/>
          </a:xfrm>
          <a:ln>
            <a:noFill/>
          </a:ln>
        </p:spPr>
        <p:txBody>
          <a:bodyPr/>
          <a:lstStyle/>
          <a:p>
            <a:pPr eaLnBrk="1" hangingPunct="1">
              <a:defRPr/>
            </a:pPr>
            <a:r>
              <a:rPr lang="de-DE" sz="3200" dirty="0"/>
              <a:t>G-DRGs: prinzipielle Klassifizierung</a:t>
            </a:r>
          </a:p>
        </p:txBody>
      </p:sp>
      <p:sp>
        <p:nvSpPr>
          <p:cNvPr id="39940" name="AutoShape 4"/>
          <p:cNvSpPr>
            <a:spLocks noChangeArrowheads="1"/>
          </p:cNvSpPr>
          <p:nvPr/>
        </p:nvSpPr>
        <p:spPr bwMode="auto">
          <a:xfrm>
            <a:off x="76200" y="3624263"/>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MDC</a:t>
            </a:r>
          </a:p>
        </p:txBody>
      </p:sp>
      <p:sp>
        <p:nvSpPr>
          <p:cNvPr id="39941" name="AutoShape 5"/>
          <p:cNvSpPr>
            <a:spLocks noChangeArrowheads="1"/>
          </p:cNvSpPr>
          <p:nvPr/>
        </p:nvSpPr>
        <p:spPr bwMode="auto">
          <a:xfrm>
            <a:off x="1447800" y="1844824"/>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Chirur-</a:t>
            </a:r>
          </a:p>
          <a:p>
            <a:pPr eaLnBrk="0" hangingPunct="0"/>
            <a:r>
              <a:rPr lang="de-DE">
                <a:solidFill>
                  <a:srgbClr val="000000"/>
                </a:solidFill>
                <a:effectLst/>
                <a:latin typeface="+mn-lt"/>
              </a:rPr>
              <a:t>gisch</a:t>
            </a:r>
          </a:p>
        </p:txBody>
      </p:sp>
      <p:sp>
        <p:nvSpPr>
          <p:cNvPr id="39942" name="AutoShape 6"/>
          <p:cNvSpPr>
            <a:spLocks noChangeArrowheads="1"/>
          </p:cNvSpPr>
          <p:nvPr/>
        </p:nvSpPr>
        <p:spPr bwMode="auto">
          <a:xfrm>
            <a:off x="1447800" y="342900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sonstige</a:t>
            </a:r>
          </a:p>
        </p:txBody>
      </p:sp>
      <p:sp>
        <p:nvSpPr>
          <p:cNvPr id="39943" name="AutoShape 7"/>
          <p:cNvSpPr>
            <a:spLocks noChangeArrowheads="1"/>
          </p:cNvSpPr>
          <p:nvPr/>
        </p:nvSpPr>
        <p:spPr bwMode="auto">
          <a:xfrm>
            <a:off x="1447800" y="501392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err="1">
                <a:solidFill>
                  <a:srgbClr val="000000"/>
                </a:solidFill>
                <a:effectLst/>
                <a:latin typeface="+mn-lt"/>
              </a:rPr>
              <a:t>Medizi</a:t>
            </a:r>
            <a:r>
              <a:rPr lang="de-DE" dirty="0">
                <a:solidFill>
                  <a:srgbClr val="000000"/>
                </a:solidFill>
                <a:effectLst/>
                <a:latin typeface="+mn-lt"/>
              </a:rPr>
              <a:t>-</a:t>
            </a:r>
          </a:p>
          <a:p>
            <a:pPr eaLnBrk="0" hangingPunct="0"/>
            <a:r>
              <a:rPr lang="de-DE" dirty="0" err="1">
                <a:solidFill>
                  <a:srgbClr val="000000"/>
                </a:solidFill>
                <a:effectLst/>
                <a:latin typeface="+mn-lt"/>
              </a:rPr>
              <a:t>nisch</a:t>
            </a:r>
            <a:endParaRPr lang="de-DE" dirty="0">
              <a:solidFill>
                <a:srgbClr val="000000"/>
              </a:solidFill>
              <a:effectLst/>
              <a:latin typeface="+mn-lt"/>
            </a:endParaRPr>
          </a:p>
        </p:txBody>
      </p:sp>
      <p:sp>
        <p:nvSpPr>
          <p:cNvPr id="39944" name="AutoShape 8"/>
          <p:cNvSpPr>
            <a:spLocks noChangeArrowheads="1"/>
          </p:cNvSpPr>
          <p:nvPr/>
        </p:nvSpPr>
        <p:spPr bwMode="auto">
          <a:xfrm>
            <a:off x="3505200" y="203646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err="1">
                <a:solidFill>
                  <a:srgbClr val="000000"/>
                </a:solidFill>
                <a:effectLst/>
                <a:latin typeface="+mn-lt"/>
              </a:rPr>
              <a:t>Chir</a:t>
            </a:r>
            <a:r>
              <a:rPr lang="de-DE" dirty="0">
                <a:solidFill>
                  <a:srgbClr val="000000"/>
                </a:solidFill>
                <a:effectLst/>
                <a:latin typeface="+mn-lt"/>
              </a:rPr>
              <a:t>.</a:t>
            </a:r>
          </a:p>
          <a:p>
            <a:pPr eaLnBrk="0" hangingPunct="0"/>
            <a:r>
              <a:rPr lang="de-DE" dirty="0">
                <a:solidFill>
                  <a:srgbClr val="000000"/>
                </a:solidFill>
                <a:effectLst/>
                <a:latin typeface="+mn-lt"/>
              </a:rPr>
              <a:t>DRGs</a:t>
            </a:r>
          </a:p>
        </p:txBody>
      </p:sp>
      <p:sp>
        <p:nvSpPr>
          <p:cNvPr id="39945" name="AutoShape 9"/>
          <p:cNvSpPr>
            <a:spLocks noChangeArrowheads="1"/>
          </p:cNvSpPr>
          <p:nvPr/>
        </p:nvSpPr>
        <p:spPr bwMode="auto">
          <a:xfrm>
            <a:off x="3505200" y="3620641"/>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a:solidFill>
                  <a:srgbClr val="000000"/>
                </a:solidFill>
                <a:effectLst/>
                <a:latin typeface="+mn-lt"/>
              </a:rPr>
              <a:t>Sonstige</a:t>
            </a:r>
          </a:p>
          <a:p>
            <a:pPr eaLnBrk="0" hangingPunct="0"/>
            <a:r>
              <a:rPr lang="de-DE" dirty="0">
                <a:solidFill>
                  <a:srgbClr val="000000"/>
                </a:solidFill>
                <a:effectLst/>
                <a:latin typeface="+mn-lt"/>
              </a:rPr>
              <a:t>DRGs</a:t>
            </a:r>
          </a:p>
        </p:txBody>
      </p:sp>
      <p:sp>
        <p:nvSpPr>
          <p:cNvPr id="39946" name="AutoShape 10"/>
          <p:cNvSpPr>
            <a:spLocks noChangeArrowheads="1"/>
          </p:cNvSpPr>
          <p:nvPr/>
        </p:nvSpPr>
        <p:spPr bwMode="auto">
          <a:xfrm>
            <a:off x="3581400" y="520062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Med.</a:t>
            </a:r>
          </a:p>
          <a:p>
            <a:pPr eaLnBrk="0" hangingPunct="0"/>
            <a:r>
              <a:rPr lang="de-DE">
                <a:solidFill>
                  <a:srgbClr val="000000"/>
                </a:solidFill>
                <a:effectLst/>
                <a:latin typeface="+mn-lt"/>
              </a:rPr>
              <a:t>DRGs</a:t>
            </a:r>
          </a:p>
        </p:txBody>
      </p:sp>
      <p:sp>
        <p:nvSpPr>
          <p:cNvPr id="39947" name="Text Box 11"/>
          <p:cNvSpPr txBox="1">
            <a:spLocks noChangeArrowheads="1"/>
          </p:cNvSpPr>
          <p:nvPr/>
        </p:nvSpPr>
        <p:spPr bwMode="auto">
          <a:xfrm>
            <a:off x="30994" y="848906"/>
            <a:ext cx="1232004"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dirty="0">
                <a:solidFill>
                  <a:srgbClr val="000000"/>
                </a:solidFill>
                <a:effectLst/>
                <a:latin typeface="+mn-lt"/>
              </a:rPr>
              <a:t>25 Haupt-</a:t>
            </a:r>
          </a:p>
          <a:p>
            <a:pPr algn="l"/>
            <a:r>
              <a:rPr lang="de-DE" b="1" dirty="0">
                <a:solidFill>
                  <a:srgbClr val="000000"/>
                </a:solidFill>
                <a:effectLst/>
                <a:latin typeface="+mn-lt"/>
              </a:rPr>
              <a:t>gruppen</a:t>
            </a:r>
          </a:p>
        </p:txBody>
      </p:sp>
      <p:sp>
        <p:nvSpPr>
          <p:cNvPr id="39948" name="Text Box 12"/>
          <p:cNvSpPr txBox="1">
            <a:spLocks noChangeArrowheads="1"/>
          </p:cNvSpPr>
          <p:nvPr/>
        </p:nvSpPr>
        <p:spPr bwMode="auto">
          <a:xfrm>
            <a:off x="1701051" y="848906"/>
            <a:ext cx="111101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a:solidFill>
                  <a:srgbClr val="000000"/>
                </a:solidFill>
                <a:effectLst/>
                <a:latin typeface="+mn-lt"/>
              </a:rPr>
              <a:t>Partition</a:t>
            </a:r>
          </a:p>
        </p:txBody>
      </p:sp>
      <p:sp>
        <p:nvSpPr>
          <p:cNvPr id="39949" name="Text Box 13"/>
          <p:cNvSpPr txBox="1">
            <a:spLocks noChangeArrowheads="1"/>
          </p:cNvSpPr>
          <p:nvPr/>
        </p:nvSpPr>
        <p:spPr bwMode="auto">
          <a:xfrm>
            <a:off x="3419872" y="848906"/>
            <a:ext cx="1372106"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dirty="0">
                <a:solidFill>
                  <a:srgbClr val="000000"/>
                </a:solidFill>
                <a:effectLst/>
                <a:latin typeface="+mn-lt"/>
              </a:rPr>
              <a:t>Basis-DRGs</a:t>
            </a:r>
            <a:endParaRPr lang="de-DE" dirty="0">
              <a:solidFill>
                <a:srgbClr val="000000"/>
              </a:solidFill>
              <a:effectLst/>
              <a:latin typeface="+mn-lt"/>
            </a:endParaRPr>
          </a:p>
        </p:txBody>
      </p:sp>
      <p:sp>
        <p:nvSpPr>
          <p:cNvPr id="1014798" name="AutoShape 14"/>
          <p:cNvSpPr>
            <a:spLocks noChangeArrowheads="1"/>
          </p:cNvSpPr>
          <p:nvPr/>
        </p:nvSpPr>
        <p:spPr bwMode="auto">
          <a:xfrm>
            <a:off x="1447800" y="1795463"/>
            <a:ext cx="1600200" cy="4585865"/>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a:effectLst/>
              <a:latin typeface="+mn-lt"/>
            </a:endParaRPr>
          </a:p>
        </p:txBody>
      </p:sp>
      <p:grpSp>
        <p:nvGrpSpPr>
          <p:cNvPr id="39960" name="Group 24"/>
          <p:cNvGrpSpPr>
            <a:grpSpLocks/>
          </p:cNvGrpSpPr>
          <p:nvPr/>
        </p:nvGrpSpPr>
        <p:grpSpPr bwMode="auto">
          <a:xfrm>
            <a:off x="5487888" y="2516088"/>
            <a:ext cx="1676400" cy="2590800"/>
            <a:chOff x="2352" y="1152"/>
            <a:chExt cx="1056" cy="1632"/>
          </a:xfrm>
          <a:solidFill>
            <a:schemeClr val="accent1">
              <a:lumMod val="60000"/>
              <a:lumOff val="40000"/>
            </a:schemeClr>
          </a:solidFill>
        </p:grpSpPr>
        <p:sp>
          <p:nvSpPr>
            <p:cNvPr id="39973" name="AutoShape 25"/>
            <p:cNvSpPr>
              <a:spLocks noChangeArrowheads="1"/>
            </p:cNvSpPr>
            <p:nvPr/>
          </p:nvSpPr>
          <p:spPr bwMode="auto">
            <a:xfrm>
              <a:off x="2352" y="1152"/>
              <a:ext cx="1056" cy="336"/>
            </a:xfrm>
            <a:prstGeom prst="roundRect">
              <a:avLst>
                <a:gd name="adj" fmla="val 16667"/>
              </a:avLst>
            </a:prstGeom>
            <a:grpFill/>
            <a:ln w="9525">
              <a:solidFill>
                <a:schemeClr val="tx1"/>
              </a:solidFill>
              <a:round/>
              <a:headEnd/>
              <a:tailEnd/>
            </a:ln>
          </p:spPr>
          <p:txBody>
            <a:bodyPr wrap="none" anchor="ctr"/>
            <a:lstStyle/>
            <a:p>
              <a:pPr eaLnBrk="0" hangingPunct="0"/>
              <a:r>
                <a:rPr lang="de-DE">
                  <a:solidFill>
                    <a:srgbClr val="000000"/>
                  </a:solidFill>
                  <a:effectLst/>
                  <a:latin typeface="+mn-lt"/>
                </a:rPr>
                <a:t>ND </a:t>
              </a:r>
              <a:r>
                <a:rPr lang="de-DE">
                  <a:solidFill>
                    <a:srgbClr val="000000"/>
                  </a:solidFill>
                  <a:effectLst/>
                  <a:latin typeface="+mn-lt"/>
                  <a:sym typeface="Symbol" pitchFamily="18" charset="2"/>
                </a:rPr>
                <a:t> CCL</a:t>
              </a:r>
              <a:endParaRPr lang="de-DE">
                <a:solidFill>
                  <a:srgbClr val="000000"/>
                </a:solidFill>
                <a:effectLst/>
                <a:latin typeface="+mn-lt"/>
              </a:endParaRPr>
            </a:p>
          </p:txBody>
        </p:sp>
        <p:sp>
          <p:nvSpPr>
            <p:cNvPr id="39974" name="AutoShape 26"/>
            <p:cNvSpPr>
              <a:spLocks noChangeArrowheads="1"/>
            </p:cNvSpPr>
            <p:nvPr/>
          </p:nvSpPr>
          <p:spPr bwMode="auto">
            <a:xfrm>
              <a:off x="2352" y="1584"/>
              <a:ext cx="1056" cy="336"/>
            </a:xfrm>
            <a:prstGeom prst="roundRect">
              <a:avLst>
                <a:gd name="adj" fmla="val 16667"/>
              </a:avLst>
            </a:prstGeom>
            <a:grpFill/>
            <a:ln w="9525">
              <a:solidFill>
                <a:schemeClr val="tx1"/>
              </a:solidFill>
              <a:round/>
              <a:headEnd/>
              <a:tailEnd/>
            </a:ln>
          </p:spPr>
          <p:txBody>
            <a:bodyPr wrap="none" anchor="ctr"/>
            <a:lstStyle/>
            <a:p>
              <a:pPr eaLnBrk="0" hangingPunct="0"/>
              <a:r>
                <a:rPr lang="de-DE">
                  <a:solidFill>
                    <a:srgbClr val="000000"/>
                  </a:solidFill>
                  <a:effectLst/>
                  <a:latin typeface="+mn-lt"/>
                </a:rPr>
                <a:t>ND </a:t>
              </a:r>
              <a:r>
                <a:rPr lang="de-DE">
                  <a:solidFill>
                    <a:srgbClr val="000000"/>
                  </a:solidFill>
                  <a:effectLst/>
                  <a:latin typeface="+mn-lt"/>
                  <a:sym typeface="Symbol" pitchFamily="18" charset="2"/>
                </a:rPr>
                <a:t> CCL</a:t>
              </a:r>
              <a:endParaRPr lang="de-DE">
                <a:solidFill>
                  <a:srgbClr val="000000"/>
                </a:solidFill>
                <a:effectLst/>
                <a:latin typeface="+mn-lt"/>
              </a:endParaRPr>
            </a:p>
          </p:txBody>
        </p:sp>
        <p:sp>
          <p:nvSpPr>
            <p:cNvPr id="39975" name="AutoShape 27"/>
            <p:cNvSpPr>
              <a:spLocks noChangeArrowheads="1"/>
            </p:cNvSpPr>
            <p:nvPr/>
          </p:nvSpPr>
          <p:spPr bwMode="auto">
            <a:xfrm>
              <a:off x="2352" y="2016"/>
              <a:ext cx="1056" cy="336"/>
            </a:xfrm>
            <a:prstGeom prst="roundRect">
              <a:avLst>
                <a:gd name="adj" fmla="val 16667"/>
              </a:avLst>
            </a:prstGeom>
            <a:grpFill/>
            <a:ln w="9525">
              <a:solidFill>
                <a:schemeClr val="tx1"/>
              </a:solidFill>
              <a:round/>
              <a:headEnd/>
              <a:tailEnd/>
            </a:ln>
          </p:spPr>
          <p:txBody>
            <a:bodyPr wrap="none" anchor="ctr"/>
            <a:lstStyle/>
            <a:p>
              <a:pPr eaLnBrk="0" hangingPunct="0"/>
              <a:r>
                <a:rPr lang="de-DE">
                  <a:solidFill>
                    <a:srgbClr val="000000"/>
                  </a:solidFill>
                  <a:effectLst/>
                  <a:latin typeface="+mn-lt"/>
                </a:rPr>
                <a:t>ND </a:t>
              </a:r>
              <a:r>
                <a:rPr lang="de-DE">
                  <a:solidFill>
                    <a:srgbClr val="000000"/>
                  </a:solidFill>
                  <a:effectLst/>
                  <a:latin typeface="+mn-lt"/>
                  <a:sym typeface="Symbol" pitchFamily="18" charset="2"/>
                </a:rPr>
                <a:t> CCL</a:t>
              </a:r>
              <a:endParaRPr lang="de-DE">
                <a:solidFill>
                  <a:srgbClr val="000000"/>
                </a:solidFill>
                <a:effectLst/>
                <a:latin typeface="+mn-lt"/>
              </a:endParaRPr>
            </a:p>
          </p:txBody>
        </p:sp>
        <p:sp>
          <p:nvSpPr>
            <p:cNvPr id="39976" name="AutoShape 28"/>
            <p:cNvSpPr>
              <a:spLocks noChangeArrowheads="1"/>
            </p:cNvSpPr>
            <p:nvPr/>
          </p:nvSpPr>
          <p:spPr bwMode="auto">
            <a:xfrm>
              <a:off x="2352" y="2448"/>
              <a:ext cx="1056" cy="336"/>
            </a:xfrm>
            <a:prstGeom prst="roundRect">
              <a:avLst>
                <a:gd name="adj" fmla="val 16667"/>
              </a:avLst>
            </a:prstGeom>
            <a:grpFill/>
            <a:ln w="9525">
              <a:solidFill>
                <a:schemeClr val="tx1"/>
              </a:solidFill>
              <a:round/>
              <a:headEnd/>
              <a:tailEnd/>
            </a:ln>
          </p:spPr>
          <p:txBody>
            <a:bodyPr wrap="none" anchor="ctr"/>
            <a:lstStyle/>
            <a:p>
              <a:pPr eaLnBrk="0" hangingPunct="0"/>
              <a:r>
                <a:rPr lang="de-DE" dirty="0">
                  <a:solidFill>
                    <a:srgbClr val="000000"/>
                  </a:solidFill>
                  <a:effectLst/>
                  <a:latin typeface="+mn-lt"/>
                </a:rPr>
                <a:t>ND </a:t>
              </a:r>
              <a:r>
                <a:rPr lang="de-DE" dirty="0">
                  <a:solidFill>
                    <a:srgbClr val="000000"/>
                  </a:solidFill>
                  <a:effectLst/>
                  <a:latin typeface="+mn-lt"/>
                  <a:sym typeface="Symbol" pitchFamily="18" charset="2"/>
                </a:rPr>
                <a:t> CCL</a:t>
              </a:r>
              <a:endParaRPr lang="de-DE" dirty="0">
                <a:solidFill>
                  <a:srgbClr val="000000"/>
                </a:solidFill>
                <a:effectLst/>
                <a:latin typeface="+mn-lt"/>
              </a:endParaRPr>
            </a:p>
          </p:txBody>
        </p:sp>
      </p:grpSp>
      <p:sp>
        <p:nvSpPr>
          <p:cNvPr id="39961" name="Text Box 29"/>
          <p:cNvSpPr txBox="1">
            <a:spLocks noChangeArrowheads="1"/>
          </p:cNvSpPr>
          <p:nvPr/>
        </p:nvSpPr>
        <p:spPr bwMode="auto">
          <a:xfrm>
            <a:off x="6228184" y="5030688"/>
            <a:ext cx="239168" cy="830997"/>
          </a:xfrm>
          <a:prstGeom prst="rect">
            <a:avLst/>
          </a:prstGeom>
          <a:noFill/>
          <a:ln w="9525">
            <a:noFill/>
            <a:miter lim="800000"/>
            <a:headEnd/>
            <a:tailEnd/>
          </a:ln>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sz="1600" b="1">
                <a:solidFill>
                  <a:srgbClr val="000000"/>
                </a:solidFill>
                <a:effectLst/>
                <a:latin typeface="+mn-lt"/>
              </a:rPr>
              <a:t>.</a:t>
            </a:r>
          </a:p>
          <a:p>
            <a:pPr algn="l"/>
            <a:r>
              <a:rPr lang="de-DE" sz="1600" b="1">
                <a:solidFill>
                  <a:srgbClr val="000000"/>
                </a:solidFill>
                <a:effectLst/>
                <a:latin typeface="+mn-lt"/>
              </a:rPr>
              <a:t>.</a:t>
            </a:r>
          </a:p>
          <a:p>
            <a:pPr algn="l"/>
            <a:r>
              <a:rPr lang="de-DE" sz="1600" b="1">
                <a:solidFill>
                  <a:srgbClr val="000000"/>
                </a:solidFill>
                <a:effectLst/>
                <a:latin typeface="+mn-lt"/>
              </a:rPr>
              <a:t>.</a:t>
            </a:r>
          </a:p>
        </p:txBody>
      </p:sp>
      <p:sp>
        <p:nvSpPr>
          <p:cNvPr id="1014814" name="AutoShape 30"/>
          <p:cNvSpPr>
            <a:spLocks noChangeArrowheads="1"/>
          </p:cNvSpPr>
          <p:nvPr/>
        </p:nvSpPr>
        <p:spPr bwMode="auto">
          <a:xfrm>
            <a:off x="5364163" y="2287488"/>
            <a:ext cx="1905000" cy="3733800"/>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a:effectLst/>
              <a:latin typeface="+mn-lt"/>
            </a:endParaRPr>
          </a:p>
        </p:txBody>
      </p:sp>
      <p:sp>
        <p:nvSpPr>
          <p:cNvPr id="1014822" name="AutoShape 38"/>
          <p:cNvSpPr>
            <a:spLocks/>
          </p:cNvSpPr>
          <p:nvPr/>
        </p:nvSpPr>
        <p:spPr bwMode="auto">
          <a:xfrm>
            <a:off x="4572000" y="1989138"/>
            <a:ext cx="504825" cy="4321175"/>
          </a:xfrm>
          <a:prstGeom prst="rightBrace">
            <a:avLst>
              <a:gd name="adj1" fmla="val 71331"/>
              <a:gd name="adj2" fmla="val 50000"/>
            </a:avLst>
          </a:prstGeom>
          <a:noFill/>
          <a:ln w="9525">
            <a:solidFill>
              <a:schemeClr val="tx1"/>
            </a:solidFill>
            <a:round/>
            <a:headEnd/>
            <a:tailEnd/>
          </a:ln>
          <a:effectLst/>
        </p:spPr>
        <p:txBody>
          <a:bodyPr wrap="none" anchor="ctr"/>
          <a:lstStyle/>
          <a:p>
            <a:pPr>
              <a:defRPr/>
            </a:pPr>
            <a:endParaRPr lang="de-DE" sz="1800">
              <a:effectLst/>
              <a:latin typeface="+mn-lt"/>
            </a:endParaRPr>
          </a:p>
        </p:txBody>
      </p:sp>
      <p:sp>
        <p:nvSpPr>
          <p:cNvPr id="39972" name="Text Box 41"/>
          <p:cNvSpPr txBox="1">
            <a:spLocks noChangeArrowheads="1"/>
          </p:cNvSpPr>
          <p:nvPr/>
        </p:nvSpPr>
        <p:spPr bwMode="auto">
          <a:xfrm>
            <a:off x="5562930" y="848906"/>
            <a:ext cx="1455847"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a:solidFill>
                  <a:srgbClr val="000000"/>
                </a:solidFill>
                <a:effectLst/>
                <a:latin typeface="+mn-lt"/>
              </a:rPr>
              <a:t>CCL für jede</a:t>
            </a:r>
          </a:p>
          <a:p>
            <a:r>
              <a:rPr lang="de-DE" b="1">
                <a:solidFill>
                  <a:srgbClr val="000000"/>
                </a:solidFill>
                <a:effectLst/>
                <a:latin typeface="+mn-lt"/>
              </a:rPr>
              <a:t>ND</a:t>
            </a:r>
            <a:endParaRPr lang="de-DE">
              <a:solidFill>
                <a:srgbClr val="000000"/>
              </a:solidFill>
              <a:effectLst/>
              <a:latin typeface="+mn-lt"/>
            </a:endParaRPr>
          </a:p>
        </p:txBody>
      </p:sp>
      <p:cxnSp>
        <p:nvCxnSpPr>
          <p:cNvPr id="3" name="Gerade Verbindung mit Pfeil 2"/>
          <p:cNvCxnSpPr>
            <a:stCxn id="39940" idx="3"/>
            <a:endCxn id="39942" idx="1"/>
          </p:cNvCxnSpPr>
          <p:nvPr/>
        </p:nvCxnSpPr>
        <p:spPr>
          <a:xfrm flipV="1">
            <a:off x="1219200" y="4076700"/>
            <a:ext cx="228600" cy="47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a:stCxn id="39942" idx="3"/>
            <a:endCxn id="39945" idx="1"/>
          </p:cNvCxnSpPr>
          <p:nvPr/>
        </p:nvCxnSpPr>
        <p:spPr>
          <a:xfrm>
            <a:off x="3048000" y="4076700"/>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39941" idx="3"/>
            <a:endCxn id="39944" idx="1"/>
          </p:cNvCxnSpPr>
          <p:nvPr/>
        </p:nvCxnSpPr>
        <p:spPr>
          <a:xfrm>
            <a:off x="3048000" y="2492524"/>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a:stCxn id="39943" idx="3"/>
            <a:endCxn id="39946" idx="1"/>
          </p:cNvCxnSpPr>
          <p:nvPr/>
        </p:nvCxnSpPr>
        <p:spPr>
          <a:xfrm flipV="1">
            <a:off x="3048000" y="5657825"/>
            <a:ext cx="533400" cy="37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a:stCxn id="1014822" idx="1"/>
            <a:endCxn id="1014814" idx="1"/>
          </p:cNvCxnSpPr>
          <p:nvPr/>
        </p:nvCxnSpPr>
        <p:spPr>
          <a:xfrm>
            <a:off x="5076825" y="4149726"/>
            <a:ext cx="287338" cy="46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Text Box 48"/>
          <p:cNvSpPr txBox="1">
            <a:spLocks noChangeArrowheads="1"/>
          </p:cNvSpPr>
          <p:nvPr/>
        </p:nvSpPr>
        <p:spPr bwMode="auto">
          <a:xfrm>
            <a:off x="5064858" y="1572990"/>
            <a:ext cx="3779837" cy="584775"/>
          </a:xfrm>
          <a:prstGeom prst="rect">
            <a:avLst/>
          </a:prstGeom>
          <a:solidFill>
            <a:schemeClr val="hlink"/>
          </a:solidFill>
          <a:ln w="9525">
            <a:solidFill>
              <a:srgbClr val="000000"/>
            </a:solidFill>
            <a:miter lim="800000"/>
            <a:headEnd/>
            <a:tailEnd/>
          </a:ln>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sz="1600" b="1">
                <a:solidFill>
                  <a:schemeClr val="bg1"/>
                </a:solidFill>
                <a:effectLst/>
                <a:latin typeface="+mn-lt"/>
              </a:rPr>
              <a:t>ND: Nebendiagnosen</a:t>
            </a:r>
          </a:p>
          <a:p>
            <a:r>
              <a:rPr lang="de-DE" sz="1600" b="1">
                <a:solidFill>
                  <a:schemeClr val="bg1"/>
                </a:solidFill>
                <a:effectLst/>
                <a:latin typeface="+mn-lt"/>
              </a:rPr>
              <a:t>CCL: Complication and Comorbidity Level</a:t>
            </a:r>
          </a:p>
        </p:txBody>
      </p:sp>
    </p:spTree>
    <p:extLst>
      <p:ext uri="{BB962C8B-B14F-4D97-AF65-F5344CB8AC3E}">
        <p14:creationId xmlns:p14="http://schemas.microsoft.com/office/powerpoint/2010/main" val="458875665"/>
      </p:ext>
    </p:extLst>
  </p:cSld>
  <p:clrMapOvr>
    <a:masterClrMapping/>
  </p:clrMapOvr>
  <mc:AlternateContent xmlns:mc="http://schemas.openxmlformats.org/markup-compatibility/2006" xmlns:p14="http://schemas.microsoft.com/office/powerpoint/2010/main">
    <mc:Choice Requires="p14">
      <p:transition spd="slow" p14:dur="2000" advTm="25335"/>
    </mc:Choice>
    <mc:Fallback xmlns="">
      <p:transition spd="slow" advTm="25335"/>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787" name="Rectangle 3"/>
          <p:cNvSpPr>
            <a:spLocks noGrp="1" noChangeArrowheads="1"/>
          </p:cNvSpPr>
          <p:nvPr>
            <p:ph type="title"/>
          </p:nvPr>
        </p:nvSpPr>
        <p:spPr>
          <a:xfrm>
            <a:off x="457200" y="0"/>
            <a:ext cx="8229600" cy="765175"/>
          </a:xfrm>
          <a:ln>
            <a:noFill/>
          </a:ln>
        </p:spPr>
        <p:txBody>
          <a:bodyPr/>
          <a:lstStyle/>
          <a:p>
            <a:pPr eaLnBrk="1" hangingPunct="1">
              <a:defRPr/>
            </a:pPr>
            <a:r>
              <a:rPr lang="de-DE" sz="3200" dirty="0"/>
              <a:t>G-DRGs: prinzipielle Klassifizierung</a:t>
            </a:r>
          </a:p>
        </p:txBody>
      </p:sp>
      <p:sp>
        <p:nvSpPr>
          <p:cNvPr id="39940" name="AutoShape 4"/>
          <p:cNvSpPr>
            <a:spLocks noChangeArrowheads="1"/>
          </p:cNvSpPr>
          <p:nvPr/>
        </p:nvSpPr>
        <p:spPr bwMode="auto">
          <a:xfrm>
            <a:off x="76200" y="3624263"/>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MDC</a:t>
            </a:r>
          </a:p>
        </p:txBody>
      </p:sp>
      <p:sp>
        <p:nvSpPr>
          <p:cNvPr id="39941" name="AutoShape 5"/>
          <p:cNvSpPr>
            <a:spLocks noChangeArrowheads="1"/>
          </p:cNvSpPr>
          <p:nvPr/>
        </p:nvSpPr>
        <p:spPr bwMode="auto">
          <a:xfrm>
            <a:off x="1447800" y="1844824"/>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Chirur-</a:t>
            </a:r>
          </a:p>
          <a:p>
            <a:pPr eaLnBrk="0" hangingPunct="0"/>
            <a:r>
              <a:rPr lang="de-DE">
                <a:solidFill>
                  <a:srgbClr val="000000"/>
                </a:solidFill>
                <a:effectLst/>
                <a:latin typeface="+mn-lt"/>
              </a:rPr>
              <a:t>gisch</a:t>
            </a:r>
          </a:p>
        </p:txBody>
      </p:sp>
      <p:sp>
        <p:nvSpPr>
          <p:cNvPr id="39942" name="AutoShape 6"/>
          <p:cNvSpPr>
            <a:spLocks noChangeArrowheads="1"/>
          </p:cNvSpPr>
          <p:nvPr/>
        </p:nvSpPr>
        <p:spPr bwMode="auto">
          <a:xfrm>
            <a:off x="1447800" y="342900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sonstige</a:t>
            </a:r>
          </a:p>
        </p:txBody>
      </p:sp>
      <p:sp>
        <p:nvSpPr>
          <p:cNvPr id="39943" name="AutoShape 7"/>
          <p:cNvSpPr>
            <a:spLocks noChangeArrowheads="1"/>
          </p:cNvSpPr>
          <p:nvPr/>
        </p:nvSpPr>
        <p:spPr bwMode="auto">
          <a:xfrm>
            <a:off x="1447800" y="501392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err="1">
                <a:solidFill>
                  <a:srgbClr val="000000"/>
                </a:solidFill>
                <a:effectLst/>
                <a:latin typeface="+mn-lt"/>
              </a:rPr>
              <a:t>Medizi</a:t>
            </a:r>
            <a:r>
              <a:rPr lang="de-DE" dirty="0">
                <a:solidFill>
                  <a:srgbClr val="000000"/>
                </a:solidFill>
                <a:effectLst/>
                <a:latin typeface="+mn-lt"/>
              </a:rPr>
              <a:t>-</a:t>
            </a:r>
          </a:p>
          <a:p>
            <a:pPr eaLnBrk="0" hangingPunct="0"/>
            <a:r>
              <a:rPr lang="de-DE" dirty="0" err="1">
                <a:solidFill>
                  <a:srgbClr val="000000"/>
                </a:solidFill>
                <a:effectLst/>
                <a:latin typeface="+mn-lt"/>
              </a:rPr>
              <a:t>nisch</a:t>
            </a:r>
            <a:endParaRPr lang="de-DE" dirty="0">
              <a:solidFill>
                <a:srgbClr val="000000"/>
              </a:solidFill>
              <a:effectLst/>
              <a:latin typeface="+mn-lt"/>
            </a:endParaRPr>
          </a:p>
        </p:txBody>
      </p:sp>
      <p:sp>
        <p:nvSpPr>
          <p:cNvPr id="39944" name="AutoShape 8"/>
          <p:cNvSpPr>
            <a:spLocks noChangeArrowheads="1"/>
          </p:cNvSpPr>
          <p:nvPr/>
        </p:nvSpPr>
        <p:spPr bwMode="auto">
          <a:xfrm>
            <a:off x="3505200" y="203646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err="1">
                <a:solidFill>
                  <a:srgbClr val="000000"/>
                </a:solidFill>
                <a:effectLst/>
                <a:latin typeface="+mn-lt"/>
              </a:rPr>
              <a:t>Chir</a:t>
            </a:r>
            <a:r>
              <a:rPr lang="de-DE" dirty="0">
                <a:solidFill>
                  <a:srgbClr val="000000"/>
                </a:solidFill>
                <a:effectLst/>
                <a:latin typeface="+mn-lt"/>
              </a:rPr>
              <a:t>.</a:t>
            </a:r>
          </a:p>
          <a:p>
            <a:pPr eaLnBrk="0" hangingPunct="0"/>
            <a:r>
              <a:rPr lang="de-DE" dirty="0">
                <a:solidFill>
                  <a:srgbClr val="000000"/>
                </a:solidFill>
                <a:effectLst/>
                <a:latin typeface="+mn-lt"/>
              </a:rPr>
              <a:t>DRGs</a:t>
            </a:r>
          </a:p>
        </p:txBody>
      </p:sp>
      <p:sp>
        <p:nvSpPr>
          <p:cNvPr id="39945" name="AutoShape 9"/>
          <p:cNvSpPr>
            <a:spLocks noChangeArrowheads="1"/>
          </p:cNvSpPr>
          <p:nvPr/>
        </p:nvSpPr>
        <p:spPr bwMode="auto">
          <a:xfrm>
            <a:off x="3505200" y="3620641"/>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a:solidFill>
                  <a:srgbClr val="000000"/>
                </a:solidFill>
                <a:effectLst/>
                <a:latin typeface="+mn-lt"/>
              </a:rPr>
              <a:t>Sonstige</a:t>
            </a:r>
          </a:p>
          <a:p>
            <a:pPr eaLnBrk="0" hangingPunct="0"/>
            <a:r>
              <a:rPr lang="de-DE" dirty="0">
                <a:solidFill>
                  <a:srgbClr val="000000"/>
                </a:solidFill>
                <a:effectLst/>
                <a:latin typeface="+mn-lt"/>
              </a:rPr>
              <a:t>DRGs</a:t>
            </a:r>
          </a:p>
        </p:txBody>
      </p:sp>
      <p:sp>
        <p:nvSpPr>
          <p:cNvPr id="39946" name="AutoShape 10"/>
          <p:cNvSpPr>
            <a:spLocks noChangeArrowheads="1"/>
          </p:cNvSpPr>
          <p:nvPr/>
        </p:nvSpPr>
        <p:spPr bwMode="auto">
          <a:xfrm>
            <a:off x="3581400" y="520062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Med.</a:t>
            </a:r>
          </a:p>
          <a:p>
            <a:pPr eaLnBrk="0" hangingPunct="0"/>
            <a:r>
              <a:rPr lang="de-DE">
                <a:solidFill>
                  <a:srgbClr val="000000"/>
                </a:solidFill>
                <a:effectLst/>
                <a:latin typeface="+mn-lt"/>
              </a:rPr>
              <a:t>DRGs</a:t>
            </a:r>
          </a:p>
        </p:txBody>
      </p:sp>
      <p:sp>
        <p:nvSpPr>
          <p:cNvPr id="39947" name="Text Box 11"/>
          <p:cNvSpPr txBox="1">
            <a:spLocks noChangeArrowheads="1"/>
          </p:cNvSpPr>
          <p:nvPr/>
        </p:nvSpPr>
        <p:spPr bwMode="auto">
          <a:xfrm>
            <a:off x="30994" y="848906"/>
            <a:ext cx="1232004"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dirty="0">
                <a:solidFill>
                  <a:srgbClr val="000000"/>
                </a:solidFill>
                <a:effectLst/>
                <a:latin typeface="+mn-lt"/>
              </a:rPr>
              <a:t>25 Haupt-</a:t>
            </a:r>
          </a:p>
          <a:p>
            <a:pPr algn="l"/>
            <a:r>
              <a:rPr lang="de-DE" b="1" dirty="0">
                <a:solidFill>
                  <a:srgbClr val="000000"/>
                </a:solidFill>
                <a:effectLst/>
                <a:latin typeface="+mn-lt"/>
              </a:rPr>
              <a:t>gruppen</a:t>
            </a:r>
          </a:p>
        </p:txBody>
      </p:sp>
      <p:sp>
        <p:nvSpPr>
          <p:cNvPr id="39948" name="Text Box 12"/>
          <p:cNvSpPr txBox="1">
            <a:spLocks noChangeArrowheads="1"/>
          </p:cNvSpPr>
          <p:nvPr/>
        </p:nvSpPr>
        <p:spPr bwMode="auto">
          <a:xfrm>
            <a:off x="1701051" y="848906"/>
            <a:ext cx="111101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a:solidFill>
                  <a:srgbClr val="000000"/>
                </a:solidFill>
                <a:effectLst/>
                <a:latin typeface="+mn-lt"/>
              </a:rPr>
              <a:t>Partition</a:t>
            </a:r>
          </a:p>
        </p:txBody>
      </p:sp>
      <p:sp>
        <p:nvSpPr>
          <p:cNvPr id="39949" name="Text Box 13"/>
          <p:cNvSpPr txBox="1">
            <a:spLocks noChangeArrowheads="1"/>
          </p:cNvSpPr>
          <p:nvPr/>
        </p:nvSpPr>
        <p:spPr bwMode="auto">
          <a:xfrm>
            <a:off x="3419872" y="848906"/>
            <a:ext cx="1372106"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dirty="0">
                <a:solidFill>
                  <a:srgbClr val="000000"/>
                </a:solidFill>
                <a:effectLst/>
                <a:latin typeface="+mn-lt"/>
              </a:rPr>
              <a:t>Basis-DRGs</a:t>
            </a:r>
            <a:endParaRPr lang="de-DE" dirty="0">
              <a:solidFill>
                <a:srgbClr val="000000"/>
              </a:solidFill>
              <a:effectLst/>
              <a:latin typeface="+mn-lt"/>
            </a:endParaRPr>
          </a:p>
        </p:txBody>
      </p:sp>
      <p:sp>
        <p:nvSpPr>
          <p:cNvPr id="1014798" name="AutoShape 14"/>
          <p:cNvSpPr>
            <a:spLocks noChangeArrowheads="1"/>
          </p:cNvSpPr>
          <p:nvPr/>
        </p:nvSpPr>
        <p:spPr bwMode="auto">
          <a:xfrm>
            <a:off x="1447800" y="1795463"/>
            <a:ext cx="1600200" cy="4585865"/>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a:effectLst/>
              <a:latin typeface="+mn-lt"/>
            </a:endParaRPr>
          </a:p>
        </p:txBody>
      </p:sp>
      <p:sp>
        <p:nvSpPr>
          <p:cNvPr id="39955" name="Rectangle 19"/>
          <p:cNvSpPr>
            <a:spLocks noChangeArrowheads="1"/>
          </p:cNvSpPr>
          <p:nvPr/>
        </p:nvSpPr>
        <p:spPr bwMode="auto">
          <a:xfrm>
            <a:off x="7726363" y="2363688"/>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a:solidFill>
                  <a:srgbClr val="000000"/>
                </a:solidFill>
                <a:effectLst/>
                <a:latin typeface="+mn-lt"/>
              </a:rPr>
              <a:t>PCCL 6</a:t>
            </a:r>
          </a:p>
        </p:txBody>
      </p:sp>
      <p:sp>
        <p:nvSpPr>
          <p:cNvPr id="39956" name="Rectangle 20"/>
          <p:cNvSpPr>
            <a:spLocks noChangeArrowheads="1"/>
          </p:cNvSpPr>
          <p:nvPr/>
        </p:nvSpPr>
        <p:spPr bwMode="auto">
          <a:xfrm>
            <a:off x="7726363" y="3125688"/>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a:solidFill>
                  <a:srgbClr val="000000"/>
                </a:solidFill>
                <a:effectLst/>
                <a:latin typeface="+mn-lt"/>
              </a:rPr>
              <a:t>PCCL …</a:t>
            </a:r>
          </a:p>
        </p:txBody>
      </p:sp>
      <p:sp>
        <p:nvSpPr>
          <p:cNvPr id="39957" name="Rectangle 21"/>
          <p:cNvSpPr>
            <a:spLocks noChangeArrowheads="1"/>
          </p:cNvSpPr>
          <p:nvPr/>
        </p:nvSpPr>
        <p:spPr bwMode="auto">
          <a:xfrm>
            <a:off x="7726363" y="3887688"/>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PCCL 2</a:t>
            </a:r>
          </a:p>
        </p:txBody>
      </p:sp>
      <p:sp>
        <p:nvSpPr>
          <p:cNvPr id="39958" name="Rectangle 22"/>
          <p:cNvSpPr>
            <a:spLocks noChangeArrowheads="1"/>
          </p:cNvSpPr>
          <p:nvPr/>
        </p:nvSpPr>
        <p:spPr bwMode="auto">
          <a:xfrm>
            <a:off x="7726363" y="4656782"/>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PCCL 1</a:t>
            </a:r>
          </a:p>
        </p:txBody>
      </p:sp>
      <p:sp>
        <p:nvSpPr>
          <p:cNvPr id="39959" name="Rectangle 23"/>
          <p:cNvSpPr>
            <a:spLocks noChangeArrowheads="1"/>
          </p:cNvSpPr>
          <p:nvPr/>
        </p:nvSpPr>
        <p:spPr bwMode="auto">
          <a:xfrm>
            <a:off x="7726363" y="5415880"/>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a:solidFill>
                  <a:srgbClr val="000000"/>
                </a:solidFill>
                <a:effectLst/>
                <a:latin typeface="+mn-lt"/>
              </a:rPr>
              <a:t>PCCL 0</a:t>
            </a:r>
          </a:p>
        </p:txBody>
      </p:sp>
      <p:grpSp>
        <p:nvGrpSpPr>
          <p:cNvPr id="39960" name="Group 24"/>
          <p:cNvGrpSpPr>
            <a:grpSpLocks/>
          </p:cNvGrpSpPr>
          <p:nvPr/>
        </p:nvGrpSpPr>
        <p:grpSpPr bwMode="auto">
          <a:xfrm>
            <a:off x="5487888" y="2516088"/>
            <a:ext cx="1676400" cy="2590800"/>
            <a:chOff x="2352" y="1152"/>
            <a:chExt cx="1056" cy="1632"/>
          </a:xfrm>
          <a:solidFill>
            <a:schemeClr val="accent1">
              <a:lumMod val="60000"/>
              <a:lumOff val="40000"/>
            </a:schemeClr>
          </a:solidFill>
        </p:grpSpPr>
        <p:sp>
          <p:nvSpPr>
            <p:cNvPr id="39973" name="AutoShape 25"/>
            <p:cNvSpPr>
              <a:spLocks noChangeArrowheads="1"/>
            </p:cNvSpPr>
            <p:nvPr/>
          </p:nvSpPr>
          <p:spPr bwMode="auto">
            <a:xfrm>
              <a:off x="2352" y="1152"/>
              <a:ext cx="1056" cy="336"/>
            </a:xfrm>
            <a:prstGeom prst="roundRect">
              <a:avLst>
                <a:gd name="adj" fmla="val 16667"/>
              </a:avLst>
            </a:prstGeom>
            <a:grpFill/>
            <a:ln w="9525">
              <a:solidFill>
                <a:schemeClr val="tx1"/>
              </a:solidFill>
              <a:round/>
              <a:headEnd/>
              <a:tailEnd/>
            </a:ln>
          </p:spPr>
          <p:txBody>
            <a:bodyPr wrap="none" anchor="ctr"/>
            <a:lstStyle/>
            <a:p>
              <a:pPr eaLnBrk="0" hangingPunct="0"/>
              <a:r>
                <a:rPr lang="de-DE">
                  <a:solidFill>
                    <a:srgbClr val="000000"/>
                  </a:solidFill>
                  <a:effectLst/>
                  <a:latin typeface="+mn-lt"/>
                </a:rPr>
                <a:t>ND </a:t>
              </a:r>
              <a:r>
                <a:rPr lang="de-DE">
                  <a:solidFill>
                    <a:srgbClr val="000000"/>
                  </a:solidFill>
                  <a:effectLst/>
                  <a:latin typeface="+mn-lt"/>
                  <a:sym typeface="Symbol" pitchFamily="18" charset="2"/>
                </a:rPr>
                <a:t> CCL</a:t>
              </a:r>
              <a:endParaRPr lang="de-DE">
                <a:solidFill>
                  <a:srgbClr val="000000"/>
                </a:solidFill>
                <a:effectLst/>
                <a:latin typeface="+mn-lt"/>
              </a:endParaRPr>
            </a:p>
          </p:txBody>
        </p:sp>
        <p:sp>
          <p:nvSpPr>
            <p:cNvPr id="39974" name="AutoShape 26"/>
            <p:cNvSpPr>
              <a:spLocks noChangeArrowheads="1"/>
            </p:cNvSpPr>
            <p:nvPr/>
          </p:nvSpPr>
          <p:spPr bwMode="auto">
            <a:xfrm>
              <a:off x="2352" y="1584"/>
              <a:ext cx="1056" cy="336"/>
            </a:xfrm>
            <a:prstGeom prst="roundRect">
              <a:avLst>
                <a:gd name="adj" fmla="val 16667"/>
              </a:avLst>
            </a:prstGeom>
            <a:grpFill/>
            <a:ln w="9525">
              <a:solidFill>
                <a:schemeClr val="tx1"/>
              </a:solidFill>
              <a:round/>
              <a:headEnd/>
              <a:tailEnd/>
            </a:ln>
          </p:spPr>
          <p:txBody>
            <a:bodyPr wrap="none" anchor="ctr"/>
            <a:lstStyle/>
            <a:p>
              <a:pPr eaLnBrk="0" hangingPunct="0"/>
              <a:r>
                <a:rPr lang="de-DE">
                  <a:solidFill>
                    <a:srgbClr val="000000"/>
                  </a:solidFill>
                  <a:effectLst/>
                  <a:latin typeface="+mn-lt"/>
                </a:rPr>
                <a:t>ND </a:t>
              </a:r>
              <a:r>
                <a:rPr lang="de-DE">
                  <a:solidFill>
                    <a:srgbClr val="000000"/>
                  </a:solidFill>
                  <a:effectLst/>
                  <a:latin typeface="+mn-lt"/>
                  <a:sym typeface="Symbol" pitchFamily="18" charset="2"/>
                </a:rPr>
                <a:t> CCL</a:t>
              </a:r>
              <a:endParaRPr lang="de-DE">
                <a:solidFill>
                  <a:srgbClr val="000000"/>
                </a:solidFill>
                <a:effectLst/>
                <a:latin typeface="+mn-lt"/>
              </a:endParaRPr>
            </a:p>
          </p:txBody>
        </p:sp>
        <p:sp>
          <p:nvSpPr>
            <p:cNvPr id="39975" name="AutoShape 27"/>
            <p:cNvSpPr>
              <a:spLocks noChangeArrowheads="1"/>
            </p:cNvSpPr>
            <p:nvPr/>
          </p:nvSpPr>
          <p:spPr bwMode="auto">
            <a:xfrm>
              <a:off x="2352" y="2016"/>
              <a:ext cx="1056" cy="336"/>
            </a:xfrm>
            <a:prstGeom prst="roundRect">
              <a:avLst>
                <a:gd name="adj" fmla="val 16667"/>
              </a:avLst>
            </a:prstGeom>
            <a:grpFill/>
            <a:ln w="9525">
              <a:solidFill>
                <a:schemeClr val="tx1"/>
              </a:solidFill>
              <a:round/>
              <a:headEnd/>
              <a:tailEnd/>
            </a:ln>
          </p:spPr>
          <p:txBody>
            <a:bodyPr wrap="none" anchor="ctr"/>
            <a:lstStyle/>
            <a:p>
              <a:pPr eaLnBrk="0" hangingPunct="0"/>
              <a:r>
                <a:rPr lang="de-DE">
                  <a:solidFill>
                    <a:srgbClr val="000000"/>
                  </a:solidFill>
                  <a:effectLst/>
                  <a:latin typeface="+mn-lt"/>
                </a:rPr>
                <a:t>ND </a:t>
              </a:r>
              <a:r>
                <a:rPr lang="de-DE">
                  <a:solidFill>
                    <a:srgbClr val="000000"/>
                  </a:solidFill>
                  <a:effectLst/>
                  <a:latin typeface="+mn-lt"/>
                  <a:sym typeface="Symbol" pitchFamily="18" charset="2"/>
                </a:rPr>
                <a:t> CCL</a:t>
              </a:r>
              <a:endParaRPr lang="de-DE">
                <a:solidFill>
                  <a:srgbClr val="000000"/>
                </a:solidFill>
                <a:effectLst/>
                <a:latin typeface="+mn-lt"/>
              </a:endParaRPr>
            </a:p>
          </p:txBody>
        </p:sp>
        <p:sp>
          <p:nvSpPr>
            <p:cNvPr id="39976" name="AutoShape 28"/>
            <p:cNvSpPr>
              <a:spLocks noChangeArrowheads="1"/>
            </p:cNvSpPr>
            <p:nvPr/>
          </p:nvSpPr>
          <p:spPr bwMode="auto">
            <a:xfrm>
              <a:off x="2352" y="2448"/>
              <a:ext cx="1056" cy="336"/>
            </a:xfrm>
            <a:prstGeom prst="roundRect">
              <a:avLst>
                <a:gd name="adj" fmla="val 16667"/>
              </a:avLst>
            </a:prstGeom>
            <a:grpFill/>
            <a:ln w="9525">
              <a:solidFill>
                <a:schemeClr val="tx1"/>
              </a:solidFill>
              <a:round/>
              <a:headEnd/>
              <a:tailEnd/>
            </a:ln>
          </p:spPr>
          <p:txBody>
            <a:bodyPr wrap="none" anchor="ctr"/>
            <a:lstStyle/>
            <a:p>
              <a:pPr eaLnBrk="0" hangingPunct="0"/>
              <a:r>
                <a:rPr lang="de-DE" dirty="0">
                  <a:solidFill>
                    <a:srgbClr val="000000"/>
                  </a:solidFill>
                  <a:effectLst/>
                  <a:latin typeface="+mn-lt"/>
                </a:rPr>
                <a:t>ND </a:t>
              </a:r>
              <a:r>
                <a:rPr lang="de-DE" dirty="0">
                  <a:solidFill>
                    <a:srgbClr val="000000"/>
                  </a:solidFill>
                  <a:effectLst/>
                  <a:latin typeface="+mn-lt"/>
                  <a:sym typeface="Symbol" pitchFamily="18" charset="2"/>
                </a:rPr>
                <a:t> CCL</a:t>
              </a:r>
              <a:endParaRPr lang="de-DE" dirty="0">
                <a:solidFill>
                  <a:srgbClr val="000000"/>
                </a:solidFill>
                <a:effectLst/>
                <a:latin typeface="+mn-lt"/>
              </a:endParaRPr>
            </a:p>
          </p:txBody>
        </p:sp>
      </p:grpSp>
      <p:sp>
        <p:nvSpPr>
          <p:cNvPr id="39961" name="Text Box 29"/>
          <p:cNvSpPr txBox="1">
            <a:spLocks noChangeArrowheads="1"/>
          </p:cNvSpPr>
          <p:nvPr/>
        </p:nvSpPr>
        <p:spPr bwMode="auto">
          <a:xfrm>
            <a:off x="6228184" y="5030688"/>
            <a:ext cx="239168" cy="830997"/>
          </a:xfrm>
          <a:prstGeom prst="rect">
            <a:avLst/>
          </a:prstGeom>
          <a:noFill/>
          <a:ln w="9525">
            <a:noFill/>
            <a:miter lim="800000"/>
            <a:headEnd/>
            <a:tailEnd/>
          </a:ln>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sz="1600" b="1">
                <a:solidFill>
                  <a:srgbClr val="000000"/>
                </a:solidFill>
                <a:effectLst/>
                <a:latin typeface="+mn-lt"/>
              </a:rPr>
              <a:t>.</a:t>
            </a:r>
          </a:p>
          <a:p>
            <a:pPr algn="l"/>
            <a:r>
              <a:rPr lang="de-DE" sz="1600" b="1">
                <a:solidFill>
                  <a:srgbClr val="000000"/>
                </a:solidFill>
                <a:effectLst/>
                <a:latin typeface="+mn-lt"/>
              </a:rPr>
              <a:t>.</a:t>
            </a:r>
          </a:p>
          <a:p>
            <a:pPr algn="l"/>
            <a:r>
              <a:rPr lang="de-DE" sz="1600" b="1">
                <a:solidFill>
                  <a:srgbClr val="000000"/>
                </a:solidFill>
                <a:effectLst/>
                <a:latin typeface="+mn-lt"/>
              </a:rPr>
              <a:t>.</a:t>
            </a:r>
          </a:p>
        </p:txBody>
      </p:sp>
      <p:sp>
        <p:nvSpPr>
          <p:cNvPr id="1014814" name="AutoShape 30"/>
          <p:cNvSpPr>
            <a:spLocks noChangeArrowheads="1"/>
          </p:cNvSpPr>
          <p:nvPr/>
        </p:nvSpPr>
        <p:spPr bwMode="auto">
          <a:xfrm>
            <a:off x="5364163" y="2287488"/>
            <a:ext cx="1905000" cy="3733800"/>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a:effectLst/>
              <a:latin typeface="+mn-lt"/>
            </a:endParaRPr>
          </a:p>
        </p:txBody>
      </p:sp>
      <p:sp>
        <p:nvSpPr>
          <p:cNvPr id="39969" name="Text Box 37"/>
          <p:cNvSpPr txBox="1">
            <a:spLocks noChangeArrowheads="1"/>
          </p:cNvSpPr>
          <p:nvPr/>
        </p:nvSpPr>
        <p:spPr bwMode="auto">
          <a:xfrm>
            <a:off x="7434648" y="848906"/>
            <a:ext cx="1673856"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a:solidFill>
                  <a:srgbClr val="000000"/>
                </a:solidFill>
                <a:effectLst/>
                <a:latin typeface="+mn-lt"/>
              </a:rPr>
              <a:t>Medizinischer</a:t>
            </a:r>
          </a:p>
          <a:p>
            <a:pPr algn="l"/>
            <a:r>
              <a:rPr lang="de-DE" b="1">
                <a:solidFill>
                  <a:srgbClr val="000000"/>
                </a:solidFill>
                <a:effectLst/>
                <a:latin typeface="+mn-lt"/>
              </a:rPr>
              <a:t>Schweregrad</a:t>
            </a:r>
            <a:endParaRPr lang="de-DE">
              <a:solidFill>
                <a:srgbClr val="000000"/>
              </a:solidFill>
              <a:effectLst/>
              <a:latin typeface="+mn-lt"/>
            </a:endParaRPr>
          </a:p>
        </p:txBody>
      </p:sp>
      <p:sp>
        <p:nvSpPr>
          <p:cNvPr id="1014822" name="AutoShape 38"/>
          <p:cNvSpPr>
            <a:spLocks/>
          </p:cNvSpPr>
          <p:nvPr/>
        </p:nvSpPr>
        <p:spPr bwMode="auto">
          <a:xfrm>
            <a:off x="4572000" y="1989138"/>
            <a:ext cx="504825" cy="4321175"/>
          </a:xfrm>
          <a:prstGeom prst="rightBrace">
            <a:avLst>
              <a:gd name="adj1" fmla="val 71331"/>
              <a:gd name="adj2" fmla="val 50000"/>
            </a:avLst>
          </a:prstGeom>
          <a:noFill/>
          <a:ln w="9525">
            <a:solidFill>
              <a:schemeClr val="tx1"/>
            </a:solidFill>
            <a:round/>
            <a:headEnd/>
            <a:tailEnd/>
          </a:ln>
          <a:effectLst/>
        </p:spPr>
        <p:txBody>
          <a:bodyPr wrap="none" anchor="ctr"/>
          <a:lstStyle/>
          <a:p>
            <a:pPr>
              <a:defRPr/>
            </a:pPr>
            <a:endParaRPr lang="de-DE" sz="1800">
              <a:effectLst/>
              <a:latin typeface="+mn-lt"/>
            </a:endParaRPr>
          </a:p>
        </p:txBody>
      </p:sp>
      <p:sp>
        <p:nvSpPr>
          <p:cNvPr id="39972" name="Text Box 41"/>
          <p:cNvSpPr txBox="1">
            <a:spLocks noChangeArrowheads="1"/>
          </p:cNvSpPr>
          <p:nvPr/>
        </p:nvSpPr>
        <p:spPr bwMode="auto">
          <a:xfrm>
            <a:off x="5562930" y="848906"/>
            <a:ext cx="1455847"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a:solidFill>
                  <a:srgbClr val="000000"/>
                </a:solidFill>
                <a:effectLst/>
                <a:latin typeface="+mn-lt"/>
              </a:rPr>
              <a:t>CCL für jede</a:t>
            </a:r>
          </a:p>
          <a:p>
            <a:r>
              <a:rPr lang="de-DE" b="1">
                <a:solidFill>
                  <a:srgbClr val="000000"/>
                </a:solidFill>
                <a:effectLst/>
                <a:latin typeface="+mn-lt"/>
              </a:rPr>
              <a:t>ND</a:t>
            </a:r>
            <a:endParaRPr lang="de-DE">
              <a:solidFill>
                <a:srgbClr val="000000"/>
              </a:solidFill>
              <a:effectLst/>
              <a:latin typeface="+mn-lt"/>
            </a:endParaRPr>
          </a:p>
        </p:txBody>
      </p:sp>
      <p:cxnSp>
        <p:nvCxnSpPr>
          <p:cNvPr id="3" name="Gerade Verbindung mit Pfeil 2"/>
          <p:cNvCxnSpPr>
            <a:stCxn id="39940" idx="3"/>
            <a:endCxn id="39942" idx="1"/>
          </p:cNvCxnSpPr>
          <p:nvPr/>
        </p:nvCxnSpPr>
        <p:spPr>
          <a:xfrm flipV="1">
            <a:off x="1219200" y="4076700"/>
            <a:ext cx="228600" cy="47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a:stCxn id="39942" idx="3"/>
            <a:endCxn id="39945" idx="1"/>
          </p:cNvCxnSpPr>
          <p:nvPr/>
        </p:nvCxnSpPr>
        <p:spPr>
          <a:xfrm>
            <a:off x="3048000" y="4076700"/>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39941" idx="3"/>
            <a:endCxn id="39944" idx="1"/>
          </p:cNvCxnSpPr>
          <p:nvPr/>
        </p:nvCxnSpPr>
        <p:spPr>
          <a:xfrm>
            <a:off x="3048000" y="2492524"/>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a:stCxn id="39943" idx="3"/>
            <a:endCxn id="39946" idx="1"/>
          </p:cNvCxnSpPr>
          <p:nvPr/>
        </p:nvCxnSpPr>
        <p:spPr>
          <a:xfrm flipV="1">
            <a:off x="3048000" y="5657825"/>
            <a:ext cx="533400" cy="37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a:stCxn id="1014822" idx="1"/>
            <a:endCxn id="1014814" idx="1"/>
          </p:cNvCxnSpPr>
          <p:nvPr/>
        </p:nvCxnSpPr>
        <p:spPr>
          <a:xfrm>
            <a:off x="5076825" y="4149726"/>
            <a:ext cx="287338" cy="46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a:stCxn id="1014814" idx="3"/>
            <a:endCxn id="39955" idx="1"/>
          </p:cNvCxnSpPr>
          <p:nvPr/>
        </p:nvCxnSpPr>
        <p:spPr>
          <a:xfrm flipV="1">
            <a:off x="7269163" y="2630388"/>
            <a:ext cx="457200" cy="1524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a:stCxn id="1014814" idx="3"/>
            <a:endCxn id="39956" idx="1"/>
          </p:cNvCxnSpPr>
          <p:nvPr/>
        </p:nvCxnSpPr>
        <p:spPr>
          <a:xfrm flipV="1">
            <a:off x="7269163" y="3392388"/>
            <a:ext cx="457200" cy="762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p:cNvCxnSpPr>
            <a:stCxn id="1014814" idx="3"/>
            <a:endCxn id="39957" idx="1"/>
          </p:cNvCxnSpPr>
          <p:nvPr/>
        </p:nvCxnSpPr>
        <p:spPr>
          <a:xfrm>
            <a:off x="7269163" y="4154388"/>
            <a:ext cx="4572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a:stCxn id="1014814" idx="3"/>
            <a:endCxn id="39958" idx="1"/>
          </p:cNvCxnSpPr>
          <p:nvPr/>
        </p:nvCxnSpPr>
        <p:spPr>
          <a:xfrm>
            <a:off x="7269163" y="4154388"/>
            <a:ext cx="457200" cy="7690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a:stCxn id="1014814" idx="3"/>
            <a:endCxn id="39959" idx="1"/>
          </p:cNvCxnSpPr>
          <p:nvPr/>
        </p:nvCxnSpPr>
        <p:spPr>
          <a:xfrm>
            <a:off x="7269163" y="4154388"/>
            <a:ext cx="457200" cy="15281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Text Box 39"/>
          <p:cNvSpPr txBox="1">
            <a:spLocks noChangeArrowheads="1"/>
          </p:cNvSpPr>
          <p:nvPr/>
        </p:nvSpPr>
        <p:spPr bwMode="auto">
          <a:xfrm>
            <a:off x="5220394" y="1591202"/>
            <a:ext cx="3887787" cy="584775"/>
          </a:xfrm>
          <a:prstGeom prst="rect">
            <a:avLst/>
          </a:prstGeom>
          <a:solidFill>
            <a:schemeClr val="hlink"/>
          </a:solidFill>
          <a:ln w="9525">
            <a:solidFill>
              <a:srgbClr val="000000"/>
            </a:solidFill>
            <a:miter lim="800000"/>
            <a:headEnd/>
            <a:tailEnd/>
          </a:ln>
        </p:spPr>
        <p:txBody>
          <a:bodyPr wrap="squar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sz="1600" b="1" dirty="0">
                <a:solidFill>
                  <a:schemeClr val="bg1"/>
                </a:solidFill>
                <a:effectLst/>
                <a:latin typeface="+mn-lt"/>
              </a:rPr>
              <a:t>PCCL = Patient Clinical </a:t>
            </a:r>
            <a:r>
              <a:rPr lang="de-DE" sz="1600" b="1" dirty="0" err="1">
                <a:solidFill>
                  <a:schemeClr val="bg1"/>
                </a:solidFill>
                <a:effectLst/>
                <a:latin typeface="+mn-lt"/>
              </a:rPr>
              <a:t>Complexity</a:t>
            </a:r>
            <a:r>
              <a:rPr lang="de-DE" sz="1600" b="1" dirty="0">
                <a:solidFill>
                  <a:schemeClr val="bg1"/>
                </a:solidFill>
                <a:effectLst/>
                <a:latin typeface="+mn-lt"/>
              </a:rPr>
              <a:t> Level        = Schweregrad = Fusion der CCL aller NDs</a:t>
            </a:r>
          </a:p>
        </p:txBody>
      </p:sp>
    </p:spTree>
    <p:extLst>
      <p:ext uri="{BB962C8B-B14F-4D97-AF65-F5344CB8AC3E}">
        <p14:creationId xmlns:p14="http://schemas.microsoft.com/office/powerpoint/2010/main" val="2340603530"/>
      </p:ext>
    </p:extLst>
  </p:cSld>
  <p:clrMapOvr>
    <a:masterClrMapping/>
  </p:clrMapOvr>
  <mc:AlternateContent xmlns:mc="http://schemas.openxmlformats.org/markup-compatibility/2006" xmlns:p14="http://schemas.microsoft.com/office/powerpoint/2010/main">
    <mc:Choice Requires="p14">
      <p:transition spd="slow" p14:dur="2000" advTm="41553"/>
    </mc:Choice>
    <mc:Fallback xmlns="">
      <p:transition spd="slow" advTm="41553"/>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787" name="Rectangle 3"/>
          <p:cNvSpPr>
            <a:spLocks noGrp="1" noChangeArrowheads="1"/>
          </p:cNvSpPr>
          <p:nvPr>
            <p:ph type="title"/>
          </p:nvPr>
        </p:nvSpPr>
        <p:spPr>
          <a:xfrm>
            <a:off x="457200" y="0"/>
            <a:ext cx="8229600" cy="765175"/>
          </a:xfrm>
          <a:ln>
            <a:noFill/>
          </a:ln>
        </p:spPr>
        <p:txBody>
          <a:bodyPr/>
          <a:lstStyle/>
          <a:p>
            <a:pPr eaLnBrk="1" hangingPunct="1">
              <a:defRPr/>
            </a:pPr>
            <a:r>
              <a:rPr lang="de-DE" sz="3200" dirty="0"/>
              <a:t>G-DRGs: prinzipielle Klassifizierung</a:t>
            </a:r>
          </a:p>
        </p:txBody>
      </p:sp>
      <p:sp>
        <p:nvSpPr>
          <p:cNvPr id="39940" name="AutoShape 4"/>
          <p:cNvSpPr>
            <a:spLocks noChangeArrowheads="1"/>
          </p:cNvSpPr>
          <p:nvPr/>
        </p:nvSpPr>
        <p:spPr bwMode="auto">
          <a:xfrm>
            <a:off x="76200" y="3624263"/>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MDC</a:t>
            </a:r>
          </a:p>
        </p:txBody>
      </p:sp>
      <p:sp>
        <p:nvSpPr>
          <p:cNvPr id="39941" name="AutoShape 5"/>
          <p:cNvSpPr>
            <a:spLocks noChangeArrowheads="1"/>
          </p:cNvSpPr>
          <p:nvPr/>
        </p:nvSpPr>
        <p:spPr bwMode="auto">
          <a:xfrm>
            <a:off x="1447800" y="1844824"/>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Chirur-</a:t>
            </a:r>
          </a:p>
          <a:p>
            <a:pPr eaLnBrk="0" hangingPunct="0"/>
            <a:r>
              <a:rPr lang="de-DE">
                <a:solidFill>
                  <a:srgbClr val="000000"/>
                </a:solidFill>
                <a:effectLst/>
                <a:latin typeface="+mn-lt"/>
              </a:rPr>
              <a:t>gisch</a:t>
            </a:r>
          </a:p>
        </p:txBody>
      </p:sp>
      <p:sp>
        <p:nvSpPr>
          <p:cNvPr id="39942" name="AutoShape 6"/>
          <p:cNvSpPr>
            <a:spLocks noChangeArrowheads="1"/>
          </p:cNvSpPr>
          <p:nvPr/>
        </p:nvSpPr>
        <p:spPr bwMode="auto">
          <a:xfrm>
            <a:off x="1447800" y="342900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sonstige</a:t>
            </a:r>
          </a:p>
        </p:txBody>
      </p:sp>
      <p:sp>
        <p:nvSpPr>
          <p:cNvPr id="39943" name="AutoShape 7"/>
          <p:cNvSpPr>
            <a:spLocks noChangeArrowheads="1"/>
          </p:cNvSpPr>
          <p:nvPr/>
        </p:nvSpPr>
        <p:spPr bwMode="auto">
          <a:xfrm>
            <a:off x="1447800" y="501392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err="1">
                <a:solidFill>
                  <a:srgbClr val="000000"/>
                </a:solidFill>
                <a:effectLst/>
                <a:latin typeface="+mn-lt"/>
              </a:rPr>
              <a:t>Medizi</a:t>
            </a:r>
            <a:r>
              <a:rPr lang="de-DE" dirty="0">
                <a:solidFill>
                  <a:srgbClr val="000000"/>
                </a:solidFill>
                <a:effectLst/>
                <a:latin typeface="+mn-lt"/>
              </a:rPr>
              <a:t>-</a:t>
            </a:r>
          </a:p>
          <a:p>
            <a:pPr eaLnBrk="0" hangingPunct="0"/>
            <a:r>
              <a:rPr lang="de-DE" dirty="0" err="1">
                <a:solidFill>
                  <a:srgbClr val="000000"/>
                </a:solidFill>
                <a:effectLst/>
                <a:latin typeface="+mn-lt"/>
              </a:rPr>
              <a:t>nisch</a:t>
            </a:r>
            <a:endParaRPr lang="de-DE" dirty="0">
              <a:solidFill>
                <a:srgbClr val="000000"/>
              </a:solidFill>
              <a:effectLst/>
              <a:latin typeface="+mn-lt"/>
            </a:endParaRPr>
          </a:p>
        </p:txBody>
      </p:sp>
      <p:sp>
        <p:nvSpPr>
          <p:cNvPr id="39944" name="AutoShape 8"/>
          <p:cNvSpPr>
            <a:spLocks noChangeArrowheads="1"/>
          </p:cNvSpPr>
          <p:nvPr/>
        </p:nvSpPr>
        <p:spPr bwMode="auto">
          <a:xfrm>
            <a:off x="3505200" y="203646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err="1">
                <a:solidFill>
                  <a:srgbClr val="000000"/>
                </a:solidFill>
                <a:effectLst/>
                <a:latin typeface="+mn-lt"/>
              </a:rPr>
              <a:t>Chir</a:t>
            </a:r>
            <a:r>
              <a:rPr lang="de-DE" dirty="0">
                <a:solidFill>
                  <a:srgbClr val="000000"/>
                </a:solidFill>
                <a:effectLst/>
                <a:latin typeface="+mn-lt"/>
              </a:rPr>
              <a:t>.</a:t>
            </a:r>
          </a:p>
          <a:p>
            <a:pPr eaLnBrk="0" hangingPunct="0"/>
            <a:r>
              <a:rPr lang="de-DE" dirty="0">
                <a:solidFill>
                  <a:srgbClr val="000000"/>
                </a:solidFill>
                <a:effectLst/>
                <a:latin typeface="+mn-lt"/>
              </a:rPr>
              <a:t>DRGs</a:t>
            </a:r>
          </a:p>
        </p:txBody>
      </p:sp>
      <p:sp>
        <p:nvSpPr>
          <p:cNvPr id="39945" name="AutoShape 9"/>
          <p:cNvSpPr>
            <a:spLocks noChangeArrowheads="1"/>
          </p:cNvSpPr>
          <p:nvPr/>
        </p:nvSpPr>
        <p:spPr bwMode="auto">
          <a:xfrm>
            <a:off x="3505200" y="3620641"/>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a:solidFill>
                  <a:srgbClr val="000000"/>
                </a:solidFill>
                <a:effectLst/>
                <a:latin typeface="+mn-lt"/>
              </a:rPr>
              <a:t>Sonstige</a:t>
            </a:r>
          </a:p>
          <a:p>
            <a:pPr eaLnBrk="0" hangingPunct="0"/>
            <a:r>
              <a:rPr lang="de-DE" dirty="0">
                <a:solidFill>
                  <a:srgbClr val="000000"/>
                </a:solidFill>
                <a:effectLst/>
                <a:latin typeface="+mn-lt"/>
              </a:rPr>
              <a:t>DRGs</a:t>
            </a:r>
          </a:p>
        </p:txBody>
      </p:sp>
      <p:sp>
        <p:nvSpPr>
          <p:cNvPr id="39946" name="AutoShape 10"/>
          <p:cNvSpPr>
            <a:spLocks noChangeArrowheads="1"/>
          </p:cNvSpPr>
          <p:nvPr/>
        </p:nvSpPr>
        <p:spPr bwMode="auto">
          <a:xfrm>
            <a:off x="3581400" y="520062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Med.</a:t>
            </a:r>
          </a:p>
          <a:p>
            <a:pPr eaLnBrk="0" hangingPunct="0"/>
            <a:r>
              <a:rPr lang="de-DE">
                <a:solidFill>
                  <a:srgbClr val="000000"/>
                </a:solidFill>
                <a:effectLst/>
                <a:latin typeface="+mn-lt"/>
              </a:rPr>
              <a:t>DRGs</a:t>
            </a:r>
          </a:p>
        </p:txBody>
      </p:sp>
      <p:sp>
        <p:nvSpPr>
          <p:cNvPr id="39947" name="Text Box 11"/>
          <p:cNvSpPr txBox="1">
            <a:spLocks noChangeArrowheads="1"/>
          </p:cNvSpPr>
          <p:nvPr/>
        </p:nvSpPr>
        <p:spPr bwMode="auto">
          <a:xfrm>
            <a:off x="30994" y="848906"/>
            <a:ext cx="1232004"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dirty="0">
                <a:solidFill>
                  <a:srgbClr val="000000"/>
                </a:solidFill>
                <a:effectLst/>
                <a:latin typeface="+mn-lt"/>
              </a:rPr>
              <a:t>25 Haupt-</a:t>
            </a:r>
          </a:p>
          <a:p>
            <a:pPr algn="l"/>
            <a:r>
              <a:rPr lang="de-DE" b="1" dirty="0">
                <a:solidFill>
                  <a:srgbClr val="000000"/>
                </a:solidFill>
                <a:effectLst/>
                <a:latin typeface="+mn-lt"/>
              </a:rPr>
              <a:t>gruppen</a:t>
            </a:r>
          </a:p>
        </p:txBody>
      </p:sp>
      <p:sp>
        <p:nvSpPr>
          <p:cNvPr id="39948" name="Text Box 12"/>
          <p:cNvSpPr txBox="1">
            <a:spLocks noChangeArrowheads="1"/>
          </p:cNvSpPr>
          <p:nvPr/>
        </p:nvSpPr>
        <p:spPr bwMode="auto">
          <a:xfrm>
            <a:off x="1701051" y="848906"/>
            <a:ext cx="111101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a:solidFill>
                  <a:srgbClr val="000000"/>
                </a:solidFill>
                <a:effectLst/>
                <a:latin typeface="+mn-lt"/>
              </a:rPr>
              <a:t>Partition</a:t>
            </a:r>
          </a:p>
        </p:txBody>
      </p:sp>
      <p:sp>
        <p:nvSpPr>
          <p:cNvPr id="39949" name="Text Box 13"/>
          <p:cNvSpPr txBox="1">
            <a:spLocks noChangeArrowheads="1"/>
          </p:cNvSpPr>
          <p:nvPr/>
        </p:nvSpPr>
        <p:spPr bwMode="auto">
          <a:xfrm>
            <a:off x="3419872" y="848906"/>
            <a:ext cx="1372106"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dirty="0">
                <a:solidFill>
                  <a:srgbClr val="000000"/>
                </a:solidFill>
                <a:effectLst/>
                <a:latin typeface="+mn-lt"/>
              </a:rPr>
              <a:t>Basis-DRGs</a:t>
            </a:r>
            <a:endParaRPr lang="de-DE" dirty="0">
              <a:solidFill>
                <a:srgbClr val="000000"/>
              </a:solidFill>
              <a:effectLst/>
              <a:latin typeface="+mn-lt"/>
            </a:endParaRPr>
          </a:p>
        </p:txBody>
      </p:sp>
      <p:sp>
        <p:nvSpPr>
          <p:cNvPr id="1014798" name="AutoShape 14"/>
          <p:cNvSpPr>
            <a:spLocks noChangeArrowheads="1"/>
          </p:cNvSpPr>
          <p:nvPr/>
        </p:nvSpPr>
        <p:spPr bwMode="auto">
          <a:xfrm>
            <a:off x="1447800" y="1795463"/>
            <a:ext cx="1600200" cy="4585865"/>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a:effectLst/>
              <a:latin typeface="+mn-lt"/>
            </a:endParaRPr>
          </a:p>
        </p:txBody>
      </p:sp>
      <p:sp>
        <p:nvSpPr>
          <p:cNvPr id="39972" name="Text Box 41"/>
          <p:cNvSpPr txBox="1">
            <a:spLocks noChangeArrowheads="1"/>
          </p:cNvSpPr>
          <p:nvPr/>
        </p:nvSpPr>
        <p:spPr bwMode="auto">
          <a:xfrm>
            <a:off x="5175705" y="848906"/>
            <a:ext cx="1688603"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dirty="0">
                <a:solidFill>
                  <a:srgbClr val="000000"/>
                </a:solidFill>
                <a:effectLst/>
                <a:latin typeface="+mn-lt"/>
              </a:rPr>
              <a:t>Schweregrade</a:t>
            </a:r>
          </a:p>
          <a:p>
            <a:r>
              <a:rPr lang="de-DE" b="1" dirty="0">
                <a:solidFill>
                  <a:srgbClr val="000000"/>
                </a:solidFill>
                <a:effectLst/>
                <a:latin typeface="+mn-lt"/>
              </a:rPr>
              <a:t>je Basis-DRG</a:t>
            </a:r>
            <a:endParaRPr lang="de-DE" dirty="0">
              <a:solidFill>
                <a:srgbClr val="000000"/>
              </a:solidFill>
              <a:effectLst/>
              <a:latin typeface="+mn-lt"/>
            </a:endParaRPr>
          </a:p>
        </p:txBody>
      </p:sp>
      <p:cxnSp>
        <p:nvCxnSpPr>
          <p:cNvPr id="3" name="Gerade Verbindung mit Pfeil 2"/>
          <p:cNvCxnSpPr>
            <a:stCxn id="39940" idx="3"/>
            <a:endCxn id="39942" idx="1"/>
          </p:cNvCxnSpPr>
          <p:nvPr/>
        </p:nvCxnSpPr>
        <p:spPr>
          <a:xfrm flipV="1">
            <a:off x="1219200" y="4076700"/>
            <a:ext cx="228600" cy="47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a:stCxn id="39942" idx="3"/>
            <a:endCxn id="39945" idx="1"/>
          </p:cNvCxnSpPr>
          <p:nvPr/>
        </p:nvCxnSpPr>
        <p:spPr>
          <a:xfrm>
            <a:off x="3048000" y="4076700"/>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39941" idx="3"/>
            <a:endCxn id="39944" idx="1"/>
          </p:cNvCxnSpPr>
          <p:nvPr/>
        </p:nvCxnSpPr>
        <p:spPr>
          <a:xfrm>
            <a:off x="3048000" y="2492524"/>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a:stCxn id="39943" idx="3"/>
            <a:endCxn id="39946" idx="1"/>
          </p:cNvCxnSpPr>
          <p:nvPr/>
        </p:nvCxnSpPr>
        <p:spPr>
          <a:xfrm flipV="1">
            <a:off x="3048000" y="5657825"/>
            <a:ext cx="533400" cy="37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19"/>
          <p:cNvSpPr>
            <a:spLocks noChangeArrowheads="1"/>
          </p:cNvSpPr>
          <p:nvPr/>
        </p:nvSpPr>
        <p:spPr bwMode="auto">
          <a:xfrm>
            <a:off x="5412566" y="2276872"/>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a:solidFill>
                  <a:srgbClr val="000000"/>
                </a:solidFill>
                <a:effectLst/>
                <a:latin typeface="+mn-lt"/>
              </a:rPr>
              <a:t>PCCL 6</a:t>
            </a:r>
          </a:p>
        </p:txBody>
      </p:sp>
      <p:sp>
        <p:nvSpPr>
          <p:cNvPr id="77" name="AutoShape 30"/>
          <p:cNvSpPr>
            <a:spLocks noChangeArrowheads="1"/>
          </p:cNvSpPr>
          <p:nvPr/>
        </p:nvSpPr>
        <p:spPr bwMode="auto">
          <a:xfrm>
            <a:off x="5076056" y="2104392"/>
            <a:ext cx="1800200" cy="3939047"/>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dirty="0">
              <a:effectLst/>
              <a:latin typeface="+mn-lt"/>
            </a:endParaRPr>
          </a:p>
        </p:txBody>
      </p:sp>
      <p:sp>
        <p:nvSpPr>
          <p:cNvPr id="78" name="Rectangle 20"/>
          <p:cNvSpPr>
            <a:spLocks noChangeArrowheads="1"/>
          </p:cNvSpPr>
          <p:nvPr/>
        </p:nvSpPr>
        <p:spPr bwMode="auto">
          <a:xfrm>
            <a:off x="5412566" y="3007969"/>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a:solidFill>
                  <a:srgbClr val="000000"/>
                </a:solidFill>
                <a:effectLst/>
                <a:latin typeface="+mn-lt"/>
              </a:rPr>
              <a:t>PCCL …</a:t>
            </a:r>
          </a:p>
        </p:txBody>
      </p:sp>
      <p:sp>
        <p:nvSpPr>
          <p:cNvPr id="79" name="Rectangle 21"/>
          <p:cNvSpPr>
            <a:spLocks noChangeArrowheads="1"/>
          </p:cNvSpPr>
          <p:nvPr/>
        </p:nvSpPr>
        <p:spPr bwMode="auto">
          <a:xfrm>
            <a:off x="5412566" y="3769969"/>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PCCL 2</a:t>
            </a:r>
          </a:p>
        </p:txBody>
      </p:sp>
      <p:sp>
        <p:nvSpPr>
          <p:cNvPr id="80" name="Rectangle 22"/>
          <p:cNvSpPr>
            <a:spLocks noChangeArrowheads="1"/>
          </p:cNvSpPr>
          <p:nvPr/>
        </p:nvSpPr>
        <p:spPr bwMode="auto">
          <a:xfrm>
            <a:off x="5412566" y="4539063"/>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PCCL 1</a:t>
            </a:r>
          </a:p>
        </p:txBody>
      </p:sp>
      <p:sp>
        <p:nvSpPr>
          <p:cNvPr id="81" name="Rectangle 23"/>
          <p:cNvSpPr>
            <a:spLocks noChangeArrowheads="1"/>
          </p:cNvSpPr>
          <p:nvPr/>
        </p:nvSpPr>
        <p:spPr bwMode="auto">
          <a:xfrm>
            <a:off x="5412566" y="5298161"/>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a:solidFill>
                  <a:srgbClr val="000000"/>
                </a:solidFill>
                <a:effectLst/>
                <a:latin typeface="+mn-lt"/>
              </a:rPr>
              <a:t>PCCL 0</a:t>
            </a:r>
          </a:p>
        </p:txBody>
      </p:sp>
      <p:cxnSp>
        <p:nvCxnSpPr>
          <p:cNvPr id="29" name="Gerade Verbindung mit Pfeil 28"/>
          <p:cNvCxnSpPr>
            <a:stCxn id="39944" idx="3"/>
          </p:cNvCxnSpPr>
          <p:nvPr/>
        </p:nvCxnSpPr>
        <p:spPr>
          <a:xfrm>
            <a:off x="4648200" y="2493665"/>
            <a:ext cx="427856" cy="16209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a:stCxn id="39945" idx="3"/>
            <a:endCxn id="77" idx="1"/>
          </p:cNvCxnSpPr>
          <p:nvPr/>
        </p:nvCxnSpPr>
        <p:spPr>
          <a:xfrm flipV="1">
            <a:off x="4648200" y="4073916"/>
            <a:ext cx="427856" cy="39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p:cNvCxnSpPr>
            <a:stCxn id="39946" idx="3"/>
            <a:endCxn id="77" idx="1"/>
          </p:cNvCxnSpPr>
          <p:nvPr/>
        </p:nvCxnSpPr>
        <p:spPr>
          <a:xfrm flipV="1">
            <a:off x="4724400" y="4073916"/>
            <a:ext cx="351656" cy="15839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2500710"/>
      </p:ext>
    </p:extLst>
  </p:cSld>
  <p:clrMapOvr>
    <a:masterClrMapping/>
  </p:clrMapOvr>
  <mc:AlternateContent xmlns:mc="http://schemas.openxmlformats.org/markup-compatibility/2006" xmlns:p14="http://schemas.microsoft.com/office/powerpoint/2010/main">
    <mc:Choice Requires="p14">
      <p:transition spd="slow" p14:dur="2000" advTm="3486"/>
    </mc:Choice>
    <mc:Fallback xmlns="">
      <p:transition spd="slow" advTm="3486"/>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787" name="Rectangle 3"/>
          <p:cNvSpPr>
            <a:spLocks noGrp="1" noChangeArrowheads="1"/>
          </p:cNvSpPr>
          <p:nvPr>
            <p:ph type="title"/>
          </p:nvPr>
        </p:nvSpPr>
        <p:spPr>
          <a:xfrm>
            <a:off x="457200" y="0"/>
            <a:ext cx="8229600" cy="765175"/>
          </a:xfrm>
          <a:ln>
            <a:noFill/>
          </a:ln>
        </p:spPr>
        <p:txBody>
          <a:bodyPr/>
          <a:lstStyle/>
          <a:p>
            <a:pPr eaLnBrk="1" hangingPunct="1">
              <a:defRPr/>
            </a:pPr>
            <a:r>
              <a:rPr lang="de-DE" sz="3200" dirty="0"/>
              <a:t>G-DRGs: prinzipielle Klassifizierung</a:t>
            </a:r>
          </a:p>
        </p:txBody>
      </p:sp>
      <p:sp>
        <p:nvSpPr>
          <p:cNvPr id="39940" name="AutoShape 4"/>
          <p:cNvSpPr>
            <a:spLocks noChangeArrowheads="1"/>
          </p:cNvSpPr>
          <p:nvPr/>
        </p:nvSpPr>
        <p:spPr bwMode="auto">
          <a:xfrm>
            <a:off x="76200" y="3624263"/>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MDC</a:t>
            </a:r>
          </a:p>
        </p:txBody>
      </p:sp>
      <p:sp>
        <p:nvSpPr>
          <p:cNvPr id="39941" name="AutoShape 5"/>
          <p:cNvSpPr>
            <a:spLocks noChangeArrowheads="1"/>
          </p:cNvSpPr>
          <p:nvPr/>
        </p:nvSpPr>
        <p:spPr bwMode="auto">
          <a:xfrm>
            <a:off x="1447800" y="1844824"/>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Chirur-</a:t>
            </a:r>
          </a:p>
          <a:p>
            <a:pPr eaLnBrk="0" hangingPunct="0"/>
            <a:r>
              <a:rPr lang="de-DE">
                <a:solidFill>
                  <a:srgbClr val="000000"/>
                </a:solidFill>
                <a:effectLst/>
                <a:latin typeface="+mn-lt"/>
              </a:rPr>
              <a:t>gisch</a:t>
            </a:r>
          </a:p>
        </p:txBody>
      </p:sp>
      <p:sp>
        <p:nvSpPr>
          <p:cNvPr id="39942" name="AutoShape 6"/>
          <p:cNvSpPr>
            <a:spLocks noChangeArrowheads="1"/>
          </p:cNvSpPr>
          <p:nvPr/>
        </p:nvSpPr>
        <p:spPr bwMode="auto">
          <a:xfrm>
            <a:off x="1447800" y="342900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sonstige</a:t>
            </a:r>
          </a:p>
        </p:txBody>
      </p:sp>
      <p:sp>
        <p:nvSpPr>
          <p:cNvPr id="39943" name="AutoShape 7"/>
          <p:cNvSpPr>
            <a:spLocks noChangeArrowheads="1"/>
          </p:cNvSpPr>
          <p:nvPr/>
        </p:nvSpPr>
        <p:spPr bwMode="auto">
          <a:xfrm>
            <a:off x="1447800" y="501392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err="1">
                <a:solidFill>
                  <a:srgbClr val="000000"/>
                </a:solidFill>
                <a:effectLst/>
                <a:latin typeface="+mn-lt"/>
              </a:rPr>
              <a:t>Medizi</a:t>
            </a:r>
            <a:r>
              <a:rPr lang="de-DE" dirty="0">
                <a:solidFill>
                  <a:srgbClr val="000000"/>
                </a:solidFill>
                <a:effectLst/>
                <a:latin typeface="+mn-lt"/>
              </a:rPr>
              <a:t>-</a:t>
            </a:r>
          </a:p>
          <a:p>
            <a:pPr eaLnBrk="0" hangingPunct="0"/>
            <a:r>
              <a:rPr lang="de-DE" dirty="0" err="1">
                <a:solidFill>
                  <a:srgbClr val="000000"/>
                </a:solidFill>
                <a:effectLst/>
                <a:latin typeface="+mn-lt"/>
              </a:rPr>
              <a:t>nisch</a:t>
            </a:r>
            <a:endParaRPr lang="de-DE" dirty="0">
              <a:solidFill>
                <a:srgbClr val="000000"/>
              </a:solidFill>
              <a:effectLst/>
              <a:latin typeface="+mn-lt"/>
            </a:endParaRPr>
          </a:p>
        </p:txBody>
      </p:sp>
      <p:sp>
        <p:nvSpPr>
          <p:cNvPr id="39944" name="AutoShape 8"/>
          <p:cNvSpPr>
            <a:spLocks noChangeArrowheads="1"/>
          </p:cNvSpPr>
          <p:nvPr/>
        </p:nvSpPr>
        <p:spPr bwMode="auto">
          <a:xfrm>
            <a:off x="3505200" y="203646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err="1">
                <a:solidFill>
                  <a:srgbClr val="000000"/>
                </a:solidFill>
                <a:effectLst/>
                <a:latin typeface="+mn-lt"/>
              </a:rPr>
              <a:t>Chir</a:t>
            </a:r>
            <a:r>
              <a:rPr lang="de-DE" dirty="0">
                <a:solidFill>
                  <a:srgbClr val="000000"/>
                </a:solidFill>
                <a:effectLst/>
                <a:latin typeface="+mn-lt"/>
              </a:rPr>
              <a:t>.</a:t>
            </a:r>
          </a:p>
          <a:p>
            <a:pPr eaLnBrk="0" hangingPunct="0"/>
            <a:r>
              <a:rPr lang="de-DE" dirty="0">
                <a:solidFill>
                  <a:srgbClr val="000000"/>
                </a:solidFill>
                <a:effectLst/>
                <a:latin typeface="+mn-lt"/>
              </a:rPr>
              <a:t>DRGs</a:t>
            </a:r>
          </a:p>
        </p:txBody>
      </p:sp>
      <p:sp>
        <p:nvSpPr>
          <p:cNvPr id="39945" name="AutoShape 9"/>
          <p:cNvSpPr>
            <a:spLocks noChangeArrowheads="1"/>
          </p:cNvSpPr>
          <p:nvPr/>
        </p:nvSpPr>
        <p:spPr bwMode="auto">
          <a:xfrm>
            <a:off x="3505200" y="3620641"/>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a:solidFill>
                  <a:srgbClr val="000000"/>
                </a:solidFill>
                <a:effectLst/>
                <a:latin typeface="+mn-lt"/>
              </a:rPr>
              <a:t>Sonstige</a:t>
            </a:r>
          </a:p>
          <a:p>
            <a:pPr eaLnBrk="0" hangingPunct="0"/>
            <a:r>
              <a:rPr lang="de-DE" dirty="0">
                <a:solidFill>
                  <a:srgbClr val="000000"/>
                </a:solidFill>
                <a:effectLst/>
                <a:latin typeface="+mn-lt"/>
              </a:rPr>
              <a:t>DRGs</a:t>
            </a:r>
          </a:p>
        </p:txBody>
      </p:sp>
      <p:sp>
        <p:nvSpPr>
          <p:cNvPr id="39946" name="AutoShape 10"/>
          <p:cNvSpPr>
            <a:spLocks noChangeArrowheads="1"/>
          </p:cNvSpPr>
          <p:nvPr/>
        </p:nvSpPr>
        <p:spPr bwMode="auto">
          <a:xfrm>
            <a:off x="3581400" y="520062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Med.</a:t>
            </a:r>
          </a:p>
          <a:p>
            <a:pPr eaLnBrk="0" hangingPunct="0"/>
            <a:r>
              <a:rPr lang="de-DE">
                <a:solidFill>
                  <a:srgbClr val="000000"/>
                </a:solidFill>
                <a:effectLst/>
                <a:latin typeface="+mn-lt"/>
              </a:rPr>
              <a:t>DRGs</a:t>
            </a:r>
          </a:p>
        </p:txBody>
      </p:sp>
      <p:sp>
        <p:nvSpPr>
          <p:cNvPr id="39947" name="Text Box 11"/>
          <p:cNvSpPr txBox="1">
            <a:spLocks noChangeArrowheads="1"/>
          </p:cNvSpPr>
          <p:nvPr/>
        </p:nvSpPr>
        <p:spPr bwMode="auto">
          <a:xfrm>
            <a:off x="30994" y="848906"/>
            <a:ext cx="1232004"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dirty="0">
                <a:solidFill>
                  <a:srgbClr val="000000"/>
                </a:solidFill>
                <a:effectLst/>
                <a:latin typeface="+mn-lt"/>
              </a:rPr>
              <a:t>25 Haupt-</a:t>
            </a:r>
          </a:p>
          <a:p>
            <a:pPr algn="l"/>
            <a:r>
              <a:rPr lang="de-DE" b="1" dirty="0">
                <a:solidFill>
                  <a:srgbClr val="000000"/>
                </a:solidFill>
                <a:effectLst/>
                <a:latin typeface="+mn-lt"/>
              </a:rPr>
              <a:t>gruppen</a:t>
            </a:r>
          </a:p>
        </p:txBody>
      </p:sp>
      <p:sp>
        <p:nvSpPr>
          <p:cNvPr id="39948" name="Text Box 12"/>
          <p:cNvSpPr txBox="1">
            <a:spLocks noChangeArrowheads="1"/>
          </p:cNvSpPr>
          <p:nvPr/>
        </p:nvSpPr>
        <p:spPr bwMode="auto">
          <a:xfrm>
            <a:off x="1701051" y="848906"/>
            <a:ext cx="111101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a:solidFill>
                  <a:srgbClr val="000000"/>
                </a:solidFill>
                <a:effectLst/>
                <a:latin typeface="+mn-lt"/>
              </a:rPr>
              <a:t>Partition</a:t>
            </a:r>
          </a:p>
        </p:txBody>
      </p:sp>
      <p:sp>
        <p:nvSpPr>
          <p:cNvPr id="39949" name="Text Box 13"/>
          <p:cNvSpPr txBox="1">
            <a:spLocks noChangeArrowheads="1"/>
          </p:cNvSpPr>
          <p:nvPr/>
        </p:nvSpPr>
        <p:spPr bwMode="auto">
          <a:xfrm>
            <a:off x="3419872" y="848906"/>
            <a:ext cx="1372106"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dirty="0">
                <a:solidFill>
                  <a:srgbClr val="000000"/>
                </a:solidFill>
                <a:effectLst/>
                <a:latin typeface="+mn-lt"/>
              </a:rPr>
              <a:t>Basis-DRGs</a:t>
            </a:r>
            <a:endParaRPr lang="de-DE" dirty="0">
              <a:solidFill>
                <a:srgbClr val="000000"/>
              </a:solidFill>
              <a:effectLst/>
              <a:latin typeface="+mn-lt"/>
            </a:endParaRPr>
          </a:p>
        </p:txBody>
      </p:sp>
      <p:sp>
        <p:nvSpPr>
          <p:cNvPr id="1014798" name="AutoShape 14"/>
          <p:cNvSpPr>
            <a:spLocks noChangeArrowheads="1"/>
          </p:cNvSpPr>
          <p:nvPr/>
        </p:nvSpPr>
        <p:spPr bwMode="auto">
          <a:xfrm>
            <a:off x="1447800" y="1795463"/>
            <a:ext cx="1600200" cy="4585865"/>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a:effectLst/>
              <a:latin typeface="+mn-lt"/>
            </a:endParaRPr>
          </a:p>
        </p:txBody>
      </p:sp>
      <p:sp>
        <p:nvSpPr>
          <p:cNvPr id="39972" name="Text Box 41"/>
          <p:cNvSpPr txBox="1">
            <a:spLocks noChangeArrowheads="1"/>
          </p:cNvSpPr>
          <p:nvPr/>
        </p:nvSpPr>
        <p:spPr bwMode="auto">
          <a:xfrm>
            <a:off x="5175704" y="848906"/>
            <a:ext cx="1688604"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dirty="0">
                <a:solidFill>
                  <a:srgbClr val="000000"/>
                </a:solidFill>
                <a:effectLst/>
                <a:latin typeface="+mn-lt"/>
              </a:rPr>
              <a:t>Schweregrade</a:t>
            </a:r>
          </a:p>
          <a:p>
            <a:r>
              <a:rPr lang="de-DE" b="1" dirty="0">
                <a:solidFill>
                  <a:srgbClr val="000000"/>
                </a:solidFill>
                <a:effectLst/>
                <a:latin typeface="+mn-lt"/>
              </a:rPr>
              <a:t>je Basis-DRG</a:t>
            </a:r>
            <a:endParaRPr lang="de-DE" dirty="0">
              <a:solidFill>
                <a:srgbClr val="000000"/>
              </a:solidFill>
              <a:effectLst/>
              <a:latin typeface="+mn-lt"/>
            </a:endParaRPr>
          </a:p>
        </p:txBody>
      </p:sp>
      <p:cxnSp>
        <p:nvCxnSpPr>
          <p:cNvPr id="3" name="Gerade Verbindung mit Pfeil 2"/>
          <p:cNvCxnSpPr>
            <a:stCxn id="39940" idx="3"/>
            <a:endCxn id="39942" idx="1"/>
          </p:cNvCxnSpPr>
          <p:nvPr/>
        </p:nvCxnSpPr>
        <p:spPr>
          <a:xfrm flipV="1">
            <a:off x="1219200" y="4076700"/>
            <a:ext cx="228600" cy="47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a:stCxn id="39942" idx="3"/>
            <a:endCxn id="39945" idx="1"/>
          </p:cNvCxnSpPr>
          <p:nvPr/>
        </p:nvCxnSpPr>
        <p:spPr>
          <a:xfrm>
            <a:off x="3048000" y="4076700"/>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39941" idx="3"/>
            <a:endCxn id="39944" idx="1"/>
          </p:cNvCxnSpPr>
          <p:nvPr/>
        </p:nvCxnSpPr>
        <p:spPr>
          <a:xfrm>
            <a:off x="3048000" y="2492524"/>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a:stCxn id="39943" idx="3"/>
            <a:endCxn id="39946" idx="1"/>
          </p:cNvCxnSpPr>
          <p:nvPr/>
        </p:nvCxnSpPr>
        <p:spPr>
          <a:xfrm flipV="1">
            <a:off x="3048000" y="5657825"/>
            <a:ext cx="533400" cy="37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19"/>
          <p:cNvSpPr>
            <a:spLocks noChangeArrowheads="1"/>
          </p:cNvSpPr>
          <p:nvPr/>
        </p:nvSpPr>
        <p:spPr bwMode="auto">
          <a:xfrm>
            <a:off x="5412566" y="2276872"/>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a:solidFill>
                  <a:srgbClr val="000000"/>
                </a:solidFill>
                <a:effectLst/>
                <a:latin typeface="+mn-lt"/>
              </a:rPr>
              <a:t>PCCL 6</a:t>
            </a:r>
          </a:p>
        </p:txBody>
      </p:sp>
      <p:sp>
        <p:nvSpPr>
          <p:cNvPr id="77" name="AutoShape 30"/>
          <p:cNvSpPr>
            <a:spLocks noChangeArrowheads="1"/>
          </p:cNvSpPr>
          <p:nvPr/>
        </p:nvSpPr>
        <p:spPr bwMode="auto">
          <a:xfrm>
            <a:off x="5076056" y="2104392"/>
            <a:ext cx="1800200" cy="3939047"/>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dirty="0">
              <a:effectLst/>
              <a:latin typeface="+mn-lt"/>
            </a:endParaRPr>
          </a:p>
        </p:txBody>
      </p:sp>
      <p:sp>
        <p:nvSpPr>
          <p:cNvPr id="78" name="Rectangle 20"/>
          <p:cNvSpPr>
            <a:spLocks noChangeArrowheads="1"/>
          </p:cNvSpPr>
          <p:nvPr/>
        </p:nvSpPr>
        <p:spPr bwMode="auto">
          <a:xfrm>
            <a:off x="5412566" y="3007969"/>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a:solidFill>
                  <a:srgbClr val="000000"/>
                </a:solidFill>
                <a:effectLst/>
                <a:latin typeface="+mn-lt"/>
              </a:rPr>
              <a:t>PCCL …</a:t>
            </a:r>
          </a:p>
        </p:txBody>
      </p:sp>
      <p:sp>
        <p:nvSpPr>
          <p:cNvPr id="79" name="Rectangle 21"/>
          <p:cNvSpPr>
            <a:spLocks noChangeArrowheads="1"/>
          </p:cNvSpPr>
          <p:nvPr/>
        </p:nvSpPr>
        <p:spPr bwMode="auto">
          <a:xfrm>
            <a:off x="5412566" y="3769969"/>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PCCL 2</a:t>
            </a:r>
          </a:p>
        </p:txBody>
      </p:sp>
      <p:sp>
        <p:nvSpPr>
          <p:cNvPr id="80" name="Rectangle 22"/>
          <p:cNvSpPr>
            <a:spLocks noChangeArrowheads="1"/>
          </p:cNvSpPr>
          <p:nvPr/>
        </p:nvSpPr>
        <p:spPr bwMode="auto">
          <a:xfrm>
            <a:off x="5412566" y="4539063"/>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PCCL 1</a:t>
            </a:r>
          </a:p>
        </p:txBody>
      </p:sp>
      <p:sp>
        <p:nvSpPr>
          <p:cNvPr id="81" name="Rectangle 23"/>
          <p:cNvSpPr>
            <a:spLocks noChangeArrowheads="1"/>
          </p:cNvSpPr>
          <p:nvPr/>
        </p:nvSpPr>
        <p:spPr bwMode="auto">
          <a:xfrm>
            <a:off x="5412566" y="5298161"/>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a:solidFill>
                  <a:srgbClr val="000000"/>
                </a:solidFill>
                <a:effectLst/>
                <a:latin typeface="+mn-lt"/>
              </a:rPr>
              <a:t>PCCL 0</a:t>
            </a:r>
          </a:p>
        </p:txBody>
      </p:sp>
      <p:cxnSp>
        <p:nvCxnSpPr>
          <p:cNvPr id="29" name="Gerade Verbindung mit Pfeil 28"/>
          <p:cNvCxnSpPr>
            <a:stCxn id="39944" idx="3"/>
          </p:cNvCxnSpPr>
          <p:nvPr/>
        </p:nvCxnSpPr>
        <p:spPr>
          <a:xfrm>
            <a:off x="4648200" y="2493665"/>
            <a:ext cx="427856" cy="16209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a:stCxn id="39945" idx="3"/>
            <a:endCxn id="77" idx="1"/>
          </p:cNvCxnSpPr>
          <p:nvPr/>
        </p:nvCxnSpPr>
        <p:spPr>
          <a:xfrm flipV="1">
            <a:off x="4648200" y="4073916"/>
            <a:ext cx="427856" cy="39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p:cNvCxnSpPr>
            <a:stCxn id="39946" idx="3"/>
            <a:endCxn id="77" idx="1"/>
          </p:cNvCxnSpPr>
          <p:nvPr/>
        </p:nvCxnSpPr>
        <p:spPr>
          <a:xfrm flipV="1">
            <a:off x="4724400" y="4073916"/>
            <a:ext cx="351656" cy="15839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Oval 18"/>
          <p:cNvSpPr>
            <a:spLocks noChangeArrowheads="1"/>
          </p:cNvSpPr>
          <p:nvPr/>
        </p:nvSpPr>
        <p:spPr bwMode="auto">
          <a:xfrm>
            <a:off x="7631130" y="3605262"/>
            <a:ext cx="895994" cy="831850"/>
          </a:xfrm>
          <a:prstGeom prst="ellipse">
            <a:avLst/>
          </a:prstGeom>
          <a:solidFill>
            <a:schemeClr val="accent1">
              <a:lumMod val="40000"/>
              <a:lumOff val="60000"/>
            </a:schemeClr>
          </a:solidFill>
          <a:ln w="9525">
            <a:solidFill>
              <a:srgbClr val="000000"/>
            </a:solidFill>
            <a:round/>
            <a:headEnd/>
            <a:tailEnd/>
          </a:ln>
        </p:spPr>
        <p:txBody>
          <a:bodyPr wrap="none" anchor="ctr"/>
          <a:lstStyle/>
          <a:p>
            <a:pPr eaLnBrk="0" hangingPunct="0"/>
            <a:r>
              <a:rPr lang="de-DE" sz="2400">
                <a:effectLst/>
                <a:latin typeface="Times New Roman" pitchFamily="18" charset="0"/>
              </a:rPr>
              <a:t>DRGs</a:t>
            </a:r>
          </a:p>
        </p:txBody>
      </p:sp>
      <p:sp>
        <p:nvSpPr>
          <p:cNvPr id="31" name="Oval 19"/>
          <p:cNvSpPr>
            <a:spLocks noChangeArrowheads="1"/>
          </p:cNvSpPr>
          <p:nvPr/>
        </p:nvSpPr>
        <p:spPr bwMode="auto">
          <a:xfrm>
            <a:off x="7705796" y="3605262"/>
            <a:ext cx="895994" cy="831850"/>
          </a:xfrm>
          <a:prstGeom prst="ellipse">
            <a:avLst/>
          </a:prstGeom>
          <a:solidFill>
            <a:schemeClr val="accent1">
              <a:lumMod val="40000"/>
              <a:lumOff val="60000"/>
            </a:schemeClr>
          </a:solidFill>
          <a:ln w="9525">
            <a:solidFill>
              <a:srgbClr val="000000"/>
            </a:solidFill>
            <a:round/>
            <a:headEnd/>
            <a:tailEnd/>
          </a:ln>
        </p:spPr>
        <p:txBody>
          <a:bodyPr wrap="none" anchor="ctr"/>
          <a:lstStyle/>
          <a:p>
            <a:pPr eaLnBrk="0" hangingPunct="0"/>
            <a:r>
              <a:rPr lang="de-DE" sz="2400">
                <a:effectLst/>
                <a:latin typeface="Times New Roman" pitchFamily="18" charset="0"/>
              </a:rPr>
              <a:t>DRGs</a:t>
            </a:r>
          </a:p>
        </p:txBody>
      </p:sp>
      <p:sp>
        <p:nvSpPr>
          <p:cNvPr id="32" name="Oval 20"/>
          <p:cNvSpPr>
            <a:spLocks noChangeArrowheads="1"/>
          </p:cNvSpPr>
          <p:nvPr/>
        </p:nvSpPr>
        <p:spPr bwMode="auto">
          <a:xfrm>
            <a:off x="7780462" y="3605262"/>
            <a:ext cx="895994" cy="831850"/>
          </a:xfrm>
          <a:prstGeom prst="ellipse">
            <a:avLst/>
          </a:prstGeom>
          <a:solidFill>
            <a:schemeClr val="accent1">
              <a:lumMod val="40000"/>
              <a:lumOff val="60000"/>
            </a:schemeClr>
          </a:solidFill>
          <a:ln w="9525">
            <a:solidFill>
              <a:srgbClr val="000000"/>
            </a:solidFill>
            <a:round/>
            <a:headEnd/>
            <a:tailEnd/>
          </a:ln>
        </p:spPr>
        <p:txBody>
          <a:bodyPr wrap="none" anchor="ctr"/>
          <a:lstStyle/>
          <a:p>
            <a:pPr eaLnBrk="0" hangingPunct="0"/>
            <a:r>
              <a:rPr lang="de-DE" sz="2400" dirty="0">
                <a:effectLst/>
                <a:latin typeface="Times New Roman" pitchFamily="18" charset="0"/>
              </a:rPr>
              <a:t>DRGs</a:t>
            </a:r>
          </a:p>
        </p:txBody>
      </p:sp>
      <p:sp>
        <p:nvSpPr>
          <p:cNvPr id="34" name="AutoShape 35"/>
          <p:cNvSpPr>
            <a:spLocks/>
          </p:cNvSpPr>
          <p:nvPr/>
        </p:nvSpPr>
        <p:spPr bwMode="auto">
          <a:xfrm>
            <a:off x="7189908" y="2104393"/>
            <a:ext cx="298665" cy="3939046"/>
          </a:xfrm>
          <a:prstGeom prst="rightBrace">
            <a:avLst>
              <a:gd name="adj1" fmla="val 97917"/>
              <a:gd name="adj2"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de-DE" sz="2400" b="1">
              <a:solidFill>
                <a:srgbClr val="000000"/>
              </a:solidFill>
              <a:effectLst/>
              <a:latin typeface="Times New Roman" pitchFamily="18" charset="0"/>
            </a:endParaRPr>
          </a:p>
        </p:txBody>
      </p:sp>
      <p:sp>
        <p:nvSpPr>
          <p:cNvPr id="35" name="Text Box 41"/>
          <p:cNvSpPr txBox="1">
            <a:spLocks noChangeArrowheads="1"/>
          </p:cNvSpPr>
          <p:nvPr/>
        </p:nvSpPr>
        <p:spPr bwMode="auto">
          <a:xfrm>
            <a:off x="7391653" y="847598"/>
            <a:ext cx="1269515"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dirty="0">
                <a:solidFill>
                  <a:srgbClr val="000000"/>
                </a:solidFill>
                <a:effectLst/>
                <a:latin typeface="+mn-lt"/>
              </a:rPr>
              <a:t>DRGs je</a:t>
            </a:r>
          </a:p>
          <a:p>
            <a:r>
              <a:rPr lang="de-DE" b="1" dirty="0">
                <a:solidFill>
                  <a:srgbClr val="000000"/>
                </a:solidFill>
                <a:effectLst/>
                <a:latin typeface="+mn-lt"/>
              </a:rPr>
              <a:t>Basis-DRG</a:t>
            </a:r>
            <a:endParaRPr lang="de-DE" dirty="0">
              <a:solidFill>
                <a:srgbClr val="000000"/>
              </a:solidFill>
              <a:effectLst/>
              <a:latin typeface="+mn-lt"/>
            </a:endParaRPr>
          </a:p>
        </p:txBody>
      </p:sp>
      <p:sp>
        <p:nvSpPr>
          <p:cNvPr id="37" name="Text Box 69"/>
          <p:cNvSpPr txBox="1">
            <a:spLocks noChangeArrowheads="1"/>
          </p:cNvSpPr>
          <p:nvPr/>
        </p:nvSpPr>
        <p:spPr bwMode="auto">
          <a:xfrm>
            <a:off x="5148263" y="6174184"/>
            <a:ext cx="2051050" cy="707886"/>
          </a:xfrm>
          <a:prstGeom prst="rect">
            <a:avLst/>
          </a:prstGeom>
          <a:solidFill>
            <a:schemeClr val="hlink"/>
          </a:solidFill>
          <a:ln w="9525">
            <a:solidFill>
              <a:srgbClr val="000000"/>
            </a:solidFill>
            <a:miter lim="800000"/>
            <a:headEnd/>
            <a:tailEnd/>
          </a:ln>
        </p:spPr>
        <p:txBody>
          <a:bodyPr wrap="square">
            <a:spAutoFit/>
          </a:bodyPr>
          <a:lstStyle>
            <a:defPPr>
              <a:defRPr lang="en-US"/>
            </a:defPPr>
            <a:lvl1pPr eaLnBrk="0" hangingPunct="0">
              <a:defRPr sz="1600" b="1">
                <a:solidFill>
                  <a:schemeClr val="bg1"/>
                </a:solidFill>
                <a:effectLst/>
                <a:latin typeface="+mn-lt"/>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de-DE" sz="2000"/>
              <a:t>Medizinischer Schweregrad</a:t>
            </a:r>
          </a:p>
        </p:txBody>
      </p:sp>
      <p:sp>
        <p:nvSpPr>
          <p:cNvPr id="38" name="Text Box 70"/>
          <p:cNvSpPr txBox="1">
            <a:spLocks noChangeArrowheads="1"/>
          </p:cNvSpPr>
          <p:nvPr/>
        </p:nvSpPr>
        <p:spPr bwMode="auto">
          <a:xfrm>
            <a:off x="7092950" y="6174184"/>
            <a:ext cx="2051050" cy="707886"/>
          </a:xfrm>
          <a:prstGeom prst="rect">
            <a:avLst/>
          </a:prstGeom>
          <a:solidFill>
            <a:schemeClr val="hlink"/>
          </a:solidFill>
          <a:ln w="9525">
            <a:solidFill>
              <a:srgbClr val="000000"/>
            </a:solidFill>
            <a:miter lim="800000"/>
            <a:headEnd/>
            <a:tailEnd/>
          </a:ln>
        </p:spPr>
        <p:txBody>
          <a:bodyPr wrap="square">
            <a:spAutoFit/>
          </a:bodyPr>
          <a:lstStyle>
            <a:defPPr>
              <a:defRPr lang="en-US"/>
            </a:defPPr>
            <a:lvl1pPr eaLnBrk="0" hangingPunct="0">
              <a:defRPr sz="1600" b="1">
                <a:solidFill>
                  <a:schemeClr val="bg1"/>
                </a:solidFill>
                <a:effectLst/>
                <a:latin typeface="+mn-lt"/>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de-DE" sz="2000"/>
              <a:t>Ökonomischer Schweregrad</a:t>
            </a:r>
          </a:p>
        </p:txBody>
      </p:sp>
    </p:spTree>
    <p:extLst>
      <p:ext uri="{BB962C8B-B14F-4D97-AF65-F5344CB8AC3E}">
        <p14:creationId xmlns:p14="http://schemas.microsoft.com/office/powerpoint/2010/main" val="220204639"/>
      </p:ext>
    </p:extLst>
  </p:cSld>
  <p:clrMapOvr>
    <a:masterClrMapping/>
  </p:clrMapOvr>
  <mc:AlternateContent xmlns:mc="http://schemas.openxmlformats.org/markup-compatibility/2006" xmlns:p14="http://schemas.microsoft.com/office/powerpoint/2010/main">
    <mc:Choice Requires="p14">
      <p:transition spd="slow" p14:dur="2000" advTm="28557"/>
    </mc:Choice>
    <mc:Fallback xmlns="">
      <p:transition spd="slow" advTm="2855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p:txBody>
          <a:bodyPr/>
          <a:lstStyle/>
          <a:p>
            <a:pPr eaLnBrk="1" hangingPunct="1">
              <a:defRPr/>
            </a:pPr>
            <a:r>
              <a:rPr lang="de-DE" dirty="0"/>
              <a:t>1.1.1.4 G-DRG</a:t>
            </a:r>
          </a:p>
        </p:txBody>
      </p:sp>
      <p:sp>
        <p:nvSpPr>
          <p:cNvPr id="976899" name="Rectangle 3"/>
          <p:cNvSpPr>
            <a:spLocks noGrp="1" noChangeArrowheads="1"/>
          </p:cNvSpPr>
          <p:nvPr>
            <p:ph idx="1"/>
          </p:nvPr>
        </p:nvSpPr>
        <p:spPr/>
        <p:txBody>
          <a:bodyPr>
            <a:noAutofit/>
          </a:bodyPr>
          <a:lstStyle/>
          <a:p>
            <a:pPr eaLnBrk="1" hangingPunct="1">
              <a:defRPr/>
            </a:pPr>
            <a:r>
              <a:rPr lang="de-DE" dirty="0"/>
              <a:t>German Diagnosis </a:t>
            </a:r>
            <a:r>
              <a:rPr lang="de-DE" dirty="0" err="1"/>
              <a:t>Related</a:t>
            </a:r>
            <a:r>
              <a:rPr lang="de-DE" dirty="0"/>
              <a:t> Group</a:t>
            </a:r>
          </a:p>
          <a:p>
            <a:pPr eaLnBrk="1" hangingPunct="1">
              <a:defRPr/>
            </a:pPr>
            <a:r>
              <a:rPr lang="de-DE" dirty="0"/>
              <a:t>2003: optional</a:t>
            </a:r>
          </a:p>
          <a:p>
            <a:pPr eaLnBrk="1" hangingPunct="1">
              <a:defRPr/>
            </a:pPr>
            <a:r>
              <a:rPr lang="de-DE" dirty="0"/>
              <a:t>Ab 2004: budget-neutrale Umsetzung</a:t>
            </a:r>
          </a:p>
          <a:p>
            <a:pPr eaLnBrk="1" hangingPunct="1">
              <a:defRPr/>
            </a:pPr>
            <a:r>
              <a:rPr lang="de-DE" dirty="0"/>
              <a:t>Seit 2009/10: verbindliche Finanzierung für alle Krankenhäuser</a:t>
            </a:r>
          </a:p>
        </p:txBody>
      </p:sp>
    </p:spTree>
    <p:extLst>
      <p:ext uri="{BB962C8B-B14F-4D97-AF65-F5344CB8AC3E}">
        <p14:creationId xmlns:p14="http://schemas.microsoft.com/office/powerpoint/2010/main" val="2816209574"/>
      </p:ext>
    </p:extLst>
  </p:cSld>
  <p:clrMapOvr>
    <a:masterClrMapping/>
  </p:clrMapOvr>
  <mc:AlternateContent xmlns:mc="http://schemas.openxmlformats.org/markup-compatibility/2006" xmlns:p14="http://schemas.microsoft.com/office/powerpoint/2010/main">
    <mc:Choice Requires="p14">
      <p:transition spd="slow" p14:dur="2000" advTm="127677"/>
    </mc:Choice>
    <mc:Fallback xmlns="">
      <p:transition spd="slow" advTm="127677"/>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787" name="Rectangle 3"/>
          <p:cNvSpPr>
            <a:spLocks noGrp="1" noChangeArrowheads="1"/>
          </p:cNvSpPr>
          <p:nvPr>
            <p:ph type="title"/>
          </p:nvPr>
        </p:nvSpPr>
        <p:spPr>
          <a:xfrm>
            <a:off x="457200" y="0"/>
            <a:ext cx="8229600" cy="765175"/>
          </a:xfrm>
          <a:ln>
            <a:noFill/>
          </a:ln>
        </p:spPr>
        <p:txBody>
          <a:bodyPr/>
          <a:lstStyle/>
          <a:p>
            <a:pPr eaLnBrk="1" hangingPunct="1">
              <a:defRPr/>
            </a:pPr>
            <a:r>
              <a:rPr lang="de-DE" sz="3200"/>
              <a:t>AR-DRGs: prinzipielle Klassifizierung</a:t>
            </a:r>
          </a:p>
        </p:txBody>
      </p:sp>
      <p:sp>
        <p:nvSpPr>
          <p:cNvPr id="39940" name="AutoShape 4"/>
          <p:cNvSpPr>
            <a:spLocks noChangeArrowheads="1"/>
          </p:cNvSpPr>
          <p:nvPr/>
        </p:nvSpPr>
        <p:spPr bwMode="auto">
          <a:xfrm>
            <a:off x="76200" y="3624263"/>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MDC</a:t>
            </a:r>
          </a:p>
        </p:txBody>
      </p:sp>
      <p:sp>
        <p:nvSpPr>
          <p:cNvPr id="39941" name="AutoShape 5"/>
          <p:cNvSpPr>
            <a:spLocks noChangeArrowheads="1"/>
          </p:cNvSpPr>
          <p:nvPr/>
        </p:nvSpPr>
        <p:spPr bwMode="auto">
          <a:xfrm>
            <a:off x="1447800" y="1844824"/>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Chirur-</a:t>
            </a:r>
          </a:p>
          <a:p>
            <a:pPr eaLnBrk="0" hangingPunct="0"/>
            <a:r>
              <a:rPr lang="de-DE">
                <a:solidFill>
                  <a:srgbClr val="000000"/>
                </a:solidFill>
                <a:effectLst/>
                <a:latin typeface="+mn-lt"/>
              </a:rPr>
              <a:t>gisch</a:t>
            </a:r>
          </a:p>
        </p:txBody>
      </p:sp>
      <p:sp>
        <p:nvSpPr>
          <p:cNvPr id="39942" name="AutoShape 6"/>
          <p:cNvSpPr>
            <a:spLocks noChangeArrowheads="1"/>
          </p:cNvSpPr>
          <p:nvPr/>
        </p:nvSpPr>
        <p:spPr bwMode="auto">
          <a:xfrm>
            <a:off x="1447800" y="342900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sonstige</a:t>
            </a:r>
          </a:p>
        </p:txBody>
      </p:sp>
      <p:sp>
        <p:nvSpPr>
          <p:cNvPr id="39943" name="AutoShape 7"/>
          <p:cNvSpPr>
            <a:spLocks noChangeArrowheads="1"/>
          </p:cNvSpPr>
          <p:nvPr/>
        </p:nvSpPr>
        <p:spPr bwMode="auto">
          <a:xfrm>
            <a:off x="1447800" y="5013920"/>
            <a:ext cx="1600200" cy="1295400"/>
          </a:xfrm>
          <a:prstGeom prst="diamond">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err="1">
                <a:solidFill>
                  <a:srgbClr val="000000"/>
                </a:solidFill>
                <a:effectLst/>
                <a:latin typeface="+mn-lt"/>
              </a:rPr>
              <a:t>Medizi</a:t>
            </a:r>
            <a:r>
              <a:rPr lang="de-DE" dirty="0">
                <a:solidFill>
                  <a:srgbClr val="000000"/>
                </a:solidFill>
                <a:effectLst/>
                <a:latin typeface="+mn-lt"/>
              </a:rPr>
              <a:t>-</a:t>
            </a:r>
          </a:p>
          <a:p>
            <a:pPr eaLnBrk="0" hangingPunct="0"/>
            <a:r>
              <a:rPr lang="de-DE" dirty="0" err="1">
                <a:solidFill>
                  <a:srgbClr val="000000"/>
                </a:solidFill>
                <a:effectLst/>
                <a:latin typeface="+mn-lt"/>
              </a:rPr>
              <a:t>nisch</a:t>
            </a:r>
            <a:endParaRPr lang="de-DE" dirty="0">
              <a:solidFill>
                <a:srgbClr val="000000"/>
              </a:solidFill>
              <a:effectLst/>
              <a:latin typeface="+mn-lt"/>
            </a:endParaRPr>
          </a:p>
        </p:txBody>
      </p:sp>
      <p:sp>
        <p:nvSpPr>
          <p:cNvPr id="39944" name="AutoShape 8"/>
          <p:cNvSpPr>
            <a:spLocks noChangeArrowheads="1"/>
          </p:cNvSpPr>
          <p:nvPr/>
        </p:nvSpPr>
        <p:spPr bwMode="auto">
          <a:xfrm>
            <a:off x="3505200" y="203646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err="1">
                <a:solidFill>
                  <a:srgbClr val="000000"/>
                </a:solidFill>
                <a:effectLst/>
                <a:latin typeface="+mn-lt"/>
              </a:rPr>
              <a:t>Chir</a:t>
            </a:r>
            <a:r>
              <a:rPr lang="de-DE" dirty="0">
                <a:solidFill>
                  <a:srgbClr val="000000"/>
                </a:solidFill>
                <a:effectLst/>
                <a:latin typeface="+mn-lt"/>
              </a:rPr>
              <a:t>.</a:t>
            </a:r>
          </a:p>
          <a:p>
            <a:pPr eaLnBrk="0" hangingPunct="0"/>
            <a:r>
              <a:rPr lang="de-DE" dirty="0">
                <a:solidFill>
                  <a:srgbClr val="000000"/>
                </a:solidFill>
                <a:effectLst/>
                <a:latin typeface="+mn-lt"/>
              </a:rPr>
              <a:t>DRGs</a:t>
            </a:r>
          </a:p>
        </p:txBody>
      </p:sp>
      <p:sp>
        <p:nvSpPr>
          <p:cNvPr id="39945" name="AutoShape 9"/>
          <p:cNvSpPr>
            <a:spLocks noChangeArrowheads="1"/>
          </p:cNvSpPr>
          <p:nvPr/>
        </p:nvSpPr>
        <p:spPr bwMode="auto">
          <a:xfrm>
            <a:off x="3505200" y="3620641"/>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dirty="0">
                <a:solidFill>
                  <a:srgbClr val="000000"/>
                </a:solidFill>
                <a:effectLst/>
                <a:latin typeface="+mn-lt"/>
              </a:rPr>
              <a:t>Sonstige</a:t>
            </a:r>
          </a:p>
          <a:p>
            <a:pPr eaLnBrk="0" hangingPunct="0"/>
            <a:r>
              <a:rPr lang="de-DE" dirty="0">
                <a:solidFill>
                  <a:srgbClr val="000000"/>
                </a:solidFill>
                <a:effectLst/>
                <a:latin typeface="+mn-lt"/>
              </a:rPr>
              <a:t>DRGs</a:t>
            </a:r>
          </a:p>
        </p:txBody>
      </p:sp>
      <p:sp>
        <p:nvSpPr>
          <p:cNvPr id="39946" name="AutoShape 10"/>
          <p:cNvSpPr>
            <a:spLocks noChangeArrowheads="1"/>
          </p:cNvSpPr>
          <p:nvPr/>
        </p:nvSpPr>
        <p:spPr bwMode="auto">
          <a:xfrm>
            <a:off x="3581400" y="5200625"/>
            <a:ext cx="1143000" cy="914400"/>
          </a:xfrm>
          <a:prstGeom prst="roundRect">
            <a:avLst>
              <a:gd name="adj" fmla="val 16667"/>
            </a:avLst>
          </a:prstGeom>
          <a:solidFill>
            <a:schemeClr val="accent1">
              <a:lumMod val="60000"/>
              <a:lumOff val="40000"/>
            </a:schemeClr>
          </a:solidFill>
          <a:ln w="9525">
            <a:solidFill>
              <a:schemeClr val="tx1"/>
            </a:solidFill>
            <a:round/>
            <a:headEnd/>
            <a:tailEnd/>
          </a:ln>
        </p:spPr>
        <p:txBody>
          <a:bodyPr wrap="none" anchor="ctr"/>
          <a:lstStyle/>
          <a:p>
            <a:pPr eaLnBrk="0" hangingPunct="0"/>
            <a:r>
              <a:rPr lang="de-DE">
                <a:solidFill>
                  <a:srgbClr val="000000"/>
                </a:solidFill>
                <a:effectLst/>
                <a:latin typeface="+mn-lt"/>
              </a:rPr>
              <a:t>Med.</a:t>
            </a:r>
          </a:p>
          <a:p>
            <a:pPr eaLnBrk="0" hangingPunct="0"/>
            <a:r>
              <a:rPr lang="de-DE">
                <a:solidFill>
                  <a:srgbClr val="000000"/>
                </a:solidFill>
                <a:effectLst/>
                <a:latin typeface="+mn-lt"/>
              </a:rPr>
              <a:t>DRGs</a:t>
            </a:r>
          </a:p>
        </p:txBody>
      </p:sp>
      <p:sp>
        <p:nvSpPr>
          <p:cNvPr id="39947" name="Text Box 11"/>
          <p:cNvSpPr txBox="1">
            <a:spLocks noChangeArrowheads="1"/>
          </p:cNvSpPr>
          <p:nvPr/>
        </p:nvSpPr>
        <p:spPr bwMode="auto">
          <a:xfrm>
            <a:off x="30994" y="848906"/>
            <a:ext cx="1232004"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dirty="0">
                <a:solidFill>
                  <a:srgbClr val="000000"/>
                </a:solidFill>
                <a:effectLst/>
                <a:latin typeface="+mn-lt"/>
              </a:rPr>
              <a:t>25 Haupt-</a:t>
            </a:r>
          </a:p>
          <a:p>
            <a:pPr algn="l"/>
            <a:r>
              <a:rPr lang="de-DE" b="1" dirty="0">
                <a:solidFill>
                  <a:srgbClr val="000000"/>
                </a:solidFill>
                <a:effectLst/>
                <a:latin typeface="+mn-lt"/>
              </a:rPr>
              <a:t>gruppen</a:t>
            </a:r>
          </a:p>
        </p:txBody>
      </p:sp>
      <p:sp>
        <p:nvSpPr>
          <p:cNvPr id="39948" name="Text Box 12"/>
          <p:cNvSpPr txBox="1">
            <a:spLocks noChangeArrowheads="1"/>
          </p:cNvSpPr>
          <p:nvPr/>
        </p:nvSpPr>
        <p:spPr bwMode="auto">
          <a:xfrm>
            <a:off x="1701051" y="848906"/>
            <a:ext cx="111101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algn="l"/>
            <a:r>
              <a:rPr lang="de-DE" b="1">
                <a:solidFill>
                  <a:srgbClr val="000000"/>
                </a:solidFill>
                <a:effectLst/>
                <a:latin typeface="+mn-lt"/>
              </a:rPr>
              <a:t>Partition</a:t>
            </a:r>
          </a:p>
        </p:txBody>
      </p:sp>
      <p:sp>
        <p:nvSpPr>
          <p:cNvPr id="39949" name="Text Box 13"/>
          <p:cNvSpPr txBox="1">
            <a:spLocks noChangeArrowheads="1"/>
          </p:cNvSpPr>
          <p:nvPr/>
        </p:nvSpPr>
        <p:spPr bwMode="auto">
          <a:xfrm>
            <a:off x="3419872" y="848906"/>
            <a:ext cx="1372107"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dirty="0">
                <a:solidFill>
                  <a:srgbClr val="000000"/>
                </a:solidFill>
                <a:effectLst/>
                <a:latin typeface="+mn-lt"/>
              </a:rPr>
              <a:t>409</a:t>
            </a:r>
          </a:p>
          <a:p>
            <a:r>
              <a:rPr lang="de-DE" b="1" dirty="0">
                <a:solidFill>
                  <a:srgbClr val="000000"/>
                </a:solidFill>
                <a:effectLst/>
                <a:latin typeface="+mn-lt"/>
              </a:rPr>
              <a:t>Basis-DRGs</a:t>
            </a:r>
            <a:endParaRPr lang="de-DE" dirty="0">
              <a:solidFill>
                <a:srgbClr val="000000"/>
              </a:solidFill>
              <a:effectLst/>
              <a:latin typeface="+mn-lt"/>
            </a:endParaRPr>
          </a:p>
        </p:txBody>
      </p:sp>
      <p:sp>
        <p:nvSpPr>
          <p:cNvPr id="1014798" name="AutoShape 14"/>
          <p:cNvSpPr>
            <a:spLocks noChangeArrowheads="1"/>
          </p:cNvSpPr>
          <p:nvPr/>
        </p:nvSpPr>
        <p:spPr bwMode="auto">
          <a:xfrm>
            <a:off x="1447800" y="1795463"/>
            <a:ext cx="1600200" cy="4585865"/>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a:effectLst/>
              <a:latin typeface="+mn-lt"/>
            </a:endParaRPr>
          </a:p>
        </p:txBody>
      </p:sp>
      <p:sp>
        <p:nvSpPr>
          <p:cNvPr id="39972" name="Text Box 41"/>
          <p:cNvSpPr txBox="1">
            <a:spLocks noChangeArrowheads="1"/>
          </p:cNvSpPr>
          <p:nvPr/>
        </p:nvSpPr>
        <p:spPr bwMode="auto">
          <a:xfrm>
            <a:off x="5005947" y="848906"/>
            <a:ext cx="2028120"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a:solidFill>
                  <a:srgbClr val="000000"/>
                </a:solidFill>
                <a:effectLst/>
              </a:rPr>
              <a:t>Schweregrade</a:t>
            </a:r>
          </a:p>
          <a:p>
            <a:r>
              <a:rPr lang="de-DE" b="1">
                <a:solidFill>
                  <a:srgbClr val="000000"/>
                </a:solidFill>
                <a:effectLst/>
              </a:rPr>
              <a:t>je Basis-DRG</a:t>
            </a:r>
            <a:endParaRPr lang="de-DE" dirty="0">
              <a:solidFill>
                <a:srgbClr val="000000"/>
              </a:solidFill>
              <a:effectLst/>
            </a:endParaRPr>
          </a:p>
        </p:txBody>
      </p:sp>
      <p:cxnSp>
        <p:nvCxnSpPr>
          <p:cNvPr id="3" name="Gerade Verbindung mit Pfeil 2"/>
          <p:cNvCxnSpPr>
            <a:stCxn id="39940" idx="3"/>
            <a:endCxn id="39942" idx="1"/>
          </p:cNvCxnSpPr>
          <p:nvPr/>
        </p:nvCxnSpPr>
        <p:spPr>
          <a:xfrm flipV="1">
            <a:off x="1219200" y="4076700"/>
            <a:ext cx="228600" cy="47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a:stCxn id="39942" idx="3"/>
            <a:endCxn id="39945" idx="1"/>
          </p:cNvCxnSpPr>
          <p:nvPr/>
        </p:nvCxnSpPr>
        <p:spPr>
          <a:xfrm>
            <a:off x="3048000" y="4076700"/>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39941" idx="3"/>
            <a:endCxn id="39944" idx="1"/>
          </p:cNvCxnSpPr>
          <p:nvPr/>
        </p:nvCxnSpPr>
        <p:spPr>
          <a:xfrm>
            <a:off x="3048000" y="2492524"/>
            <a:ext cx="457200" cy="11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a:stCxn id="39943" idx="3"/>
            <a:endCxn id="39946" idx="1"/>
          </p:cNvCxnSpPr>
          <p:nvPr/>
        </p:nvCxnSpPr>
        <p:spPr>
          <a:xfrm flipV="1">
            <a:off x="3048000" y="5657825"/>
            <a:ext cx="533400" cy="37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19"/>
          <p:cNvSpPr>
            <a:spLocks noChangeArrowheads="1"/>
          </p:cNvSpPr>
          <p:nvPr/>
        </p:nvSpPr>
        <p:spPr bwMode="auto">
          <a:xfrm>
            <a:off x="5412566" y="2276872"/>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PCCL 4</a:t>
            </a:r>
          </a:p>
        </p:txBody>
      </p:sp>
      <p:sp>
        <p:nvSpPr>
          <p:cNvPr id="77" name="AutoShape 30"/>
          <p:cNvSpPr>
            <a:spLocks noChangeArrowheads="1"/>
          </p:cNvSpPr>
          <p:nvPr/>
        </p:nvSpPr>
        <p:spPr bwMode="auto">
          <a:xfrm>
            <a:off x="5076056" y="2104392"/>
            <a:ext cx="1800200" cy="3939047"/>
          </a:xfrm>
          <a:prstGeom prst="bracketPair">
            <a:avLst>
              <a:gd name="adj" fmla="val 16667"/>
            </a:avLst>
          </a:prstGeom>
          <a:noFill/>
          <a:ln w="9525">
            <a:solidFill>
              <a:schemeClr val="tx1"/>
            </a:solidFill>
            <a:round/>
            <a:headEnd/>
            <a:tailEnd/>
          </a:ln>
          <a:effectLst/>
        </p:spPr>
        <p:txBody>
          <a:bodyPr wrap="none" anchor="ctr"/>
          <a:lstStyle/>
          <a:p>
            <a:pPr>
              <a:defRPr/>
            </a:pPr>
            <a:endParaRPr lang="de-DE" sz="1800" dirty="0">
              <a:effectLst/>
              <a:latin typeface="+mn-lt"/>
            </a:endParaRPr>
          </a:p>
        </p:txBody>
      </p:sp>
      <p:sp>
        <p:nvSpPr>
          <p:cNvPr id="78" name="Rectangle 20"/>
          <p:cNvSpPr>
            <a:spLocks noChangeArrowheads="1"/>
          </p:cNvSpPr>
          <p:nvPr/>
        </p:nvSpPr>
        <p:spPr bwMode="auto">
          <a:xfrm>
            <a:off x="5412566" y="3007969"/>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PCCL 3</a:t>
            </a:r>
          </a:p>
        </p:txBody>
      </p:sp>
      <p:sp>
        <p:nvSpPr>
          <p:cNvPr id="79" name="Rectangle 21"/>
          <p:cNvSpPr>
            <a:spLocks noChangeArrowheads="1"/>
          </p:cNvSpPr>
          <p:nvPr/>
        </p:nvSpPr>
        <p:spPr bwMode="auto">
          <a:xfrm>
            <a:off x="5412566" y="3769969"/>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PCCL 2</a:t>
            </a:r>
          </a:p>
        </p:txBody>
      </p:sp>
      <p:sp>
        <p:nvSpPr>
          <p:cNvPr id="80" name="Rectangle 22"/>
          <p:cNvSpPr>
            <a:spLocks noChangeArrowheads="1"/>
          </p:cNvSpPr>
          <p:nvPr/>
        </p:nvSpPr>
        <p:spPr bwMode="auto">
          <a:xfrm>
            <a:off x="5412566" y="4539063"/>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a:solidFill>
                  <a:srgbClr val="000000"/>
                </a:solidFill>
                <a:effectLst/>
                <a:latin typeface="+mn-lt"/>
              </a:rPr>
              <a:t>PCCL 1</a:t>
            </a:r>
          </a:p>
        </p:txBody>
      </p:sp>
      <p:sp>
        <p:nvSpPr>
          <p:cNvPr id="81" name="Rectangle 23"/>
          <p:cNvSpPr>
            <a:spLocks noChangeArrowheads="1"/>
          </p:cNvSpPr>
          <p:nvPr/>
        </p:nvSpPr>
        <p:spPr bwMode="auto">
          <a:xfrm>
            <a:off x="5412566" y="5298161"/>
            <a:ext cx="1143000" cy="5334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eaLnBrk="0" hangingPunct="0"/>
            <a:r>
              <a:rPr lang="de-DE" dirty="0">
                <a:solidFill>
                  <a:srgbClr val="000000"/>
                </a:solidFill>
                <a:effectLst/>
                <a:latin typeface="+mn-lt"/>
              </a:rPr>
              <a:t>PCCL 0</a:t>
            </a:r>
          </a:p>
        </p:txBody>
      </p:sp>
      <p:cxnSp>
        <p:nvCxnSpPr>
          <p:cNvPr id="29" name="Gerade Verbindung mit Pfeil 28"/>
          <p:cNvCxnSpPr>
            <a:stCxn id="39944" idx="3"/>
          </p:cNvCxnSpPr>
          <p:nvPr/>
        </p:nvCxnSpPr>
        <p:spPr>
          <a:xfrm>
            <a:off x="4648200" y="2493665"/>
            <a:ext cx="427856" cy="16209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a:stCxn id="39945" idx="3"/>
            <a:endCxn id="77" idx="1"/>
          </p:cNvCxnSpPr>
          <p:nvPr/>
        </p:nvCxnSpPr>
        <p:spPr>
          <a:xfrm flipV="1">
            <a:off x="4648200" y="4073916"/>
            <a:ext cx="427856" cy="39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p:cNvCxnSpPr>
            <a:stCxn id="39946" idx="3"/>
            <a:endCxn id="77" idx="1"/>
          </p:cNvCxnSpPr>
          <p:nvPr/>
        </p:nvCxnSpPr>
        <p:spPr>
          <a:xfrm flipV="1">
            <a:off x="4724400" y="4073916"/>
            <a:ext cx="351656" cy="15839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Oval 18"/>
          <p:cNvSpPr>
            <a:spLocks noChangeArrowheads="1"/>
          </p:cNvSpPr>
          <p:nvPr/>
        </p:nvSpPr>
        <p:spPr bwMode="auto">
          <a:xfrm>
            <a:off x="7631130" y="3605262"/>
            <a:ext cx="895994" cy="831850"/>
          </a:xfrm>
          <a:prstGeom prst="ellipse">
            <a:avLst/>
          </a:prstGeom>
          <a:solidFill>
            <a:schemeClr val="accent1">
              <a:lumMod val="40000"/>
              <a:lumOff val="60000"/>
            </a:schemeClr>
          </a:solidFill>
          <a:ln w="9525">
            <a:solidFill>
              <a:srgbClr val="000000"/>
            </a:solidFill>
            <a:round/>
            <a:headEnd/>
            <a:tailEnd/>
          </a:ln>
        </p:spPr>
        <p:txBody>
          <a:bodyPr wrap="none" anchor="ctr"/>
          <a:lstStyle/>
          <a:p>
            <a:pPr eaLnBrk="0" hangingPunct="0"/>
            <a:r>
              <a:rPr lang="de-DE" sz="2400">
                <a:effectLst/>
                <a:latin typeface="Times New Roman" pitchFamily="18" charset="0"/>
              </a:rPr>
              <a:t>DRGs</a:t>
            </a:r>
          </a:p>
        </p:txBody>
      </p:sp>
      <p:sp>
        <p:nvSpPr>
          <p:cNvPr id="31" name="Oval 19"/>
          <p:cNvSpPr>
            <a:spLocks noChangeArrowheads="1"/>
          </p:cNvSpPr>
          <p:nvPr/>
        </p:nvSpPr>
        <p:spPr bwMode="auto">
          <a:xfrm>
            <a:off x="7705796" y="3605262"/>
            <a:ext cx="895994" cy="831850"/>
          </a:xfrm>
          <a:prstGeom prst="ellipse">
            <a:avLst/>
          </a:prstGeom>
          <a:solidFill>
            <a:schemeClr val="accent1">
              <a:lumMod val="40000"/>
              <a:lumOff val="60000"/>
            </a:schemeClr>
          </a:solidFill>
          <a:ln w="9525">
            <a:solidFill>
              <a:srgbClr val="000000"/>
            </a:solidFill>
            <a:round/>
            <a:headEnd/>
            <a:tailEnd/>
          </a:ln>
        </p:spPr>
        <p:txBody>
          <a:bodyPr wrap="none" anchor="ctr"/>
          <a:lstStyle/>
          <a:p>
            <a:pPr eaLnBrk="0" hangingPunct="0"/>
            <a:r>
              <a:rPr lang="de-DE" sz="2400">
                <a:effectLst/>
                <a:latin typeface="Times New Roman" pitchFamily="18" charset="0"/>
              </a:rPr>
              <a:t>DRGs</a:t>
            </a:r>
          </a:p>
        </p:txBody>
      </p:sp>
      <p:sp>
        <p:nvSpPr>
          <p:cNvPr id="32" name="Oval 20"/>
          <p:cNvSpPr>
            <a:spLocks noChangeArrowheads="1"/>
          </p:cNvSpPr>
          <p:nvPr/>
        </p:nvSpPr>
        <p:spPr bwMode="auto">
          <a:xfrm>
            <a:off x="7780462" y="3605262"/>
            <a:ext cx="895994" cy="831850"/>
          </a:xfrm>
          <a:prstGeom prst="ellipse">
            <a:avLst/>
          </a:prstGeom>
          <a:solidFill>
            <a:schemeClr val="accent1">
              <a:lumMod val="40000"/>
              <a:lumOff val="60000"/>
            </a:schemeClr>
          </a:solidFill>
          <a:ln w="9525">
            <a:solidFill>
              <a:srgbClr val="000000"/>
            </a:solidFill>
            <a:round/>
            <a:headEnd/>
            <a:tailEnd/>
          </a:ln>
        </p:spPr>
        <p:txBody>
          <a:bodyPr wrap="none" anchor="ctr"/>
          <a:lstStyle/>
          <a:p>
            <a:pPr eaLnBrk="0" hangingPunct="0"/>
            <a:r>
              <a:rPr lang="de-DE" sz="2400" dirty="0">
                <a:effectLst/>
                <a:latin typeface="Times New Roman" pitchFamily="18" charset="0"/>
              </a:rPr>
              <a:t>DRGs</a:t>
            </a:r>
          </a:p>
        </p:txBody>
      </p:sp>
      <p:sp>
        <p:nvSpPr>
          <p:cNvPr id="34" name="AutoShape 35"/>
          <p:cNvSpPr>
            <a:spLocks/>
          </p:cNvSpPr>
          <p:nvPr/>
        </p:nvSpPr>
        <p:spPr bwMode="auto">
          <a:xfrm>
            <a:off x="7189908" y="2104393"/>
            <a:ext cx="298665" cy="3939046"/>
          </a:xfrm>
          <a:prstGeom prst="rightBrace">
            <a:avLst>
              <a:gd name="adj1" fmla="val 97917"/>
              <a:gd name="adj2" fmla="val 50000"/>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de-DE" sz="2400" b="1">
              <a:solidFill>
                <a:srgbClr val="000000"/>
              </a:solidFill>
              <a:effectLst/>
              <a:latin typeface="Times New Roman" pitchFamily="18" charset="0"/>
            </a:endParaRPr>
          </a:p>
        </p:txBody>
      </p:sp>
      <p:sp>
        <p:nvSpPr>
          <p:cNvPr id="35" name="Text Box 41"/>
          <p:cNvSpPr txBox="1">
            <a:spLocks noChangeArrowheads="1"/>
          </p:cNvSpPr>
          <p:nvPr/>
        </p:nvSpPr>
        <p:spPr bwMode="auto">
          <a:xfrm>
            <a:off x="7391653" y="847598"/>
            <a:ext cx="1269515" cy="7078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b="1" dirty="0">
                <a:solidFill>
                  <a:srgbClr val="000000"/>
                </a:solidFill>
                <a:effectLst/>
                <a:latin typeface="+mn-lt"/>
              </a:rPr>
              <a:t>DRGs je</a:t>
            </a:r>
          </a:p>
          <a:p>
            <a:r>
              <a:rPr lang="de-DE" b="1" dirty="0">
                <a:solidFill>
                  <a:srgbClr val="000000"/>
                </a:solidFill>
                <a:effectLst/>
                <a:latin typeface="+mn-lt"/>
              </a:rPr>
              <a:t>Basis-DRG</a:t>
            </a:r>
            <a:endParaRPr lang="de-DE" dirty="0">
              <a:solidFill>
                <a:srgbClr val="000000"/>
              </a:solidFill>
              <a:effectLst/>
              <a:latin typeface="+mn-lt"/>
            </a:endParaRPr>
          </a:p>
        </p:txBody>
      </p:sp>
      <p:sp>
        <p:nvSpPr>
          <p:cNvPr id="40" name="AutoShape 36"/>
          <p:cNvSpPr>
            <a:spLocks noChangeArrowheads="1"/>
          </p:cNvSpPr>
          <p:nvPr/>
        </p:nvSpPr>
        <p:spPr bwMode="auto">
          <a:xfrm>
            <a:off x="96207" y="577850"/>
            <a:ext cx="7019925" cy="6092825"/>
          </a:xfrm>
          <a:prstGeom prst="wedgeRoundRectCallout">
            <a:avLst>
              <a:gd name="adj1" fmla="val 57018"/>
              <a:gd name="adj2" fmla="val 10633"/>
              <a:gd name="adj3" fmla="val 16667"/>
            </a:avLst>
          </a:prstGeom>
          <a:solidFill>
            <a:schemeClr val="accent3">
              <a:lumMod val="40000"/>
              <a:lumOff val="60000"/>
            </a:schemeClr>
          </a:solidFill>
          <a:ln w="9525">
            <a:solidFill>
              <a:schemeClr val="tx1"/>
            </a:solidFill>
            <a:miter lim="800000"/>
            <a:headEnd/>
            <a:tailEnd/>
          </a:ln>
          <a:effectLst/>
        </p:spPr>
        <p:txBody>
          <a:bodyPr/>
          <a:lstStyle>
            <a:defPPr>
              <a:defRPr lang="en-US"/>
            </a:defPPr>
            <a:lvl1pPr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1pPr>
            <a:lvl2pPr marL="4572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2pPr>
            <a:lvl3pPr marL="9144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3pPr>
            <a:lvl4pPr marL="13716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4pPr>
            <a:lvl5pPr marL="18288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9pPr>
          </a:lstStyle>
          <a:p>
            <a:pPr algn="l">
              <a:defRPr/>
            </a:pPr>
            <a:r>
              <a:rPr lang="de-DE" u="sng" dirty="0">
                <a:solidFill>
                  <a:srgbClr val="000000"/>
                </a:solidFill>
                <a:effectLst>
                  <a:outerShdw blurRad="38100" dist="38100" dir="2700000" algn="tl">
                    <a:srgbClr val="FFFFFF"/>
                  </a:outerShdw>
                </a:effectLst>
                <a:latin typeface="+mn-lt"/>
              </a:rPr>
              <a:t>DRG 	Beschreibung </a:t>
            </a:r>
            <a:endParaRPr lang="de-DE" dirty="0">
              <a:solidFill>
                <a:srgbClr val="000000"/>
              </a:solidFill>
              <a:effectLst>
                <a:outerShdw blurRad="38100" dist="38100" dir="2700000" algn="tl">
                  <a:srgbClr val="FFFFFF"/>
                </a:outerShdw>
              </a:effectLst>
              <a:latin typeface="+mn-lt"/>
            </a:endParaRPr>
          </a:p>
          <a:p>
            <a:pPr algn="l">
              <a:defRPr/>
            </a:pPr>
            <a:r>
              <a:rPr lang="de-DE" dirty="0">
                <a:solidFill>
                  <a:srgbClr val="000000"/>
                </a:solidFill>
                <a:effectLst>
                  <a:outerShdw blurRad="38100" dist="38100" dir="2700000" algn="tl">
                    <a:srgbClr val="FFFFFF"/>
                  </a:outerShdw>
                </a:effectLst>
                <a:latin typeface="+mn-lt"/>
              </a:rPr>
              <a:t>…..	……</a:t>
            </a:r>
          </a:p>
          <a:p>
            <a:pPr algn="l">
              <a:defRPr/>
            </a:pPr>
            <a:r>
              <a:rPr lang="de-DE" dirty="0">
                <a:solidFill>
                  <a:srgbClr val="000000"/>
                </a:solidFill>
                <a:effectLst>
                  <a:outerShdw blurRad="38100" dist="38100" dir="2700000" algn="tl">
                    <a:srgbClr val="FFFFFF"/>
                  </a:outerShdw>
                </a:effectLst>
                <a:latin typeface="+mn-lt"/>
              </a:rPr>
              <a:t>G08A	Eingriffe bei Bauchwandhernien, Nabelhernien 	und anderen Hernien, Alter &gt; 0 Jahre mit  	äußerst schweren CC</a:t>
            </a:r>
          </a:p>
          <a:p>
            <a:pPr algn="l">
              <a:defRPr/>
            </a:pPr>
            <a:r>
              <a:rPr lang="de-DE" dirty="0">
                <a:solidFill>
                  <a:srgbClr val="000000"/>
                </a:solidFill>
                <a:effectLst>
                  <a:outerShdw blurRad="38100" dist="38100" dir="2700000" algn="tl">
                    <a:srgbClr val="FFFFFF"/>
                  </a:outerShdw>
                </a:effectLst>
                <a:latin typeface="+mn-lt"/>
              </a:rPr>
              <a:t>G08B	Eingriffe bei Bauchwandhernien, Nabelhernien 	und anderen Hernien, Alter &gt; 0 Jahre ohne 	äußerst schwere CC</a:t>
            </a:r>
          </a:p>
          <a:p>
            <a:pPr algn="l">
              <a:defRPr/>
            </a:pPr>
            <a:r>
              <a:rPr lang="de-DE" dirty="0">
                <a:solidFill>
                  <a:srgbClr val="000000"/>
                </a:solidFill>
                <a:effectLst>
                  <a:outerShdw blurRad="38100" dist="38100" dir="2700000" algn="tl">
                    <a:srgbClr val="FFFFFF"/>
                  </a:outerShdw>
                </a:effectLst>
                <a:latin typeface="+mn-lt"/>
              </a:rPr>
              <a:t>G09A	Eingriffe bei Leisten- und Schenkelhernien, Alter &gt; 	55 Jahre</a:t>
            </a:r>
          </a:p>
          <a:p>
            <a:pPr algn="l">
              <a:defRPr/>
            </a:pPr>
            <a:r>
              <a:rPr lang="de-DE" dirty="0">
                <a:solidFill>
                  <a:srgbClr val="000000"/>
                </a:solidFill>
                <a:effectLst>
                  <a:outerShdw blurRad="38100" dist="38100" dir="2700000" algn="tl">
                    <a:srgbClr val="FFFFFF"/>
                  </a:outerShdw>
                </a:effectLst>
                <a:latin typeface="+mn-lt"/>
              </a:rPr>
              <a:t>G09B	Eingriffe bei Leisten- und Schenkelhernien, Alter &gt; 0 	Jahre und &lt; 56 Jahre</a:t>
            </a:r>
          </a:p>
          <a:p>
            <a:pPr algn="l">
              <a:defRPr/>
            </a:pPr>
            <a:r>
              <a:rPr lang="de-DE" dirty="0">
                <a:solidFill>
                  <a:srgbClr val="000000"/>
                </a:solidFill>
                <a:effectLst>
                  <a:outerShdw blurRad="38100" dist="38100" dir="2700000" algn="tl">
                    <a:srgbClr val="FFFFFF"/>
                  </a:outerShdw>
                </a:effectLst>
                <a:latin typeface="+mn-lt"/>
              </a:rPr>
              <a:t>G10Z	Eingriffe bei Hernien, Alter &lt; 1 Jahr</a:t>
            </a:r>
          </a:p>
          <a:p>
            <a:pPr algn="l">
              <a:defRPr/>
            </a:pPr>
            <a:r>
              <a:rPr lang="de-DE" dirty="0">
                <a:solidFill>
                  <a:srgbClr val="000000"/>
                </a:solidFill>
                <a:effectLst>
                  <a:outerShdw blurRad="38100" dist="38100" dir="2700000" algn="tl">
                    <a:srgbClr val="FFFFFF"/>
                  </a:outerShdw>
                </a:effectLst>
                <a:latin typeface="+mn-lt"/>
              </a:rPr>
              <a:t>G11A	Andere Eingriffe am Anus mit äußerst 	schweren CC</a:t>
            </a:r>
          </a:p>
          <a:p>
            <a:pPr algn="l">
              <a:defRPr/>
            </a:pPr>
            <a:r>
              <a:rPr lang="de-DE" dirty="0">
                <a:solidFill>
                  <a:srgbClr val="000000"/>
                </a:solidFill>
                <a:effectLst>
                  <a:outerShdw blurRad="38100" dist="38100" dir="2700000" algn="tl">
                    <a:srgbClr val="FFFFFF"/>
                  </a:outerShdw>
                </a:effectLst>
                <a:latin typeface="+mn-lt"/>
              </a:rPr>
              <a:t>G11B	Andere Eingriffe am Anus ohne äußerst 	schwere CC</a:t>
            </a:r>
          </a:p>
          <a:p>
            <a:pPr algn="l">
              <a:defRPr/>
            </a:pPr>
            <a:r>
              <a:rPr lang="de-DE" dirty="0">
                <a:solidFill>
                  <a:srgbClr val="000000"/>
                </a:solidFill>
                <a:effectLst>
                  <a:outerShdw blurRad="38100" dist="38100" dir="2700000" algn="tl">
                    <a:srgbClr val="FFFFFF"/>
                  </a:outerShdw>
                </a:effectLst>
                <a:latin typeface="+mn-lt"/>
              </a:rPr>
              <a:t>…… 	…..</a:t>
            </a:r>
          </a:p>
        </p:txBody>
      </p:sp>
    </p:spTree>
    <p:extLst>
      <p:ext uri="{BB962C8B-B14F-4D97-AF65-F5344CB8AC3E}">
        <p14:creationId xmlns:p14="http://schemas.microsoft.com/office/powerpoint/2010/main" val="1961499328"/>
      </p:ext>
    </p:extLst>
  </p:cSld>
  <p:clrMapOvr>
    <a:masterClrMapping/>
  </p:clrMapOvr>
  <mc:AlternateContent xmlns:mc="http://schemas.openxmlformats.org/markup-compatibility/2006" xmlns:p14="http://schemas.microsoft.com/office/powerpoint/2010/main">
    <mc:Choice Requires="p14">
      <p:transition spd="slow" p14:dur="2000" advTm="13804"/>
    </mc:Choice>
    <mc:Fallback xmlns="">
      <p:transition spd="slow" advTm="13804"/>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p:txBody>
          <a:bodyPr>
            <a:normAutofit fontScale="90000"/>
          </a:bodyPr>
          <a:lstStyle/>
          <a:p>
            <a:pPr eaLnBrk="1" hangingPunct="1">
              <a:defRPr/>
            </a:pPr>
            <a:r>
              <a:rPr lang="de-DE" sz="4000"/>
              <a:t>Übergang von Nebendiagnosen </a:t>
            </a:r>
            <a:br>
              <a:rPr lang="de-DE" sz="4000"/>
            </a:br>
            <a:r>
              <a:rPr lang="de-DE" sz="4000"/>
              <a:t>zu DRGs </a:t>
            </a:r>
          </a:p>
        </p:txBody>
      </p:sp>
      <p:sp>
        <p:nvSpPr>
          <p:cNvPr id="1024003" name="Rectangle 3"/>
          <p:cNvSpPr>
            <a:spLocks noGrp="1" noChangeArrowheads="1"/>
          </p:cNvSpPr>
          <p:nvPr>
            <p:ph idx="1"/>
          </p:nvPr>
        </p:nvSpPr>
        <p:spPr>
          <a:xfrm>
            <a:off x="457200" y="1556792"/>
            <a:ext cx="8229600" cy="4997152"/>
          </a:xfrm>
        </p:spPr>
        <p:txBody>
          <a:bodyPr>
            <a:normAutofit fontScale="92500" lnSpcReduction="10000"/>
          </a:bodyPr>
          <a:lstStyle/>
          <a:p>
            <a:pPr>
              <a:defRPr/>
            </a:pPr>
            <a:r>
              <a:rPr lang="de-DE" dirty="0"/>
              <a:t>Stufe 1: Dokumentation sämtlicher Nebendiagnosen</a:t>
            </a:r>
          </a:p>
          <a:p>
            <a:pPr>
              <a:defRPr/>
            </a:pPr>
            <a:r>
              <a:rPr lang="de-DE" dirty="0"/>
              <a:t>Stufe 2: Bewertung der Nebendiagnosen in Abhängigkeit von der Hauptdiagnose. Jede Nebendiagnose erhält einen „</a:t>
            </a:r>
            <a:r>
              <a:rPr lang="de-DE" dirty="0" err="1"/>
              <a:t>Complication</a:t>
            </a:r>
            <a:r>
              <a:rPr lang="de-DE" dirty="0"/>
              <a:t> &amp; </a:t>
            </a:r>
            <a:r>
              <a:rPr lang="de-DE" dirty="0" err="1"/>
              <a:t>Comorbidity</a:t>
            </a:r>
            <a:r>
              <a:rPr lang="de-DE" dirty="0"/>
              <a:t> Level" (CCL). </a:t>
            </a:r>
          </a:p>
          <a:p>
            <a:pPr lvl="1">
              <a:defRPr/>
            </a:pPr>
            <a:r>
              <a:rPr lang="de-DE" dirty="0"/>
              <a:t>CCL: pro Nebendiagnose</a:t>
            </a:r>
          </a:p>
          <a:p>
            <a:pPr lvl="1">
              <a:defRPr/>
            </a:pPr>
            <a:r>
              <a:rPr lang="de-DE" dirty="0"/>
              <a:t>PCCL: für den gesamten Fall</a:t>
            </a:r>
          </a:p>
          <a:p>
            <a:pPr>
              <a:defRPr/>
            </a:pPr>
            <a:r>
              <a:rPr lang="de-DE" dirty="0"/>
              <a:t>Stufe 3: Berechnung des PCCL (Patient Clinical </a:t>
            </a:r>
            <a:r>
              <a:rPr lang="de-DE" dirty="0" err="1"/>
              <a:t>Complexity</a:t>
            </a:r>
            <a:r>
              <a:rPr lang="de-DE" dirty="0"/>
              <a:t> Level) aus allen CCLs</a:t>
            </a:r>
          </a:p>
          <a:p>
            <a:pPr>
              <a:defRPr/>
            </a:pPr>
            <a:r>
              <a:rPr lang="de-DE" dirty="0"/>
              <a:t>Stufe 4: Zuweisung der DRG für den </a:t>
            </a:r>
            <a:r>
              <a:rPr lang="de-DE" dirty="0" err="1"/>
              <a:t>PCCL</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2000" advTm="68500"/>
    </mc:Choice>
    <mc:Fallback xmlns="">
      <p:transition spd="slow" advTm="685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88641"/>
            <a:ext cx="8507288" cy="1152128"/>
          </a:xfrm>
        </p:spPr>
        <p:txBody>
          <a:bodyPr>
            <a:normAutofit fontScale="90000"/>
          </a:bodyPr>
          <a:lstStyle/>
          <a:p>
            <a:r>
              <a:rPr lang="de-DE" dirty="0"/>
              <a:t>Stufe 2: Zuordnung von CCL und PCCL</a:t>
            </a:r>
            <a:endParaRPr lang="en-GB" dirty="0"/>
          </a:p>
        </p:txBody>
      </p:sp>
      <p:sp>
        <p:nvSpPr>
          <p:cNvPr id="3" name="Inhaltsplatzhalter 2"/>
          <p:cNvSpPr>
            <a:spLocks noGrp="1"/>
          </p:cNvSpPr>
          <p:nvPr>
            <p:ph idx="1"/>
          </p:nvPr>
        </p:nvSpPr>
        <p:spPr>
          <a:xfrm>
            <a:off x="457200" y="1412777"/>
            <a:ext cx="8435280" cy="5112568"/>
          </a:xfrm>
        </p:spPr>
        <p:txBody>
          <a:bodyPr>
            <a:normAutofit fontScale="77500" lnSpcReduction="20000"/>
          </a:bodyPr>
          <a:lstStyle/>
          <a:p>
            <a:pPr>
              <a:lnSpc>
                <a:spcPct val="120000"/>
              </a:lnSpc>
            </a:pPr>
            <a:r>
              <a:rPr lang="de-DE" dirty="0"/>
              <a:t>Der patientenbezogene Gesamtschweregrad (PCCL) ist die Maßzahl für den kumulativen Effekt der CCs je Behandlungsepisode. Die Ermittlung erfolgt in einem komplexen Verfahren, um zu vermeiden, dass ähnliche Umstände mehrfach gewertet werden. Die PCCL-Werte haben folgende Bedeutung:</a:t>
            </a:r>
          </a:p>
          <a:p>
            <a:pPr lvl="1">
              <a:lnSpc>
                <a:spcPct val="120000"/>
              </a:lnSpc>
            </a:pPr>
            <a:r>
              <a:rPr lang="en-GB" dirty="0"/>
              <a:t>0 = </a:t>
            </a:r>
            <a:r>
              <a:rPr lang="en-GB" dirty="0" err="1"/>
              <a:t>keine</a:t>
            </a:r>
            <a:r>
              <a:rPr lang="en-GB" dirty="0"/>
              <a:t> CC</a:t>
            </a:r>
          </a:p>
          <a:p>
            <a:pPr lvl="1">
              <a:lnSpc>
                <a:spcPct val="120000"/>
              </a:lnSpc>
            </a:pPr>
            <a:r>
              <a:rPr lang="en-GB" dirty="0"/>
              <a:t>1 = </a:t>
            </a:r>
            <a:r>
              <a:rPr lang="en-GB" dirty="0" err="1"/>
              <a:t>leichte</a:t>
            </a:r>
            <a:r>
              <a:rPr lang="en-GB" dirty="0"/>
              <a:t> CC</a:t>
            </a:r>
          </a:p>
          <a:p>
            <a:pPr lvl="1">
              <a:lnSpc>
                <a:spcPct val="120000"/>
              </a:lnSpc>
            </a:pPr>
            <a:r>
              <a:rPr lang="en-GB" dirty="0"/>
              <a:t>2 = </a:t>
            </a:r>
            <a:r>
              <a:rPr lang="en-GB" dirty="0" err="1"/>
              <a:t>mäßig</a:t>
            </a:r>
            <a:r>
              <a:rPr lang="en-GB" dirty="0"/>
              <a:t> </a:t>
            </a:r>
            <a:r>
              <a:rPr lang="en-GB" dirty="0" err="1"/>
              <a:t>schwere</a:t>
            </a:r>
            <a:r>
              <a:rPr lang="en-GB" dirty="0"/>
              <a:t> CC</a:t>
            </a:r>
          </a:p>
          <a:p>
            <a:pPr lvl="1">
              <a:lnSpc>
                <a:spcPct val="120000"/>
              </a:lnSpc>
            </a:pPr>
            <a:r>
              <a:rPr lang="en-GB" dirty="0"/>
              <a:t>3 = </a:t>
            </a:r>
            <a:r>
              <a:rPr lang="en-GB" dirty="0" err="1"/>
              <a:t>schwere</a:t>
            </a:r>
            <a:r>
              <a:rPr lang="en-GB" dirty="0"/>
              <a:t> CC</a:t>
            </a:r>
          </a:p>
          <a:p>
            <a:pPr lvl="1">
              <a:lnSpc>
                <a:spcPct val="120000"/>
              </a:lnSpc>
            </a:pPr>
            <a:r>
              <a:rPr lang="en-GB" dirty="0"/>
              <a:t>4 = </a:t>
            </a:r>
            <a:r>
              <a:rPr lang="en-GB" dirty="0" err="1"/>
              <a:t>äußerst</a:t>
            </a:r>
            <a:r>
              <a:rPr lang="en-GB" dirty="0"/>
              <a:t> </a:t>
            </a:r>
            <a:r>
              <a:rPr lang="en-GB" dirty="0" err="1"/>
              <a:t>schwere</a:t>
            </a:r>
            <a:r>
              <a:rPr lang="en-GB" dirty="0"/>
              <a:t> CC</a:t>
            </a:r>
          </a:p>
          <a:p>
            <a:pPr lvl="1">
              <a:lnSpc>
                <a:spcPct val="120000"/>
              </a:lnSpc>
            </a:pPr>
            <a:r>
              <a:rPr lang="de-DE" dirty="0"/>
              <a:t>5 oder 6 = schwerste CC</a:t>
            </a:r>
          </a:p>
        </p:txBody>
      </p:sp>
    </p:spTree>
    <p:extLst>
      <p:ext uri="{BB962C8B-B14F-4D97-AF65-F5344CB8AC3E}">
        <p14:creationId xmlns:p14="http://schemas.microsoft.com/office/powerpoint/2010/main" val="2905992022"/>
      </p:ext>
    </p:extLst>
  </p:cSld>
  <p:clrMapOvr>
    <a:masterClrMapping/>
  </p:clrMapOvr>
  <mc:AlternateContent xmlns:mc="http://schemas.openxmlformats.org/markup-compatibility/2006" xmlns:p14="http://schemas.microsoft.com/office/powerpoint/2010/main">
    <mc:Choice Requires="p14">
      <p:transition spd="slow" p14:dur="2000" advTm="51423"/>
    </mc:Choice>
    <mc:Fallback xmlns="">
      <p:transition spd="slow" advTm="51423"/>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32656"/>
            <a:ext cx="9108504" cy="524594"/>
          </a:xfrm>
        </p:spPr>
        <p:txBody>
          <a:bodyPr>
            <a:normAutofit fontScale="90000"/>
          </a:bodyPr>
          <a:lstStyle/>
          <a:p>
            <a:r>
              <a:rPr lang="de-DE" dirty="0"/>
              <a:t>Stufe 3: Zuordnung von CCL und PCCL</a:t>
            </a:r>
            <a:br>
              <a:rPr lang="de-DE" dirty="0"/>
            </a:br>
            <a:endParaRPr lang="en-GB" dirty="0"/>
          </a:p>
        </p:txBody>
      </p:sp>
      <p:pic>
        <p:nvPicPr>
          <p:cNvPr id="4" name="Grafik 3"/>
          <p:cNvPicPr>
            <a:picLocks noChangeAspect="1"/>
          </p:cNvPicPr>
          <p:nvPr/>
        </p:nvPicPr>
        <p:blipFill>
          <a:blip r:embed="rId2"/>
          <a:stretch>
            <a:fillRect/>
          </a:stretch>
        </p:blipFill>
        <p:spPr>
          <a:xfrm>
            <a:off x="107504" y="980728"/>
            <a:ext cx="9028223" cy="5472608"/>
          </a:xfrm>
          <a:prstGeom prst="rect">
            <a:avLst/>
          </a:prstGeom>
        </p:spPr>
      </p:pic>
    </p:spTree>
    <p:extLst>
      <p:ext uri="{BB962C8B-B14F-4D97-AF65-F5344CB8AC3E}">
        <p14:creationId xmlns:p14="http://schemas.microsoft.com/office/powerpoint/2010/main" val="3098160364"/>
      </p:ext>
    </p:extLst>
  </p:cSld>
  <p:clrMapOvr>
    <a:masterClrMapping/>
  </p:clrMapOvr>
  <mc:AlternateContent xmlns:mc="http://schemas.openxmlformats.org/markup-compatibility/2006" xmlns:p14="http://schemas.microsoft.com/office/powerpoint/2010/main">
    <mc:Choice Requires="p14">
      <p:transition spd="slow" p14:dur="2000" advTm="22412"/>
    </mc:Choice>
    <mc:Fallback xmlns="">
      <p:transition spd="slow" advTm="22412"/>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03648" y="116632"/>
            <a:ext cx="7416824" cy="857250"/>
          </a:xfrm>
        </p:spPr>
        <p:txBody>
          <a:bodyPr>
            <a:normAutofit/>
          </a:bodyPr>
          <a:lstStyle/>
          <a:p>
            <a:r>
              <a:rPr lang="de-DE" dirty="0"/>
              <a:t>Zuordnung von CCL und PCCL</a:t>
            </a:r>
          </a:p>
        </p:txBody>
      </p:sp>
      <p:pic>
        <p:nvPicPr>
          <p:cNvPr id="8" name="Grafik 7"/>
          <p:cNvPicPr>
            <a:picLocks noChangeAspect="1"/>
          </p:cNvPicPr>
          <p:nvPr/>
        </p:nvPicPr>
        <p:blipFill>
          <a:blip r:embed="rId2"/>
          <a:stretch>
            <a:fillRect/>
          </a:stretch>
        </p:blipFill>
        <p:spPr>
          <a:xfrm>
            <a:off x="191123" y="1052736"/>
            <a:ext cx="8539339" cy="4904221"/>
          </a:xfrm>
          <a:prstGeom prst="rect">
            <a:avLst/>
          </a:prstGeom>
        </p:spPr>
      </p:pic>
    </p:spTree>
    <p:extLst>
      <p:ext uri="{BB962C8B-B14F-4D97-AF65-F5344CB8AC3E}">
        <p14:creationId xmlns:p14="http://schemas.microsoft.com/office/powerpoint/2010/main" val="1641089159"/>
      </p:ext>
    </p:extLst>
  </p:cSld>
  <p:clrMapOvr>
    <a:masterClrMapping/>
  </p:clrMapOvr>
  <mc:AlternateContent xmlns:mc="http://schemas.openxmlformats.org/markup-compatibility/2006" xmlns:p14="http://schemas.microsoft.com/office/powerpoint/2010/main">
    <mc:Choice Requires="p14">
      <p:transition spd="slow" p14:dur="2000" advTm="97519"/>
    </mc:Choice>
    <mc:Fallback xmlns="">
      <p:transition spd="slow" advTm="97519"/>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101" name="Rectangle 5"/>
          <p:cNvSpPr>
            <a:spLocks noGrp="1" noChangeArrowheads="1"/>
          </p:cNvSpPr>
          <p:nvPr>
            <p:ph type="title"/>
          </p:nvPr>
        </p:nvSpPr>
        <p:spPr>
          <a:xfrm>
            <a:off x="457200" y="0"/>
            <a:ext cx="8229600" cy="1052513"/>
          </a:xfrm>
        </p:spPr>
        <p:txBody>
          <a:bodyPr/>
          <a:lstStyle/>
          <a:p>
            <a:pPr eaLnBrk="1" hangingPunct="1">
              <a:defRPr/>
            </a:pPr>
            <a:r>
              <a:rPr lang="de-DE"/>
              <a:t>Beispiel: Alterssplit</a:t>
            </a:r>
          </a:p>
        </p:txBody>
      </p:sp>
      <p:sp>
        <p:nvSpPr>
          <p:cNvPr id="1028105" name="Text Box 9"/>
          <p:cNvSpPr txBox="1">
            <a:spLocks noChangeArrowheads="1"/>
          </p:cNvSpPr>
          <p:nvPr/>
        </p:nvSpPr>
        <p:spPr bwMode="auto">
          <a:xfrm>
            <a:off x="88578" y="4625988"/>
            <a:ext cx="4392612" cy="1815882"/>
          </a:xfrm>
          <a:prstGeom prst="rect">
            <a:avLst/>
          </a:prstGeom>
          <a:noFill/>
          <a:ln w="9525">
            <a:noFill/>
            <a:miter lim="800000"/>
            <a:headEnd/>
            <a:tailEnd/>
          </a:ln>
          <a:effectLst/>
        </p:spPr>
        <p:txBody>
          <a:bodyPr>
            <a:spAutoFit/>
          </a:bodyPr>
          <a:lstStyle/>
          <a:p>
            <a:pPr>
              <a:defRPr/>
            </a:pPr>
            <a:endParaRPr lang="de-DE" sz="2400" dirty="0">
              <a:solidFill>
                <a:srgbClr val="000000"/>
              </a:solidFill>
              <a:effectLst>
                <a:outerShdw blurRad="38100" dist="38100" dir="2700000" algn="tl">
                  <a:srgbClr val="FFFFFF"/>
                </a:outerShdw>
              </a:effectLst>
              <a:latin typeface="+mn-lt"/>
            </a:endParaRPr>
          </a:p>
          <a:p>
            <a:pPr>
              <a:defRPr/>
            </a:pPr>
            <a:r>
              <a:rPr lang="de-DE" sz="2400" dirty="0">
                <a:solidFill>
                  <a:srgbClr val="000000"/>
                </a:solidFill>
                <a:effectLst>
                  <a:outerShdw blurRad="38100" dist="38100" dir="2700000" algn="tl">
                    <a:srgbClr val="FFFFFF"/>
                  </a:outerShdw>
                </a:effectLst>
                <a:latin typeface="+mn-lt"/>
              </a:rPr>
              <a:t>Eingriff am Sprunggelenk, </a:t>
            </a:r>
          </a:p>
          <a:p>
            <a:pPr>
              <a:defRPr/>
            </a:pPr>
            <a:r>
              <a:rPr lang="de-DE" sz="2400" dirty="0">
                <a:solidFill>
                  <a:srgbClr val="000000"/>
                </a:solidFill>
                <a:effectLst>
                  <a:outerShdw blurRad="38100" dist="38100" dir="2700000" algn="tl">
                    <a:srgbClr val="FFFFFF"/>
                  </a:outerShdw>
                </a:effectLst>
                <a:latin typeface="+mn-lt"/>
              </a:rPr>
              <a:t>System des AR-DRG</a:t>
            </a:r>
          </a:p>
          <a:p>
            <a:pPr>
              <a:defRPr/>
            </a:pPr>
            <a:endParaRPr lang="de-DE" dirty="0">
              <a:solidFill>
                <a:srgbClr val="000000"/>
              </a:solidFill>
              <a:effectLst>
                <a:outerShdw blurRad="38100" dist="38100" dir="2700000" algn="tl">
                  <a:srgbClr val="FFFFFF"/>
                </a:outerShdw>
              </a:effectLst>
              <a:latin typeface="+mn-lt"/>
            </a:endParaRPr>
          </a:p>
          <a:p>
            <a:pPr>
              <a:defRPr/>
            </a:pPr>
            <a:endParaRPr lang="de-DE" dirty="0">
              <a:solidFill>
                <a:srgbClr val="000000"/>
              </a:solidFill>
              <a:effectLst>
                <a:outerShdw blurRad="38100" dist="38100" dir="2700000" algn="tl">
                  <a:srgbClr val="FFFFFF"/>
                </a:outerShdw>
              </a:effectLst>
              <a:latin typeface="+mn-lt"/>
            </a:endParaRPr>
          </a:p>
        </p:txBody>
      </p:sp>
      <p:sp>
        <p:nvSpPr>
          <p:cNvPr id="3" name="Rechteck 2"/>
          <p:cNvSpPr/>
          <p:nvPr/>
        </p:nvSpPr>
        <p:spPr>
          <a:xfrm>
            <a:off x="323528" y="3284984"/>
            <a:ext cx="914400" cy="504056"/>
          </a:xfrm>
          <a:prstGeom prst="rect">
            <a:avLst/>
          </a:prstGeom>
          <a:solidFill>
            <a:schemeClr val="accent3">
              <a:lumMod val="20000"/>
              <a:lumOff val="80000"/>
            </a:schemeClr>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effectLst/>
              </a:rPr>
              <a:t>MDC 8</a:t>
            </a:r>
          </a:p>
        </p:txBody>
      </p:sp>
      <p:sp>
        <p:nvSpPr>
          <p:cNvPr id="4" name="Flussdiagramm: Verzweigung 3"/>
          <p:cNvSpPr/>
          <p:nvPr/>
        </p:nvSpPr>
        <p:spPr>
          <a:xfrm>
            <a:off x="1691680" y="3149824"/>
            <a:ext cx="1186408" cy="774376"/>
          </a:xfrm>
          <a:prstGeom prst="flowChartDecision">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de-DE" dirty="0">
                <a:solidFill>
                  <a:schemeClr val="tx1"/>
                </a:solidFill>
                <a:effectLst/>
              </a:rPr>
              <a:t>CHIR</a:t>
            </a:r>
          </a:p>
        </p:txBody>
      </p:sp>
      <p:sp>
        <p:nvSpPr>
          <p:cNvPr id="5" name="Abgerundetes Rechteck 4"/>
          <p:cNvSpPr/>
          <p:nvPr/>
        </p:nvSpPr>
        <p:spPr>
          <a:xfrm>
            <a:off x="3275856" y="3248980"/>
            <a:ext cx="914400" cy="576064"/>
          </a:xfrm>
          <a:prstGeom prst="roundRect">
            <a:avLst/>
          </a:prstGeom>
          <a:solidFill>
            <a:schemeClr val="accent3">
              <a:lumMod val="40000"/>
              <a:lumOff val="60000"/>
            </a:schemeClr>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r>
              <a:rPr lang="de-DE" dirty="0">
                <a:solidFill>
                  <a:schemeClr val="tx1"/>
                </a:solidFill>
                <a:effectLst/>
              </a:rPr>
              <a:t>I13</a:t>
            </a:r>
          </a:p>
        </p:txBody>
      </p:sp>
      <p:sp>
        <p:nvSpPr>
          <p:cNvPr id="15" name="Flussdiagramm: Verzweigung 14"/>
          <p:cNvSpPr/>
          <p:nvPr/>
        </p:nvSpPr>
        <p:spPr>
          <a:xfrm>
            <a:off x="4737720" y="980728"/>
            <a:ext cx="1186408" cy="774376"/>
          </a:xfrm>
          <a:prstGeom prst="flowChartDecision">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0" rtlCol="0" anchor="ctr"/>
          <a:lstStyle/>
          <a:p>
            <a:r>
              <a:rPr lang="de-DE" dirty="0">
                <a:solidFill>
                  <a:schemeClr val="tx1"/>
                </a:solidFill>
                <a:effectLst/>
              </a:rPr>
              <a:t>PCCL4</a:t>
            </a:r>
          </a:p>
        </p:txBody>
      </p:sp>
      <p:sp>
        <p:nvSpPr>
          <p:cNvPr id="16" name="Flussdiagramm: Verzweigung 15"/>
          <p:cNvSpPr/>
          <p:nvPr/>
        </p:nvSpPr>
        <p:spPr>
          <a:xfrm>
            <a:off x="4737720" y="2078560"/>
            <a:ext cx="1186408" cy="774376"/>
          </a:xfrm>
          <a:prstGeom prst="flowChartDecision">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0" rtlCol="0" anchor="ctr"/>
          <a:lstStyle/>
          <a:p>
            <a:r>
              <a:rPr lang="de-DE" dirty="0">
                <a:solidFill>
                  <a:schemeClr val="tx1"/>
                </a:solidFill>
                <a:effectLst/>
              </a:rPr>
              <a:t>PCCL 3</a:t>
            </a:r>
          </a:p>
        </p:txBody>
      </p:sp>
      <p:sp>
        <p:nvSpPr>
          <p:cNvPr id="17" name="Flussdiagramm: Verzweigung 16"/>
          <p:cNvSpPr/>
          <p:nvPr/>
        </p:nvSpPr>
        <p:spPr>
          <a:xfrm>
            <a:off x="4737720" y="3158680"/>
            <a:ext cx="1186408" cy="774376"/>
          </a:xfrm>
          <a:prstGeom prst="flowChartDecision">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0" rtlCol="0" anchor="ctr"/>
          <a:lstStyle/>
          <a:p>
            <a:r>
              <a:rPr lang="de-DE" dirty="0">
                <a:solidFill>
                  <a:schemeClr val="tx1"/>
                </a:solidFill>
                <a:effectLst/>
              </a:rPr>
              <a:t>PCCL 2</a:t>
            </a:r>
          </a:p>
        </p:txBody>
      </p:sp>
      <p:sp>
        <p:nvSpPr>
          <p:cNvPr id="18" name="Flussdiagramm: Verzweigung 17"/>
          <p:cNvSpPr/>
          <p:nvPr/>
        </p:nvSpPr>
        <p:spPr>
          <a:xfrm>
            <a:off x="4737720" y="4238800"/>
            <a:ext cx="1186408" cy="774376"/>
          </a:xfrm>
          <a:prstGeom prst="flowChartDecision">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0" rtlCol="0" anchor="ctr"/>
          <a:lstStyle/>
          <a:p>
            <a:r>
              <a:rPr lang="de-DE" dirty="0">
                <a:solidFill>
                  <a:schemeClr val="tx1"/>
                </a:solidFill>
                <a:effectLst/>
              </a:rPr>
              <a:t>PCCL 1</a:t>
            </a:r>
          </a:p>
        </p:txBody>
      </p:sp>
      <p:sp>
        <p:nvSpPr>
          <p:cNvPr id="6" name="Abgerundetes Rechteck 5"/>
          <p:cNvSpPr/>
          <p:nvPr/>
        </p:nvSpPr>
        <p:spPr>
          <a:xfrm>
            <a:off x="6465912" y="3733733"/>
            <a:ext cx="792088" cy="1773052"/>
          </a:xfrm>
          <a:prstGeom prst="roundRect">
            <a:avLst/>
          </a:prstGeom>
          <a:solidFill>
            <a:schemeClr val="accent1">
              <a:lumMod val="20000"/>
              <a:lumOff val="80000"/>
            </a:schemeClr>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r>
              <a:rPr lang="de-DE" dirty="0">
                <a:solidFill>
                  <a:schemeClr val="tx1"/>
                </a:solidFill>
                <a:effectLst/>
              </a:rPr>
              <a:t>Alter</a:t>
            </a:r>
          </a:p>
        </p:txBody>
      </p:sp>
      <p:sp>
        <p:nvSpPr>
          <p:cNvPr id="7" name="Rechteck 6"/>
          <p:cNvSpPr/>
          <p:nvPr/>
        </p:nvSpPr>
        <p:spPr>
          <a:xfrm>
            <a:off x="6573924" y="3924200"/>
            <a:ext cx="576064" cy="457200"/>
          </a:xfrm>
          <a:prstGeom prst="rect">
            <a:avLst/>
          </a:prstGeom>
          <a:solidFill>
            <a:schemeClr val="accent1">
              <a:lumMod val="40000"/>
              <a:lumOff val="60000"/>
            </a:schemeClr>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effectLst/>
              </a:rPr>
              <a:t>&gt;59</a:t>
            </a:r>
          </a:p>
        </p:txBody>
      </p:sp>
      <p:sp>
        <p:nvSpPr>
          <p:cNvPr id="21" name="Rechteck 20"/>
          <p:cNvSpPr/>
          <p:nvPr/>
        </p:nvSpPr>
        <p:spPr>
          <a:xfrm>
            <a:off x="6570578" y="4869160"/>
            <a:ext cx="576064" cy="457200"/>
          </a:xfrm>
          <a:prstGeom prst="rect">
            <a:avLst/>
          </a:prstGeom>
          <a:solidFill>
            <a:schemeClr val="accent1">
              <a:lumMod val="40000"/>
              <a:lumOff val="60000"/>
            </a:schemeClr>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effectLst/>
              </a:rPr>
              <a:t>&lt;60</a:t>
            </a:r>
          </a:p>
        </p:txBody>
      </p:sp>
      <p:sp>
        <p:nvSpPr>
          <p:cNvPr id="8" name="Ellipse 7"/>
          <p:cNvSpPr/>
          <p:nvPr/>
        </p:nvSpPr>
        <p:spPr>
          <a:xfrm>
            <a:off x="7740622" y="1871972"/>
            <a:ext cx="914400" cy="665784"/>
          </a:xfrm>
          <a:prstGeom prst="ellipse">
            <a:avLst/>
          </a:prstGeom>
          <a:solidFill>
            <a:schemeClr val="accent3">
              <a:lumMod val="75000"/>
            </a:schemeClr>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r>
              <a:rPr lang="de-DE" dirty="0">
                <a:solidFill>
                  <a:schemeClr val="tx1"/>
                </a:solidFill>
                <a:effectLst/>
              </a:rPr>
              <a:t>I13A</a:t>
            </a:r>
          </a:p>
        </p:txBody>
      </p:sp>
      <p:sp>
        <p:nvSpPr>
          <p:cNvPr id="23" name="Ellipse 22"/>
          <p:cNvSpPr/>
          <p:nvPr/>
        </p:nvSpPr>
        <p:spPr>
          <a:xfrm>
            <a:off x="7740352" y="3825758"/>
            <a:ext cx="914400" cy="665784"/>
          </a:xfrm>
          <a:prstGeom prst="ellipse">
            <a:avLst/>
          </a:prstGeom>
          <a:solidFill>
            <a:schemeClr val="accent3">
              <a:lumMod val="75000"/>
            </a:schemeClr>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r>
              <a:rPr lang="de-DE" dirty="0">
                <a:solidFill>
                  <a:schemeClr val="tx1"/>
                </a:solidFill>
                <a:effectLst/>
              </a:rPr>
              <a:t>I13B</a:t>
            </a:r>
          </a:p>
        </p:txBody>
      </p:sp>
      <p:sp>
        <p:nvSpPr>
          <p:cNvPr id="24" name="Ellipse 23"/>
          <p:cNvSpPr/>
          <p:nvPr/>
        </p:nvSpPr>
        <p:spPr>
          <a:xfrm>
            <a:off x="7740352" y="4764868"/>
            <a:ext cx="914400" cy="665784"/>
          </a:xfrm>
          <a:prstGeom prst="ellipse">
            <a:avLst/>
          </a:prstGeom>
          <a:solidFill>
            <a:schemeClr val="accent3">
              <a:lumMod val="75000"/>
            </a:schemeClr>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r>
              <a:rPr lang="de-DE" dirty="0">
                <a:solidFill>
                  <a:schemeClr val="tx1"/>
                </a:solidFill>
                <a:effectLst/>
              </a:rPr>
              <a:t>I13C</a:t>
            </a:r>
          </a:p>
        </p:txBody>
      </p:sp>
      <p:cxnSp>
        <p:nvCxnSpPr>
          <p:cNvPr id="10" name="Gerade Verbindung mit Pfeil 9"/>
          <p:cNvCxnSpPr>
            <a:stCxn id="7" idx="3"/>
            <a:endCxn id="23" idx="2"/>
          </p:cNvCxnSpPr>
          <p:nvPr/>
        </p:nvCxnSpPr>
        <p:spPr>
          <a:xfrm>
            <a:off x="7149988" y="4152800"/>
            <a:ext cx="590364" cy="58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a:stCxn id="21" idx="3"/>
            <a:endCxn id="24" idx="2"/>
          </p:cNvCxnSpPr>
          <p:nvPr/>
        </p:nvCxnSpPr>
        <p:spPr>
          <a:xfrm>
            <a:off x="7146642" y="5097760"/>
            <a:ext cx="5937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a:stCxn id="16" idx="3"/>
            <a:endCxn id="8" idx="3"/>
          </p:cNvCxnSpPr>
          <p:nvPr/>
        </p:nvCxnSpPr>
        <p:spPr>
          <a:xfrm flipV="1">
            <a:off x="5924128" y="2440254"/>
            <a:ext cx="1950405" cy="254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p:cNvCxnSpPr>
            <a:stCxn id="15" idx="3"/>
            <a:endCxn id="8" idx="1"/>
          </p:cNvCxnSpPr>
          <p:nvPr/>
        </p:nvCxnSpPr>
        <p:spPr>
          <a:xfrm>
            <a:off x="5924128" y="1367916"/>
            <a:ext cx="1950405" cy="6015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Flussdiagramm: Verzweigung 36"/>
          <p:cNvSpPr/>
          <p:nvPr/>
        </p:nvSpPr>
        <p:spPr>
          <a:xfrm>
            <a:off x="4737720" y="5318920"/>
            <a:ext cx="1186408" cy="774376"/>
          </a:xfrm>
          <a:prstGeom prst="flowChartDecision">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0" rtlCol="0" anchor="ctr"/>
          <a:lstStyle/>
          <a:p>
            <a:r>
              <a:rPr lang="de-DE" dirty="0">
                <a:solidFill>
                  <a:schemeClr val="tx1"/>
                </a:solidFill>
                <a:effectLst/>
              </a:rPr>
              <a:t>PCCL 0</a:t>
            </a:r>
          </a:p>
        </p:txBody>
      </p:sp>
      <p:cxnSp>
        <p:nvCxnSpPr>
          <p:cNvPr id="29" name="Gerade Verbindung mit Pfeil 28"/>
          <p:cNvCxnSpPr>
            <a:stCxn id="17" idx="3"/>
            <a:endCxn id="6" idx="1"/>
          </p:cNvCxnSpPr>
          <p:nvPr/>
        </p:nvCxnSpPr>
        <p:spPr>
          <a:xfrm>
            <a:off x="5924128" y="3545868"/>
            <a:ext cx="541784" cy="10743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p:cNvCxnSpPr>
            <a:stCxn id="18" idx="3"/>
            <a:endCxn id="6" idx="1"/>
          </p:cNvCxnSpPr>
          <p:nvPr/>
        </p:nvCxnSpPr>
        <p:spPr>
          <a:xfrm flipV="1">
            <a:off x="5924128" y="4620259"/>
            <a:ext cx="541784" cy="57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a:stCxn id="37" idx="3"/>
            <a:endCxn id="6" idx="1"/>
          </p:cNvCxnSpPr>
          <p:nvPr/>
        </p:nvCxnSpPr>
        <p:spPr>
          <a:xfrm flipV="1">
            <a:off x="5924128" y="4620259"/>
            <a:ext cx="541784" cy="10858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Gerade Verbindung mit Pfeil 38"/>
          <p:cNvCxnSpPr>
            <a:stCxn id="5" idx="3"/>
            <a:endCxn id="17" idx="1"/>
          </p:cNvCxnSpPr>
          <p:nvPr/>
        </p:nvCxnSpPr>
        <p:spPr>
          <a:xfrm>
            <a:off x="4190256" y="3537012"/>
            <a:ext cx="547464" cy="88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a:stCxn id="5" idx="3"/>
            <a:endCxn id="18" idx="1"/>
          </p:cNvCxnSpPr>
          <p:nvPr/>
        </p:nvCxnSpPr>
        <p:spPr>
          <a:xfrm>
            <a:off x="4190256" y="3537012"/>
            <a:ext cx="547464" cy="10889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a:stCxn id="5" idx="3"/>
          </p:cNvCxnSpPr>
          <p:nvPr/>
        </p:nvCxnSpPr>
        <p:spPr>
          <a:xfrm>
            <a:off x="4190256" y="3537012"/>
            <a:ext cx="547464" cy="21690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Gerade Verbindung mit Pfeil 47"/>
          <p:cNvCxnSpPr>
            <a:stCxn id="5" idx="3"/>
            <a:endCxn id="16" idx="1"/>
          </p:cNvCxnSpPr>
          <p:nvPr/>
        </p:nvCxnSpPr>
        <p:spPr>
          <a:xfrm flipV="1">
            <a:off x="4190256" y="2465748"/>
            <a:ext cx="547464" cy="10712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Gerade Verbindung mit Pfeil 50"/>
          <p:cNvCxnSpPr>
            <a:stCxn id="5" idx="3"/>
            <a:endCxn id="15" idx="1"/>
          </p:cNvCxnSpPr>
          <p:nvPr/>
        </p:nvCxnSpPr>
        <p:spPr>
          <a:xfrm flipV="1">
            <a:off x="4190256" y="1367916"/>
            <a:ext cx="547464" cy="21690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a:stCxn id="4" idx="3"/>
            <a:endCxn id="5" idx="1"/>
          </p:cNvCxnSpPr>
          <p:nvPr/>
        </p:nvCxnSpPr>
        <p:spPr>
          <a:xfrm>
            <a:off x="2878088" y="3537012"/>
            <a:ext cx="39776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a:stCxn id="3" idx="3"/>
            <a:endCxn id="4" idx="1"/>
          </p:cNvCxnSpPr>
          <p:nvPr/>
        </p:nvCxnSpPr>
        <p:spPr>
          <a:xfrm>
            <a:off x="1237928" y="3537012"/>
            <a:ext cx="45375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28096" name="Rechteck 1028095"/>
          <p:cNvSpPr/>
          <p:nvPr/>
        </p:nvSpPr>
        <p:spPr>
          <a:xfrm>
            <a:off x="-36512" y="1510278"/>
            <a:ext cx="1603102" cy="459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effectLst/>
              </a:rPr>
              <a:t>Hauptgruppe</a:t>
            </a:r>
          </a:p>
        </p:txBody>
      </p:sp>
      <p:sp>
        <p:nvSpPr>
          <p:cNvPr id="74" name="Rechteck 73"/>
          <p:cNvSpPr/>
          <p:nvPr/>
        </p:nvSpPr>
        <p:spPr>
          <a:xfrm>
            <a:off x="1456730" y="1506556"/>
            <a:ext cx="1603102" cy="459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effectLst/>
              </a:rPr>
              <a:t>Partition</a:t>
            </a:r>
          </a:p>
        </p:txBody>
      </p:sp>
      <p:sp>
        <p:nvSpPr>
          <p:cNvPr id="75" name="Rechteck 74"/>
          <p:cNvSpPr/>
          <p:nvPr/>
        </p:nvSpPr>
        <p:spPr>
          <a:xfrm>
            <a:off x="2896890" y="1506556"/>
            <a:ext cx="1603102" cy="459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effectLst/>
              </a:rPr>
              <a:t>Basis-DRG</a:t>
            </a:r>
          </a:p>
        </p:txBody>
      </p:sp>
      <p:sp>
        <p:nvSpPr>
          <p:cNvPr id="76" name="Rechteck 75"/>
          <p:cNvSpPr/>
          <p:nvPr/>
        </p:nvSpPr>
        <p:spPr>
          <a:xfrm>
            <a:off x="7380312" y="1052736"/>
            <a:ext cx="1656184" cy="459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effectLst/>
              </a:rPr>
              <a:t>Abrechenbare DRG</a:t>
            </a:r>
          </a:p>
        </p:txBody>
      </p:sp>
    </p:spTree>
    <p:extLst>
      <p:ext uri="{BB962C8B-B14F-4D97-AF65-F5344CB8AC3E}">
        <p14:creationId xmlns:p14="http://schemas.microsoft.com/office/powerpoint/2010/main" val="853752002"/>
      </p:ext>
    </p:extLst>
  </p:cSld>
  <p:clrMapOvr>
    <a:masterClrMapping/>
  </p:clrMapOvr>
  <mc:AlternateContent xmlns:mc="http://schemas.openxmlformats.org/markup-compatibility/2006" xmlns:p14="http://schemas.microsoft.com/office/powerpoint/2010/main">
    <mc:Choice Requires="p14">
      <p:transition spd="slow" p14:dur="2000" advTm="58432"/>
    </mc:Choice>
    <mc:Fallback xmlns="">
      <p:transition spd="slow" advTm="58432"/>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6226" name="Rectangle 2"/>
          <p:cNvSpPr>
            <a:spLocks noGrp="1" noChangeArrowheads="1"/>
          </p:cNvSpPr>
          <p:nvPr>
            <p:ph type="title"/>
          </p:nvPr>
        </p:nvSpPr>
        <p:spPr>
          <a:xfrm>
            <a:off x="457200" y="292100"/>
            <a:ext cx="8229600" cy="833438"/>
          </a:xfrm>
        </p:spPr>
        <p:txBody>
          <a:bodyPr/>
          <a:lstStyle/>
          <a:p>
            <a:pPr eaLnBrk="1" hangingPunct="1">
              <a:defRPr/>
            </a:pPr>
            <a:r>
              <a:rPr lang="de-DE"/>
              <a:t>Beispiel: kein Split</a:t>
            </a:r>
          </a:p>
        </p:txBody>
      </p:sp>
      <p:sp>
        <p:nvSpPr>
          <p:cNvPr id="3" name="Rechteck 2"/>
          <p:cNvSpPr/>
          <p:nvPr/>
        </p:nvSpPr>
        <p:spPr>
          <a:xfrm>
            <a:off x="395536" y="3069008"/>
            <a:ext cx="2232248" cy="1440160"/>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effectLst/>
              </a:rPr>
              <a:t>M62: Infektion/</a:t>
            </a:r>
          </a:p>
          <a:p>
            <a:pPr algn="ctr"/>
            <a:r>
              <a:rPr lang="de-DE" dirty="0">
                <a:solidFill>
                  <a:schemeClr val="tx1"/>
                </a:solidFill>
                <a:effectLst/>
              </a:rPr>
              <a:t>Entzündung der männlichen Geschlechtsorgane</a:t>
            </a:r>
          </a:p>
        </p:txBody>
      </p:sp>
      <p:sp>
        <p:nvSpPr>
          <p:cNvPr id="6" name="Rechteck 5"/>
          <p:cNvSpPr/>
          <p:nvPr/>
        </p:nvSpPr>
        <p:spPr>
          <a:xfrm>
            <a:off x="6516216" y="3069008"/>
            <a:ext cx="2232248" cy="1440160"/>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effectLst/>
              </a:rPr>
              <a:t>M62Z: Infektion/</a:t>
            </a:r>
          </a:p>
          <a:p>
            <a:pPr algn="ctr"/>
            <a:r>
              <a:rPr lang="de-DE" dirty="0">
                <a:solidFill>
                  <a:schemeClr val="tx1"/>
                </a:solidFill>
                <a:effectLst/>
              </a:rPr>
              <a:t>Entzündung der männlichen Geschlechtsorgane</a:t>
            </a:r>
          </a:p>
        </p:txBody>
      </p:sp>
      <p:sp>
        <p:nvSpPr>
          <p:cNvPr id="4" name="Ellipse 3"/>
          <p:cNvSpPr/>
          <p:nvPr/>
        </p:nvSpPr>
        <p:spPr>
          <a:xfrm>
            <a:off x="3823456" y="1340960"/>
            <a:ext cx="1260000" cy="864000"/>
          </a:xfrm>
          <a:prstGeom prst="ellipse">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dirty="0">
                <a:solidFill>
                  <a:schemeClr val="tx1"/>
                </a:solidFill>
                <a:effectLst/>
              </a:rPr>
              <a:t>PCCL = 4</a:t>
            </a:r>
          </a:p>
        </p:txBody>
      </p:sp>
      <p:sp>
        <p:nvSpPr>
          <p:cNvPr id="8" name="Ellipse 7"/>
          <p:cNvSpPr/>
          <p:nvPr/>
        </p:nvSpPr>
        <p:spPr>
          <a:xfrm>
            <a:off x="3823456" y="2348976"/>
            <a:ext cx="1260000" cy="864000"/>
          </a:xfrm>
          <a:prstGeom prst="ellipse">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dirty="0">
                <a:solidFill>
                  <a:schemeClr val="tx1"/>
                </a:solidFill>
                <a:effectLst/>
              </a:rPr>
              <a:t>PCCL = 3</a:t>
            </a:r>
          </a:p>
        </p:txBody>
      </p:sp>
      <p:sp>
        <p:nvSpPr>
          <p:cNvPr id="9" name="Ellipse 8"/>
          <p:cNvSpPr/>
          <p:nvPr/>
        </p:nvSpPr>
        <p:spPr>
          <a:xfrm>
            <a:off x="3823456" y="3357088"/>
            <a:ext cx="1260000" cy="864000"/>
          </a:xfrm>
          <a:prstGeom prst="ellipse">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dirty="0">
                <a:solidFill>
                  <a:schemeClr val="tx1"/>
                </a:solidFill>
                <a:effectLst/>
              </a:rPr>
              <a:t>PCCL = 2</a:t>
            </a:r>
          </a:p>
        </p:txBody>
      </p:sp>
      <p:sp>
        <p:nvSpPr>
          <p:cNvPr id="10" name="Ellipse 9"/>
          <p:cNvSpPr/>
          <p:nvPr/>
        </p:nvSpPr>
        <p:spPr>
          <a:xfrm>
            <a:off x="3823456" y="4365200"/>
            <a:ext cx="1260000" cy="864000"/>
          </a:xfrm>
          <a:prstGeom prst="ellipse">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dirty="0">
                <a:solidFill>
                  <a:schemeClr val="tx1"/>
                </a:solidFill>
                <a:effectLst/>
              </a:rPr>
              <a:t>PCCL = 1</a:t>
            </a:r>
          </a:p>
        </p:txBody>
      </p:sp>
      <p:sp>
        <p:nvSpPr>
          <p:cNvPr id="11" name="Ellipse 10"/>
          <p:cNvSpPr/>
          <p:nvPr/>
        </p:nvSpPr>
        <p:spPr>
          <a:xfrm>
            <a:off x="3823456" y="5373312"/>
            <a:ext cx="1260000" cy="864000"/>
          </a:xfrm>
          <a:prstGeom prst="ellipse">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dirty="0">
                <a:solidFill>
                  <a:schemeClr val="tx1"/>
                </a:solidFill>
                <a:effectLst/>
              </a:rPr>
              <a:t>PCCL = 0</a:t>
            </a:r>
          </a:p>
        </p:txBody>
      </p:sp>
      <p:cxnSp>
        <p:nvCxnSpPr>
          <p:cNvPr id="7" name="Gerade Verbindung mit Pfeil 6"/>
          <p:cNvCxnSpPr>
            <a:stCxn id="3" idx="3"/>
            <a:endCxn id="4" idx="2"/>
          </p:cNvCxnSpPr>
          <p:nvPr/>
        </p:nvCxnSpPr>
        <p:spPr>
          <a:xfrm flipV="1">
            <a:off x="2627784" y="1772960"/>
            <a:ext cx="1195672" cy="20161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a:stCxn id="3" idx="3"/>
            <a:endCxn id="8" idx="2"/>
          </p:cNvCxnSpPr>
          <p:nvPr/>
        </p:nvCxnSpPr>
        <p:spPr>
          <a:xfrm flipV="1">
            <a:off x="2627784" y="2780976"/>
            <a:ext cx="1195672" cy="10081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a:stCxn id="3" idx="3"/>
            <a:endCxn id="9" idx="2"/>
          </p:cNvCxnSpPr>
          <p:nvPr/>
        </p:nvCxnSpPr>
        <p:spPr>
          <a:xfrm>
            <a:off x="2627784" y="3789088"/>
            <a:ext cx="119567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a:stCxn id="3" idx="3"/>
            <a:endCxn id="10" idx="2"/>
          </p:cNvCxnSpPr>
          <p:nvPr/>
        </p:nvCxnSpPr>
        <p:spPr>
          <a:xfrm>
            <a:off x="2627784" y="3789088"/>
            <a:ext cx="1195672" cy="10081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Gerade Verbindung mit Pfeil 22"/>
          <p:cNvCxnSpPr>
            <a:stCxn id="3" idx="3"/>
            <a:endCxn id="11" idx="2"/>
          </p:cNvCxnSpPr>
          <p:nvPr/>
        </p:nvCxnSpPr>
        <p:spPr>
          <a:xfrm>
            <a:off x="2627784" y="3789088"/>
            <a:ext cx="1195672" cy="20162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p:cNvCxnSpPr>
            <a:stCxn id="4" idx="6"/>
          </p:cNvCxnSpPr>
          <p:nvPr/>
        </p:nvCxnSpPr>
        <p:spPr>
          <a:xfrm>
            <a:off x="5083456" y="1772960"/>
            <a:ext cx="1432760" cy="14400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a:stCxn id="8" idx="6"/>
          </p:cNvCxnSpPr>
          <p:nvPr/>
        </p:nvCxnSpPr>
        <p:spPr>
          <a:xfrm>
            <a:off x="5083456" y="2780976"/>
            <a:ext cx="1432760" cy="720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272" name="Gerade Verbindung mit Pfeil 54271"/>
          <p:cNvCxnSpPr>
            <a:stCxn id="9" idx="6"/>
            <a:endCxn id="6" idx="1"/>
          </p:cNvCxnSpPr>
          <p:nvPr/>
        </p:nvCxnSpPr>
        <p:spPr>
          <a:xfrm>
            <a:off x="5083456" y="3789088"/>
            <a:ext cx="143276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276" name="Gerade Verbindung mit Pfeil 54275"/>
          <p:cNvCxnSpPr>
            <a:stCxn id="10" idx="6"/>
          </p:cNvCxnSpPr>
          <p:nvPr/>
        </p:nvCxnSpPr>
        <p:spPr>
          <a:xfrm flipV="1">
            <a:off x="5083456" y="4077072"/>
            <a:ext cx="1432760" cy="7201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279" name="Gerade Verbindung mit Pfeil 54278"/>
          <p:cNvCxnSpPr>
            <a:stCxn id="11" idx="6"/>
          </p:cNvCxnSpPr>
          <p:nvPr/>
        </p:nvCxnSpPr>
        <p:spPr>
          <a:xfrm flipV="1">
            <a:off x="5083456" y="4365200"/>
            <a:ext cx="1432760" cy="14401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588999"/>
      </p:ext>
    </p:extLst>
  </p:cSld>
  <p:clrMapOvr>
    <a:masterClrMapping/>
  </p:clrMapOvr>
  <mc:AlternateContent xmlns:mc="http://schemas.openxmlformats.org/markup-compatibility/2006" xmlns:p14="http://schemas.microsoft.com/office/powerpoint/2010/main">
    <mc:Choice Requires="p14">
      <p:transition spd="slow" p14:dur="2000" advTm="19214"/>
    </mc:Choice>
    <mc:Fallback xmlns="">
      <p:transition spd="slow" advTm="19214"/>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6226" name="Rectangle 2"/>
          <p:cNvSpPr>
            <a:spLocks noGrp="1" noChangeArrowheads="1"/>
          </p:cNvSpPr>
          <p:nvPr>
            <p:ph type="title"/>
          </p:nvPr>
        </p:nvSpPr>
        <p:spPr>
          <a:xfrm>
            <a:off x="457200" y="292100"/>
            <a:ext cx="8229600" cy="833438"/>
          </a:xfrm>
        </p:spPr>
        <p:txBody>
          <a:bodyPr/>
          <a:lstStyle/>
          <a:p>
            <a:pPr eaLnBrk="1" hangingPunct="1">
              <a:defRPr/>
            </a:pPr>
            <a:r>
              <a:rPr lang="de-DE"/>
              <a:t>Beispiel: kein Split</a:t>
            </a:r>
          </a:p>
        </p:txBody>
      </p:sp>
      <p:sp>
        <p:nvSpPr>
          <p:cNvPr id="3" name="Rechteck 2"/>
          <p:cNvSpPr/>
          <p:nvPr/>
        </p:nvSpPr>
        <p:spPr>
          <a:xfrm>
            <a:off x="395536" y="3069008"/>
            <a:ext cx="2232248" cy="1440160"/>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effectLst/>
              </a:rPr>
              <a:t>M62: Infektion/</a:t>
            </a:r>
          </a:p>
          <a:p>
            <a:pPr algn="ctr"/>
            <a:r>
              <a:rPr lang="de-DE" dirty="0">
                <a:solidFill>
                  <a:schemeClr val="tx1"/>
                </a:solidFill>
                <a:effectLst/>
              </a:rPr>
              <a:t>Entzündung der männlichen Geschlechtsorgane</a:t>
            </a:r>
          </a:p>
        </p:txBody>
      </p:sp>
      <p:sp>
        <p:nvSpPr>
          <p:cNvPr id="6" name="Rechteck 5"/>
          <p:cNvSpPr/>
          <p:nvPr/>
        </p:nvSpPr>
        <p:spPr>
          <a:xfrm>
            <a:off x="6516216" y="3069008"/>
            <a:ext cx="2232248" cy="1440160"/>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effectLst/>
              </a:rPr>
              <a:t>M62Z: Infektion/</a:t>
            </a:r>
          </a:p>
          <a:p>
            <a:pPr algn="ctr"/>
            <a:r>
              <a:rPr lang="de-DE" dirty="0">
                <a:solidFill>
                  <a:schemeClr val="tx1"/>
                </a:solidFill>
                <a:effectLst/>
              </a:rPr>
              <a:t>Entzündung der männlichen Geschlechtsorgane</a:t>
            </a:r>
          </a:p>
        </p:txBody>
      </p:sp>
      <p:sp>
        <p:nvSpPr>
          <p:cNvPr id="4" name="Ellipse 3"/>
          <p:cNvSpPr/>
          <p:nvPr/>
        </p:nvSpPr>
        <p:spPr>
          <a:xfrm>
            <a:off x="3823456" y="1340960"/>
            <a:ext cx="1260000" cy="864000"/>
          </a:xfrm>
          <a:prstGeom prst="ellipse">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dirty="0">
                <a:solidFill>
                  <a:schemeClr val="tx1"/>
                </a:solidFill>
                <a:effectLst/>
              </a:rPr>
              <a:t>PCCL = 4</a:t>
            </a:r>
          </a:p>
        </p:txBody>
      </p:sp>
      <p:sp>
        <p:nvSpPr>
          <p:cNvPr id="8" name="Ellipse 7"/>
          <p:cNvSpPr/>
          <p:nvPr/>
        </p:nvSpPr>
        <p:spPr>
          <a:xfrm>
            <a:off x="3823456" y="2348976"/>
            <a:ext cx="1260000" cy="864000"/>
          </a:xfrm>
          <a:prstGeom prst="ellipse">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dirty="0">
                <a:solidFill>
                  <a:schemeClr val="tx1"/>
                </a:solidFill>
                <a:effectLst/>
              </a:rPr>
              <a:t>PCCL = 3</a:t>
            </a:r>
          </a:p>
        </p:txBody>
      </p:sp>
      <p:sp>
        <p:nvSpPr>
          <p:cNvPr id="9" name="Ellipse 8"/>
          <p:cNvSpPr/>
          <p:nvPr/>
        </p:nvSpPr>
        <p:spPr>
          <a:xfrm>
            <a:off x="3823456" y="3357088"/>
            <a:ext cx="1260000" cy="864000"/>
          </a:xfrm>
          <a:prstGeom prst="ellipse">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dirty="0">
                <a:solidFill>
                  <a:schemeClr val="tx1"/>
                </a:solidFill>
                <a:effectLst/>
              </a:rPr>
              <a:t>PCCL = 2</a:t>
            </a:r>
          </a:p>
        </p:txBody>
      </p:sp>
      <p:sp>
        <p:nvSpPr>
          <p:cNvPr id="10" name="Ellipse 9"/>
          <p:cNvSpPr/>
          <p:nvPr/>
        </p:nvSpPr>
        <p:spPr>
          <a:xfrm>
            <a:off x="3823456" y="4365200"/>
            <a:ext cx="1260000" cy="864000"/>
          </a:xfrm>
          <a:prstGeom prst="ellipse">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dirty="0">
                <a:solidFill>
                  <a:schemeClr val="tx1"/>
                </a:solidFill>
                <a:effectLst/>
              </a:rPr>
              <a:t>PCCL = 1</a:t>
            </a:r>
          </a:p>
        </p:txBody>
      </p:sp>
      <p:sp>
        <p:nvSpPr>
          <p:cNvPr id="11" name="Ellipse 10"/>
          <p:cNvSpPr/>
          <p:nvPr/>
        </p:nvSpPr>
        <p:spPr>
          <a:xfrm>
            <a:off x="3823456" y="5373312"/>
            <a:ext cx="1260000" cy="864000"/>
          </a:xfrm>
          <a:prstGeom prst="ellipse">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dirty="0">
                <a:solidFill>
                  <a:schemeClr val="tx1"/>
                </a:solidFill>
                <a:effectLst/>
              </a:rPr>
              <a:t>PCCL = 0</a:t>
            </a:r>
          </a:p>
        </p:txBody>
      </p:sp>
      <p:cxnSp>
        <p:nvCxnSpPr>
          <p:cNvPr id="7" name="Gerade Verbindung mit Pfeil 6"/>
          <p:cNvCxnSpPr>
            <a:stCxn id="3" idx="3"/>
            <a:endCxn id="4" idx="2"/>
          </p:cNvCxnSpPr>
          <p:nvPr/>
        </p:nvCxnSpPr>
        <p:spPr>
          <a:xfrm flipV="1">
            <a:off x="2627784" y="1772960"/>
            <a:ext cx="1195672" cy="20161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a:stCxn id="3" idx="3"/>
            <a:endCxn id="8" idx="2"/>
          </p:cNvCxnSpPr>
          <p:nvPr/>
        </p:nvCxnSpPr>
        <p:spPr>
          <a:xfrm flipV="1">
            <a:off x="2627784" y="2780976"/>
            <a:ext cx="1195672" cy="10081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a:stCxn id="3" idx="3"/>
            <a:endCxn id="9" idx="2"/>
          </p:cNvCxnSpPr>
          <p:nvPr/>
        </p:nvCxnSpPr>
        <p:spPr>
          <a:xfrm>
            <a:off x="2627784" y="3789088"/>
            <a:ext cx="119567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a:stCxn id="3" idx="3"/>
            <a:endCxn id="10" idx="2"/>
          </p:cNvCxnSpPr>
          <p:nvPr/>
        </p:nvCxnSpPr>
        <p:spPr>
          <a:xfrm>
            <a:off x="2627784" y="3789088"/>
            <a:ext cx="1195672" cy="10081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Gerade Verbindung mit Pfeil 22"/>
          <p:cNvCxnSpPr>
            <a:stCxn id="3" idx="3"/>
            <a:endCxn id="11" idx="2"/>
          </p:cNvCxnSpPr>
          <p:nvPr/>
        </p:nvCxnSpPr>
        <p:spPr>
          <a:xfrm>
            <a:off x="2627784" y="3789088"/>
            <a:ext cx="1195672" cy="20162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p:cNvCxnSpPr>
            <a:stCxn id="4" idx="6"/>
          </p:cNvCxnSpPr>
          <p:nvPr/>
        </p:nvCxnSpPr>
        <p:spPr>
          <a:xfrm>
            <a:off x="5083456" y="1772960"/>
            <a:ext cx="1432760" cy="14400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a:stCxn id="8" idx="6"/>
          </p:cNvCxnSpPr>
          <p:nvPr/>
        </p:nvCxnSpPr>
        <p:spPr>
          <a:xfrm>
            <a:off x="5083456" y="2780976"/>
            <a:ext cx="1432760" cy="720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272" name="Gerade Verbindung mit Pfeil 54271"/>
          <p:cNvCxnSpPr>
            <a:stCxn id="9" idx="6"/>
            <a:endCxn id="6" idx="1"/>
          </p:cNvCxnSpPr>
          <p:nvPr/>
        </p:nvCxnSpPr>
        <p:spPr>
          <a:xfrm>
            <a:off x="5083456" y="3789088"/>
            <a:ext cx="143276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276" name="Gerade Verbindung mit Pfeil 54275"/>
          <p:cNvCxnSpPr>
            <a:stCxn id="10" idx="6"/>
          </p:cNvCxnSpPr>
          <p:nvPr/>
        </p:nvCxnSpPr>
        <p:spPr>
          <a:xfrm flipV="1">
            <a:off x="5083456" y="4077072"/>
            <a:ext cx="1432760" cy="7201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279" name="Gerade Verbindung mit Pfeil 54278"/>
          <p:cNvCxnSpPr>
            <a:stCxn id="11" idx="6"/>
          </p:cNvCxnSpPr>
          <p:nvPr/>
        </p:nvCxnSpPr>
        <p:spPr>
          <a:xfrm flipV="1">
            <a:off x="5083456" y="4365200"/>
            <a:ext cx="1432760" cy="14401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 Box 4"/>
          <p:cNvSpPr txBox="1">
            <a:spLocks noChangeArrowheads="1"/>
          </p:cNvSpPr>
          <p:nvPr/>
        </p:nvSpPr>
        <p:spPr bwMode="auto">
          <a:xfrm>
            <a:off x="144463" y="1185863"/>
            <a:ext cx="4211637" cy="1311275"/>
          </a:xfrm>
          <a:prstGeom prst="rect">
            <a:avLst/>
          </a:prstGeom>
          <a:solidFill>
            <a:schemeClr val="accent6">
              <a:lumMod val="60000"/>
              <a:lumOff val="40000"/>
            </a:schemeClr>
          </a:solidFill>
          <a:ln w="9525">
            <a:noFill/>
            <a:miter lim="800000"/>
            <a:headEnd/>
            <a:tailEnd/>
          </a:ln>
          <a:effectLst/>
        </p:spPr>
        <p:txBody>
          <a:bodyPr>
            <a:spAutoFit/>
          </a:bodyPr>
          <a:lstStyle/>
          <a:p>
            <a:pPr>
              <a:defRPr/>
            </a:pPr>
            <a:r>
              <a:rPr lang="de-DE">
                <a:solidFill>
                  <a:srgbClr val="000000"/>
                </a:solidFill>
                <a:effectLst/>
                <a:latin typeface="+mn-lt"/>
              </a:rPr>
              <a:t>Annahme: unterschiedliche medizinische Schweregrade führen zu keinen signifikanten Kostenunterschieden</a:t>
            </a:r>
          </a:p>
        </p:txBody>
      </p:sp>
    </p:spTree>
    <p:extLst>
      <p:ext uri="{BB962C8B-B14F-4D97-AF65-F5344CB8AC3E}">
        <p14:creationId xmlns:p14="http://schemas.microsoft.com/office/powerpoint/2010/main" val="3402406917"/>
      </p:ext>
    </p:extLst>
  </p:cSld>
  <p:clrMapOvr>
    <a:masterClrMapping/>
  </p:clrMapOvr>
  <mc:AlternateContent xmlns:mc="http://schemas.openxmlformats.org/markup-compatibility/2006" xmlns:p14="http://schemas.microsoft.com/office/powerpoint/2010/main">
    <mc:Choice Requires="p14">
      <p:transition spd="slow" p14:dur="2000" advTm="2873"/>
    </mc:Choice>
    <mc:Fallback xmlns="">
      <p:transition spd="slow" advTm="2873"/>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6754" name="Rectangle 2"/>
          <p:cNvSpPr>
            <a:spLocks noGrp="1" noChangeArrowheads="1"/>
          </p:cNvSpPr>
          <p:nvPr>
            <p:ph type="title"/>
          </p:nvPr>
        </p:nvSpPr>
        <p:spPr>
          <a:xfrm>
            <a:off x="480726" y="26576"/>
            <a:ext cx="8229600" cy="738128"/>
          </a:xfrm>
        </p:spPr>
        <p:txBody>
          <a:bodyPr>
            <a:normAutofit fontScale="90000"/>
          </a:bodyPr>
          <a:lstStyle/>
          <a:p>
            <a:pPr eaLnBrk="1" hangingPunct="1">
              <a:defRPr/>
            </a:pPr>
            <a:r>
              <a:rPr lang="de-DE" dirty="0"/>
              <a:t>Bedeutung der PCCL</a:t>
            </a:r>
          </a:p>
        </p:txBody>
      </p:sp>
      <p:sp>
        <p:nvSpPr>
          <p:cNvPr id="62" name="Text Box 61"/>
          <p:cNvSpPr txBox="1">
            <a:spLocks noChangeArrowheads="1"/>
          </p:cNvSpPr>
          <p:nvPr/>
        </p:nvSpPr>
        <p:spPr bwMode="auto">
          <a:xfrm>
            <a:off x="179512" y="4886325"/>
            <a:ext cx="2664296" cy="461665"/>
          </a:xfrm>
          <a:prstGeom prst="rect">
            <a:avLst/>
          </a:prstGeom>
          <a:noFill/>
          <a:ln w="9525">
            <a:noFill/>
            <a:miter lim="800000"/>
            <a:headEnd/>
            <a:tailEnd/>
          </a:ln>
          <a:effectLst/>
        </p:spPr>
        <p:txBody>
          <a:bodyPr wrap="square">
            <a:spAutoFit/>
          </a:bodyPr>
          <a:lstStyle/>
          <a:p>
            <a:pPr>
              <a:defRPr/>
            </a:pPr>
            <a:r>
              <a:rPr lang="de-DE" sz="1200" dirty="0">
                <a:solidFill>
                  <a:srgbClr val="000000"/>
                </a:solidFill>
                <a:effectLst/>
                <a:latin typeface="+mn-lt"/>
              </a:rPr>
              <a:t>Berechnungsgrundlage: einheitlicher Basisfallwert 2022</a:t>
            </a:r>
          </a:p>
        </p:txBody>
      </p:sp>
      <p:graphicFrame>
        <p:nvGraphicFramePr>
          <p:cNvPr id="3" name="Tabelle 2"/>
          <p:cNvGraphicFramePr>
            <a:graphicFrameLocks noGrp="1"/>
          </p:cNvGraphicFramePr>
          <p:nvPr>
            <p:extLst>
              <p:ext uri="{D42A27DB-BD31-4B8C-83A1-F6EECF244321}">
                <p14:modId xmlns:p14="http://schemas.microsoft.com/office/powerpoint/2010/main" val="4186394615"/>
              </p:ext>
            </p:extLst>
          </p:nvPr>
        </p:nvGraphicFramePr>
        <p:xfrm>
          <a:off x="65400" y="764705"/>
          <a:ext cx="9060252" cy="2016223"/>
        </p:xfrm>
        <a:graphic>
          <a:graphicData uri="http://schemas.openxmlformats.org/drawingml/2006/table">
            <a:tbl>
              <a:tblPr>
                <a:tableStyleId>{5C22544A-7EE6-4342-B048-85BDC9FD1C3A}</a:tableStyleId>
              </a:tblPr>
              <a:tblGrid>
                <a:gridCol w="1197864">
                  <a:extLst>
                    <a:ext uri="{9D8B030D-6E8A-4147-A177-3AD203B41FA5}">
                      <a16:colId xmlns:a16="http://schemas.microsoft.com/office/drawing/2014/main" xmlns="" val="3371311394"/>
                    </a:ext>
                  </a:extLst>
                </a:gridCol>
                <a:gridCol w="7862388">
                  <a:extLst>
                    <a:ext uri="{9D8B030D-6E8A-4147-A177-3AD203B41FA5}">
                      <a16:colId xmlns:a16="http://schemas.microsoft.com/office/drawing/2014/main" xmlns="" val="2759041177"/>
                    </a:ext>
                  </a:extLst>
                </a:gridCol>
              </a:tblGrid>
              <a:tr h="446902">
                <a:tc>
                  <a:txBody>
                    <a:bodyPr/>
                    <a:lstStyle/>
                    <a:p>
                      <a:pPr algn="ctr" fontAlgn="ctr"/>
                      <a:r>
                        <a:rPr lang="de-DE" sz="1400" u="none" strike="noStrike" dirty="0">
                          <a:effectLst/>
                        </a:rPr>
                        <a:t>E77A</a:t>
                      </a:r>
                      <a:endParaRPr lang="de-DE"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de-DE" sz="1400" u="none" strike="noStrike" dirty="0">
                          <a:effectLst/>
                        </a:rPr>
                        <a:t>Bestimmte andere Infektionen und Entzündungen der Atmungsorgane mit intensivmedizinischer Komplexbehandlung &gt; 392 / 368 / - Aufwandspunkte</a:t>
                      </a:r>
                      <a:endParaRPr lang="de-DE" sz="1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xmlns="" val="1241627830"/>
                  </a:ext>
                </a:extLst>
              </a:tr>
              <a:tr h="665474">
                <a:tc>
                  <a:txBody>
                    <a:bodyPr/>
                    <a:lstStyle/>
                    <a:p>
                      <a:pPr algn="ctr" fontAlgn="ctr"/>
                      <a:r>
                        <a:rPr lang="de-DE" sz="1400" u="none" strike="noStrike" dirty="0">
                          <a:effectLst/>
                        </a:rPr>
                        <a:t>E77B</a:t>
                      </a:r>
                      <a:endParaRPr lang="de-DE"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de-DE" sz="1400" u="none" strike="noStrike" dirty="0">
                          <a:effectLst/>
                        </a:rPr>
                        <a:t>Bestimmte andere Infektionen und Entzündungen der Atmungsorgane mit bestimmter komplizierender Konstellation oder hochkomplexer Diagnose oder intensivmedizinischer Komplexbehandlung &gt; 196 / - / - Aufwandspunkte</a:t>
                      </a:r>
                      <a:endParaRPr lang="de-DE" sz="1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xmlns="" val="232769272"/>
                  </a:ext>
                </a:extLst>
              </a:tr>
              <a:tr h="665474">
                <a:tc>
                  <a:txBody>
                    <a:bodyPr/>
                    <a:lstStyle/>
                    <a:p>
                      <a:pPr algn="ctr" fontAlgn="ctr"/>
                      <a:r>
                        <a:rPr lang="de-DE" sz="1400" u="none" strike="noStrike" dirty="0">
                          <a:effectLst/>
                        </a:rPr>
                        <a:t>E77C</a:t>
                      </a:r>
                      <a:endParaRPr lang="de-DE"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de-DE" sz="1400" u="none" strike="noStrike" dirty="0">
                          <a:effectLst/>
                        </a:rPr>
                        <a:t>Bestimmte andere Infektionen und Entzündungen der Atmungsorgane mit Komplexbehandlung bei isolationspflichtigen Erregern oder bestimmter hochaufwendiger Behandlung oder schwersten CC oder weiteren komplizierenden Faktoren</a:t>
                      </a:r>
                      <a:endParaRPr lang="de-DE" sz="1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xmlns="" val="203592822"/>
                  </a:ext>
                </a:extLst>
              </a:tr>
              <a:tr h="238373">
                <a:tc>
                  <a:txBody>
                    <a:bodyPr/>
                    <a:lstStyle/>
                    <a:p>
                      <a:pPr algn="ctr" fontAlgn="ctr"/>
                      <a:r>
                        <a:rPr lang="de-DE" sz="1400" u="none" strike="noStrike" dirty="0">
                          <a:effectLst/>
                        </a:rPr>
                        <a:t>E77D</a:t>
                      </a:r>
                      <a:endParaRPr lang="de-DE"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de-DE" sz="1400" u="none" strike="noStrike" dirty="0">
                          <a:effectLst/>
                        </a:rPr>
                        <a:t>Bestimmte andere Infektionen und Entzündungen der Atmungsorgane, Alter &gt; 9 Jahre</a:t>
                      </a:r>
                      <a:endParaRPr lang="de-DE" sz="1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xmlns="" val="602639065"/>
                  </a:ext>
                </a:extLst>
              </a:tr>
            </a:tbl>
          </a:graphicData>
        </a:graphic>
      </p:graphicFrame>
      <p:graphicFrame>
        <p:nvGraphicFramePr>
          <p:cNvPr id="63" name="Objekt 62"/>
          <p:cNvGraphicFramePr>
            <a:graphicFrameLocks noChangeAspect="1"/>
          </p:cNvGraphicFramePr>
          <p:nvPr>
            <p:extLst>
              <p:ext uri="{D42A27DB-BD31-4B8C-83A1-F6EECF244321}">
                <p14:modId xmlns:p14="http://schemas.microsoft.com/office/powerpoint/2010/main" val="3635776421"/>
              </p:ext>
            </p:extLst>
          </p:nvPr>
        </p:nvGraphicFramePr>
        <p:xfrm>
          <a:off x="3029652" y="2914650"/>
          <a:ext cx="6096000" cy="3943350"/>
        </p:xfrm>
        <a:graphic>
          <a:graphicData uri="http://schemas.openxmlformats.org/presentationml/2006/ole">
            <mc:AlternateContent xmlns:mc="http://schemas.openxmlformats.org/markup-compatibility/2006">
              <mc:Choice xmlns:v="urn:schemas-microsoft-com:vml" Requires="v">
                <p:oleObj spid="_x0000_s176132" name="Arbeitsblatt" r:id="rId4" imgW="9311735" imgH="6024456" progId="Excel.Sheet.12">
                  <p:embed/>
                </p:oleObj>
              </mc:Choice>
              <mc:Fallback>
                <p:oleObj name="Arbeitsblatt" r:id="rId4" imgW="9311735" imgH="6024456" progId="Excel.Sheet.12">
                  <p:embed/>
                  <p:pic>
                    <p:nvPicPr>
                      <p:cNvPr id="0" name=""/>
                      <p:cNvPicPr/>
                      <p:nvPr/>
                    </p:nvPicPr>
                    <p:blipFill>
                      <a:blip r:embed="rId5"/>
                      <a:stretch>
                        <a:fillRect/>
                      </a:stretch>
                    </p:blipFill>
                    <p:spPr>
                      <a:xfrm>
                        <a:off x="3029652" y="2914650"/>
                        <a:ext cx="6096000" cy="3943350"/>
                      </a:xfrm>
                      <a:prstGeom prst="rect">
                        <a:avLst/>
                      </a:prstGeom>
                    </p:spPr>
                  </p:pic>
                </p:oleObj>
              </mc:Fallback>
            </mc:AlternateContent>
          </a:graphicData>
        </a:graphic>
      </p:graphicFrame>
    </p:spTree>
    <p:extLst>
      <p:ext uri="{BB962C8B-B14F-4D97-AF65-F5344CB8AC3E}">
        <p14:creationId xmlns:p14="http://schemas.microsoft.com/office/powerpoint/2010/main" val="212000975"/>
      </p:ext>
    </p:extLst>
  </p:cSld>
  <p:clrMapOvr>
    <a:masterClrMapping/>
  </p:clrMapOvr>
  <mc:AlternateContent xmlns:mc="http://schemas.openxmlformats.org/markup-compatibility/2006" xmlns:p14="http://schemas.microsoft.com/office/powerpoint/2010/main">
    <mc:Choice Requires="p14">
      <p:transition spd="slow" p14:dur="2000" advTm="87046"/>
    </mc:Choice>
    <mc:Fallback xmlns="">
      <p:transition spd="slow" advTm="87046"/>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663032"/>
            <a:ext cx="9144000" cy="2400299"/>
          </a:xfrm>
        </p:spPr>
      </p:pic>
      <p:sp>
        <p:nvSpPr>
          <p:cNvPr id="2" name="Titel 1">
            <a:extLst>
              <a:ext uri="{FF2B5EF4-FFF2-40B4-BE49-F238E27FC236}">
                <a16:creationId xmlns:a16="http://schemas.microsoft.com/office/drawing/2014/main" xmlns="" id="{52EB1662-9273-43B2-82F2-14DF73D4BB1D}"/>
              </a:ext>
            </a:extLst>
          </p:cNvPr>
          <p:cNvSpPr>
            <a:spLocks noGrp="1"/>
          </p:cNvSpPr>
          <p:nvPr>
            <p:ph type="title"/>
          </p:nvPr>
        </p:nvSpPr>
        <p:spPr/>
        <p:txBody>
          <a:bodyPr/>
          <a:lstStyle/>
          <a:p>
            <a:r>
              <a:rPr lang="de-DE" dirty="0"/>
              <a:t>Zahl der G-DRGs</a:t>
            </a:r>
          </a:p>
        </p:txBody>
      </p:sp>
      <p:sp>
        <p:nvSpPr>
          <p:cNvPr id="6" name="Rechteck 5"/>
          <p:cNvSpPr/>
          <p:nvPr/>
        </p:nvSpPr>
        <p:spPr>
          <a:xfrm>
            <a:off x="1979712" y="5301208"/>
            <a:ext cx="4572000" cy="215444"/>
          </a:xfrm>
          <a:prstGeom prst="rect">
            <a:avLst/>
          </a:prstGeom>
        </p:spPr>
        <p:txBody>
          <a:bodyPr>
            <a:spAutoFit/>
          </a:bodyPr>
          <a:lstStyle/>
          <a:p>
            <a:r>
              <a:rPr lang="de-DE" sz="800" dirty="0">
                <a:effectLst/>
              </a:rPr>
              <a:t>https://app.reimbursement.info/drgs#relation-box-descendants</a:t>
            </a:r>
          </a:p>
        </p:txBody>
      </p:sp>
      <p:sp>
        <p:nvSpPr>
          <p:cNvPr id="7" name="Rechteckige Legende 6"/>
          <p:cNvSpPr/>
          <p:nvPr/>
        </p:nvSpPr>
        <p:spPr>
          <a:xfrm>
            <a:off x="6551712" y="5298059"/>
            <a:ext cx="2135088" cy="1440160"/>
          </a:xfrm>
          <a:prstGeom prst="wedgeRectCallout">
            <a:avLst>
              <a:gd name="adj1" fmla="val 62442"/>
              <a:gd name="adj2" fmla="val -18371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t>1296 </a:t>
            </a:r>
            <a:r>
              <a:rPr lang="de-DE" sz="2800" dirty="0"/>
              <a:t>im Jahr </a:t>
            </a:r>
            <a:r>
              <a:rPr lang="de-DE" sz="2800" dirty="0" smtClean="0"/>
              <a:t>2024</a:t>
            </a:r>
            <a:endParaRPr lang="de-DE" sz="2800" dirty="0"/>
          </a:p>
        </p:txBody>
      </p:sp>
    </p:spTree>
    <p:extLst>
      <p:ext uri="{BB962C8B-B14F-4D97-AF65-F5344CB8AC3E}">
        <p14:creationId xmlns:p14="http://schemas.microsoft.com/office/powerpoint/2010/main" val="589348920"/>
      </p:ext>
    </p:extLst>
  </p:cSld>
  <p:clrMapOvr>
    <a:masterClrMapping/>
  </p:clrMapOvr>
  <mc:AlternateContent xmlns:mc="http://schemas.openxmlformats.org/markup-compatibility/2006" xmlns:p14="http://schemas.microsoft.com/office/powerpoint/2010/main">
    <mc:Choice Requires="p14">
      <p:transition spd="slow" p14:dur="2000" advTm="44229"/>
    </mc:Choice>
    <mc:Fallback xmlns="">
      <p:transition spd="slow" advTm="442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p:txBody>
          <a:bodyPr>
            <a:noAutofit/>
          </a:bodyPr>
          <a:lstStyle/>
          <a:p>
            <a:pPr algn="l" eaLnBrk="1" hangingPunct="1">
              <a:defRPr/>
            </a:pPr>
            <a:r>
              <a:rPr lang="de-DE" dirty="0" err="1"/>
              <a:t>Grouping</a:t>
            </a:r>
            <a:r>
              <a:rPr lang="de-DE" dirty="0"/>
              <a:t> – Die „Entstehung“ einer DRG</a:t>
            </a:r>
          </a:p>
        </p:txBody>
      </p:sp>
      <p:sp>
        <p:nvSpPr>
          <p:cNvPr id="976899" name="Rectangle 3"/>
          <p:cNvSpPr>
            <a:spLocks noGrp="1" noChangeArrowheads="1"/>
          </p:cNvSpPr>
          <p:nvPr>
            <p:ph idx="1"/>
          </p:nvPr>
        </p:nvSpPr>
        <p:spPr/>
        <p:txBody>
          <a:bodyPr>
            <a:noAutofit/>
          </a:bodyPr>
          <a:lstStyle/>
          <a:p>
            <a:pPr eaLnBrk="1" hangingPunct="1">
              <a:defRPr/>
            </a:pPr>
            <a:r>
              <a:rPr lang="de-DE" dirty="0"/>
              <a:t>G-DRG berücksichtigt:</a:t>
            </a:r>
          </a:p>
          <a:p>
            <a:pPr lvl="1" eaLnBrk="1" hangingPunct="1">
              <a:defRPr/>
            </a:pPr>
            <a:r>
              <a:rPr lang="de-DE" dirty="0"/>
              <a:t>Hauptdiagnosen gemäß ICD-10</a:t>
            </a:r>
          </a:p>
          <a:p>
            <a:pPr lvl="1" eaLnBrk="1" hangingPunct="1">
              <a:defRPr/>
            </a:pPr>
            <a:r>
              <a:rPr lang="de-DE" dirty="0"/>
              <a:t>Nebendiagnosen gemäß ICD-10</a:t>
            </a:r>
          </a:p>
          <a:p>
            <a:pPr lvl="1" eaLnBrk="1" hangingPunct="1">
              <a:defRPr/>
            </a:pPr>
            <a:r>
              <a:rPr lang="de-DE" dirty="0"/>
              <a:t>Alter</a:t>
            </a:r>
          </a:p>
          <a:p>
            <a:pPr lvl="1" eaLnBrk="1" hangingPunct="1">
              <a:defRPr/>
            </a:pPr>
            <a:r>
              <a:rPr lang="de-DE" dirty="0"/>
              <a:t>Geschlecht</a:t>
            </a:r>
          </a:p>
          <a:p>
            <a:pPr lvl="1" eaLnBrk="1" hangingPunct="1">
              <a:defRPr/>
            </a:pPr>
            <a:r>
              <a:rPr lang="de-DE" dirty="0"/>
              <a:t>Geburts- und Aufnahmegewicht</a:t>
            </a:r>
          </a:p>
          <a:p>
            <a:pPr lvl="1" eaLnBrk="1" hangingPunct="1">
              <a:defRPr/>
            </a:pPr>
            <a:r>
              <a:rPr lang="de-DE" dirty="0"/>
              <a:t>Verweildauer</a:t>
            </a:r>
          </a:p>
          <a:p>
            <a:pPr lvl="1" eaLnBrk="1" hangingPunct="1">
              <a:defRPr/>
            </a:pPr>
            <a:r>
              <a:rPr lang="de-DE" dirty="0"/>
              <a:t>Prozeduren nach OPS</a:t>
            </a:r>
          </a:p>
          <a:p>
            <a:pPr lvl="1" eaLnBrk="1" hangingPunct="1">
              <a:defRPr/>
            </a:pPr>
            <a:r>
              <a:rPr lang="de-DE" dirty="0"/>
              <a:t>Entlassungsart (Normale Entlassung, Verlegung, Tod)</a:t>
            </a:r>
          </a:p>
        </p:txBody>
      </p:sp>
      <p:sp>
        <p:nvSpPr>
          <p:cNvPr id="2" name="Foliennummernplatzhalter 1"/>
          <p:cNvSpPr>
            <a:spLocks noGrp="1"/>
          </p:cNvSpPr>
          <p:nvPr>
            <p:ph type="sldNum" sz="quarter" idx="12"/>
          </p:nvPr>
        </p:nvSpPr>
        <p:spPr/>
        <p:txBody>
          <a:bodyPr/>
          <a:lstStyle/>
          <a:p>
            <a:fld id="{288DCCD6-C17E-4BC2-B0D5-318ECD99F6D3}" type="slidenum">
              <a:rPr lang="de-DE" smtClean="0"/>
              <a:t>4</a:t>
            </a:fld>
            <a:endParaRPr lang="de-DE"/>
          </a:p>
        </p:txBody>
      </p:sp>
    </p:spTree>
    <p:extLst>
      <p:ext uri="{BB962C8B-B14F-4D97-AF65-F5344CB8AC3E}">
        <p14:creationId xmlns:p14="http://schemas.microsoft.com/office/powerpoint/2010/main" val="2183349504"/>
      </p:ext>
    </p:extLst>
  </p:cSld>
  <p:clrMapOvr>
    <a:masterClrMapping/>
  </p:clrMapOvr>
  <mc:AlternateContent xmlns:mc="http://schemas.openxmlformats.org/markup-compatibility/2006" xmlns:p14="http://schemas.microsoft.com/office/powerpoint/2010/main">
    <mc:Choice Requires="p14">
      <p:transition spd="slow" p14:dur="2000" advTm="242927"/>
    </mc:Choice>
    <mc:Fallback xmlns="">
      <p:transition spd="slow" advTm="242927"/>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normAutofit fontScale="90000"/>
          </a:bodyPr>
          <a:lstStyle/>
          <a:p>
            <a:pPr eaLnBrk="1" hangingPunct="1">
              <a:defRPr/>
            </a:pPr>
            <a:r>
              <a:rPr lang="de-DE" sz="4000"/>
              <a:t>1.1.1 Grundlagen des Klassifizierungssystems</a:t>
            </a:r>
          </a:p>
        </p:txBody>
      </p:sp>
      <p:sp>
        <p:nvSpPr>
          <p:cNvPr id="468995" name="Rectangle 3"/>
          <p:cNvSpPr>
            <a:spLocks noGrp="1" noChangeArrowheads="1"/>
          </p:cNvSpPr>
          <p:nvPr>
            <p:ph idx="1"/>
          </p:nvPr>
        </p:nvSpPr>
        <p:spPr>
          <a:xfrm>
            <a:off x="457200" y="1905000"/>
            <a:ext cx="8229600" cy="4724400"/>
          </a:xfrm>
        </p:spPr>
        <p:txBody>
          <a:bodyPr>
            <a:normAutofit/>
          </a:bodyPr>
          <a:lstStyle/>
          <a:p>
            <a:pPr eaLnBrk="1" hangingPunct="1">
              <a:buFontTx/>
              <a:buNone/>
              <a:defRPr/>
            </a:pPr>
            <a:r>
              <a:rPr lang="de-DE" dirty="0">
                <a:cs typeface="Times New Roman" charset="0"/>
              </a:rPr>
              <a:t>Überblick:</a:t>
            </a:r>
          </a:p>
          <a:p>
            <a:pPr eaLnBrk="1" hangingPunct="1">
              <a:buFontTx/>
              <a:buNone/>
              <a:tabLst>
                <a:tab pos="1428750" algn="l"/>
              </a:tabLst>
              <a:defRPr/>
            </a:pPr>
            <a:r>
              <a:rPr lang="de-DE" dirty="0">
                <a:cs typeface="Times New Roman" charset="0"/>
              </a:rPr>
              <a:t>1.1.1.1 	Medizinische Klassifikationssysteme</a:t>
            </a:r>
          </a:p>
          <a:p>
            <a:pPr eaLnBrk="1" hangingPunct="1">
              <a:buFontTx/>
              <a:buNone/>
              <a:tabLst>
                <a:tab pos="1428750" algn="l"/>
              </a:tabLst>
              <a:defRPr/>
            </a:pPr>
            <a:r>
              <a:rPr lang="de-DE" dirty="0"/>
              <a:t>1.1.1.2 	DRGs: Grundlagen</a:t>
            </a:r>
          </a:p>
          <a:p>
            <a:pPr eaLnBrk="1" hangingPunct="1">
              <a:buFontTx/>
              <a:buNone/>
              <a:tabLst>
                <a:tab pos="1428750" algn="l"/>
              </a:tabLst>
              <a:defRPr/>
            </a:pPr>
            <a:r>
              <a:rPr lang="de-DE" dirty="0">
                <a:cs typeface="Times New Roman" charset="0"/>
              </a:rPr>
              <a:t>1.1.1.3 	DRGs als Grundlage eines 			Vergütungssystems</a:t>
            </a:r>
          </a:p>
          <a:p>
            <a:pPr eaLnBrk="1" hangingPunct="1">
              <a:buFontTx/>
              <a:buNone/>
              <a:tabLst>
                <a:tab pos="1524000" algn="l"/>
              </a:tabLst>
              <a:defRPr/>
            </a:pPr>
            <a:r>
              <a:rPr lang="de-DE" b="1" dirty="0"/>
              <a:t>1.1.1.4 	G-DRGs</a:t>
            </a:r>
          </a:p>
          <a:p>
            <a:pPr eaLnBrk="1" hangingPunct="1">
              <a:buFontTx/>
              <a:buNone/>
              <a:tabLst>
                <a:tab pos="1524000" algn="l"/>
              </a:tabLst>
              <a:defRPr/>
            </a:pPr>
            <a:r>
              <a:rPr lang="de-DE" dirty="0"/>
              <a:t>1.1.1.5 	</a:t>
            </a:r>
            <a:r>
              <a:rPr lang="de-DE" dirty="0" err="1"/>
              <a:t>aG</a:t>
            </a:r>
            <a:r>
              <a:rPr lang="de-DE" dirty="0"/>
              <a:t>-DRGs</a:t>
            </a:r>
          </a:p>
        </p:txBody>
      </p:sp>
    </p:spTree>
    <p:extLst>
      <p:ext uri="{BB962C8B-B14F-4D97-AF65-F5344CB8AC3E}">
        <p14:creationId xmlns:p14="http://schemas.microsoft.com/office/powerpoint/2010/main" val="2596276909"/>
      </p:ext>
    </p:extLst>
  </p:cSld>
  <p:clrMapOvr>
    <a:masterClrMapping/>
  </p:clrMapOvr>
  <mc:AlternateContent xmlns:mc="http://schemas.openxmlformats.org/markup-compatibility/2006" xmlns:p14="http://schemas.microsoft.com/office/powerpoint/2010/main">
    <mc:Choice Requires="p14">
      <p:transition spd="slow" p14:dur="2000" advTm="27489"/>
    </mc:Choice>
    <mc:Fallback xmlns="">
      <p:transition spd="slow" advTm="2748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6838" name="Rectangle 6"/>
          <p:cNvSpPr>
            <a:spLocks noChangeArrowheads="1"/>
          </p:cNvSpPr>
          <p:nvPr/>
        </p:nvSpPr>
        <p:spPr bwMode="auto">
          <a:xfrm>
            <a:off x="1385889" y="1700809"/>
            <a:ext cx="6318647" cy="4245769"/>
          </a:xfrm>
          <a:prstGeom prst="rect">
            <a:avLst/>
          </a:prstGeom>
          <a:solidFill>
            <a:schemeClr val="bg1"/>
          </a:solidFill>
          <a:ln w="9525">
            <a:solidFill>
              <a:schemeClr val="bg1"/>
            </a:solidFill>
            <a:miter lim="800000"/>
            <a:headEnd/>
            <a:tailEnd/>
          </a:ln>
          <a:effectLst/>
        </p:spPr>
        <p:txBody>
          <a:bodyPr wrap="none" anchor="ctr"/>
          <a:lstStyle/>
          <a:p>
            <a:pPr>
              <a:defRPr/>
            </a:pPr>
            <a:endParaRPr lang="de-DE" sz="1500"/>
          </a:p>
        </p:txBody>
      </p:sp>
      <p:sp>
        <p:nvSpPr>
          <p:cNvPr id="1016834" name="Rectangle 2"/>
          <p:cNvSpPr>
            <a:spLocks noGrp="1" noChangeArrowheads="1"/>
          </p:cNvSpPr>
          <p:nvPr>
            <p:ph type="title"/>
          </p:nvPr>
        </p:nvSpPr>
        <p:spPr>
          <a:xfrm>
            <a:off x="1485900" y="857251"/>
            <a:ext cx="6172200" cy="789385"/>
          </a:xfrm>
        </p:spPr>
        <p:txBody>
          <a:bodyPr/>
          <a:lstStyle/>
          <a:p>
            <a:pPr eaLnBrk="1" hangingPunct="1">
              <a:defRPr/>
            </a:pPr>
            <a:r>
              <a:rPr lang="de-DE" dirty="0"/>
              <a:t>Datenbedarf</a:t>
            </a:r>
            <a:endParaRPr lang="de-DE" sz="3000" dirty="0"/>
          </a:p>
        </p:txBody>
      </p:sp>
      <p:pic>
        <p:nvPicPr>
          <p:cNvPr id="30724" name="Picture 4" descr="abbdrg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223964" y="1823993"/>
            <a:ext cx="7164460" cy="5063878"/>
          </a:xfrm>
          <a:noFill/>
          <a:extLst>
            <a:ext uri="{909E8E84-426E-40DD-AFC4-6F175D3DCCD1}">
              <a14:hiddenFill xmlns:a14="http://schemas.microsoft.com/office/drawing/2010/main">
                <a:solidFill>
                  <a:srgbClr val="FFFFFF"/>
                </a:solidFill>
              </a14:hiddenFill>
            </a:ext>
          </a:extLst>
        </p:spPr>
      </p:pic>
      <p:sp>
        <p:nvSpPr>
          <p:cNvPr id="1016839" name="Rectangle 7"/>
          <p:cNvSpPr>
            <a:spLocks noChangeArrowheads="1"/>
          </p:cNvSpPr>
          <p:nvPr/>
        </p:nvSpPr>
        <p:spPr bwMode="auto">
          <a:xfrm>
            <a:off x="900114" y="1769820"/>
            <a:ext cx="7786686" cy="1083116"/>
          </a:xfrm>
          <a:prstGeom prst="rect">
            <a:avLst/>
          </a:prstGeom>
          <a:solidFill>
            <a:schemeClr val="bg1"/>
          </a:solidFill>
          <a:ln w="9525">
            <a:solidFill>
              <a:schemeClr val="bg1"/>
            </a:solidFill>
            <a:miter lim="800000"/>
            <a:headEnd/>
            <a:tailEnd/>
          </a:ln>
          <a:effectLst/>
        </p:spPr>
        <p:txBody>
          <a:bodyPr wrap="none" anchor="ctr"/>
          <a:lstStyle/>
          <a:p>
            <a:pPr>
              <a:defRPr/>
            </a:pPr>
            <a:endParaRPr lang="de-DE" sz="1500"/>
          </a:p>
        </p:txBody>
      </p:sp>
      <p:sp>
        <p:nvSpPr>
          <p:cNvPr id="2" name="Foliennummernplatzhalter 1"/>
          <p:cNvSpPr>
            <a:spLocks noGrp="1"/>
          </p:cNvSpPr>
          <p:nvPr>
            <p:ph type="sldNum" sz="quarter" idx="12"/>
          </p:nvPr>
        </p:nvSpPr>
        <p:spPr/>
        <p:txBody>
          <a:bodyPr/>
          <a:lstStyle/>
          <a:p>
            <a:fld id="{288DCCD6-C17E-4BC2-B0D5-318ECD99F6D3}" type="slidenum">
              <a:rPr lang="de-DE" smtClean="0"/>
              <a:t>5</a:t>
            </a:fld>
            <a:endParaRPr lang="de-DE"/>
          </a:p>
        </p:txBody>
      </p:sp>
    </p:spTree>
    <p:extLst>
      <p:ext uri="{BB962C8B-B14F-4D97-AF65-F5344CB8AC3E}">
        <p14:creationId xmlns:p14="http://schemas.microsoft.com/office/powerpoint/2010/main" val="2570350455"/>
      </p:ext>
    </p:extLst>
  </p:cSld>
  <p:clrMapOvr>
    <a:masterClrMapping/>
  </p:clrMapOvr>
  <mc:AlternateContent xmlns:mc="http://schemas.openxmlformats.org/markup-compatibility/2006" xmlns:p14="http://schemas.microsoft.com/office/powerpoint/2010/main">
    <mc:Choice Requires="p14">
      <p:transition spd="slow" p14:dur="2000" advTm="55154"/>
    </mc:Choice>
    <mc:Fallback xmlns="">
      <p:transition spd="slow" advTm="5515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9666" name="Rectangle 2"/>
          <p:cNvSpPr>
            <a:spLocks noGrp="1" noChangeArrowheads="1"/>
          </p:cNvSpPr>
          <p:nvPr>
            <p:ph type="title"/>
          </p:nvPr>
        </p:nvSpPr>
        <p:spPr>
          <a:xfrm>
            <a:off x="1485900" y="857251"/>
            <a:ext cx="6172200" cy="573881"/>
          </a:xfrm>
        </p:spPr>
        <p:txBody>
          <a:bodyPr>
            <a:normAutofit fontScale="90000"/>
          </a:bodyPr>
          <a:lstStyle/>
          <a:p>
            <a:pPr eaLnBrk="1" hangingPunct="1">
              <a:defRPr/>
            </a:pPr>
            <a:r>
              <a:rPr lang="de-DE" dirty="0"/>
              <a:t>DRG-Nomenklatur </a:t>
            </a:r>
          </a:p>
        </p:txBody>
      </p:sp>
      <p:sp>
        <p:nvSpPr>
          <p:cNvPr id="1009667" name="Rectangle 3"/>
          <p:cNvSpPr>
            <a:spLocks noGrp="1" noChangeArrowheads="1"/>
          </p:cNvSpPr>
          <p:nvPr>
            <p:ph idx="1"/>
          </p:nvPr>
        </p:nvSpPr>
        <p:spPr>
          <a:xfrm>
            <a:off x="611560" y="1538287"/>
            <a:ext cx="7488832" cy="4987057"/>
          </a:xfrm>
        </p:spPr>
        <p:txBody>
          <a:bodyPr>
            <a:normAutofit fontScale="92500" lnSpcReduction="20000"/>
          </a:bodyPr>
          <a:lstStyle/>
          <a:p>
            <a:pPr eaLnBrk="1" hangingPunct="1">
              <a:lnSpc>
                <a:spcPct val="120000"/>
              </a:lnSpc>
              <a:defRPr/>
            </a:pPr>
            <a:r>
              <a:rPr lang="de-DE" sz="2400" dirty="0"/>
              <a:t>Basis-DRG wird mit den ersten drei Stellen bezeichnet</a:t>
            </a:r>
          </a:p>
          <a:p>
            <a:pPr eaLnBrk="1" hangingPunct="1">
              <a:lnSpc>
                <a:spcPct val="120000"/>
              </a:lnSpc>
              <a:defRPr/>
            </a:pPr>
            <a:r>
              <a:rPr lang="de-DE" sz="2400" dirty="0"/>
              <a:t>1. Stelle: Buchstabe </a:t>
            </a:r>
          </a:p>
          <a:p>
            <a:pPr lvl="1" eaLnBrk="1" hangingPunct="1">
              <a:lnSpc>
                <a:spcPct val="120000"/>
              </a:lnSpc>
              <a:buFont typeface="Tahoma" pitchFamily="34" charset="0"/>
              <a:buNone/>
              <a:defRPr/>
            </a:pPr>
            <a:r>
              <a:rPr lang="de-DE" sz="2000" dirty="0"/>
              <a:t>	8: sonstige DRG</a:t>
            </a:r>
          </a:p>
          <a:p>
            <a:pPr lvl="1" eaLnBrk="1" hangingPunct="1">
              <a:lnSpc>
                <a:spcPct val="120000"/>
              </a:lnSpc>
              <a:buFont typeface="Tahoma" pitchFamily="34" charset="0"/>
              <a:buNone/>
              <a:defRPr/>
            </a:pPr>
            <a:r>
              <a:rPr lang="de-DE" sz="2000" dirty="0"/>
              <a:t>	9: Fehler-DRG</a:t>
            </a:r>
          </a:p>
          <a:p>
            <a:pPr lvl="1" eaLnBrk="1" hangingPunct="1">
              <a:lnSpc>
                <a:spcPct val="120000"/>
              </a:lnSpc>
              <a:buFont typeface="Tahoma" pitchFamily="34" charset="0"/>
              <a:buNone/>
              <a:defRPr/>
            </a:pPr>
            <a:r>
              <a:rPr lang="de-DE" sz="2000" dirty="0"/>
              <a:t>	A: Sondertatbestände</a:t>
            </a:r>
          </a:p>
          <a:p>
            <a:pPr lvl="1" eaLnBrk="1" hangingPunct="1">
              <a:lnSpc>
                <a:spcPct val="120000"/>
              </a:lnSpc>
              <a:buFont typeface="Tahoma" pitchFamily="34" charset="0"/>
              <a:buNone/>
              <a:defRPr/>
            </a:pPr>
            <a:r>
              <a:rPr lang="de-DE" sz="2000" dirty="0"/>
              <a:t>	B: MDC 01	</a:t>
            </a:r>
          </a:p>
          <a:p>
            <a:pPr lvl="1" eaLnBrk="1" hangingPunct="1">
              <a:lnSpc>
                <a:spcPct val="120000"/>
              </a:lnSpc>
              <a:buFont typeface="Tahoma" pitchFamily="34" charset="0"/>
              <a:buNone/>
              <a:defRPr/>
            </a:pPr>
            <a:r>
              <a:rPr lang="de-DE" sz="2000" dirty="0"/>
              <a:t>	C: MDC 02</a:t>
            </a:r>
          </a:p>
          <a:p>
            <a:pPr lvl="1" eaLnBrk="1" hangingPunct="1">
              <a:lnSpc>
                <a:spcPct val="120000"/>
              </a:lnSpc>
              <a:buFont typeface="Tahoma" pitchFamily="34" charset="0"/>
              <a:buNone/>
              <a:defRPr/>
            </a:pPr>
            <a:r>
              <a:rPr lang="de-DE" sz="2000" dirty="0"/>
              <a:t>	…</a:t>
            </a:r>
          </a:p>
          <a:p>
            <a:pPr lvl="1" eaLnBrk="1" hangingPunct="1">
              <a:lnSpc>
                <a:spcPct val="120000"/>
              </a:lnSpc>
              <a:buFont typeface="Tahoma" pitchFamily="34" charset="0"/>
              <a:buNone/>
              <a:defRPr/>
            </a:pPr>
            <a:r>
              <a:rPr lang="de-DE" sz="2000" dirty="0"/>
              <a:t>	Z: MDC 23</a:t>
            </a:r>
          </a:p>
          <a:p>
            <a:pPr eaLnBrk="1" hangingPunct="1">
              <a:lnSpc>
                <a:spcPct val="120000"/>
              </a:lnSpc>
              <a:defRPr/>
            </a:pPr>
            <a:r>
              <a:rPr lang="de-DE" sz="2400" dirty="0"/>
              <a:t>2. und 3. Stelle: Zweistellige Zahl</a:t>
            </a:r>
          </a:p>
          <a:p>
            <a:pPr eaLnBrk="1" hangingPunct="1">
              <a:lnSpc>
                <a:spcPct val="120000"/>
              </a:lnSpc>
              <a:buFontTx/>
              <a:buNone/>
              <a:defRPr/>
            </a:pPr>
            <a:r>
              <a:rPr lang="de-DE" sz="2400" dirty="0"/>
              <a:t>		01-39: chirurgische Partition</a:t>
            </a:r>
          </a:p>
          <a:p>
            <a:pPr eaLnBrk="1" hangingPunct="1">
              <a:lnSpc>
                <a:spcPct val="120000"/>
              </a:lnSpc>
              <a:buFontTx/>
              <a:buNone/>
              <a:defRPr/>
            </a:pPr>
            <a:r>
              <a:rPr lang="de-DE" sz="2400" dirty="0"/>
              <a:t>		40-59: sonstige Partition</a:t>
            </a:r>
          </a:p>
          <a:p>
            <a:pPr eaLnBrk="1" hangingPunct="1">
              <a:lnSpc>
                <a:spcPct val="120000"/>
              </a:lnSpc>
              <a:buFontTx/>
              <a:buNone/>
              <a:defRPr/>
            </a:pPr>
            <a:r>
              <a:rPr lang="de-DE" sz="2400" dirty="0"/>
              <a:t>		60-99: medizinische Partition</a:t>
            </a:r>
          </a:p>
        </p:txBody>
      </p:sp>
      <p:sp>
        <p:nvSpPr>
          <p:cNvPr id="2" name="Foliennummernplatzhalter 1"/>
          <p:cNvSpPr>
            <a:spLocks noGrp="1"/>
          </p:cNvSpPr>
          <p:nvPr>
            <p:ph type="sldNum" sz="quarter" idx="12"/>
          </p:nvPr>
        </p:nvSpPr>
        <p:spPr/>
        <p:txBody>
          <a:bodyPr/>
          <a:lstStyle/>
          <a:p>
            <a:fld id="{288DCCD6-C17E-4BC2-B0D5-318ECD99F6D3}" type="slidenum">
              <a:rPr lang="de-DE" smtClean="0"/>
              <a:t>6</a:t>
            </a:fld>
            <a:endParaRPr lang="de-DE"/>
          </a:p>
        </p:txBody>
      </p:sp>
    </p:spTree>
    <p:extLst>
      <p:ext uri="{BB962C8B-B14F-4D97-AF65-F5344CB8AC3E}">
        <p14:creationId xmlns:p14="http://schemas.microsoft.com/office/powerpoint/2010/main" val="4264955938"/>
      </p:ext>
    </p:extLst>
  </p:cSld>
  <p:clrMapOvr>
    <a:masterClrMapping/>
  </p:clrMapOvr>
  <mc:AlternateContent xmlns:mc="http://schemas.openxmlformats.org/markup-compatibility/2006" xmlns:p14="http://schemas.microsoft.com/office/powerpoint/2010/main">
    <mc:Choice Requires="p14">
      <p:transition spd="slow" p14:dur="2000" advTm="87121"/>
    </mc:Choice>
    <mc:Fallback xmlns="">
      <p:transition spd="slow" advTm="8712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9666" name="Rectangle 2"/>
          <p:cNvSpPr>
            <a:spLocks noGrp="1" noChangeArrowheads="1"/>
          </p:cNvSpPr>
          <p:nvPr>
            <p:ph type="title"/>
          </p:nvPr>
        </p:nvSpPr>
        <p:spPr>
          <a:xfrm>
            <a:off x="1485900" y="857251"/>
            <a:ext cx="6172200" cy="573881"/>
          </a:xfrm>
        </p:spPr>
        <p:txBody>
          <a:bodyPr>
            <a:normAutofit fontScale="90000"/>
          </a:bodyPr>
          <a:lstStyle/>
          <a:p>
            <a:pPr eaLnBrk="1" hangingPunct="1">
              <a:defRPr/>
            </a:pPr>
            <a:r>
              <a:rPr lang="de-DE" dirty="0"/>
              <a:t>DRG-Nomenklatur </a:t>
            </a:r>
          </a:p>
        </p:txBody>
      </p:sp>
      <p:sp>
        <p:nvSpPr>
          <p:cNvPr id="2" name="Foliennummernplatzhalter 1"/>
          <p:cNvSpPr>
            <a:spLocks noGrp="1"/>
          </p:cNvSpPr>
          <p:nvPr>
            <p:ph type="sldNum" sz="quarter" idx="12"/>
          </p:nvPr>
        </p:nvSpPr>
        <p:spPr/>
        <p:txBody>
          <a:bodyPr/>
          <a:lstStyle/>
          <a:p>
            <a:fld id="{288DCCD6-C17E-4BC2-B0D5-318ECD99F6D3}" type="slidenum">
              <a:rPr lang="de-DE" smtClean="0"/>
              <a:t>7</a:t>
            </a:fld>
            <a:endParaRPr lang="de-DE"/>
          </a:p>
        </p:txBody>
      </p:sp>
      <p:sp>
        <p:nvSpPr>
          <p:cNvPr id="4" name="Inhaltsplatzhalter 3">
            <a:extLst>
              <a:ext uri="{FF2B5EF4-FFF2-40B4-BE49-F238E27FC236}">
                <a16:creationId xmlns:a16="http://schemas.microsoft.com/office/drawing/2014/main" xmlns="" id="{A3624789-8646-4E0D-BE1E-935BA414654D}"/>
              </a:ext>
            </a:extLst>
          </p:cNvPr>
          <p:cNvSpPr>
            <a:spLocks noGrp="1"/>
          </p:cNvSpPr>
          <p:nvPr>
            <p:ph idx="1"/>
          </p:nvPr>
        </p:nvSpPr>
        <p:spPr/>
        <p:txBody>
          <a:bodyPr>
            <a:normAutofit lnSpcReduction="10000"/>
          </a:bodyPr>
          <a:lstStyle/>
          <a:p>
            <a:pPr fontAlgn="auto">
              <a:lnSpc>
                <a:spcPct val="120000"/>
              </a:lnSpc>
              <a:spcAft>
                <a:spcPts val="0"/>
              </a:spcAft>
              <a:defRPr/>
            </a:pPr>
            <a:r>
              <a:rPr lang="de-DE" dirty="0"/>
              <a:t>4. Stelle: Buchstabe</a:t>
            </a:r>
          </a:p>
          <a:p>
            <a:pPr lvl="1">
              <a:lnSpc>
                <a:spcPct val="120000"/>
              </a:lnSpc>
              <a:defRPr/>
            </a:pPr>
            <a:r>
              <a:rPr lang="de-DE" dirty="0"/>
              <a:t>A = höchster Schweregrad - </a:t>
            </a:r>
            <a:r>
              <a:rPr lang="de-DE" dirty="0" err="1"/>
              <a:t>catastrophic</a:t>
            </a:r>
            <a:r>
              <a:rPr lang="de-DE" dirty="0"/>
              <a:t> CC </a:t>
            </a:r>
          </a:p>
          <a:p>
            <a:pPr lvl="1">
              <a:lnSpc>
                <a:spcPct val="120000"/>
              </a:lnSpc>
              <a:defRPr/>
            </a:pPr>
            <a:r>
              <a:rPr lang="de-DE" dirty="0"/>
              <a:t>B = zweithöchster Schweregrad - </a:t>
            </a:r>
            <a:r>
              <a:rPr lang="de-DE" dirty="0" err="1"/>
              <a:t>severe</a:t>
            </a:r>
            <a:r>
              <a:rPr lang="de-DE" dirty="0"/>
              <a:t> CC </a:t>
            </a:r>
          </a:p>
          <a:p>
            <a:pPr lvl="1">
              <a:lnSpc>
                <a:spcPct val="120000"/>
              </a:lnSpc>
              <a:defRPr/>
            </a:pPr>
            <a:r>
              <a:rPr lang="de-DE" dirty="0"/>
              <a:t>C = dritthöchster Schwererad - moderate CC </a:t>
            </a:r>
          </a:p>
          <a:p>
            <a:pPr lvl="1">
              <a:lnSpc>
                <a:spcPct val="120000"/>
              </a:lnSpc>
              <a:defRPr/>
            </a:pPr>
            <a:r>
              <a:rPr lang="de-DE" dirty="0"/>
              <a:t>D = vierthöchster Schweregrad - </a:t>
            </a:r>
            <a:r>
              <a:rPr lang="de-DE" dirty="0" err="1"/>
              <a:t>none</a:t>
            </a:r>
            <a:r>
              <a:rPr lang="de-DE" dirty="0"/>
              <a:t> </a:t>
            </a:r>
            <a:r>
              <a:rPr lang="de-DE" dirty="0" err="1"/>
              <a:t>or</a:t>
            </a:r>
            <a:r>
              <a:rPr lang="de-DE" dirty="0"/>
              <a:t> minor CC </a:t>
            </a:r>
          </a:p>
          <a:p>
            <a:pPr lvl="1">
              <a:lnSpc>
                <a:spcPct val="120000"/>
              </a:lnSpc>
              <a:defRPr/>
            </a:pPr>
            <a:r>
              <a:rPr lang="de-DE" dirty="0"/>
              <a:t>…</a:t>
            </a:r>
          </a:p>
          <a:p>
            <a:pPr lvl="1">
              <a:lnSpc>
                <a:spcPct val="120000"/>
              </a:lnSpc>
              <a:defRPr/>
            </a:pPr>
            <a:r>
              <a:rPr lang="de-DE" dirty="0"/>
              <a:t>Z = keine Unterteilung nach Schweregraden - </a:t>
            </a:r>
            <a:r>
              <a:rPr lang="de-DE" dirty="0" err="1"/>
              <a:t>no</a:t>
            </a:r>
            <a:r>
              <a:rPr lang="de-DE" dirty="0"/>
              <a:t> CC </a:t>
            </a:r>
            <a:r>
              <a:rPr lang="de-DE" dirty="0" err="1"/>
              <a:t>separation</a:t>
            </a:r>
            <a:endParaRPr lang="de-DE" dirty="0"/>
          </a:p>
        </p:txBody>
      </p:sp>
    </p:spTree>
    <p:extLst>
      <p:ext uri="{BB962C8B-B14F-4D97-AF65-F5344CB8AC3E}">
        <p14:creationId xmlns:p14="http://schemas.microsoft.com/office/powerpoint/2010/main" val="3708886245"/>
      </p:ext>
    </p:extLst>
  </p:cSld>
  <p:clrMapOvr>
    <a:masterClrMapping/>
  </p:clrMapOvr>
  <mc:AlternateContent xmlns:mc="http://schemas.openxmlformats.org/markup-compatibility/2006" xmlns:p14="http://schemas.microsoft.com/office/powerpoint/2010/main">
    <mc:Choice Requires="p14">
      <p:transition spd="slow" p14:dur="2000" advTm="58874"/>
    </mc:Choice>
    <mc:Fallback xmlns="">
      <p:transition spd="slow" advTm="5887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6754" name="Rectangle 2"/>
          <p:cNvSpPr>
            <a:spLocks noGrp="1" noChangeArrowheads="1"/>
          </p:cNvSpPr>
          <p:nvPr>
            <p:ph type="title"/>
          </p:nvPr>
        </p:nvSpPr>
        <p:spPr/>
        <p:txBody>
          <a:bodyPr/>
          <a:lstStyle/>
          <a:p>
            <a:pPr eaLnBrk="1" hangingPunct="1">
              <a:defRPr/>
            </a:pPr>
            <a:r>
              <a:rPr lang="de-DE" dirty="0"/>
              <a:t>Beispiele</a:t>
            </a:r>
          </a:p>
        </p:txBody>
      </p:sp>
      <p:sp>
        <p:nvSpPr>
          <p:cNvPr id="1226755" name="Rectangle 3"/>
          <p:cNvSpPr>
            <a:spLocks noGrp="1" noChangeArrowheads="1"/>
          </p:cNvSpPr>
          <p:nvPr>
            <p:ph idx="1"/>
          </p:nvPr>
        </p:nvSpPr>
        <p:spPr>
          <a:xfrm>
            <a:off x="395536" y="1196752"/>
            <a:ext cx="8064896" cy="5256583"/>
          </a:xfrm>
        </p:spPr>
        <p:txBody>
          <a:bodyPr>
            <a:normAutofit fontScale="77500" lnSpcReduction="20000"/>
          </a:bodyPr>
          <a:lstStyle/>
          <a:p>
            <a:pPr>
              <a:lnSpc>
                <a:spcPct val="110000"/>
              </a:lnSpc>
              <a:spcBef>
                <a:spcPts val="0"/>
              </a:spcBef>
            </a:pPr>
            <a:r>
              <a:rPr lang="de-DE" dirty="0"/>
              <a:t>DRG B71A: Erkrankungen an Hirnnerven und peripheren Nerven mit komplexer Diagnose oder Komplexbehandlung der Hand, mit äußerst schweren CC oder bei Para- / Tetraplegie mit äußerst schweren oder schweren CC</a:t>
            </a:r>
          </a:p>
          <a:p>
            <a:pPr lvl="1">
              <a:lnSpc>
                <a:spcPct val="110000"/>
              </a:lnSpc>
              <a:spcBef>
                <a:spcPts val="0"/>
              </a:spcBef>
            </a:pPr>
            <a:r>
              <a:rPr lang="de-DE" dirty="0"/>
              <a:t>B: MDC 01: Erkrankungen und Störungen des Nervensystems</a:t>
            </a:r>
          </a:p>
          <a:p>
            <a:pPr lvl="1">
              <a:lnSpc>
                <a:spcPct val="110000"/>
              </a:lnSpc>
              <a:spcBef>
                <a:spcPts val="0"/>
              </a:spcBef>
            </a:pPr>
            <a:r>
              <a:rPr lang="de-DE" dirty="0"/>
              <a:t>71: medizinische Partition: Erkrankungen an Hirnnerven und peripheren Nerven</a:t>
            </a:r>
          </a:p>
          <a:p>
            <a:pPr lvl="1">
              <a:lnSpc>
                <a:spcPct val="110000"/>
              </a:lnSpc>
              <a:spcBef>
                <a:spcPts val="0"/>
              </a:spcBef>
            </a:pPr>
            <a:r>
              <a:rPr lang="de-DE" dirty="0"/>
              <a:t>A: mit komplexer Diagnose, mit äußerst schweren CC</a:t>
            </a:r>
          </a:p>
          <a:p>
            <a:pPr>
              <a:lnSpc>
                <a:spcPct val="110000"/>
              </a:lnSpc>
              <a:spcBef>
                <a:spcPts val="900"/>
              </a:spcBef>
              <a:defRPr/>
            </a:pPr>
            <a:r>
              <a:rPr lang="de-DE" dirty="0"/>
              <a:t>DRG T44Z: Geriatrische frührehabilitative Komplexbehandlung bei infektiösen  und parasitären Krankheiten	</a:t>
            </a:r>
          </a:p>
          <a:p>
            <a:pPr marL="935831" lvl="1">
              <a:lnSpc>
                <a:spcPct val="110000"/>
              </a:lnSpc>
              <a:spcBef>
                <a:spcPts val="0"/>
              </a:spcBef>
              <a:defRPr/>
            </a:pPr>
            <a:r>
              <a:rPr lang="de-DE" dirty="0"/>
              <a:t>T: MDC 18: Infektiöse und parasitäre Krankheiten</a:t>
            </a:r>
          </a:p>
          <a:p>
            <a:pPr marL="935831" lvl="1">
              <a:lnSpc>
                <a:spcPct val="110000"/>
              </a:lnSpc>
              <a:spcBef>
                <a:spcPts val="0"/>
              </a:spcBef>
              <a:defRPr/>
            </a:pPr>
            <a:r>
              <a:rPr lang="de-DE" dirty="0"/>
              <a:t>44: sonstige Partition: Geriatrische frührehabilitative Komplexbehandlung</a:t>
            </a:r>
          </a:p>
          <a:p>
            <a:pPr marL="935831" lvl="1">
              <a:lnSpc>
                <a:spcPct val="110000"/>
              </a:lnSpc>
              <a:spcBef>
                <a:spcPts val="0"/>
              </a:spcBef>
              <a:defRPr/>
            </a:pPr>
            <a:r>
              <a:rPr lang="de-DE" dirty="0"/>
              <a:t>Z: keine Schwereklassenunterscheidung gegeben</a:t>
            </a:r>
          </a:p>
        </p:txBody>
      </p:sp>
      <p:sp>
        <p:nvSpPr>
          <p:cNvPr id="2" name="Foliennummernplatzhalter 1"/>
          <p:cNvSpPr>
            <a:spLocks noGrp="1"/>
          </p:cNvSpPr>
          <p:nvPr>
            <p:ph type="sldNum" sz="quarter" idx="12"/>
          </p:nvPr>
        </p:nvSpPr>
        <p:spPr/>
        <p:txBody>
          <a:bodyPr/>
          <a:lstStyle/>
          <a:p>
            <a:fld id="{288DCCD6-C17E-4BC2-B0D5-318ECD99F6D3}" type="slidenum">
              <a:rPr lang="de-DE" smtClean="0"/>
              <a:t>8</a:t>
            </a:fld>
            <a:endParaRPr lang="de-DE"/>
          </a:p>
        </p:txBody>
      </p:sp>
    </p:spTree>
    <p:extLst>
      <p:ext uri="{BB962C8B-B14F-4D97-AF65-F5344CB8AC3E}">
        <p14:creationId xmlns:p14="http://schemas.microsoft.com/office/powerpoint/2010/main" val="2845851644"/>
      </p:ext>
    </p:extLst>
  </p:cSld>
  <p:clrMapOvr>
    <a:masterClrMapping/>
  </p:clrMapOvr>
  <mc:AlternateContent xmlns:mc="http://schemas.openxmlformats.org/markup-compatibility/2006" xmlns:p14="http://schemas.microsoft.com/office/powerpoint/2010/main">
    <mc:Choice Requires="p14">
      <p:transition spd="slow" p14:dur="2000" advTm="63064"/>
    </mc:Choice>
    <mc:Fallback xmlns="">
      <p:transition spd="slow" advTm="63064"/>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22" name="Rectangle 2"/>
          <p:cNvSpPr>
            <a:spLocks noGrp="1" noChangeArrowheads="1"/>
          </p:cNvSpPr>
          <p:nvPr>
            <p:ph type="title"/>
          </p:nvPr>
        </p:nvSpPr>
        <p:spPr>
          <a:xfrm>
            <a:off x="1485900" y="857251"/>
            <a:ext cx="6172200" cy="735806"/>
          </a:xfrm>
        </p:spPr>
        <p:txBody>
          <a:bodyPr>
            <a:normAutofit fontScale="90000"/>
          </a:bodyPr>
          <a:lstStyle/>
          <a:p>
            <a:pPr eaLnBrk="1" hangingPunct="1">
              <a:defRPr/>
            </a:pPr>
            <a:r>
              <a:rPr lang="de-DE" dirty="0"/>
              <a:t>Kennzahlen im DRG-System</a:t>
            </a:r>
          </a:p>
        </p:txBody>
      </p:sp>
      <p:sp>
        <p:nvSpPr>
          <p:cNvPr id="1054723" name="Rectangle 3"/>
          <p:cNvSpPr>
            <a:spLocks noGrp="1" noChangeArrowheads="1"/>
          </p:cNvSpPr>
          <p:nvPr>
            <p:ph idx="1"/>
          </p:nvPr>
        </p:nvSpPr>
        <p:spPr>
          <a:xfrm>
            <a:off x="611560" y="1754982"/>
            <a:ext cx="7848872" cy="4770362"/>
          </a:xfrm>
        </p:spPr>
        <p:txBody>
          <a:bodyPr>
            <a:normAutofit fontScale="70000" lnSpcReduction="20000"/>
          </a:bodyPr>
          <a:lstStyle/>
          <a:p>
            <a:pPr>
              <a:defRPr/>
            </a:pPr>
            <a:r>
              <a:rPr lang="de-DE" dirty="0"/>
              <a:t>Relativgewicht </a:t>
            </a:r>
          </a:p>
          <a:p>
            <a:pPr lvl="1">
              <a:defRPr/>
            </a:pPr>
            <a:r>
              <a:rPr lang="de-DE" dirty="0"/>
              <a:t>Inhalt: Relativer Wert einer Fallgruppe (DRG) bezogen auf eine Bezugsleistung</a:t>
            </a:r>
          </a:p>
          <a:p>
            <a:pPr lvl="1">
              <a:defRPr/>
            </a:pPr>
            <a:r>
              <a:rPr lang="de-DE" dirty="0"/>
              <a:t>Synonym: </a:t>
            </a:r>
          </a:p>
          <a:p>
            <a:pPr lvl="2">
              <a:defRPr/>
            </a:pPr>
            <a:r>
              <a:rPr lang="de-DE" dirty="0"/>
              <a:t>Kostengewicht </a:t>
            </a:r>
          </a:p>
          <a:p>
            <a:pPr lvl="2">
              <a:defRPr/>
            </a:pPr>
            <a:r>
              <a:rPr lang="de-DE" dirty="0" err="1"/>
              <a:t>cost-weight</a:t>
            </a:r>
            <a:endParaRPr lang="de-DE" dirty="0"/>
          </a:p>
          <a:p>
            <a:pPr lvl="2">
              <a:defRPr/>
            </a:pPr>
            <a:r>
              <a:rPr lang="de-DE" dirty="0"/>
              <a:t>Bewertungsrelation (heute häufig verwendet)</a:t>
            </a:r>
          </a:p>
          <a:p>
            <a:pPr>
              <a:defRPr/>
            </a:pPr>
            <a:r>
              <a:rPr lang="de-DE" dirty="0"/>
              <a:t>Mögliche Bezugsleistungen</a:t>
            </a:r>
          </a:p>
          <a:p>
            <a:pPr lvl="1">
              <a:defRPr/>
            </a:pPr>
            <a:r>
              <a:rPr lang="de-DE" dirty="0"/>
              <a:t>GHM (Frankreich)</a:t>
            </a:r>
          </a:p>
          <a:p>
            <a:pPr>
              <a:buNone/>
              <a:defRPr/>
            </a:pPr>
            <a:r>
              <a:rPr lang="de-DE" dirty="0"/>
              <a:t>		= Entbindung ohne Komplikationen</a:t>
            </a:r>
          </a:p>
          <a:p>
            <a:pPr>
              <a:buNone/>
              <a:defRPr/>
            </a:pPr>
            <a:r>
              <a:rPr lang="de-DE" dirty="0">
                <a:sym typeface="Symbol" pitchFamily="18" charset="2"/>
              </a:rPr>
              <a:t>			 1.000 Punkte</a:t>
            </a:r>
            <a:endParaRPr lang="de-DE" dirty="0"/>
          </a:p>
          <a:p>
            <a:pPr lvl="1">
              <a:defRPr/>
            </a:pPr>
            <a:r>
              <a:rPr lang="de-DE" dirty="0"/>
              <a:t>AP-DRG, AR-DRG, G-DRG</a:t>
            </a:r>
          </a:p>
          <a:p>
            <a:pPr>
              <a:buNone/>
              <a:defRPr/>
            </a:pPr>
            <a:r>
              <a:rPr lang="de-DE" dirty="0"/>
              <a:t>		= Durchschnittliche Kosten aller Behandlungsfälle</a:t>
            </a:r>
          </a:p>
          <a:p>
            <a:pPr>
              <a:buNone/>
              <a:defRPr/>
            </a:pPr>
            <a:r>
              <a:rPr lang="de-DE" dirty="0">
                <a:sym typeface="Symbol" pitchFamily="18" charset="2"/>
              </a:rPr>
              <a:t>			 Relativgewicht 1,0</a:t>
            </a:r>
            <a:endParaRPr lang="de-DE" dirty="0"/>
          </a:p>
          <a:p>
            <a:pPr lvl="1">
              <a:defRPr/>
            </a:pPr>
            <a:endParaRPr lang="de-DE" sz="1500" dirty="0"/>
          </a:p>
        </p:txBody>
      </p:sp>
      <p:sp>
        <p:nvSpPr>
          <p:cNvPr id="2" name="Foliennummernplatzhalter 1"/>
          <p:cNvSpPr>
            <a:spLocks noGrp="1"/>
          </p:cNvSpPr>
          <p:nvPr>
            <p:ph type="sldNum" sz="quarter" idx="12"/>
          </p:nvPr>
        </p:nvSpPr>
        <p:spPr/>
        <p:txBody>
          <a:bodyPr/>
          <a:lstStyle/>
          <a:p>
            <a:fld id="{288DCCD6-C17E-4BC2-B0D5-318ECD99F6D3}" type="slidenum">
              <a:rPr lang="de-DE" smtClean="0"/>
              <a:t>9</a:t>
            </a:fld>
            <a:endParaRPr lang="de-DE"/>
          </a:p>
        </p:txBody>
      </p:sp>
    </p:spTree>
    <p:extLst>
      <p:ext uri="{BB962C8B-B14F-4D97-AF65-F5344CB8AC3E}">
        <p14:creationId xmlns:p14="http://schemas.microsoft.com/office/powerpoint/2010/main" val="2621782982"/>
      </p:ext>
    </p:extLst>
  </p:cSld>
  <p:clrMapOvr>
    <a:masterClrMapping/>
  </p:clrMapOvr>
  <mc:AlternateContent xmlns:mc="http://schemas.openxmlformats.org/markup-compatibility/2006" xmlns:p14="http://schemas.microsoft.com/office/powerpoint/2010/main">
    <mc:Choice Requires="p14">
      <p:transition spd="slow" p14:dur="2000" advTm="110252"/>
    </mc:Choice>
    <mc:Fallback xmlns="">
      <p:transition spd="slow" advTm="110252"/>
    </mc:Fallback>
  </mc:AlternateContent>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2160</Words>
  <Application>Microsoft Office PowerPoint</Application>
  <PresentationFormat>Bildschirmpräsentation (4:3)</PresentationFormat>
  <Paragraphs>657</Paragraphs>
  <Slides>40</Slides>
  <Notes>35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2</vt:i4>
      </vt:variant>
      <vt:variant>
        <vt:lpstr>Folientitel</vt:lpstr>
      </vt:variant>
      <vt:variant>
        <vt:i4>40</vt:i4>
      </vt:variant>
    </vt:vector>
  </HeadingPairs>
  <TitlesOfParts>
    <vt:vector size="48" baseType="lpstr">
      <vt:lpstr>Arial</vt:lpstr>
      <vt:lpstr>Calibri</vt:lpstr>
      <vt:lpstr>Symbol</vt:lpstr>
      <vt:lpstr>Tahoma</vt:lpstr>
      <vt:lpstr>Times New Roman</vt:lpstr>
      <vt:lpstr>Larissa</vt:lpstr>
      <vt:lpstr>Formel</vt:lpstr>
      <vt:lpstr>Arbeitsblatt</vt:lpstr>
      <vt:lpstr>GESUNDHEITSMANAGEMENT II Teil 1a-3    Prof. Dr. Steffen Fleßa Lehrstuhl für Allgemeine Betriebswirtschaftslehre  und Gesundheitsmanagement Universität Greifswald </vt:lpstr>
      <vt:lpstr>1.1.1 Grundlagen des Klassifizierungssystems</vt:lpstr>
      <vt:lpstr>1.1.1.4 G-DRG</vt:lpstr>
      <vt:lpstr>Grouping – Die „Entstehung“ einer DRG</vt:lpstr>
      <vt:lpstr>Datenbedarf</vt:lpstr>
      <vt:lpstr>DRG-Nomenklatur </vt:lpstr>
      <vt:lpstr>DRG-Nomenklatur </vt:lpstr>
      <vt:lpstr>Beispiele</vt:lpstr>
      <vt:lpstr>Kennzahlen im DRG-System</vt:lpstr>
      <vt:lpstr>Beispiel</vt:lpstr>
      <vt:lpstr>Beispiele</vt:lpstr>
      <vt:lpstr>Kennzahlen: Case-Mix</vt:lpstr>
      <vt:lpstr>Kennzahlen: Case-Mix-Index</vt:lpstr>
      <vt:lpstr>PowerPoint-Präsentation</vt:lpstr>
      <vt:lpstr>PowerPoint-Präsentation</vt:lpstr>
      <vt:lpstr>Erlösbestimmung</vt:lpstr>
      <vt:lpstr>Erlösbestimmung</vt:lpstr>
      <vt:lpstr>Erlösbestimmung</vt:lpstr>
      <vt:lpstr>Bestimmung einer DRG</vt:lpstr>
      <vt:lpstr>G-DRGs: prinzipielle Klassifizierung</vt:lpstr>
      <vt:lpstr>G-DRGs: prinzipielle Klassifizierung</vt:lpstr>
      <vt:lpstr>G-DRGs: prinzipielle Klassifizierung</vt:lpstr>
      <vt:lpstr>G-DRGs: prinzipielle Klassifizierung</vt:lpstr>
      <vt:lpstr>G-DRGs: prinzipielle Klassifizierung</vt:lpstr>
      <vt:lpstr>G-DRGs: prinzipielle Klassifizierung</vt:lpstr>
      <vt:lpstr>G-DRGs: prinzipielle Klassifizierung</vt:lpstr>
      <vt:lpstr>G-DRGs: prinzipielle Klassifizierung</vt:lpstr>
      <vt:lpstr>G-DRGs: prinzipielle Klassifizierung</vt:lpstr>
      <vt:lpstr>G-DRGs: prinzipielle Klassifizierung</vt:lpstr>
      <vt:lpstr>AR-DRGs: prinzipielle Klassifizierung</vt:lpstr>
      <vt:lpstr>Übergang von Nebendiagnosen  zu DRGs </vt:lpstr>
      <vt:lpstr>Stufe 2: Zuordnung von CCL und PCCL</vt:lpstr>
      <vt:lpstr>Stufe 3: Zuordnung von CCL und PCCL </vt:lpstr>
      <vt:lpstr>Zuordnung von CCL und PCCL</vt:lpstr>
      <vt:lpstr>Beispiel: Alterssplit</vt:lpstr>
      <vt:lpstr>Beispiel: kein Split</vt:lpstr>
      <vt:lpstr>Beispiel: kein Split</vt:lpstr>
      <vt:lpstr>Bedeutung der PCCL</vt:lpstr>
      <vt:lpstr>Zahl der G-DRGs</vt:lpstr>
      <vt:lpstr>1.1.1 Grundlagen des Klassifizierungssystems</vt:lpstr>
    </vt:vector>
  </TitlesOfParts>
  <Company>ATHOEG Klinikum HD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der Gesundheitsökonomik</dc:title>
  <dc:creator>SteffenF</dc:creator>
  <cp:lastModifiedBy>Steffen Flessa</cp:lastModifiedBy>
  <cp:revision>659</cp:revision>
  <cp:lastPrinted>2013-04-21T14:09:11Z</cp:lastPrinted>
  <dcterms:created xsi:type="dcterms:W3CDTF">2003-05-27T08:12:45Z</dcterms:created>
  <dcterms:modified xsi:type="dcterms:W3CDTF">2024-01-30T13:52:55Z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