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6"/>
  </p:notesMasterIdLst>
  <p:handoutMasterIdLst>
    <p:handoutMasterId r:id="rId17"/>
  </p:handoutMasterIdLst>
  <p:sldIdLst>
    <p:sldId id="423" r:id="rId2"/>
    <p:sldId id="1407" r:id="rId3"/>
    <p:sldId id="1385" r:id="rId4"/>
    <p:sldId id="1396" r:id="rId5"/>
    <p:sldId id="1403" r:id="rId6"/>
    <p:sldId id="1405" r:id="rId7"/>
    <p:sldId id="1387" r:id="rId8"/>
    <p:sldId id="1404" r:id="rId9"/>
    <p:sldId id="1410" r:id="rId10"/>
    <p:sldId id="1388" r:id="rId11"/>
    <p:sldId id="1389" r:id="rId12"/>
    <p:sldId id="1390" r:id="rId13"/>
    <p:sldId id="1408" r:id="rId14"/>
    <p:sldId id="1409" r:id="rId15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FFCC"/>
    <a:srgbClr val="FFCCFF"/>
    <a:srgbClr val="DDDDDD"/>
    <a:srgbClr val="FFCCCC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7" autoAdjust="0"/>
    <p:restoredTop sz="85104" autoAdjust="0"/>
  </p:normalViewPr>
  <p:slideViewPr>
    <p:cSldViewPr>
      <p:cViewPr varScale="1">
        <p:scale>
          <a:sx n="81" d="100"/>
          <a:sy n="81" d="100"/>
        </p:scale>
        <p:origin x="1075" y="53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12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8F40C80-C7E6-48EF-BB76-E386553E0E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686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9DE4B64A-9542-4890-AD2D-A3F4828379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818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4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D391168-26D1-4B2E-B610-04E7843715D5}" type="slidenum">
              <a:rPr lang="de-DE" sz="1200" smtClean="0"/>
              <a:pPr eaLnBrk="1" hangingPunct="1"/>
              <a:t>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40680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A38CFC9-D786-4058-803E-26CBE9FBE7CC}" type="slidenum">
              <a:rPr lang="de-DE" sz="1200" smtClean="0"/>
              <a:pPr eaLnBrk="1" hangingPunct="1"/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2129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4B64A-9542-4890-AD2D-A3F4828379D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60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A38CFC9-D786-4058-803E-26CBE9FBE7CC}" type="slidenum">
              <a:rPr lang="de-DE" sz="1200" smtClean="0"/>
              <a:pPr eaLnBrk="1" hangingPunct="1"/>
              <a:t>13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74493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505D5D-717E-4ABC-80C5-87D57284E121}" type="slidenum">
              <a:rPr lang="de-DE" sz="1200" smtClean="0"/>
              <a:pPr eaLnBrk="1" hangingPunct="1"/>
              <a:t>14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75320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AC4B4-66AF-426C-8A63-782449338A2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13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66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23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0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30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5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7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44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07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0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57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imbursement.institute/blog/pflegepersonalstarkungsgesetz-pps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dirty="0">
                <a:cs typeface="Times New Roman" charset="0"/>
              </a:rPr>
              <a:t>GESUNDHEITSMANAGEMENT II</a:t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>Teil </a:t>
            </a:r>
            <a:r>
              <a:rPr lang="de-DE" sz="4000" b="1" dirty="0" smtClean="0">
                <a:cs typeface="Times New Roman" charset="0"/>
              </a:rPr>
              <a:t>1a-4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Prof. Dr. Steffen Fleßa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Lehrstuhl für Allgemeine Betriebswirtschaftslehre 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und Gesundheitsmanagement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Universität Greifswald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endParaRPr lang="de-DE" sz="40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CBB50B03-9D6A-4EA6-AF99-9D4DF2ED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AC4B4-66AF-426C-8A63-782449338A2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0"/>
    </mc:Choice>
    <mc:Fallback xmlns="">
      <p:transition spd="slow" advTm="59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169F14-DD58-46CA-8773-B7E7839E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Pflegeentgeltwert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AA4EB2A-AD26-417F-9469-EAD2FC00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Krankenhausindividueller Pflegeentgeltwert </a:t>
            </a:r>
          </a:p>
          <a:p>
            <a:pPr lvl="1"/>
            <a:r>
              <a:rPr lang="de-DE" dirty="0"/>
              <a:t>Voraussichtliche vereinbarte Pflegepersonalkosten / voraussichtliche Summe der Bewertungsrelationen gemäß Pflegeentgeltkatalog</a:t>
            </a:r>
          </a:p>
          <a:p>
            <a:r>
              <a:rPr lang="de-DE" dirty="0"/>
              <a:t>Pflegekostenerlös eines Falles </a:t>
            </a:r>
          </a:p>
          <a:p>
            <a:pPr lvl="1"/>
            <a:r>
              <a:rPr lang="de-DE" dirty="0"/>
              <a:t>Pflegeerlösbewertungsrelation * Pflegeentgeltwert * Verweildauer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D326FDD-D5EB-47A0-B2F4-52829F67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47"/>
    </mc:Choice>
    <mc:Fallback xmlns="">
      <p:transition spd="slow" advTm="4594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169F14-DD58-46CA-8773-B7E7839E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(2023)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AA4EB2A-AD26-417F-9469-EAD2FC00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Annahme: </a:t>
            </a:r>
          </a:p>
          <a:p>
            <a:pPr lvl="1"/>
            <a:r>
              <a:rPr lang="de-DE" dirty="0"/>
              <a:t>Basisfallwert = </a:t>
            </a:r>
            <a:r>
              <a:rPr lang="de-DE" dirty="0" smtClean="0"/>
              <a:t>4000 </a:t>
            </a:r>
            <a:r>
              <a:rPr lang="de-DE" dirty="0"/>
              <a:t>€</a:t>
            </a:r>
          </a:p>
          <a:p>
            <a:pPr lvl="1"/>
            <a:r>
              <a:rPr lang="de-DE" dirty="0"/>
              <a:t>Pflegeentgeltwert = </a:t>
            </a:r>
            <a:r>
              <a:rPr lang="de-DE" dirty="0" smtClean="0"/>
              <a:t>150,00 </a:t>
            </a:r>
            <a:r>
              <a:rPr lang="de-DE" dirty="0"/>
              <a:t>€</a:t>
            </a:r>
          </a:p>
          <a:p>
            <a:r>
              <a:rPr lang="de-DE" dirty="0"/>
              <a:t>C06Z (Komplexe Eingriffe bei </a:t>
            </a:r>
            <a:r>
              <a:rPr lang="de-DE" dirty="0" smtClean="0"/>
              <a:t>Glaukom) </a:t>
            </a:r>
            <a:endParaRPr lang="de-DE" dirty="0"/>
          </a:p>
          <a:p>
            <a:pPr lvl="1"/>
            <a:r>
              <a:rPr lang="de-DE" dirty="0"/>
              <a:t>Relativgewicht: </a:t>
            </a:r>
            <a:r>
              <a:rPr lang="de-DE" dirty="0" smtClean="0"/>
              <a:t>0,764</a:t>
            </a:r>
            <a:endParaRPr lang="de-DE" dirty="0"/>
          </a:p>
          <a:p>
            <a:pPr lvl="1"/>
            <a:r>
              <a:rPr lang="de-DE" dirty="0"/>
              <a:t>Pflegeerlösbewertungsrelation: </a:t>
            </a:r>
            <a:r>
              <a:rPr lang="de-DE" dirty="0" smtClean="0"/>
              <a:t>0,6648</a:t>
            </a:r>
            <a:endParaRPr lang="de-DE" dirty="0"/>
          </a:p>
          <a:p>
            <a:pPr lvl="1"/>
            <a:r>
              <a:rPr lang="de-DE" dirty="0"/>
              <a:t>Verweildauer: 4 Tage</a:t>
            </a:r>
          </a:p>
          <a:p>
            <a:r>
              <a:rPr lang="de-DE" dirty="0"/>
              <a:t>DRG-Erlös: </a:t>
            </a:r>
            <a:r>
              <a:rPr lang="de-DE" dirty="0" smtClean="0"/>
              <a:t>0,764 </a:t>
            </a:r>
            <a:r>
              <a:rPr lang="de-DE" dirty="0"/>
              <a:t>x  </a:t>
            </a:r>
            <a:r>
              <a:rPr lang="de-DE" dirty="0" smtClean="0"/>
              <a:t>4000,00 € </a:t>
            </a:r>
            <a:r>
              <a:rPr lang="de-DE" dirty="0"/>
              <a:t>= </a:t>
            </a:r>
            <a:r>
              <a:rPr lang="de-DE" dirty="0" smtClean="0"/>
              <a:t>3.056,00 </a:t>
            </a:r>
            <a:r>
              <a:rPr lang="de-DE" dirty="0"/>
              <a:t>€</a:t>
            </a:r>
          </a:p>
          <a:p>
            <a:r>
              <a:rPr lang="de-DE" dirty="0"/>
              <a:t>Pflegeerlös: </a:t>
            </a:r>
            <a:r>
              <a:rPr lang="de-DE" dirty="0" smtClean="0"/>
              <a:t>0,6648 </a:t>
            </a:r>
            <a:r>
              <a:rPr lang="de-DE" dirty="0"/>
              <a:t>*4 * </a:t>
            </a:r>
            <a:r>
              <a:rPr lang="de-DE" dirty="0" smtClean="0"/>
              <a:t>150,00 </a:t>
            </a:r>
            <a:r>
              <a:rPr lang="de-DE" dirty="0"/>
              <a:t>€ = </a:t>
            </a:r>
            <a:r>
              <a:rPr lang="de-DE" dirty="0" smtClean="0"/>
              <a:t>398,88 </a:t>
            </a:r>
            <a:r>
              <a:rPr lang="de-DE" dirty="0"/>
              <a:t>€</a:t>
            </a:r>
          </a:p>
          <a:p>
            <a:r>
              <a:rPr lang="de-DE" dirty="0"/>
              <a:t>Total: </a:t>
            </a:r>
            <a:r>
              <a:rPr lang="de-DE" dirty="0" smtClean="0"/>
              <a:t>3454,88 €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C7669B62-93DB-4C50-8AE0-090B005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2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04"/>
    </mc:Choice>
    <mc:Fallback xmlns="">
      <p:transition spd="slow" advTm="11210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169F14-DD58-46CA-8773-B7E7839E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AA4EB2A-AD26-417F-9469-EAD2FC00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Erlös ist verweildauerabhängig</a:t>
            </a:r>
          </a:p>
          <a:p>
            <a:r>
              <a:rPr lang="de-DE" dirty="0"/>
              <a:t>Erlös ist kein einheitlicher Preis</a:t>
            </a:r>
          </a:p>
          <a:p>
            <a:r>
              <a:rPr lang="de-DE" dirty="0"/>
              <a:t>Streichung von 32 G-DRGs (vor allem weil kein Kostenunterschied mehr auftritt)</a:t>
            </a:r>
          </a:p>
          <a:p>
            <a:r>
              <a:rPr lang="de-DE" dirty="0"/>
              <a:t>Erosion des Systems („Was kommt nach dem </a:t>
            </a:r>
            <a:r>
              <a:rPr lang="de-DE" dirty="0" err="1"/>
              <a:t>Pflexit</a:t>
            </a:r>
            <a:r>
              <a:rPr lang="de-DE" dirty="0"/>
              <a:t>“?)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05E30827-8FA1-420A-B693-FD296805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4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63"/>
    </mc:Choice>
    <mc:Fallback xmlns="">
      <p:transition spd="slow" advTm="15626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/>
              <a:t>1.1.1 Grundlagen des Klassifizierungssystems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de-DE" dirty="0">
                <a:cs typeface="Times New Roman" charset="0"/>
              </a:rPr>
              <a:t>Überblick:</a:t>
            </a:r>
          </a:p>
          <a:p>
            <a:pPr eaLnBrk="1" hangingPunct="1">
              <a:buFontTx/>
              <a:buNone/>
              <a:tabLst>
                <a:tab pos="1428750" algn="l"/>
              </a:tabLst>
              <a:defRPr/>
            </a:pPr>
            <a:r>
              <a:rPr lang="de-DE" dirty="0">
                <a:cs typeface="Times New Roman" charset="0"/>
              </a:rPr>
              <a:t>1.1.1.1 	Medizinische Klassifikationssysteme</a:t>
            </a:r>
          </a:p>
          <a:p>
            <a:pPr eaLnBrk="1" hangingPunct="1">
              <a:buFontTx/>
              <a:buNone/>
              <a:tabLst>
                <a:tab pos="1428750" algn="l"/>
              </a:tabLst>
              <a:defRPr/>
            </a:pPr>
            <a:r>
              <a:rPr lang="de-DE" dirty="0"/>
              <a:t>1.1.1.2 	DRGs: Grundlagen</a:t>
            </a:r>
          </a:p>
          <a:p>
            <a:pPr eaLnBrk="1" hangingPunct="1">
              <a:buFontTx/>
              <a:buNone/>
              <a:tabLst>
                <a:tab pos="1428750" algn="l"/>
              </a:tabLst>
              <a:defRPr/>
            </a:pPr>
            <a:r>
              <a:rPr lang="de-DE" dirty="0">
                <a:cs typeface="Times New Roman" charset="0"/>
              </a:rPr>
              <a:t>1.1.1.3 	DRGs als Grundlage eines 			Vergütungssystems</a:t>
            </a:r>
          </a:p>
          <a:p>
            <a:pPr eaLnBrk="1" hangingPunct="1">
              <a:buFontTx/>
              <a:buNone/>
              <a:tabLst>
                <a:tab pos="1524000" algn="l"/>
              </a:tabLst>
              <a:defRPr/>
            </a:pPr>
            <a:r>
              <a:rPr lang="de-DE" dirty="0"/>
              <a:t>1.1.1.4 	G-DRGs</a:t>
            </a:r>
          </a:p>
          <a:p>
            <a:pPr eaLnBrk="1" hangingPunct="1">
              <a:buFontTx/>
              <a:buNone/>
              <a:tabLst>
                <a:tab pos="1524000" algn="l"/>
              </a:tabLst>
              <a:defRPr/>
            </a:pPr>
            <a:r>
              <a:rPr lang="de-DE" b="1" dirty="0"/>
              <a:t>1.1.1.5 	</a:t>
            </a:r>
            <a:r>
              <a:rPr lang="de-DE" b="1" dirty="0" err="1"/>
              <a:t>aG</a:t>
            </a:r>
            <a:r>
              <a:rPr lang="de-DE" b="1" dirty="0"/>
              <a:t>-DRGs</a:t>
            </a:r>
          </a:p>
        </p:txBody>
      </p:sp>
    </p:spTree>
    <p:extLst>
      <p:ext uri="{BB962C8B-B14F-4D97-AF65-F5344CB8AC3E}">
        <p14:creationId xmlns:p14="http://schemas.microsoft.com/office/powerpoint/2010/main" val="11691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9"/>
    </mc:Choice>
    <mc:Fallback xmlns="">
      <p:transition spd="slow" advTm="2748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b="1" dirty="0"/>
              <a:t>1 Finanzierung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b="1" dirty="0"/>
              <a:t>1.1 Diagnosis </a:t>
            </a:r>
            <a:r>
              <a:rPr lang="de-DE" b="1" dirty="0" err="1"/>
              <a:t>Related</a:t>
            </a:r>
            <a:r>
              <a:rPr lang="de-DE" b="1" dirty="0"/>
              <a:t> Groups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de-DE" b="1" dirty="0"/>
              <a:t>1.1.1 Grundlagen des Klassifizierungssystems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1.1.2 Betriebswirtschaftliche Herausforderungen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dirty="0"/>
              <a:t>1.2 </a:t>
            </a:r>
            <a:r>
              <a:rPr lang="de-DE" dirty="0" smtClean="0"/>
              <a:t>Entgeltverhandlung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de-DE" dirty="0"/>
              <a:t>1.3 Aktuelle Diskussionen zur Krankenhausfinanzierung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dirty="0" smtClean="0"/>
              <a:t>1.4 </a:t>
            </a:r>
            <a:r>
              <a:rPr lang="de-DE" dirty="0"/>
              <a:t>Sponsoring und Fundraising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dirty="0" smtClean="0"/>
              <a:t>1.5 </a:t>
            </a:r>
            <a:r>
              <a:rPr lang="de-DE" dirty="0"/>
              <a:t>Finanzierungssurrogate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2 Produktionsfaktoren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267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52"/>
    </mc:Choice>
    <mc:Fallback xmlns="">
      <p:transition spd="slow" advTm="834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/>
              <a:t>1.1.1 Grundlagen des Klassifizierungssystems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de-DE" dirty="0">
                <a:cs typeface="Times New Roman" charset="0"/>
              </a:rPr>
              <a:t>Überblick:</a:t>
            </a:r>
          </a:p>
          <a:p>
            <a:pPr eaLnBrk="1" hangingPunct="1">
              <a:buFontTx/>
              <a:buNone/>
              <a:tabLst>
                <a:tab pos="1428750" algn="l"/>
              </a:tabLst>
              <a:defRPr/>
            </a:pPr>
            <a:r>
              <a:rPr lang="de-DE" dirty="0">
                <a:cs typeface="Times New Roman" charset="0"/>
              </a:rPr>
              <a:t>1.1.1.1 	Medizinische Klassifikationssysteme</a:t>
            </a:r>
          </a:p>
          <a:p>
            <a:pPr eaLnBrk="1" hangingPunct="1">
              <a:buFontTx/>
              <a:buNone/>
              <a:tabLst>
                <a:tab pos="1428750" algn="l"/>
              </a:tabLst>
              <a:defRPr/>
            </a:pPr>
            <a:r>
              <a:rPr lang="de-DE" dirty="0"/>
              <a:t>1.1.1.2 	DRGs: Grundlagen</a:t>
            </a:r>
          </a:p>
          <a:p>
            <a:pPr eaLnBrk="1" hangingPunct="1">
              <a:buFontTx/>
              <a:buNone/>
              <a:tabLst>
                <a:tab pos="1428750" algn="l"/>
              </a:tabLst>
              <a:defRPr/>
            </a:pPr>
            <a:r>
              <a:rPr lang="de-DE" dirty="0">
                <a:cs typeface="Times New Roman" charset="0"/>
              </a:rPr>
              <a:t>1.1.1.3 	DRGs als Grundlage eines 			Vergütungssystems</a:t>
            </a:r>
          </a:p>
          <a:p>
            <a:pPr eaLnBrk="1" hangingPunct="1">
              <a:buFontTx/>
              <a:buNone/>
              <a:tabLst>
                <a:tab pos="1524000" algn="l"/>
              </a:tabLst>
              <a:defRPr/>
            </a:pPr>
            <a:r>
              <a:rPr lang="de-DE" dirty="0"/>
              <a:t>1.1.1.4 	G-DRGs</a:t>
            </a:r>
          </a:p>
          <a:p>
            <a:pPr eaLnBrk="1" hangingPunct="1">
              <a:buFontTx/>
              <a:buNone/>
              <a:tabLst>
                <a:tab pos="1524000" algn="l"/>
              </a:tabLst>
              <a:defRPr/>
            </a:pPr>
            <a:r>
              <a:rPr lang="de-DE" b="1" dirty="0"/>
              <a:t>1.1.1.5 	</a:t>
            </a:r>
            <a:r>
              <a:rPr lang="de-DE" b="1" dirty="0" err="1"/>
              <a:t>aG</a:t>
            </a:r>
            <a:r>
              <a:rPr lang="de-DE" b="1" dirty="0"/>
              <a:t>-DRGs</a:t>
            </a:r>
          </a:p>
        </p:txBody>
      </p:sp>
    </p:spTree>
    <p:extLst>
      <p:ext uri="{BB962C8B-B14F-4D97-AF65-F5344CB8AC3E}">
        <p14:creationId xmlns:p14="http://schemas.microsoft.com/office/powerpoint/2010/main" val="19368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9"/>
    </mc:Choice>
    <mc:Fallback xmlns="">
      <p:transition spd="slow" advTm="274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F8EF70-74B4-48F0-83FA-89EFC133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1.1.1.5 </a:t>
            </a:r>
            <a:r>
              <a:rPr lang="de-DE" dirty="0" err="1"/>
              <a:t>aG</a:t>
            </a:r>
            <a:r>
              <a:rPr lang="de-DE" dirty="0"/>
              <a:t>-DRG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BE5CFA-662F-4D54-9253-69B6625B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G-DRG</a:t>
            </a:r>
          </a:p>
          <a:p>
            <a:pPr lvl="1"/>
            <a:r>
              <a:rPr lang="de-DE" dirty="0"/>
              <a:t>Erlös ist pauschal, d.h. nicht für Teilfunktion</a:t>
            </a:r>
          </a:p>
          <a:p>
            <a:pPr lvl="1"/>
            <a:r>
              <a:rPr lang="de-DE" dirty="0"/>
              <a:t>Pflegenotstand</a:t>
            </a:r>
          </a:p>
          <a:p>
            <a:r>
              <a:rPr lang="de-DE" dirty="0"/>
              <a:t>Maßnahme: </a:t>
            </a:r>
          </a:p>
          <a:p>
            <a:pPr lvl="1"/>
            <a:r>
              <a:rPr lang="de-DE" dirty="0" err="1"/>
              <a:t>Pflegepersonaluntergrenzenverordnung</a:t>
            </a:r>
            <a:r>
              <a:rPr lang="de-DE" dirty="0"/>
              <a:t> (2018)</a:t>
            </a:r>
          </a:p>
          <a:p>
            <a:pPr lvl="2"/>
            <a:r>
              <a:rPr lang="de-DE" dirty="0"/>
              <a:t>Intensivmedizin: TS (Tagschicht) 2,5:1, NS (Nachtschicht) 3,5:1</a:t>
            </a:r>
          </a:p>
          <a:p>
            <a:pPr lvl="2"/>
            <a:r>
              <a:rPr lang="de-DE" dirty="0"/>
              <a:t>Geriatrie: TS 10:1, NS 20:1</a:t>
            </a:r>
          </a:p>
          <a:p>
            <a:pPr lvl="2"/>
            <a:r>
              <a:rPr lang="de-DE" dirty="0"/>
              <a:t>Unfallchirurgie: TS 10:1, NS 20:1</a:t>
            </a:r>
          </a:p>
          <a:p>
            <a:pPr lvl="2"/>
            <a:r>
              <a:rPr lang="de-DE" dirty="0"/>
              <a:t>Kardiologie: TS 12:1, NS 24:1</a:t>
            </a:r>
          </a:p>
          <a:p>
            <a:pPr lvl="1"/>
            <a:r>
              <a:rPr lang="de-DE" dirty="0"/>
              <a:t>Pflegestellenförderprogramm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FA4A03C3-5774-4AAF-AC44-419A6C99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7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87"/>
    </mc:Choice>
    <mc:Fallback xmlns="">
      <p:transition spd="slow" advTm="15118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F8EF70-74B4-48F0-83FA-89EFC133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aG</a:t>
            </a:r>
            <a:r>
              <a:rPr lang="de-DE" dirty="0"/>
              <a:t>-DRG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BE5CFA-662F-4D54-9253-69B6625B1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Pflegepersonal-Stärkungsgesetz (</a:t>
            </a:r>
            <a:r>
              <a:rPr lang="de-DE" u="sng" dirty="0" err="1">
                <a:hlinkClick r:id="rId2"/>
              </a:rPr>
              <a:t>PpSG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ab 01. Januar 2020: </a:t>
            </a:r>
            <a:r>
              <a:rPr lang="de-DE" dirty="0" err="1"/>
              <a:t>aG</a:t>
            </a:r>
            <a:r>
              <a:rPr lang="de-DE" dirty="0"/>
              <a:t>-DRG („a“= „ausgegliedert“)</a:t>
            </a:r>
          </a:p>
          <a:p>
            <a:r>
              <a:rPr lang="de-DE" dirty="0"/>
              <a:t>Ausgliederung der Pflegepersonalkosten</a:t>
            </a:r>
          </a:p>
          <a:p>
            <a:pPr lvl="1"/>
            <a:r>
              <a:rPr lang="de-DE" dirty="0"/>
              <a:t>NB: Nur Pflege am Bett, d.h. nicht Pflegekräfte im Funktionsdienst</a:t>
            </a:r>
          </a:p>
          <a:p>
            <a:r>
              <a:rPr lang="de-DE" dirty="0"/>
              <a:t>Erweiterung des </a:t>
            </a:r>
            <a:r>
              <a:rPr lang="de-DE" dirty="0" err="1"/>
              <a:t>Fallpauschalenkatalogs</a:t>
            </a:r>
            <a:r>
              <a:rPr lang="de-DE" dirty="0"/>
              <a:t> um den Pflegeerlöskatalog („</a:t>
            </a:r>
            <a:r>
              <a:rPr lang="de-DE" dirty="0" err="1"/>
              <a:t>aG</a:t>
            </a:r>
            <a:r>
              <a:rPr lang="de-DE" dirty="0"/>
              <a:t>-DRG-Katalog“)</a:t>
            </a:r>
          </a:p>
          <a:p>
            <a:r>
              <a:rPr lang="de-DE" dirty="0"/>
              <a:t>deutlich reduzierte Höhe der Bewertungsrelation je </a:t>
            </a:r>
            <a:r>
              <a:rPr lang="de-DE" dirty="0" err="1"/>
              <a:t>aG</a:t>
            </a:r>
            <a:r>
              <a:rPr lang="de-DE" dirty="0"/>
              <a:t>-DRG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AE48657-244C-4F17-82D6-C990AC1F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0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22"/>
    </mc:Choice>
    <mc:Fallback xmlns="">
      <p:transition spd="slow" advTm="6612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FAC658-C150-4993-863A-7E2AC1A3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Fallpauschalenkatalog</a:t>
            </a:r>
            <a:r>
              <a:rPr lang="de-DE" dirty="0"/>
              <a:t> 2020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7BC6FC7-D8C6-4F91-9A35-79B64027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CAB39F2-F8CA-4BDD-AA2D-7208C4E3B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" t="47200" r="9837" b="14444"/>
          <a:stretch/>
        </p:blipFill>
        <p:spPr>
          <a:xfrm>
            <a:off x="35496" y="3068960"/>
            <a:ext cx="8915193" cy="230425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15CAAF01-5BE6-4025-B564-71A3A993DB5B}"/>
              </a:ext>
            </a:extLst>
          </p:cNvPr>
          <p:cNvSpPr/>
          <p:nvPr/>
        </p:nvSpPr>
        <p:spPr>
          <a:xfrm>
            <a:off x="6588224" y="3140968"/>
            <a:ext cx="23042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4927CFF3-0802-4919-8A0E-1E5D54DF8F09}"/>
              </a:ext>
            </a:extLst>
          </p:cNvPr>
          <p:cNvSpPr/>
          <p:nvPr/>
        </p:nvSpPr>
        <p:spPr>
          <a:xfrm rot="5400000">
            <a:off x="7560331" y="4041070"/>
            <a:ext cx="180020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xmlns="" id="{0867F3FA-9EBA-4090-8740-E81A7918E644}"/>
              </a:ext>
            </a:extLst>
          </p:cNvPr>
          <p:cNvSpPr/>
          <p:nvPr/>
        </p:nvSpPr>
        <p:spPr>
          <a:xfrm>
            <a:off x="3059832" y="1844824"/>
            <a:ext cx="3096344" cy="1296144"/>
          </a:xfrm>
          <a:prstGeom prst="wedgeRoundRectCallout">
            <a:avLst>
              <a:gd name="adj1" fmla="val 115665"/>
              <a:gd name="adj2" fmla="val 916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Pflegeerlös Bewertungsrelation pro Tag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C643568E-F6F8-449F-AF32-D6E2DDFD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8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2"/>
    </mc:Choice>
    <mc:Fallback xmlns="">
      <p:transition spd="slow" advTm="173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7BC6FC7-D8C6-4F91-9A35-79B64027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CAB39F2-F8CA-4BDD-AA2D-7208C4E3B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" t="47200" r="9837" b="14444"/>
          <a:stretch/>
        </p:blipFill>
        <p:spPr>
          <a:xfrm>
            <a:off x="-15918913" y="743170"/>
            <a:ext cx="23659265" cy="61150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FAC658-C150-4993-863A-7E2AC1A3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Fallpauschalenkatalog</a:t>
            </a:r>
            <a:r>
              <a:rPr lang="de-DE" dirty="0"/>
              <a:t>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3293F04-63BE-4A05-B759-0642F230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5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8"/>
    </mc:Choice>
    <mc:Fallback xmlns="">
      <p:transition spd="slow" advTm="1931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169F14-DD58-46CA-8773-B7E7839E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Pflegebudget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AA4EB2A-AD26-417F-9469-EAD2FC00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Prinzip:</a:t>
            </a:r>
          </a:p>
          <a:p>
            <a:pPr lvl="1"/>
            <a:r>
              <a:rPr lang="de-DE" dirty="0"/>
              <a:t>Vereinbarung eines individuellen, die Selbstkosten deckenden Pflegebudget</a:t>
            </a:r>
          </a:p>
          <a:p>
            <a:pPr lvl="1"/>
            <a:r>
              <a:rPr lang="de-DE" dirty="0"/>
              <a:t>Pflegekostenerlöse: je G-DRG (</a:t>
            </a:r>
            <a:r>
              <a:rPr lang="de-DE" dirty="0" err="1"/>
              <a:t>Fallpauschalenkatalog</a:t>
            </a:r>
            <a:r>
              <a:rPr lang="de-DE" dirty="0"/>
              <a:t> 2020)</a:t>
            </a:r>
          </a:p>
          <a:p>
            <a:r>
              <a:rPr lang="de-DE" dirty="0"/>
              <a:t>Einführung 2020: </a:t>
            </a:r>
          </a:p>
          <a:p>
            <a:pPr lvl="1"/>
            <a:r>
              <a:rPr lang="de-DE" dirty="0"/>
              <a:t>Noch keine Vereinbarung / Verhandlung vor 1.1.20. möglich</a:t>
            </a:r>
          </a:p>
          <a:p>
            <a:pPr lvl="1"/>
            <a:r>
              <a:rPr lang="de-DE" dirty="0"/>
              <a:t>bis zur Verhandlung des krankenhausindividuellen Pflegebudgets: Pflegeentgeltwert 146,55 €.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0CFB059-3424-4192-B017-7B1AD653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2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88"/>
    </mc:Choice>
    <mc:Fallback xmlns="">
      <p:transition spd="slow" advTm="1008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969" y="155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Pflegepersonalbemessungsverfahren (PPR 2.0)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9051" t="13460" r="12201" b="12201"/>
          <a:stretch/>
        </p:blipFill>
        <p:spPr>
          <a:xfrm>
            <a:off x="107504" y="1268760"/>
            <a:ext cx="8909464" cy="52565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effectLst/>
              </a:rPr>
              <a:t>Jahn et al. 2020: Neues Instrument ist unmittelbar einsatzfähig.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EB9E0E4E-1EB1-46E5-B171-83F9CA4A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8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7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28"/>
    </mc:Choice>
    <mc:Fallback xmlns="">
      <p:transition spd="slow" advTm="485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969" y="155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Pflegepersonalbemessungsverfahren (PPR 2.0)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9051" t="13460" r="12201" b="12201"/>
          <a:stretch/>
        </p:blipFill>
        <p:spPr>
          <a:xfrm>
            <a:off x="107504" y="1268760"/>
            <a:ext cx="8909464" cy="52565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effectLst/>
              </a:rPr>
              <a:t>Jahn et al. 2020: Neues Instrument ist unmittelbar einsatzfähig.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4067944" y="3966503"/>
            <a:ext cx="3456384" cy="2159660"/>
          </a:xfrm>
          <a:prstGeom prst="wedgeRoundRectCallout">
            <a:avLst>
              <a:gd name="adj1" fmla="val 51169"/>
              <a:gd name="adj2" fmla="val 53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Grundlage für </a:t>
            </a:r>
            <a:r>
              <a:rPr lang="de-DE"/>
              <a:t>die Pflegepersonalbudget-verhandlungen</a:t>
            </a:r>
            <a:r>
              <a:rPr lang="de-DE" dirty="0"/>
              <a:t>!</a:t>
            </a:r>
          </a:p>
        </p:txBody>
      </p:sp>
      <p:sp>
        <p:nvSpPr>
          <p:cNvPr id="7" name="Abgerundete rechteckige Legende 6"/>
          <p:cNvSpPr/>
          <p:nvPr/>
        </p:nvSpPr>
        <p:spPr>
          <a:xfrm>
            <a:off x="-108520" y="4355958"/>
            <a:ext cx="3456384" cy="2159660"/>
          </a:xfrm>
          <a:prstGeom prst="wedgeRoundRectCallout">
            <a:avLst>
              <a:gd name="adj1" fmla="val 60715"/>
              <a:gd name="adj2" fmla="val -440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Upgrade der PPR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EB9E0E4E-1EB1-46E5-B171-83F9CA4A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9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4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28"/>
    </mc:Choice>
    <mc:Fallback xmlns="">
      <p:transition spd="slow" advTm="4852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2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26.9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366</Words>
  <Application>Microsoft Office PowerPoint</Application>
  <PresentationFormat>Bildschirmpräsentation (4:3)</PresentationFormat>
  <Paragraphs>97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Larissa</vt:lpstr>
      <vt:lpstr>GESUNDHEITSMANAGEMENT II Teil 1a-4    Prof. Dr. Steffen Fleßa Lehrstuhl für Allgemeine Betriebswirtschaftslehre  und Gesundheitsmanagement Universität Greifswald </vt:lpstr>
      <vt:lpstr>1.1.1 Grundlagen des Klassifizierungssystems</vt:lpstr>
      <vt:lpstr>1.1.1.5 aG-DRG</vt:lpstr>
      <vt:lpstr>aG-DRG</vt:lpstr>
      <vt:lpstr>Fallpauschalenkatalog 2020</vt:lpstr>
      <vt:lpstr>Fallpauschalenkatalog 2020</vt:lpstr>
      <vt:lpstr>Pflegebudget</vt:lpstr>
      <vt:lpstr>Pflegepersonalbemessungsverfahren (PPR 2.0)</vt:lpstr>
      <vt:lpstr>Pflegepersonalbemessungsverfahren (PPR 2.0)</vt:lpstr>
      <vt:lpstr>Pflegeentgeltwert</vt:lpstr>
      <vt:lpstr>Beispiel (2023)</vt:lpstr>
      <vt:lpstr>Folgen</vt:lpstr>
      <vt:lpstr>1.1.1 Grundlagen des Klassifizierungssystems</vt:lpstr>
      <vt:lpstr>Gliederung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660</cp:revision>
  <cp:lastPrinted>2013-04-21T14:09:11Z</cp:lastPrinted>
  <dcterms:created xsi:type="dcterms:W3CDTF">2003-05-27T08:12:45Z</dcterms:created>
  <dcterms:modified xsi:type="dcterms:W3CDTF">2024-01-30T13:53:32Z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