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5" r:id="rId1"/>
  </p:sldMasterIdLst>
  <p:notesMasterIdLst>
    <p:notesMasterId r:id="rId12"/>
  </p:notesMasterIdLst>
  <p:handoutMasterIdLst>
    <p:handoutMasterId r:id="rId13"/>
  </p:handoutMasterIdLst>
  <p:sldIdLst>
    <p:sldId id="423" r:id="rId2"/>
    <p:sldId id="913" r:id="rId3"/>
    <p:sldId id="894" r:id="rId4"/>
    <p:sldId id="906" r:id="rId5"/>
    <p:sldId id="909" r:id="rId6"/>
    <p:sldId id="910" r:id="rId7"/>
    <p:sldId id="911" r:id="rId8"/>
    <p:sldId id="908" r:id="rId9"/>
    <p:sldId id="907" r:id="rId10"/>
    <p:sldId id="914" r:id="rId11"/>
  </p:sldIdLst>
  <p:sldSz cx="9144000" cy="6858000" type="screen4x3"/>
  <p:notesSz cx="6797675" cy="9926638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00"/>
    <a:srgbClr val="FFCCFF"/>
    <a:srgbClr val="DDDDDD"/>
    <a:srgbClr val="FFCCCC"/>
    <a:srgbClr val="FF0000"/>
    <a:srgbClr val="FFFFFF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796" autoAdjust="0"/>
    <p:restoredTop sz="85104" autoAdjust="0"/>
  </p:normalViewPr>
  <p:slideViewPr>
    <p:cSldViewPr>
      <p:cViewPr varScale="1">
        <p:scale>
          <a:sx n="81" d="100"/>
          <a:sy n="81" d="100"/>
        </p:scale>
        <p:origin x="955" y="53"/>
      </p:cViewPr>
      <p:guideLst>
        <p:guide orient="horz" pos="2160"/>
        <p:guide pos="2544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612"/>
    </p:cViewPr>
  </p:sorterViewPr>
  <p:notesViewPr>
    <p:cSldViewPr>
      <p:cViewPr varScale="1">
        <p:scale>
          <a:sx n="80" d="100"/>
          <a:sy n="80" d="100"/>
        </p:scale>
        <p:origin x="-207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>
              <a:defRPr/>
            </a:pPr>
            <a:fld id="{38F40C80-C7E6-48EF-BB76-E386553E0E78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7686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73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9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9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9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</a:defRPr>
            </a:lvl1pPr>
          </a:lstStyle>
          <a:p>
            <a:pPr>
              <a:defRPr/>
            </a:pPr>
            <a:fld id="{9DE4B64A-9542-4890-AD2D-A3F4828379D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38180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083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 dirty="0"/>
          </a:p>
        </p:txBody>
      </p:sp>
      <p:sp>
        <p:nvSpPr>
          <p:cNvPr id="1740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0D391168-26D1-4B2E-B610-04E7843715D5}" type="slidenum">
              <a:rPr lang="de-DE" sz="1200" smtClean="0"/>
              <a:pPr eaLnBrk="1" hangingPunct="1"/>
              <a:t>1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406809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10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843958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613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7613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505D5D-717E-4ABC-80C5-87D57284E121}" type="slidenum">
              <a:rPr lang="de-DE" sz="1200" smtClean="0"/>
              <a:pPr eaLnBrk="1" hangingPunct="1"/>
              <a:t>2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097285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473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474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091A34D-AA6F-493D-A8B3-72328DD528CF}" type="slidenum">
              <a:rPr lang="de-DE" sz="1200" smtClean="0"/>
              <a:pPr eaLnBrk="1" hangingPunct="1"/>
              <a:t>3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42376439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63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4576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A1F97CB-EA8C-42AB-A186-F0C7939FC678}" type="slidenum">
              <a:rPr lang="de-DE" sz="1200" smtClean="0"/>
              <a:pPr eaLnBrk="1" hangingPunct="1"/>
              <a:t>4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865392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6787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46788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3E178094-4CBA-4675-B8E7-459A90414FB2}" type="slidenum">
              <a:rPr lang="de-DE" sz="1200" smtClean="0"/>
              <a:pPr eaLnBrk="1" hangingPunct="1"/>
              <a:t>5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966655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7811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47812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DBD5DE78-E6B8-4A44-82A1-278E6E978E5C}" type="slidenum">
              <a:rPr lang="de-DE" sz="1200" smtClean="0"/>
              <a:pPr eaLnBrk="1" hangingPunct="1"/>
              <a:t>6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35602272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8835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4883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93950245-C987-47EC-90DA-60B3CB65971D}" type="slidenum">
              <a:rPr lang="de-DE" sz="1200" smtClean="0"/>
              <a:pPr eaLnBrk="1" hangingPunct="1"/>
              <a:t>7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206936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0883" name="Notizenplatzhalter 2"/>
          <p:cNvSpPr>
            <a:spLocks noGrp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250884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F97D4B66-2F8D-4BBB-999A-B2DEDC027852}" type="slidenum">
              <a:rPr lang="de-DE" sz="1200" smtClean="0"/>
              <a:pPr eaLnBrk="1" hangingPunct="1"/>
              <a:t>8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1682146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9859" name="Notizenplatzhalt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71450" indent="-171450">
              <a:buFontTx/>
              <a:buChar char="•"/>
            </a:pPr>
            <a:endParaRPr lang="de-DE"/>
          </a:p>
        </p:txBody>
      </p:sp>
      <p:sp>
        <p:nvSpPr>
          <p:cNvPr id="249860" name="Foliennummernplatzhalt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899A65B-343F-47B0-859A-87EF366C1AD6}" type="slidenum">
              <a:rPr lang="de-DE" sz="1200" smtClean="0"/>
              <a:pPr eaLnBrk="1" hangingPunct="1"/>
              <a:t>9</a:t>
            </a:fld>
            <a:endParaRPr lang="de-DE" sz="1200"/>
          </a:p>
        </p:txBody>
      </p:sp>
    </p:spTree>
    <p:extLst>
      <p:ext uri="{BB962C8B-B14F-4D97-AF65-F5344CB8AC3E}">
        <p14:creationId xmlns:p14="http://schemas.microsoft.com/office/powerpoint/2010/main" val="1296029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8AC4B4-66AF-426C-8A63-782449338A22}" type="slidenum">
              <a:rPr lang="de-DE" smtClean="0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413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6664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235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203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30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7599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706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440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155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9079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0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1C9D0-4FE1-4686-86D7-A5E5335EEAAB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665B5-01EB-44C6-ABA0-B826386E5C8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86571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 dirty="0">
                <a:cs typeface="Times New Roman" charset="0"/>
              </a:rPr>
              <a:t>GESUNDHEITSMANAGEMENT II</a:t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>Teil </a:t>
            </a:r>
            <a:r>
              <a:rPr lang="de-DE" sz="4000" b="1" dirty="0" smtClean="0">
                <a:cs typeface="Times New Roman" charset="0"/>
              </a:rPr>
              <a:t>1a-5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Prof. Dr. Steffen Fleßa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Lehrstuhl für Allgemeine Betriebswirtschaftslehre 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und Gesundheitsmanagement</a:t>
            </a:r>
            <a:br>
              <a:rPr lang="de-DE" sz="2400" b="1" dirty="0">
                <a:cs typeface="Times New Roman" charset="0"/>
              </a:rPr>
            </a:br>
            <a:r>
              <a:rPr lang="de-DE" sz="2400" b="1" dirty="0">
                <a:cs typeface="Times New Roman" charset="0"/>
              </a:rPr>
              <a:t>Universität Greifswald</a:t>
            </a:r>
            <a:r>
              <a:rPr lang="de-DE" sz="4000" b="1" dirty="0">
                <a:cs typeface="Times New Roman" charset="0"/>
              </a:rPr>
              <a:t/>
            </a:r>
            <a:br>
              <a:rPr lang="de-DE" sz="4000" b="1" dirty="0">
                <a:cs typeface="Times New Roman" charset="0"/>
              </a:rPr>
            </a:br>
            <a:endParaRPr lang="de-DE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216"/>
    </mc:Choice>
    <mc:Fallback xmlns="">
      <p:transition spd="slow" advTm="621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1.1 Diagnosis </a:t>
            </a:r>
            <a:r>
              <a:rPr lang="de-DE" b="1" dirty="0" err="1"/>
              <a:t>Related</a:t>
            </a:r>
            <a:r>
              <a:rPr lang="de-DE" b="1" dirty="0"/>
              <a:t> Groups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1.1.1 Grundlagen des Klassifizierungssystems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1.1.2 Betriebswirtschaftliche Herausforderungen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1.2 </a:t>
            </a:r>
            <a:r>
              <a:rPr lang="de-DE" dirty="0" smtClean="0"/>
              <a:t>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5850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Gliederung</a:t>
            </a:r>
          </a:p>
        </p:txBody>
      </p:sp>
      <p:sp>
        <p:nvSpPr>
          <p:cNvPr id="1043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 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b="1" dirty="0"/>
              <a:t>1.1 Diagnosis </a:t>
            </a:r>
            <a:r>
              <a:rPr lang="de-DE" b="1" dirty="0" err="1"/>
              <a:t>Related</a:t>
            </a:r>
            <a:r>
              <a:rPr lang="de-DE" b="1" dirty="0"/>
              <a:t> Groups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1.1.1 Grundlagen des Klassifizierungssystems</a:t>
            </a:r>
          </a:p>
          <a:p>
            <a:pPr lvl="2" eaLnBrk="1" hangingPunct="1">
              <a:lnSpc>
                <a:spcPct val="90000"/>
              </a:lnSpc>
              <a:buFontTx/>
              <a:buNone/>
              <a:defRPr/>
            </a:pPr>
            <a:r>
              <a:rPr lang="de-DE" b="1" dirty="0"/>
              <a:t>1.1.2 Betriebswirtschaftliche Herausforderungen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/>
              <a:t>1.2 </a:t>
            </a:r>
            <a:r>
              <a:rPr lang="de-DE" dirty="0" smtClean="0"/>
              <a:t>Entgeltverhandlung</a:t>
            </a:r>
          </a:p>
          <a:p>
            <a:pPr lvl="1">
              <a:lnSpc>
                <a:spcPct val="90000"/>
              </a:lnSpc>
              <a:buNone/>
              <a:defRPr/>
            </a:pPr>
            <a:r>
              <a:rPr lang="de-DE" dirty="0"/>
              <a:t>1.3 Aktuelle Diskussionen zur Krankenhausfinanzierung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1.4 </a:t>
            </a:r>
            <a:r>
              <a:rPr lang="de-DE" dirty="0"/>
              <a:t>Sponsoring und Fundraising</a:t>
            </a:r>
          </a:p>
          <a:p>
            <a:pPr lvl="1" eaLnBrk="1" hangingPunct="1">
              <a:lnSpc>
                <a:spcPct val="90000"/>
              </a:lnSpc>
              <a:buFont typeface="Tahoma" pitchFamily="34" charset="0"/>
              <a:buNone/>
              <a:defRPr/>
            </a:pPr>
            <a:r>
              <a:rPr lang="de-DE" dirty="0" smtClean="0"/>
              <a:t>1.5 </a:t>
            </a:r>
            <a:r>
              <a:rPr lang="de-DE" dirty="0"/>
              <a:t>Finanzierungssurrogate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2 Produktionsfaktoren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de-DE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296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452"/>
    </mc:Choice>
    <mc:Fallback xmlns="">
      <p:transition spd="slow" advTm="834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de-DE" sz="4000" b="1"/>
              <a:t>1.1.2 Betriebswirtschaftliche Herausforderungen</a:t>
            </a:r>
          </a:p>
        </p:txBody>
      </p:sp>
      <p:sp>
        <p:nvSpPr>
          <p:cNvPr id="1052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Grundsatz: Die Entgeltverhandlung mit den gesetzlichen Krankenkassen ist die essentielle Grundlage des wirtschaftlichen Erfolges eines Krankenhauses</a:t>
            </a:r>
          </a:p>
          <a:p>
            <a:pPr eaLnBrk="1" hangingPunct="1">
              <a:defRPr/>
            </a:pPr>
            <a:r>
              <a:rPr lang="de-DE" dirty="0"/>
              <a:t>Die </a:t>
            </a:r>
            <a:r>
              <a:rPr lang="de-DE" dirty="0" err="1"/>
              <a:t>Codierqualität</a:t>
            </a:r>
            <a:r>
              <a:rPr lang="de-DE" dirty="0"/>
              <a:t> ist die Voraussetzung zur Erzielung eines hohen Case-Mix ohne Up-Coding (Bestrafung!)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159"/>
    </mc:Choice>
    <mc:Fallback xmlns="">
      <p:transition spd="slow" advTm="149159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Herausforderungen: Überblick</a:t>
            </a:r>
          </a:p>
        </p:txBody>
      </p:sp>
      <p:sp>
        <p:nvSpPr>
          <p:cNvPr id="1067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Durchführung der Codierung</a:t>
            </a:r>
          </a:p>
          <a:p>
            <a:pPr eaLnBrk="1" hangingPunct="1">
              <a:defRPr/>
            </a:pPr>
            <a:r>
              <a:rPr lang="de-DE" dirty="0"/>
              <a:t>Anforderungen an das Rechnungswesen</a:t>
            </a:r>
          </a:p>
          <a:p>
            <a:pPr eaLnBrk="1" hangingPunct="1">
              <a:defRPr/>
            </a:pPr>
            <a:r>
              <a:rPr lang="de-DE" dirty="0"/>
              <a:t>Anforderungen an die EDV</a:t>
            </a:r>
          </a:p>
          <a:p>
            <a:pPr eaLnBrk="1" hangingPunct="1">
              <a:defRPr/>
            </a:pPr>
            <a:r>
              <a:rPr lang="de-DE" dirty="0"/>
              <a:t>Reduktion der Verweildauer</a:t>
            </a:r>
          </a:p>
          <a:p>
            <a:pPr eaLnBrk="1" hangingPunct="1">
              <a:defRPr/>
            </a:pPr>
            <a:r>
              <a:rPr lang="de-DE" dirty="0"/>
              <a:t>Streuung innerhalb einer DRG</a:t>
            </a:r>
          </a:p>
          <a:p>
            <a:pPr eaLnBrk="1" hangingPunct="1">
              <a:defRPr/>
            </a:pPr>
            <a:r>
              <a:rPr lang="de-DE" dirty="0"/>
              <a:t>Prozessdenken: DRG als Fall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795"/>
    </mc:Choice>
    <mc:Fallback xmlns="">
      <p:transition spd="slow" advTm="42795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/>
              <a:t>Durchführung der Codierung</a:t>
            </a:r>
          </a:p>
        </p:txBody>
      </p:sp>
      <p:sp>
        <p:nvSpPr>
          <p:cNvPr id="1070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Zentrales oder Dezentrales Codieren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Zentral: durch spezialisierte Verwaltungskräfte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Dezentral: durch </a:t>
            </a:r>
            <a:r>
              <a:rPr lang="de-DE" sz="2400" dirty="0" err="1" smtClean="0"/>
              <a:t>Ärzt</a:t>
            </a:r>
            <a:r>
              <a:rPr lang="de-DE" sz="2400" dirty="0" smtClean="0"/>
              <a:t>*innen </a:t>
            </a:r>
            <a:r>
              <a:rPr lang="de-DE" sz="2400" dirty="0"/>
              <a:t>/ </a:t>
            </a:r>
            <a:r>
              <a:rPr lang="de-DE" sz="2400" dirty="0" smtClean="0"/>
              <a:t>Pfleger*innen </a:t>
            </a:r>
            <a:r>
              <a:rPr lang="de-DE" sz="2400" dirty="0"/>
              <a:t>auf Station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Erfahrung: Hohe Fehlerquote bei dezentralem Codieren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Konsequenzen von Fehlcodierung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Down-</a:t>
            </a:r>
            <a:r>
              <a:rPr lang="de-DE" sz="2400" dirty="0" err="1"/>
              <a:t>Coding</a:t>
            </a:r>
            <a:r>
              <a:rPr lang="de-DE" sz="2400" dirty="0"/>
              <a:t>: Entgeltverlust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 err="1"/>
              <a:t>Up-Coding</a:t>
            </a:r>
            <a:r>
              <a:rPr lang="de-DE" sz="2400" dirty="0"/>
              <a:t>: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Regelmäßige Prüfung der Codierung durch MDK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Sanktionen, falls „grob fahrlässig“ fehlcodiert.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Zurückzahlung des doppelten Differenzbetrages zwischen korrektem und falsch hohem DRG-Erlös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9455"/>
    </mc:Choice>
    <mc:Fallback xmlns="">
      <p:transition spd="slow" advTm="11945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sz="4000"/>
              <a:t>Anforderung an das Rechnungswesen</a:t>
            </a:r>
          </a:p>
        </p:txBody>
      </p:sp>
      <p:sp>
        <p:nvSpPr>
          <p:cNvPr id="1071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/>
              <a:t>Kostenträgerrechnung:</a:t>
            </a:r>
          </a:p>
          <a:p>
            <a:pPr lvl="1" eaLnBrk="1" hangingPunct="1">
              <a:defRPr/>
            </a:pPr>
            <a:r>
              <a:rPr lang="de-DE" dirty="0"/>
              <a:t>Exakte Erfassung der Kosten </a:t>
            </a:r>
            <a:r>
              <a:rPr lang="de-DE" dirty="0" smtClean="0"/>
              <a:t>einer Patient*in</a:t>
            </a:r>
            <a:endParaRPr lang="de-DE" dirty="0"/>
          </a:p>
          <a:p>
            <a:pPr lvl="1" eaLnBrk="1" hangingPunct="1">
              <a:defRPr/>
            </a:pPr>
            <a:r>
              <a:rPr lang="de-DE" dirty="0"/>
              <a:t>Bislang: Nur Kostenartenrechnung, keine ausreichende Kostenstellenrechnung</a:t>
            </a:r>
          </a:p>
          <a:p>
            <a:pPr eaLnBrk="1" hangingPunct="1">
              <a:defRPr/>
            </a:pPr>
            <a:r>
              <a:rPr lang="de-DE" dirty="0"/>
              <a:t>Kostenausgliederung für Bereiche, die nicht über DRGs abgerechnet werden können (z.B. Psychiatrie)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309"/>
    </mc:Choice>
    <mc:Fallback xmlns="">
      <p:transition spd="slow" advTm="93309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2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de-DE" sz="4000" dirty="0"/>
              <a:t>Anforderung an die EDV: </a:t>
            </a:r>
            <a:r>
              <a:rPr lang="de-DE" sz="4000" dirty="0"/>
              <a:t>Zertifizierte Grouper aG-DRG-Version </a:t>
            </a:r>
            <a:r>
              <a:rPr lang="de-DE" sz="4000" dirty="0" smtClean="0"/>
              <a:t>2022/24</a:t>
            </a:r>
            <a:endParaRPr lang="de-DE" sz="4000" dirty="0"/>
          </a:p>
        </p:txBody>
      </p:sp>
      <p:sp>
        <p:nvSpPr>
          <p:cNvPr id="2" name="Rechteck 1"/>
          <p:cNvSpPr/>
          <p:nvPr/>
        </p:nvSpPr>
        <p:spPr>
          <a:xfrm>
            <a:off x="8902987" y="0"/>
            <a:ext cx="307777" cy="6957391"/>
          </a:xfrm>
          <a:prstGeom prst="rect">
            <a:avLst/>
          </a:prstGeom>
        </p:spPr>
        <p:txBody>
          <a:bodyPr vert="vert" wrap="square">
            <a:spAutoFit/>
          </a:bodyPr>
          <a:lstStyle/>
          <a:p>
            <a:r>
              <a:rPr lang="de-DE" sz="800" dirty="0">
                <a:effectLst/>
              </a:rPr>
              <a:t>https://www.g-drg.de/ag-drg-system-2024/grouper-zertifizierung/grouper-zertifizierung-2022-2024</a:t>
            </a:r>
            <a:endParaRPr lang="de-DE" sz="800" dirty="0">
              <a:effectLst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009838"/>
              </p:ext>
            </p:extLst>
          </p:nvPr>
        </p:nvGraphicFramePr>
        <p:xfrm>
          <a:off x="0" y="1052741"/>
          <a:ext cx="9144000" cy="5656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65603"/>
                <a:gridCol w="4378397"/>
              </a:tblGrid>
              <a:tr h="4136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 dirty="0">
                          <a:effectLst/>
                        </a:rPr>
                        <a:t>Name des Herstellers</a:t>
                      </a:r>
                      <a:endParaRPr lang="de-D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de-DE" sz="2000">
                          <a:effectLst/>
                        </a:rPr>
                        <a:t>Produktname</a:t>
                      </a:r>
                      <a:endParaRPr lang="de-DE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CompuGroup</a:t>
                      </a:r>
                      <a:r>
                        <a:rPr lang="de-DE" sz="1800" dirty="0">
                          <a:effectLst/>
                        </a:rPr>
                        <a:t> Medical Software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MetaKIS aG-DRG-Grouper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Medical Data Solutions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MEDASO aG-DRG Grouper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SLGW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SLGW aG-DRG Grouper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3M Deutschland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>
                          <a:effectLst/>
                        </a:rPr>
                        <a:t>3M 360 Encompass KODIP aG-DRG Grouper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GEOS 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GetDRG 2022/2024; groupit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Gesundheitsforen Leipzig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Datalytics aG-DRG Grouper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ID GmbH &amp; Co. KGaA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ID GROUPER aG-DRG 2022/2024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Tiplu</a:t>
                      </a:r>
                      <a:r>
                        <a:rPr lang="de-DE" sz="1800" dirty="0">
                          <a:effectLst/>
                        </a:rPr>
                        <a:t>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MOMO aG-DRG Grouper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3M Medica - Zweigniederlassung der 3M Deutschland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3M aG-DRG Grouper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IMC </a:t>
                      </a:r>
                      <a:r>
                        <a:rPr lang="de-DE" sz="1800" dirty="0" err="1">
                          <a:effectLst/>
                        </a:rPr>
                        <a:t>clinicon</a:t>
                      </a:r>
                      <a:r>
                        <a:rPr lang="de-DE" sz="1800" dirty="0">
                          <a:effectLst/>
                        </a:rPr>
                        <a:t>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IMC aG-DRG Grouper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Lohmann &amp; </a:t>
                      </a:r>
                      <a:r>
                        <a:rPr lang="en-GB" sz="1800" dirty="0" err="1">
                          <a:effectLst/>
                        </a:rPr>
                        <a:t>Birkner</a:t>
                      </a:r>
                      <a:r>
                        <a:rPr lang="en-GB" sz="1800" dirty="0">
                          <a:effectLst/>
                        </a:rPr>
                        <a:t> Health Care Consulting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CheckpointX</a:t>
                      </a:r>
                      <a:r>
                        <a:rPr lang="de-DE" sz="1800" dirty="0">
                          <a:effectLst/>
                        </a:rPr>
                        <a:t> aG-DRG-Grouper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GB" sz="1800" dirty="0">
                          <a:effectLst/>
                        </a:rPr>
                        <a:t>Medical AI Analytics &amp; Information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Rapid aG-DRG Grouper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innovas</a:t>
                      </a:r>
                      <a:r>
                        <a:rPr lang="de-DE" sz="1800" dirty="0">
                          <a:effectLst/>
                        </a:rPr>
                        <a:t> GmbH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innoGrouper</a:t>
                      </a:r>
                      <a:r>
                        <a:rPr lang="de-DE" sz="1800" dirty="0">
                          <a:effectLst/>
                        </a:rPr>
                        <a:t> 2022/2024 aG-DRG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INMED GmbH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>
                          <a:effectLst/>
                        </a:rPr>
                        <a:t>INMED </a:t>
                      </a:r>
                      <a:r>
                        <a:rPr lang="de-DE" sz="1800" dirty="0" err="1">
                          <a:effectLst/>
                        </a:rPr>
                        <a:t>DRGgroup</a:t>
                      </a:r>
                      <a:r>
                        <a:rPr lang="de-DE" sz="1800" dirty="0">
                          <a:effectLst/>
                        </a:rPr>
                        <a:t>!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QuantCo Deutschland GmbH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QuantCo</a:t>
                      </a:r>
                      <a:r>
                        <a:rPr lang="de-DE" sz="1800" dirty="0">
                          <a:effectLst/>
                        </a:rPr>
                        <a:t> Grouper aG-DRG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>
                          <a:effectLst/>
                        </a:rPr>
                        <a:t>Dedalus HealthCare GmbH</a:t>
                      </a:r>
                      <a:endParaRPr lang="de-DE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de-DE" sz="1800" dirty="0" err="1">
                          <a:effectLst/>
                        </a:rPr>
                        <a:t>Dedalus</a:t>
                      </a:r>
                      <a:r>
                        <a:rPr lang="de-DE" sz="1800" dirty="0">
                          <a:effectLst/>
                        </a:rPr>
                        <a:t> Grouper DRG 2022/2024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924"/>
    </mc:Choice>
    <mc:Fallback xmlns="">
      <p:transition spd="slow" advTm="40924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Reduktion der Verweildauer</a:t>
            </a:r>
          </a:p>
        </p:txBody>
      </p:sp>
      <p:sp>
        <p:nvSpPr>
          <p:cNvPr id="1069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eaLnBrk="1" hangingPunct="1">
              <a:defRPr/>
            </a:pPr>
            <a:r>
              <a:rPr lang="de-DE" dirty="0"/>
              <a:t>Konsequenzen</a:t>
            </a:r>
          </a:p>
          <a:p>
            <a:pPr lvl="1" eaLnBrk="1" hangingPunct="1">
              <a:defRPr/>
            </a:pPr>
            <a:r>
              <a:rPr lang="de-DE" dirty="0"/>
              <a:t>Qualitätsverlust möglich</a:t>
            </a:r>
          </a:p>
          <a:p>
            <a:pPr lvl="1" eaLnBrk="1" hangingPunct="1">
              <a:defRPr/>
            </a:pPr>
            <a:r>
              <a:rPr lang="de-DE" dirty="0"/>
              <a:t>„Blutige Entlassung“</a:t>
            </a:r>
          </a:p>
          <a:p>
            <a:pPr lvl="1" eaLnBrk="1" hangingPunct="1">
              <a:defRPr/>
            </a:pPr>
            <a:r>
              <a:rPr lang="de-DE" dirty="0"/>
              <a:t>Drehtüreffekt</a:t>
            </a:r>
          </a:p>
          <a:p>
            <a:pPr lvl="1" eaLnBrk="1" hangingPunct="1">
              <a:defRPr/>
            </a:pPr>
            <a:r>
              <a:rPr lang="de-DE" dirty="0"/>
              <a:t>Kein persönlicher Bezug von </a:t>
            </a:r>
            <a:r>
              <a:rPr lang="de-DE" dirty="0" smtClean="0"/>
              <a:t>Patient*in </a:t>
            </a:r>
            <a:r>
              <a:rPr lang="de-DE" dirty="0"/>
              <a:t>zu </a:t>
            </a:r>
            <a:r>
              <a:rPr lang="de-DE" dirty="0" smtClean="0"/>
              <a:t>Pfleger*in/</a:t>
            </a:r>
            <a:r>
              <a:rPr lang="de-DE" dirty="0" err="1" smtClean="0"/>
              <a:t>Ärzt</a:t>
            </a:r>
            <a:r>
              <a:rPr lang="de-DE" dirty="0" smtClean="0"/>
              <a:t>*in</a:t>
            </a:r>
            <a:endParaRPr lang="de-DE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1911"/>
    </mc:Choice>
    <mc:Fallback xmlns="">
      <p:transition spd="slow" advTm="121911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eaLnBrk="1" hangingPunct="1">
              <a:defRPr/>
            </a:pPr>
            <a:r>
              <a:rPr lang="de-DE"/>
              <a:t>Reduktion der Verweildauer</a:t>
            </a:r>
          </a:p>
        </p:txBody>
      </p:sp>
      <p:sp>
        <p:nvSpPr>
          <p:cNvPr id="10680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de-DE" sz="2800" dirty="0"/>
              <a:t>Maßnahmen: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bessere Koordination der </a:t>
            </a:r>
            <a:r>
              <a:rPr lang="de-DE" sz="2400" dirty="0" smtClean="0"/>
              <a:t>Patient*</a:t>
            </a:r>
            <a:r>
              <a:rPr lang="de-DE" sz="2400" dirty="0" err="1" smtClean="0"/>
              <a:t>innenbehandlung</a:t>
            </a:r>
            <a:endParaRPr lang="de-DE" sz="24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Intern: 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zeitnahe Diagnostik, Therapie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Berufsgruppen übergreifende Zusammenarbeit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Extern: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de-DE" sz="1800" dirty="0"/>
              <a:t>z.B. zeitnahe Entlassung, Anschlussheilbehandlung, Überleitung; Intensivpflegeheime, etc.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standardisierte Behandlungsabläufe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Erhöhung der Professionalität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Qualitätssicherung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Pflegestandards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 err="1"/>
              <a:t>Evidence-Based</a:t>
            </a:r>
            <a:r>
              <a:rPr lang="de-DE" sz="2000" dirty="0"/>
              <a:t> </a:t>
            </a:r>
            <a:r>
              <a:rPr lang="de-DE" sz="2000" dirty="0" err="1"/>
              <a:t>Medicine</a:t>
            </a:r>
            <a:endParaRPr lang="de-DE" sz="20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 err="1"/>
              <a:t>Disease</a:t>
            </a:r>
            <a:r>
              <a:rPr lang="de-DE" sz="2000" dirty="0"/>
              <a:t> Management Programme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de-DE" sz="2400" dirty="0"/>
              <a:t>Beschränkung auf das Notwendige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Reduktion überflüssiger Diagnostik und Therapie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de-DE" sz="2000" dirty="0"/>
              <a:t>Integration und Datenaustausch mit ambulantem Sektor</a:t>
            </a:r>
          </a:p>
          <a:p>
            <a:pPr lvl="2" eaLnBrk="1" hangingPunct="1">
              <a:lnSpc>
                <a:spcPct val="80000"/>
              </a:lnSpc>
              <a:defRPr/>
            </a:pPr>
            <a:endParaRPr lang="de-DE" sz="2000" dirty="0"/>
          </a:p>
          <a:p>
            <a:pPr eaLnBrk="1" hangingPunct="1">
              <a:lnSpc>
                <a:spcPct val="80000"/>
              </a:lnSpc>
              <a:defRPr/>
            </a:pPr>
            <a:endParaRPr lang="de-DE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5202"/>
    </mc:Choice>
    <mc:Fallback xmlns="">
      <p:transition spd="slow" advTm="275202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Bildschirmpräsentation (4:3)</PresentationFormat>
  <Paragraphs>118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5" baseType="lpstr">
      <vt:lpstr>Arial</vt:lpstr>
      <vt:lpstr>Calibri</vt:lpstr>
      <vt:lpstr>Tahoma</vt:lpstr>
      <vt:lpstr>Times New Roman</vt:lpstr>
      <vt:lpstr>Larissa</vt:lpstr>
      <vt:lpstr>GESUNDHEITSMANAGEMENT II Teil 1a-5    Prof. Dr. Steffen Fleßa Lehrstuhl für Allgemeine Betriebswirtschaftslehre  und Gesundheitsmanagement Universität Greifswald </vt:lpstr>
      <vt:lpstr>Gliederung</vt:lpstr>
      <vt:lpstr>1.1.2 Betriebswirtschaftliche Herausforderungen</vt:lpstr>
      <vt:lpstr>Herausforderungen: Überblick</vt:lpstr>
      <vt:lpstr>Durchführung der Codierung</vt:lpstr>
      <vt:lpstr>Anforderung an das Rechnungswesen</vt:lpstr>
      <vt:lpstr>Anforderung an die EDV: Zertifizierte Grouper aG-DRG-Version 2022/24</vt:lpstr>
      <vt:lpstr>Reduktion der Verweildauer</vt:lpstr>
      <vt:lpstr>Reduktion der Verweildauer</vt:lpstr>
      <vt:lpstr>Gliederung</vt:lpstr>
    </vt:vector>
  </TitlesOfParts>
  <Company>ATHOEG Klinikum HD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der Gesundheitsökonomik</dc:title>
  <dc:creator>SteffenF</dc:creator>
  <cp:lastModifiedBy>Steffen Flessa</cp:lastModifiedBy>
  <cp:revision>653</cp:revision>
  <cp:lastPrinted>2013-04-21T14:09:11Z</cp:lastPrinted>
  <dcterms:created xsi:type="dcterms:W3CDTF">2003-05-27T08:12:45Z</dcterms:created>
  <dcterms:modified xsi:type="dcterms:W3CDTF">2024-01-30T13:56:37Z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6</vt:i4>
  </property>
</Properties>
</file>