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54"/>
  </p:notesMasterIdLst>
  <p:handoutMasterIdLst>
    <p:handoutMasterId r:id="rId55"/>
  </p:handoutMasterIdLst>
  <p:sldIdLst>
    <p:sldId id="423" r:id="rId2"/>
    <p:sldId id="1399" r:id="rId3"/>
    <p:sldId id="914" r:id="rId4"/>
    <p:sldId id="923" r:id="rId5"/>
    <p:sldId id="924" r:id="rId6"/>
    <p:sldId id="1044" r:id="rId7"/>
    <p:sldId id="1035" r:id="rId8"/>
    <p:sldId id="1090" r:id="rId9"/>
    <p:sldId id="1091" r:id="rId10"/>
    <p:sldId id="926" r:id="rId11"/>
    <p:sldId id="1396" r:id="rId12"/>
    <p:sldId id="1397" r:id="rId13"/>
    <p:sldId id="1004" r:id="rId14"/>
    <p:sldId id="927" r:id="rId15"/>
    <p:sldId id="1092" r:id="rId16"/>
    <p:sldId id="1051" r:id="rId17"/>
    <p:sldId id="1406" r:id="rId18"/>
    <p:sldId id="1407" r:id="rId19"/>
    <p:sldId id="1408" r:id="rId20"/>
    <p:sldId id="1409" r:id="rId21"/>
    <p:sldId id="1410" r:id="rId22"/>
    <p:sldId id="1411" r:id="rId23"/>
    <p:sldId id="986" r:id="rId24"/>
    <p:sldId id="1099" r:id="rId25"/>
    <p:sldId id="1010" r:id="rId26"/>
    <p:sldId id="1052" r:id="rId27"/>
    <p:sldId id="1015" r:id="rId28"/>
    <p:sldId id="958" r:id="rId29"/>
    <p:sldId id="959" r:id="rId30"/>
    <p:sldId id="960" r:id="rId31"/>
    <p:sldId id="961" r:id="rId32"/>
    <p:sldId id="962" r:id="rId33"/>
    <p:sldId id="963" r:id="rId34"/>
    <p:sldId id="964" r:id="rId35"/>
    <p:sldId id="965" r:id="rId36"/>
    <p:sldId id="929" r:id="rId37"/>
    <p:sldId id="1402" r:id="rId38"/>
    <p:sldId id="1403" r:id="rId39"/>
    <p:sldId id="1404" r:id="rId40"/>
    <p:sldId id="1386" r:id="rId41"/>
    <p:sldId id="951" r:id="rId42"/>
    <p:sldId id="1110" r:id="rId43"/>
    <p:sldId id="1405" r:id="rId44"/>
    <p:sldId id="1031" r:id="rId45"/>
    <p:sldId id="1032" r:id="rId46"/>
    <p:sldId id="1033" r:id="rId47"/>
    <p:sldId id="981" r:id="rId48"/>
    <p:sldId id="982" r:id="rId49"/>
    <p:sldId id="1388" r:id="rId50"/>
    <p:sldId id="1106" r:id="rId51"/>
    <p:sldId id="1107" r:id="rId52"/>
    <p:sldId id="1401" r:id="rId53"/>
  </p:sldIdLst>
  <p:sldSz cx="9144000" cy="6858000" type="screen4x3"/>
  <p:notesSz cx="6797675" cy="9874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FFCCFF"/>
    <a:srgbClr val="DDDDDD"/>
    <a:srgbClr val="FFCCCC"/>
    <a:srgbClr val="FF0000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9" autoAdjust="0"/>
    <p:restoredTop sz="85104" autoAdjust="0"/>
  </p:normalViewPr>
  <p:slideViewPr>
    <p:cSldViewPr>
      <p:cViewPr varScale="1">
        <p:scale>
          <a:sx n="81" d="100"/>
          <a:sy n="81" d="100"/>
        </p:scale>
        <p:origin x="869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8F40C80-C7E6-48EF-BB76-E386553E0E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68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993"/>
            <a:ext cx="4984750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9DE4B64A-9542-4890-AD2D-A3F482837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81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 smtClean="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0680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85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8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593A50-650F-4860-9C87-CE396A0311EF}" type="slidenum">
              <a:rPr lang="de-DE" sz="1200" smtClean="0"/>
              <a:pPr eaLnBrk="1" hangingPunct="1"/>
              <a:t>10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043462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85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8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593A50-650F-4860-9C87-CE396A0311EF}" type="slidenum">
              <a:rPr lang="de-DE" sz="1200" smtClean="0"/>
              <a:pPr eaLnBrk="1" hangingPunct="1"/>
              <a:t>11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73306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85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8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593A50-650F-4860-9C87-CE396A0311EF}" type="slidenum">
              <a:rPr lang="de-DE" sz="1200" smtClean="0"/>
              <a:pPr eaLnBrk="1" hangingPunct="1"/>
              <a:t>12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230619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95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95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EEBA54F-0477-47AA-868F-A9B9F09BA798}" type="slidenum">
              <a:rPr lang="de-DE" sz="1200" smtClean="0"/>
              <a:pPr eaLnBrk="1" hangingPunct="1"/>
              <a:t>13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807610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16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81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930689F-838C-43B7-A499-C5BAA5FA8E8A}" type="slidenum">
              <a:rPr lang="de-DE" sz="1200" smtClean="0"/>
              <a:pPr eaLnBrk="1" hangingPunct="1"/>
              <a:t>14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190688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16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81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930689F-838C-43B7-A499-C5BAA5FA8E8A}" type="slidenum">
              <a:rPr lang="de-DE" sz="1200" smtClean="0"/>
              <a:pPr eaLnBrk="1" hangingPunct="1"/>
              <a:t>15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132498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36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36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302FA-221C-4611-939A-EB65D0AA18DC}" type="slidenum">
              <a:rPr lang="de-DE" sz="1200" smtClean="0"/>
              <a:pPr eaLnBrk="1" hangingPunct="1"/>
              <a:t>16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597993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17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999747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18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562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19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06689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14191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20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310935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21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2765125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22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152731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1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08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C469599-CA15-4495-9307-250DB8C784B4}" type="slidenum">
              <a:rPr lang="de-DE" sz="1200" smtClean="0"/>
              <a:pPr eaLnBrk="1" hangingPunct="1"/>
              <a:t>23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413221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1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908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C469599-CA15-4495-9307-250DB8C784B4}" type="slidenum">
              <a:rPr lang="de-DE" sz="1200" smtClean="0"/>
              <a:pPr eaLnBrk="1" hangingPunct="1"/>
              <a:t>24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213435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286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28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68D8145-E0FA-4A13-B1DE-6D8DE5D78BA4}" type="slidenum">
              <a:rPr lang="de-DE" sz="1200" smtClean="0"/>
              <a:pPr eaLnBrk="1" hangingPunct="1"/>
              <a:t>25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246295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389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938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33AA865-645B-4849-A18B-1E99EC7F8F7A}" type="slidenum">
              <a:rPr lang="de-DE" sz="1200" smtClean="0"/>
              <a:pPr eaLnBrk="1" hangingPunct="1"/>
              <a:t>26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431462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491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94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92D0F90-1B97-4B25-AE5F-44481985CF8B}" type="slidenum">
              <a:rPr lang="de-DE" sz="1200" smtClean="0"/>
              <a:pPr eaLnBrk="1" hangingPunct="1"/>
              <a:t>27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339034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5939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2959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DB2F3DA-92AF-4F20-AFFE-D16EE6C10D93}" type="slidenum">
              <a:rPr lang="de-DE" sz="1200" smtClean="0"/>
              <a:pPr eaLnBrk="1" hangingPunct="1"/>
              <a:t>28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5330953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6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69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6221916-2D30-485C-8BD0-FFA3A31FE033}" type="slidenum">
              <a:rPr lang="de-DE" sz="1200" smtClean="0"/>
              <a:pPr eaLnBrk="1" hangingPunct="1"/>
              <a:t>29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68931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2621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942CF4D-C5B8-415C-9564-D0B14E2E452C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173865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98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9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F72E1DC-B6AA-4928-90F2-BC47D802BF82}" type="slidenum">
              <a:rPr lang="de-DE" sz="1200" smtClean="0"/>
              <a:pPr eaLnBrk="1" hangingPunct="1"/>
              <a:t>30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8367272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90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90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9320A87-A182-4322-A0FD-95552EEDB401}" type="slidenum">
              <a:rPr lang="de-DE" sz="1200" smtClean="0"/>
              <a:pPr eaLnBrk="1" hangingPunct="1"/>
              <a:t>31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7004614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0035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>
              <a:sym typeface="Wingdings" pitchFamily="2" charset="2"/>
            </a:endParaRPr>
          </a:p>
        </p:txBody>
      </p:sp>
      <p:sp>
        <p:nvSpPr>
          <p:cNvPr id="3000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C3F2FD7-38C4-47D6-B157-0A0E69CFD383}" type="slidenum">
              <a:rPr lang="de-DE" sz="1200" smtClean="0"/>
              <a:pPr eaLnBrk="1" hangingPunct="1"/>
              <a:t>32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1276311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1059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010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81DDC98-9162-4F3D-B6EC-00850BF47883}" type="slidenum">
              <a:rPr lang="de-DE" sz="1200" smtClean="0"/>
              <a:pPr eaLnBrk="1" hangingPunct="1"/>
              <a:t>33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5350534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2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2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E9812DA-BF40-40E0-A424-C2475DE451FF}" type="slidenum">
              <a:rPr lang="de-DE" sz="1200" smtClean="0"/>
              <a:pPr eaLnBrk="1" hangingPunct="1"/>
              <a:t>34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1886587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310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03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F024102-2BCF-4D4C-BF20-B14CB754DDE2}" type="slidenum">
              <a:rPr lang="de-DE" sz="1200" smtClean="0"/>
              <a:pPr eaLnBrk="1" hangingPunct="1"/>
              <a:t>35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215342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4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 dirty="0"/>
          </a:p>
        </p:txBody>
      </p:sp>
      <p:sp>
        <p:nvSpPr>
          <p:cNvPr id="304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BC25EB4-603D-4AFE-B328-A78E494BF763}" type="slidenum">
              <a:rPr lang="de-DE" sz="1200" smtClean="0"/>
              <a:pPr eaLnBrk="1" hangingPunct="1"/>
              <a:t>36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5171351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12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113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12A49C-E406-409D-A6A3-42B175ECC716}" type="slidenum">
              <a:rPr lang="de-DE" sz="1200" smtClean="0"/>
              <a:pPr eaLnBrk="1" hangingPunct="1"/>
              <a:t>41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782413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12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113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12A49C-E406-409D-A6A3-42B175ECC716}" type="slidenum">
              <a:rPr lang="de-DE" sz="1200" smtClean="0"/>
              <a:pPr eaLnBrk="1" hangingPunct="1"/>
              <a:t>42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4602133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33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D3D8987-CF3F-4287-914C-576C73AD6F3C}" type="slidenum">
              <a:rPr lang="de-DE" sz="1200" smtClean="0"/>
              <a:pPr eaLnBrk="1" hangingPunct="1"/>
              <a:t>44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95287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238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72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EED4D74-E5C5-4E4F-9720-654FD56B6874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9951016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437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43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47D93AF-AC11-401C-B47E-FCE3C05BEEB6}" type="slidenum">
              <a:rPr lang="de-DE" sz="1200" smtClean="0"/>
              <a:pPr eaLnBrk="1" hangingPunct="1"/>
              <a:t>45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913202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539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53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EB3B3AE-02AD-4D5A-8440-3C2DE99A0C6A}" type="slidenum">
              <a:rPr lang="de-DE" sz="1200" smtClean="0"/>
              <a:pPr eaLnBrk="1" hangingPunct="1"/>
              <a:t>46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8599176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382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DE46A61-DBD1-4C8A-AC19-021EAA84F7BD}" type="slidenum">
              <a:rPr lang="de-DE" sz="1200" smtClean="0"/>
              <a:pPr eaLnBrk="1" hangingPunct="1"/>
              <a:t>47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443050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485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348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E7A9FC5-F4FA-4E14-8155-3594EBA01D4B}" type="slidenum">
              <a:rPr lang="de-DE" sz="1200" smtClean="0"/>
              <a:pPr eaLnBrk="1" hangingPunct="1"/>
              <a:t>48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384483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382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38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DE46A61-DBD1-4C8A-AC19-021EAA84F7BD}" type="slidenum">
              <a:rPr lang="de-DE" sz="1200" smtClean="0"/>
              <a:pPr eaLnBrk="1" hangingPunct="1"/>
              <a:t>49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04480627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485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348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E7A9FC5-F4FA-4E14-8155-3594EBA01D4B}" type="slidenum">
              <a:rPr lang="de-DE" sz="1200" smtClean="0"/>
              <a:pPr eaLnBrk="1" hangingPunct="1"/>
              <a:t>51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749807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52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21089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341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734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92E5AF7-3F95-426B-BFCE-72617B38313B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393755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44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44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5B0F0D5-B75A-4800-A707-DD6BD62CE4FD}" type="slidenum">
              <a:rPr lang="de-DE" sz="1200" smtClean="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67149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086290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76484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5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5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0BFB9CC-EC59-431B-A9C2-57B5017471C8}" type="slidenum">
              <a:rPr lang="de-DE" sz="1200" smtClean="0"/>
              <a:pPr eaLnBrk="1" hangingPunct="1"/>
              <a:t>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88458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F3015-C79B-4DBF-B4E9-51D4314DF11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C4B4-66AF-426C-8A63-782449338A2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13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4887-5BA0-474F-B80E-E7CDE839FD0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6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A6EA-665D-4BF6-9DCA-B76A248DCD1A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23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314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34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BF23-B4D2-4371-A250-76DD9EA24F72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0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0D8FB-2B8A-46EB-B862-43C8637F90A5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30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E5ED-66C9-4B26-BB8C-26C1A86851C0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AA56-58D4-4DB9-ACA4-E5D7374CE2FF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7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0C8F-9A28-4BB8-A6E9-50FE5B2C75E0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44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DA04-C399-4A9A-A54C-82286481C168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4E295-FB5F-4520-BE37-7E888753C2A7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7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5EF17-5EAE-45C7-B808-A66495C29C0B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09EF-9996-41BD-8BFE-8D3A31C62ED5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5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1a-6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F0FA33A-15D4-4E7E-A0A9-49F4828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C4B4-66AF-426C-8A63-782449338A2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46"/>
    </mc:Choice>
    <mc:Fallback xmlns="">
      <p:transition spd="slow" advTm="614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260350"/>
            <a:ext cx="9217023" cy="1081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2. Zusatzentgelte nach dem auf Bundesebene vereinbarten Entgeltkatalog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10391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Problem: Wie bei (ursprünglichen) Sonderentgelten gibt es extreme Härten, falls beispielsweise ein Bluter aufgenommen werden muss. Seine Kosten sind über die DRG nicht abdeckbar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Lösung: Zusatzentgelt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FFA99EA-69A5-4585-B23D-899E2551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768"/>
    </mc:Choice>
    <mc:Fallback xmlns="">
      <p:transition spd="slow" advTm="115768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081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dirty="0"/>
              <a:t>Beispiele Zusatzentgelte </a:t>
            </a:r>
            <a:r>
              <a:rPr lang="de-DE" dirty="0" smtClean="0"/>
              <a:t>gemäß </a:t>
            </a:r>
            <a:br>
              <a:rPr lang="de-DE" dirty="0" smtClean="0"/>
            </a:br>
            <a:r>
              <a:rPr lang="de-DE" dirty="0" smtClean="0"/>
              <a:t>Fallpauschalen-Katalog 2023</a:t>
            </a:r>
            <a:endParaRPr lang="de-DE" dirty="0"/>
          </a:p>
        </p:txBody>
      </p:sp>
      <p:sp>
        <p:nvSpPr>
          <p:cNvPr id="1091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040312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de-DE" dirty="0"/>
              <a:t>für die Behandlung von Blutern mit Blutgerinnungsfaktoren (Anlage 7)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für </a:t>
            </a:r>
            <a:r>
              <a:rPr lang="de-DE" dirty="0" smtClean="0"/>
              <a:t>Dialysen (Anlage 2), </a:t>
            </a:r>
            <a:r>
              <a:rPr lang="de-DE" dirty="0"/>
              <a:t>wenn die Behandlung des Nierenversagens nicht die Hauptleistung ist</a:t>
            </a:r>
          </a:p>
          <a:p>
            <a:pPr lvl="1"/>
            <a:r>
              <a:rPr lang="de-DE" dirty="0"/>
              <a:t>ZE01.01, Hämodialyse, intermittierend, Alter &gt; 14 Jahre: </a:t>
            </a:r>
            <a:r>
              <a:rPr lang="de-DE" dirty="0" smtClean="0"/>
              <a:t>158,75 </a:t>
            </a:r>
            <a:r>
              <a:rPr lang="de-DE" dirty="0"/>
              <a:t>€</a:t>
            </a:r>
          </a:p>
          <a:p>
            <a:pPr lvl="1"/>
            <a:r>
              <a:rPr lang="de-DE" dirty="0"/>
              <a:t>ZE01.02, Hämodialyse, intermittierend, Alter &lt; 15 Jahre: </a:t>
            </a:r>
            <a:r>
              <a:rPr lang="de-DE" dirty="0" smtClean="0"/>
              <a:t>356,58 </a:t>
            </a:r>
            <a:r>
              <a:rPr lang="de-DE" dirty="0"/>
              <a:t>€</a:t>
            </a:r>
          </a:p>
          <a:p>
            <a:pPr lvl="1"/>
            <a:r>
              <a:rPr lang="de-DE" dirty="0"/>
              <a:t>ZE02, </a:t>
            </a:r>
            <a:r>
              <a:rPr lang="de-DE" dirty="0" err="1"/>
              <a:t>Hämodiafiltration</a:t>
            </a:r>
            <a:r>
              <a:rPr lang="de-DE" dirty="0"/>
              <a:t>, intermittierend, </a:t>
            </a:r>
            <a:r>
              <a:rPr lang="de-DE" dirty="0" smtClean="0"/>
              <a:t>165,34 €</a:t>
            </a:r>
            <a:r>
              <a:rPr lang="de-DE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Zytostatika in der Onkologie: hoch differenziert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4996D6A-0603-442A-8B92-2834D32EF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8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08"/>
    </mc:Choice>
    <mc:Fallback xmlns="">
      <p:transition spd="slow" advTm="11140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0810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Beispiele Zusatzentgelte 2020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0403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de-DE" dirty="0"/>
              <a:t>Neurostimulator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 err="1"/>
              <a:t>Implantatskosten</a:t>
            </a:r>
            <a:r>
              <a:rPr lang="de-DE" dirty="0"/>
              <a:t>: 10.000 Euro, nicht in DRGs für Hirnoperationen (DRG </a:t>
            </a:r>
            <a:r>
              <a:rPr lang="de-DE" dirty="0" smtClean="0"/>
              <a:t>B07Z, </a:t>
            </a:r>
            <a:r>
              <a:rPr lang="de-DE" dirty="0"/>
              <a:t>Eingriffe an peripheren Nerven, Hirnnerven und anderen Teilen des Nervensystems mit äußerst schweren </a:t>
            </a:r>
            <a:r>
              <a:rPr lang="de-DE" dirty="0" smtClean="0"/>
              <a:t>CC) </a:t>
            </a:r>
            <a:r>
              <a:rPr lang="de-DE" dirty="0"/>
              <a:t>enthalten</a:t>
            </a:r>
          </a:p>
          <a:p>
            <a:pPr lvl="1">
              <a:lnSpc>
                <a:spcPct val="120000"/>
              </a:lnSpc>
            </a:pPr>
            <a:endParaRPr lang="de-DE" dirty="0" smtClean="0"/>
          </a:p>
          <a:p>
            <a:pPr lvl="1">
              <a:lnSpc>
                <a:spcPct val="120000"/>
              </a:lnSpc>
            </a:pPr>
            <a:endParaRPr lang="de-DE" dirty="0"/>
          </a:p>
          <a:p>
            <a:pPr lvl="1">
              <a:lnSpc>
                <a:spcPct val="120000"/>
              </a:lnSpc>
            </a:pPr>
            <a:endParaRPr lang="de-DE" dirty="0" smtClean="0"/>
          </a:p>
          <a:p>
            <a:pPr lvl="1">
              <a:lnSpc>
                <a:spcPct val="120000"/>
              </a:lnSpc>
            </a:pPr>
            <a:endParaRPr lang="de-DE" dirty="0"/>
          </a:p>
          <a:p>
            <a:pPr lvl="1">
              <a:lnSpc>
                <a:spcPct val="120000"/>
              </a:lnSpc>
            </a:pPr>
            <a:r>
              <a:rPr lang="de-DE" dirty="0"/>
              <a:t>	</a:t>
            </a:r>
          </a:p>
          <a:p>
            <a:pPr>
              <a:lnSpc>
                <a:spcPct val="120000"/>
              </a:lnSpc>
              <a:defRPr/>
            </a:pPr>
            <a:r>
              <a:rPr lang="de-DE" dirty="0"/>
              <a:t>Medikamenten-freisetzende </a:t>
            </a:r>
            <a:r>
              <a:rPr lang="de-DE" dirty="0" err="1"/>
              <a:t>Koronarstents</a:t>
            </a:r>
            <a:r>
              <a:rPr lang="de-DE" dirty="0"/>
              <a:t> 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ZE 101: </a:t>
            </a:r>
            <a:r>
              <a:rPr lang="de-DE" dirty="0" smtClean="0"/>
              <a:t>differenziert (Anlage </a:t>
            </a:r>
            <a:r>
              <a:rPr lang="de-DE" dirty="0"/>
              <a:t>5) zw. 42,17 und </a:t>
            </a:r>
            <a:r>
              <a:rPr lang="de-DE" dirty="0" smtClean="0"/>
              <a:t>253,02 €</a:t>
            </a:r>
            <a:endParaRPr lang="de-DE" dirty="0"/>
          </a:p>
          <a:p>
            <a:pPr>
              <a:lnSpc>
                <a:spcPct val="120000"/>
              </a:lnSpc>
              <a:defRPr/>
            </a:pPr>
            <a:r>
              <a:rPr lang="de-DE" dirty="0"/>
              <a:t>Gabe von Human-Immunglobulin, polyvalent, parenteral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ZE 93.01: 2,5 bis unter 5 g: </a:t>
            </a:r>
            <a:r>
              <a:rPr lang="de-DE" dirty="0" smtClean="0"/>
              <a:t>174,17 </a:t>
            </a:r>
            <a:r>
              <a:rPr lang="de-DE" dirty="0"/>
              <a:t>€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…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845 g oder mehr: </a:t>
            </a:r>
            <a:r>
              <a:rPr lang="de-DE" dirty="0" smtClean="0"/>
              <a:t>46.241,61 </a:t>
            </a:r>
            <a:r>
              <a:rPr lang="de-DE" dirty="0"/>
              <a:t>€</a:t>
            </a:r>
          </a:p>
          <a:p>
            <a:pPr lvl="2">
              <a:lnSpc>
                <a:spcPct val="80000"/>
              </a:lnSpc>
              <a:defRPr/>
            </a:pP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D1C2E067-4A93-4B74-A6E7-BD28B62E4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12</a:t>
            </a:fld>
            <a:endParaRPr lang="de-DE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141630"/>
              </p:ext>
            </p:extLst>
          </p:nvPr>
        </p:nvGraphicFramePr>
        <p:xfrm>
          <a:off x="457200" y="2780928"/>
          <a:ext cx="8651304" cy="1794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591">
                  <a:extLst>
                    <a:ext uri="{9D8B030D-6E8A-4147-A177-3AD203B41FA5}">
                      <a16:colId xmlns:a16="http://schemas.microsoft.com/office/drawing/2014/main" xmlns="" val="3481968215"/>
                    </a:ext>
                  </a:extLst>
                </a:gridCol>
                <a:gridCol w="6542192">
                  <a:extLst>
                    <a:ext uri="{9D8B030D-6E8A-4147-A177-3AD203B41FA5}">
                      <a16:colId xmlns:a16="http://schemas.microsoft.com/office/drawing/2014/main" xmlns="" val="1653208473"/>
                    </a:ext>
                  </a:extLst>
                </a:gridCol>
                <a:gridCol w="1122521">
                  <a:extLst>
                    <a:ext uri="{9D8B030D-6E8A-4147-A177-3AD203B41FA5}">
                      <a16:colId xmlns:a16="http://schemas.microsoft.com/office/drawing/2014/main" xmlns="" val="1368854205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>
                          <a:effectLst/>
                        </a:rPr>
                        <a:t>ZE138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>
                          <a:effectLst/>
                        </a:rPr>
                        <a:t>Neurostimulatoren zur Rückenmarkstimulation oder zur Stimulation des peripheren Nervensystems, Einkanalstimulator, mit Sondenimplantation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u="none" strike="noStrike">
                          <a:effectLst/>
                        </a:rPr>
                        <a:t>7.215,32 €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7559967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>
                          <a:effectLst/>
                        </a:rPr>
                        <a:t>ZE139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>
                          <a:effectLst/>
                        </a:rPr>
                        <a:t>Neurostimulatoren zur Rückenmarkstimulation oder zur Stimulation des peripheren Nervensystems, Einkanalstimulator, ohne </a:t>
                      </a:r>
                      <a:r>
                        <a:rPr lang="de-DE" sz="1400" u="none" strike="noStrike" dirty="0" err="1">
                          <a:effectLst/>
                        </a:rPr>
                        <a:t>Sondenimplantation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u="none" strike="noStrike">
                          <a:effectLst/>
                        </a:rPr>
                        <a:t>5.379,55 €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7298267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>
                          <a:effectLst/>
                        </a:rPr>
                        <a:t>ZE140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>
                          <a:effectLst/>
                        </a:rPr>
                        <a:t>Neurostimulatoren zur Rückenmarkstimulation oder zur Stimulation des peripheren Nervensystems, Mehrkanalstimulator, nicht </a:t>
                      </a:r>
                      <a:r>
                        <a:rPr lang="de-DE" sz="1400" u="none" strike="noStrike" dirty="0" err="1">
                          <a:effectLst/>
                        </a:rPr>
                        <a:t>wiederaufladbar</a:t>
                      </a:r>
                      <a:r>
                        <a:rPr lang="de-DE" sz="1400" u="none" strike="noStrike" dirty="0">
                          <a:effectLst/>
                        </a:rPr>
                        <a:t>, mit </a:t>
                      </a:r>
                      <a:r>
                        <a:rPr lang="de-DE" sz="1400" u="none" strike="noStrike" dirty="0" err="1">
                          <a:effectLst/>
                        </a:rPr>
                        <a:t>Sondenimplantation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u="none" strike="noStrike">
                          <a:effectLst/>
                        </a:rPr>
                        <a:t>11.969,24 €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3260768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>
                          <a:effectLst/>
                        </a:rPr>
                        <a:t>ZE141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>
                          <a:effectLst/>
                        </a:rPr>
                        <a:t>Neurostimulatoren zur Rückenmarkstimulation oder zur Stimulation des peripheren Nervensystems, Mehrkanalstimulator, nicht </a:t>
                      </a:r>
                      <a:r>
                        <a:rPr lang="de-DE" sz="1400" u="none" strike="noStrike" dirty="0" err="1">
                          <a:effectLst/>
                        </a:rPr>
                        <a:t>wiederaufladbar</a:t>
                      </a:r>
                      <a:r>
                        <a:rPr lang="de-DE" sz="1400" u="none" strike="noStrike" dirty="0">
                          <a:effectLst/>
                        </a:rPr>
                        <a:t>, ohne </a:t>
                      </a:r>
                      <a:r>
                        <a:rPr lang="de-DE" sz="1400" u="none" strike="noStrike" dirty="0" err="1">
                          <a:effectLst/>
                        </a:rPr>
                        <a:t>Sondenimplantation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400" u="none" strike="noStrike" dirty="0">
                          <a:effectLst/>
                        </a:rPr>
                        <a:t>9.568,35 €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3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34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875"/>
    </mc:Choice>
    <mc:Fallback xmlns="">
      <p:transition spd="slow" advTm="11787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/>
              <a:t>2. Zusatzentgelte nach dem auf Bundesebene vereinbarten Entgeltkatalog</a:t>
            </a:r>
          </a:p>
        </p:txBody>
      </p:sp>
      <p:sp>
        <p:nvSpPr>
          <p:cNvPr id="1205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29600" cy="4897437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Entgelte:</a:t>
            </a:r>
          </a:p>
          <a:p>
            <a:pPr lvl="1" eaLnBrk="1" hangingPunct="1">
              <a:defRPr/>
            </a:pPr>
            <a:r>
              <a:rPr lang="de-DE" dirty="0"/>
              <a:t>Bundeseinheitliche Preise</a:t>
            </a:r>
          </a:p>
          <a:p>
            <a:pPr lvl="1" eaLnBrk="1" hangingPunct="1">
              <a:defRPr/>
            </a:pPr>
            <a:r>
              <a:rPr lang="de-DE" dirty="0"/>
              <a:t>Verhandlung krankenhausindividueller Preise (§ 6 Abs.1 </a:t>
            </a:r>
            <a:r>
              <a:rPr lang="de-DE" dirty="0" err="1"/>
              <a:t>KHEntgG</a:t>
            </a:r>
            <a:r>
              <a:rPr lang="de-DE" dirty="0"/>
              <a:t> (siehe Punkt 5))</a:t>
            </a:r>
          </a:p>
          <a:p>
            <a:pPr eaLnBrk="1" hangingPunct="1">
              <a:defRPr/>
            </a:pPr>
            <a:r>
              <a:rPr lang="de-DE" dirty="0"/>
              <a:t>Kritik: schrittweise Aushebelung des DRG-Gedankens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A0F5639-5397-429C-B67A-98636890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212"/>
    </mc:Choice>
    <mc:Fallback xmlns="">
      <p:transition spd="slow" advTm="57212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/>
              <a:t>3. Ergänzende Entgelte bei Überschreitung der Grenzverweildauer der Fallpauschale</a:t>
            </a:r>
          </a:p>
        </p:txBody>
      </p:sp>
      <p:sp>
        <p:nvSpPr>
          <p:cNvPr id="1092613" name="Line 5"/>
          <p:cNvSpPr>
            <a:spLocks noChangeShapeType="1"/>
          </p:cNvSpPr>
          <p:nvPr/>
        </p:nvSpPr>
        <p:spPr bwMode="auto">
          <a:xfrm>
            <a:off x="1114499" y="1532533"/>
            <a:ext cx="0" cy="4167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4" name="Line 6"/>
          <p:cNvSpPr>
            <a:spLocks noChangeShapeType="1"/>
          </p:cNvSpPr>
          <p:nvPr/>
        </p:nvSpPr>
        <p:spPr bwMode="auto">
          <a:xfrm>
            <a:off x="1114499" y="5699720"/>
            <a:ext cx="7273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5" name="Line 7"/>
          <p:cNvSpPr>
            <a:spLocks noChangeShapeType="1"/>
          </p:cNvSpPr>
          <p:nvPr/>
        </p:nvSpPr>
        <p:spPr bwMode="auto">
          <a:xfrm>
            <a:off x="3252861" y="3454995"/>
            <a:ext cx="32813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6" name="Line 8"/>
          <p:cNvSpPr>
            <a:spLocks noChangeShapeType="1"/>
          </p:cNvSpPr>
          <p:nvPr/>
        </p:nvSpPr>
        <p:spPr bwMode="auto">
          <a:xfrm flipH="1">
            <a:off x="1114499" y="3454995"/>
            <a:ext cx="2138362" cy="1044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7" name="Line 9"/>
          <p:cNvSpPr>
            <a:spLocks noChangeShapeType="1"/>
          </p:cNvSpPr>
          <p:nvPr/>
        </p:nvSpPr>
        <p:spPr bwMode="auto">
          <a:xfrm flipV="1">
            <a:off x="6534224" y="3137495"/>
            <a:ext cx="1781175" cy="317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8" name="Line 10"/>
          <p:cNvSpPr>
            <a:spLocks noChangeShapeType="1"/>
          </p:cNvSpPr>
          <p:nvPr/>
        </p:nvSpPr>
        <p:spPr bwMode="auto">
          <a:xfrm>
            <a:off x="3252861" y="3454995"/>
            <a:ext cx="0" cy="22447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9" name="Line 11"/>
          <p:cNvSpPr>
            <a:spLocks noChangeShapeType="1"/>
          </p:cNvSpPr>
          <p:nvPr/>
        </p:nvSpPr>
        <p:spPr bwMode="auto">
          <a:xfrm>
            <a:off x="6534224" y="3454995"/>
            <a:ext cx="0" cy="22447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0603" name="Text Box 12"/>
          <p:cNvSpPr txBox="1">
            <a:spLocks noChangeArrowheads="1"/>
          </p:cNvSpPr>
          <p:nvPr/>
        </p:nvSpPr>
        <p:spPr bwMode="auto">
          <a:xfrm rot="-1430706">
            <a:off x="1244674" y="3635970"/>
            <a:ext cx="1012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Abschläge</a:t>
            </a:r>
          </a:p>
        </p:txBody>
      </p:sp>
      <p:sp>
        <p:nvSpPr>
          <p:cNvPr id="110604" name="Text Box 13"/>
          <p:cNvSpPr txBox="1">
            <a:spLocks noChangeArrowheads="1"/>
          </p:cNvSpPr>
          <p:nvPr/>
        </p:nvSpPr>
        <p:spPr bwMode="auto">
          <a:xfrm rot="-589892">
            <a:off x="6731074" y="2853333"/>
            <a:ext cx="1001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Zuschläge</a:t>
            </a:r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4156149" y="2916833"/>
            <a:ext cx="11890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Norm-</a:t>
            </a:r>
          </a:p>
          <a:p>
            <a:pPr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verweildauer</a:t>
            </a:r>
          </a:p>
        </p:txBody>
      </p:sp>
      <p:sp>
        <p:nvSpPr>
          <p:cNvPr id="110606" name="Text Box 15"/>
          <p:cNvSpPr txBox="1">
            <a:spLocks noChangeArrowheads="1"/>
          </p:cNvSpPr>
          <p:nvPr/>
        </p:nvSpPr>
        <p:spPr bwMode="auto">
          <a:xfrm>
            <a:off x="2470224" y="5779095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Untere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10607" name="Text Box 16"/>
          <p:cNvSpPr txBox="1">
            <a:spLocks noChangeArrowheads="1"/>
          </p:cNvSpPr>
          <p:nvPr/>
        </p:nvSpPr>
        <p:spPr bwMode="auto">
          <a:xfrm>
            <a:off x="6159574" y="5852120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Obere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092625" name="Line 17"/>
          <p:cNvSpPr>
            <a:spLocks noChangeShapeType="1"/>
          </p:cNvSpPr>
          <p:nvPr/>
        </p:nvSpPr>
        <p:spPr bwMode="auto">
          <a:xfrm>
            <a:off x="5108649" y="3454995"/>
            <a:ext cx="0" cy="224472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0609" name="Text Box 18"/>
          <p:cNvSpPr txBox="1">
            <a:spLocks noChangeArrowheads="1"/>
          </p:cNvSpPr>
          <p:nvPr/>
        </p:nvSpPr>
        <p:spPr bwMode="auto">
          <a:xfrm>
            <a:off x="4584774" y="5779095"/>
            <a:ext cx="106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Mittlere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Verweildauer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72C750C9-C54B-43E2-ACA6-360B007BF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112"/>
    </mc:Choice>
    <mc:Fallback xmlns="">
      <p:transition spd="slow" advTm="7411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dirty="0"/>
              <a:t>3. Ergänzende Entgelte bei Überschreitung der Grenzverweildauer der Fallpauschale</a:t>
            </a:r>
          </a:p>
        </p:txBody>
      </p:sp>
      <p:sp>
        <p:nvSpPr>
          <p:cNvPr id="1092613" name="Line 5"/>
          <p:cNvSpPr>
            <a:spLocks noChangeShapeType="1"/>
          </p:cNvSpPr>
          <p:nvPr/>
        </p:nvSpPr>
        <p:spPr bwMode="auto">
          <a:xfrm>
            <a:off x="1114499" y="1532533"/>
            <a:ext cx="0" cy="4167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4" name="Line 6"/>
          <p:cNvSpPr>
            <a:spLocks noChangeShapeType="1"/>
          </p:cNvSpPr>
          <p:nvPr/>
        </p:nvSpPr>
        <p:spPr bwMode="auto">
          <a:xfrm>
            <a:off x="1114499" y="5699720"/>
            <a:ext cx="7273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5" name="Line 7"/>
          <p:cNvSpPr>
            <a:spLocks noChangeShapeType="1"/>
          </p:cNvSpPr>
          <p:nvPr/>
        </p:nvSpPr>
        <p:spPr bwMode="auto">
          <a:xfrm>
            <a:off x="3252861" y="3454995"/>
            <a:ext cx="32813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6" name="Line 8"/>
          <p:cNvSpPr>
            <a:spLocks noChangeShapeType="1"/>
          </p:cNvSpPr>
          <p:nvPr/>
        </p:nvSpPr>
        <p:spPr bwMode="auto">
          <a:xfrm flipH="1">
            <a:off x="1114499" y="3454995"/>
            <a:ext cx="2138362" cy="1044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7" name="Line 9"/>
          <p:cNvSpPr>
            <a:spLocks noChangeShapeType="1"/>
          </p:cNvSpPr>
          <p:nvPr/>
        </p:nvSpPr>
        <p:spPr bwMode="auto">
          <a:xfrm flipV="1">
            <a:off x="6534224" y="3137495"/>
            <a:ext cx="1781175" cy="317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8" name="Line 10"/>
          <p:cNvSpPr>
            <a:spLocks noChangeShapeType="1"/>
          </p:cNvSpPr>
          <p:nvPr/>
        </p:nvSpPr>
        <p:spPr bwMode="auto">
          <a:xfrm>
            <a:off x="3252861" y="3454995"/>
            <a:ext cx="0" cy="22447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92619" name="Line 11"/>
          <p:cNvSpPr>
            <a:spLocks noChangeShapeType="1"/>
          </p:cNvSpPr>
          <p:nvPr/>
        </p:nvSpPr>
        <p:spPr bwMode="auto">
          <a:xfrm>
            <a:off x="6534224" y="3454995"/>
            <a:ext cx="0" cy="22447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0603" name="Text Box 12"/>
          <p:cNvSpPr txBox="1">
            <a:spLocks noChangeArrowheads="1"/>
          </p:cNvSpPr>
          <p:nvPr/>
        </p:nvSpPr>
        <p:spPr bwMode="auto">
          <a:xfrm rot="-1430706">
            <a:off x="1244674" y="3635970"/>
            <a:ext cx="1012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Abschläge</a:t>
            </a:r>
          </a:p>
        </p:txBody>
      </p:sp>
      <p:sp>
        <p:nvSpPr>
          <p:cNvPr id="110604" name="Text Box 13"/>
          <p:cNvSpPr txBox="1">
            <a:spLocks noChangeArrowheads="1"/>
          </p:cNvSpPr>
          <p:nvPr/>
        </p:nvSpPr>
        <p:spPr bwMode="auto">
          <a:xfrm rot="-589892">
            <a:off x="6731074" y="2853333"/>
            <a:ext cx="1001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Zuschläge</a:t>
            </a:r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4156149" y="2916833"/>
            <a:ext cx="11890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Norm-</a:t>
            </a:r>
          </a:p>
          <a:p>
            <a:pPr eaLnBrk="1" hangingPunct="1"/>
            <a:r>
              <a:rPr lang="de-DE" sz="1400">
                <a:solidFill>
                  <a:srgbClr val="000000"/>
                </a:solidFill>
                <a:effectLst/>
                <a:latin typeface="Arial" charset="0"/>
              </a:rPr>
              <a:t>verweildauer</a:t>
            </a:r>
          </a:p>
        </p:txBody>
      </p:sp>
      <p:sp>
        <p:nvSpPr>
          <p:cNvPr id="110606" name="Text Box 15"/>
          <p:cNvSpPr txBox="1">
            <a:spLocks noChangeArrowheads="1"/>
          </p:cNvSpPr>
          <p:nvPr/>
        </p:nvSpPr>
        <p:spPr bwMode="auto">
          <a:xfrm>
            <a:off x="2470224" y="5779095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Untere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10607" name="Text Box 16"/>
          <p:cNvSpPr txBox="1">
            <a:spLocks noChangeArrowheads="1"/>
          </p:cNvSpPr>
          <p:nvPr/>
        </p:nvSpPr>
        <p:spPr bwMode="auto">
          <a:xfrm>
            <a:off x="6159574" y="5852120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Obere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092625" name="Line 17"/>
          <p:cNvSpPr>
            <a:spLocks noChangeShapeType="1"/>
          </p:cNvSpPr>
          <p:nvPr/>
        </p:nvSpPr>
        <p:spPr bwMode="auto">
          <a:xfrm>
            <a:off x="5108649" y="3454995"/>
            <a:ext cx="0" cy="224472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0609" name="Text Box 18"/>
          <p:cNvSpPr txBox="1">
            <a:spLocks noChangeArrowheads="1"/>
          </p:cNvSpPr>
          <p:nvPr/>
        </p:nvSpPr>
        <p:spPr bwMode="auto">
          <a:xfrm>
            <a:off x="4584774" y="5779095"/>
            <a:ext cx="106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Mittlere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Verweildauer</a:t>
            </a:r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2052141" y="1268810"/>
            <a:ext cx="6264275" cy="1008062"/>
          </a:xfrm>
          <a:prstGeom prst="wedgeRectCallout">
            <a:avLst>
              <a:gd name="adj1" fmla="val 21694"/>
              <a:gd name="adj2" fmla="val 160866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u="sng">
                <a:effectLst/>
                <a:latin typeface="+mn-lt"/>
              </a:rPr>
              <a:t>Problem: ugvd bzw. ogvd sind Punkte, die Abrechnung erfolgt jedoch als Treppenfunktion. Folge: Es muss der „erste Tag“ definiert werden!</a:t>
            </a: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2052141" y="1268810"/>
            <a:ext cx="6264275" cy="1008062"/>
          </a:xfrm>
          <a:prstGeom prst="wedgeRectCallout">
            <a:avLst>
              <a:gd name="adj1" fmla="val -30662"/>
              <a:gd name="adj2" fmla="val 160236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>
                <a:effectLst/>
                <a:latin typeface="+mn-lt"/>
              </a:rPr>
              <a:t>Problem: </a:t>
            </a:r>
            <a:r>
              <a:rPr lang="de-DE" dirty="0" err="1">
                <a:effectLst/>
                <a:latin typeface="+mn-lt"/>
              </a:rPr>
              <a:t>ugvd</a:t>
            </a:r>
            <a:r>
              <a:rPr lang="de-DE" dirty="0">
                <a:effectLst/>
                <a:latin typeface="+mn-lt"/>
              </a:rPr>
              <a:t> bzw. </a:t>
            </a:r>
            <a:r>
              <a:rPr lang="de-DE" dirty="0" err="1">
                <a:effectLst/>
                <a:latin typeface="+mn-lt"/>
              </a:rPr>
              <a:t>ogvd</a:t>
            </a:r>
            <a:r>
              <a:rPr lang="de-DE" dirty="0">
                <a:effectLst/>
                <a:latin typeface="+mn-lt"/>
              </a:rPr>
              <a:t> sind Punkte, die Abrechnung erfolgt jedoch als Treppenfunktion. Folge: Es muss der „erste Tag“ definiert werden!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5888AD5D-3CAB-48B1-82F9-A0602115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6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83"/>
    </mc:Choice>
    <mc:Fallback xmlns="">
      <p:transition spd="slow" advTm="4178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/>
              <a:t>Realität: Stufenfunktion </a:t>
            </a:r>
          </a:p>
        </p:txBody>
      </p:sp>
      <p:sp>
        <p:nvSpPr>
          <p:cNvPr id="2165763" name="Rectangle 3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2165766" name="Rectangle 6"/>
          <p:cNvSpPr>
            <a:spLocks noChangeArrowheads="1"/>
          </p:cNvSpPr>
          <p:nvPr/>
        </p:nvSpPr>
        <p:spPr bwMode="auto">
          <a:xfrm>
            <a:off x="0" y="2071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1126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280724"/>
              </p:ext>
            </p:extLst>
          </p:nvPr>
        </p:nvGraphicFramePr>
        <p:xfrm>
          <a:off x="7938" y="1557338"/>
          <a:ext cx="9128125" cy="525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8" name="Bild" r:id="rId4" imgW="2681654" imgH="1907931" progId="Word.Picture.8">
                  <p:embed/>
                </p:oleObj>
              </mc:Choice>
              <mc:Fallback>
                <p:oleObj name="Bild" r:id="rId4" imgW="2681654" imgH="1907931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" y="1557338"/>
                        <a:ext cx="9128125" cy="525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4DF3133D-7DAE-4693-8861-F1317C252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16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67"/>
    </mc:Choice>
    <mc:Fallback xmlns="">
      <p:transition spd="slow" advTm="3006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2022 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1435519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1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</a:t>
                      </a: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…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2,983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15,0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4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0,560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28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0,131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0743" y="3573672"/>
            <a:ext cx="8229600" cy="103822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3000" dirty="0">
                <a:sym typeface="Wingdings"/>
              </a:rPr>
              <a:t>Fallpauschalen-Katalog 202</a:t>
            </a:r>
            <a:r>
              <a:rPr lang="de-DE" sz="3000" b="1" dirty="0">
                <a:sym typeface="Wingdings"/>
              </a:rPr>
              <a:t>3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/>
          </p:nvPr>
        </p:nvGraphicFramePr>
        <p:xfrm>
          <a:off x="1034711" y="4468185"/>
          <a:ext cx="6842684" cy="1364350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</a:t>
                      </a:r>
                      <a:r>
                        <a:rPr kumimoji="0" lang="de-D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Nervensystems …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0,161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53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50"/>
    </mc:Choice>
    <mc:Fallback xmlns="">
      <p:transition spd="slow" advTm="1195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2022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2957425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2,983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15,0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0,560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28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0,131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4193959" y="4077073"/>
            <a:ext cx="3402806" cy="1782365"/>
          </a:xfrm>
          <a:prstGeom prst="wedgeRoundRectCallout">
            <a:avLst>
              <a:gd name="adj1" fmla="val -41541"/>
              <a:gd name="adj2" fmla="val -108384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1800" dirty="0"/>
              <a:t>Erster Tag, an dem ein Abschlag vom </a:t>
            </a:r>
            <a:r>
              <a:rPr lang="de-DE" sz="1800" dirty="0" err="1"/>
              <a:t>Cost</a:t>
            </a:r>
            <a:r>
              <a:rPr lang="de-DE" sz="1800" dirty="0"/>
              <a:t> </a:t>
            </a:r>
            <a:r>
              <a:rPr lang="de-DE" sz="1800" dirty="0" err="1"/>
              <a:t>Weight</a:t>
            </a:r>
            <a:r>
              <a:rPr lang="de-DE" sz="1800" dirty="0"/>
              <a:t> hingenommen werden muss.</a:t>
            </a:r>
          </a:p>
          <a:p>
            <a:r>
              <a:rPr lang="de-DE" sz="1800" dirty="0"/>
              <a:t>Hier: ist die Aufenthaltsdauer 1,2,3 oder 4 Tage, fällt ein Abschlag an.</a:t>
            </a:r>
          </a:p>
        </p:txBody>
      </p:sp>
    </p:spTree>
    <p:extLst>
      <p:ext uri="{BB962C8B-B14F-4D97-AF65-F5344CB8AC3E}">
        <p14:creationId xmlns:p14="http://schemas.microsoft.com/office/powerpoint/2010/main" val="29028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50"/>
    </mc:Choice>
    <mc:Fallback xmlns="">
      <p:transition spd="slow" advTm="1195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2023 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2957425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0,161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4193959" y="4077073"/>
            <a:ext cx="3402806" cy="1782365"/>
          </a:xfrm>
          <a:prstGeom prst="wedgeRoundRectCallout">
            <a:avLst>
              <a:gd name="adj1" fmla="val -41541"/>
              <a:gd name="adj2" fmla="val -108384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1800" dirty="0"/>
              <a:t>Erster Tag, an dem ein Abschlag vom </a:t>
            </a:r>
            <a:r>
              <a:rPr lang="de-DE" sz="1800" dirty="0" err="1"/>
              <a:t>Cost</a:t>
            </a:r>
            <a:r>
              <a:rPr lang="de-DE" sz="1800" dirty="0"/>
              <a:t> </a:t>
            </a:r>
            <a:r>
              <a:rPr lang="de-DE" sz="1800" dirty="0" err="1"/>
              <a:t>Weight</a:t>
            </a:r>
            <a:r>
              <a:rPr lang="de-DE" sz="1800" dirty="0"/>
              <a:t> hingenommen werden muss.</a:t>
            </a:r>
          </a:p>
          <a:p>
            <a:r>
              <a:rPr lang="de-DE" sz="1800" dirty="0"/>
              <a:t>Hier: ist die Aufenthaltsdauer 1,2 oder 3 Tage, fällt ein Abschlag an.</a:t>
            </a:r>
          </a:p>
        </p:txBody>
      </p:sp>
    </p:spTree>
    <p:extLst>
      <p:ext uri="{BB962C8B-B14F-4D97-AF65-F5344CB8AC3E}">
        <p14:creationId xmlns:p14="http://schemas.microsoft.com/office/powerpoint/2010/main" val="58472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50"/>
    </mc:Choice>
    <mc:Fallback xmlns="">
      <p:transition spd="slow" advTm="1195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6947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2023 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2957425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0,161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AutoShape 49"/>
          <p:cNvSpPr>
            <a:spLocks noChangeArrowheads="1"/>
          </p:cNvSpPr>
          <p:nvPr/>
        </p:nvSpPr>
        <p:spPr bwMode="auto">
          <a:xfrm>
            <a:off x="1711615" y="3969060"/>
            <a:ext cx="3402806" cy="1836204"/>
          </a:xfrm>
          <a:prstGeom prst="wedgeRoundRectCallout">
            <a:avLst>
              <a:gd name="adj1" fmla="val 53731"/>
              <a:gd name="adj2" fmla="val -99976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1800" dirty="0"/>
              <a:t>Abschlag vom </a:t>
            </a:r>
            <a:r>
              <a:rPr lang="de-DE" sz="1800" dirty="0" err="1"/>
              <a:t>Cost</a:t>
            </a:r>
            <a:r>
              <a:rPr lang="de-DE" sz="1800" dirty="0"/>
              <a:t> </a:t>
            </a:r>
            <a:r>
              <a:rPr lang="de-DE" sz="1800" dirty="0" err="1"/>
              <a:t>Weight</a:t>
            </a:r>
            <a:r>
              <a:rPr lang="de-DE" sz="1800" dirty="0"/>
              <a:t> pro Tag bei kurzer Liegezeit.</a:t>
            </a:r>
          </a:p>
          <a:p>
            <a:r>
              <a:rPr lang="de-DE" sz="1800" dirty="0">
                <a:latin typeface="+mj-lt"/>
              </a:rPr>
              <a:t>LOS = 1 Tag: 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2,149 </a:t>
            </a:r>
            <a:r>
              <a:rPr lang="de-DE" sz="1800" dirty="0">
                <a:latin typeface="+mj-lt"/>
              </a:rPr>
              <a:t>-3*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 0,504</a:t>
            </a:r>
            <a:endParaRPr lang="de-DE" sz="1800" dirty="0">
              <a:latin typeface="+mj-lt"/>
            </a:endParaRPr>
          </a:p>
          <a:p>
            <a:r>
              <a:rPr lang="de-DE" sz="1800" dirty="0">
                <a:latin typeface="+mj-lt"/>
              </a:rPr>
              <a:t>LOS = 2 Tage: 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2,149 </a:t>
            </a:r>
            <a:r>
              <a:rPr lang="de-DE" sz="1800" dirty="0">
                <a:latin typeface="+mj-lt"/>
              </a:rPr>
              <a:t>-2*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 0,504</a:t>
            </a:r>
            <a:endParaRPr lang="de-DE" sz="1800" dirty="0">
              <a:latin typeface="+mj-lt"/>
            </a:endParaRPr>
          </a:p>
          <a:p>
            <a:r>
              <a:rPr lang="de-DE" sz="1800" dirty="0">
                <a:latin typeface="+mj-lt"/>
              </a:rPr>
              <a:t>LOS = 3 Tage: 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2,149 </a:t>
            </a:r>
            <a:r>
              <a:rPr lang="de-DE" sz="1800" dirty="0">
                <a:latin typeface="+mj-lt"/>
              </a:rPr>
              <a:t>-1*</a:t>
            </a:r>
            <a:r>
              <a:rPr lang="de-DE" sz="1800" dirty="0">
                <a:solidFill>
                  <a:srgbClr val="000000"/>
                </a:solidFill>
                <a:latin typeface="+mj-lt"/>
              </a:rPr>
              <a:t> 0,504</a:t>
            </a:r>
          </a:p>
          <a:p>
            <a:r>
              <a:rPr lang="de-DE" sz="1800" dirty="0">
                <a:latin typeface="+mj-lt"/>
              </a:rPr>
              <a:t>LOS = 4 Tage: 2,149-0*0,504</a:t>
            </a:r>
          </a:p>
        </p:txBody>
      </p:sp>
    </p:spTree>
    <p:extLst>
      <p:ext uri="{BB962C8B-B14F-4D97-AF65-F5344CB8AC3E}">
        <p14:creationId xmlns:p14="http://schemas.microsoft.com/office/powerpoint/2010/main" val="50406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023"/>
    </mc:Choice>
    <mc:Fallback xmlns="">
      <p:transition spd="slow" advTm="71023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2023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2957425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0,161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2249743" y="3703968"/>
            <a:ext cx="3402806" cy="2155471"/>
          </a:xfrm>
          <a:prstGeom prst="wedgeRoundRectCallout">
            <a:avLst>
              <a:gd name="adj1" fmla="val 60493"/>
              <a:gd name="adj2" fmla="val -84346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1800" dirty="0"/>
              <a:t>Erster Tag, an dem ein Zuschlag zu dem </a:t>
            </a:r>
            <a:r>
              <a:rPr lang="de-DE" sz="1800" dirty="0" err="1"/>
              <a:t>Cost</a:t>
            </a:r>
            <a:r>
              <a:rPr lang="de-DE" sz="1800" dirty="0"/>
              <a:t> </a:t>
            </a:r>
            <a:r>
              <a:rPr lang="de-DE" sz="1800" dirty="0" err="1"/>
              <a:t>Weight</a:t>
            </a:r>
            <a:r>
              <a:rPr lang="de-DE" sz="1800" dirty="0"/>
              <a:t> verrechnet werden kann.</a:t>
            </a:r>
          </a:p>
          <a:p>
            <a:r>
              <a:rPr lang="de-DE" sz="1800" dirty="0"/>
              <a:t>Hier: ist die Aufenthaltsdauer 22, 23 oder 24 Tage, kann ein Zuschlag von 1, 2 oder 3 Tagen erfolgen.</a:t>
            </a:r>
          </a:p>
        </p:txBody>
      </p:sp>
    </p:spTree>
    <p:extLst>
      <p:ext uri="{BB962C8B-B14F-4D97-AF65-F5344CB8AC3E}">
        <p14:creationId xmlns:p14="http://schemas.microsoft.com/office/powerpoint/2010/main" val="315791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668"/>
    </mc:Choice>
    <mc:Fallback xmlns="">
      <p:transition spd="slow" advTm="36668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3000" dirty="0">
                <a:sym typeface="Wingdings"/>
              </a:rPr>
              <a:t>Fallpauschalen-Katalog 2023</a:t>
            </a:r>
            <a:r>
              <a:rPr lang="de-DE" sz="4050" dirty="0"/>
              <a:t/>
            </a:r>
            <a:br>
              <a:rPr lang="de-DE" sz="4050" dirty="0"/>
            </a:br>
            <a:endParaRPr lang="de-DE" sz="3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151168" y="1970838"/>
          <a:ext cx="6842684" cy="2957425"/>
        </p:xfrm>
        <a:graphic>
          <a:graphicData uri="http://schemas.openxmlformats.org/drawingml/2006/table">
            <a:tbl>
              <a:tblPr/>
              <a:tblGrid>
                <a:gridCol w="397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88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33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89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31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4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0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/>
                        <a:t>0,161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27000" marR="2700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1499865" y="3429000"/>
            <a:ext cx="3887855" cy="2484834"/>
          </a:xfrm>
          <a:prstGeom prst="wedgeRoundRectCallout">
            <a:avLst>
              <a:gd name="adj1" fmla="val 88522"/>
              <a:gd name="adj2" fmla="val -66278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1800" dirty="0"/>
              <a:t>Zuschlag zu dem </a:t>
            </a:r>
            <a:r>
              <a:rPr lang="de-DE" sz="1800" dirty="0" err="1"/>
              <a:t>Cost</a:t>
            </a:r>
            <a:r>
              <a:rPr lang="de-DE" sz="1800" dirty="0"/>
              <a:t> </a:t>
            </a:r>
            <a:r>
              <a:rPr lang="de-DE" sz="1800" dirty="0" err="1"/>
              <a:t>Weight</a:t>
            </a:r>
            <a:r>
              <a:rPr lang="de-DE" sz="1800" dirty="0"/>
              <a:t> pro Tag</a:t>
            </a:r>
          </a:p>
          <a:p>
            <a:endParaRPr lang="de-DE" sz="150" dirty="0"/>
          </a:p>
          <a:p>
            <a:r>
              <a:rPr lang="de-DE" sz="1800" dirty="0"/>
              <a:t>LOS = 22 Tage: </a:t>
            </a: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</a:rPr>
              <a:t>2,149 </a:t>
            </a:r>
            <a:r>
              <a:rPr lang="de-DE" sz="1800" dirty="0"/>
              <a:t>+1*0,160</a:t>
            </a:r>
          </a:p>
          <a:p>
            <a:r>
              <a:rPr lang="de-DE" sz="1800" dirty="0"/>
              <a:t>LOS = 23 Tage: </a:t>
            </a: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</a:rPr>
              <a:t>2,149 </a:t>
            </a:r>
            <a:r>
              <a:rPr lang="de-DE" sz="1800" dirty="0"/>
              <a:t>+2*0,160</a:t>
            </a:r>
          </a:p>
          <a:p>
            <a:r>
              <a:rPr lang="de-DE" sz="1800" dirty="0"/>
              <a:t>LOS = 24 Tage: </a:t>
            </a: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</a:rPr>
              <a:t>2,149 </a:t>
            </a:r>
            <a:r>
              <a:rPr lang="de-DE" sz="1800" dirty="0"/>
              <a:t>+3*0,160</a:t>
            </a:r>
          </a:p>
          <a:p>
            <a:endParaRPr lang="de-DE" sz="150" dirty="0"/>
          </a:p>
          <a:p>
            <a:r>
              <a:rPr lang="de-DE" sz="1800" dirty="0"/>
              <a:t>Merke:</a:t>
            </a:r>
          </a:p>
          <a:p>
            <a:r>
              <a:rPr lang="de-DE" sz="1800" dirty="0" err="1"/>
              <a:t>Upper</a:t>
            </a:r>
            <a:r>
              <a:rPr lang="de-DE" sz="1800" dirty="0"/>
              <a:t> LOS CW &lt; </a:t>
            </a:r>
            <a:r>
              <a:rPr lang="de-DE" sz="1800" dirty="0" err="1"/>
              <a:t>Lower</a:t>
            </a:r>
            <a:r>
              <a:rPr lang="de-DE" sz="1800" dirty="0"/>
              <a:t> LOS CW</a:t>
            </a:r>
          </a:p>
          <a:p>
            <a:r>
              <a:rPr lang="de-DE" sz="1800" dirty="0" err="1"/>
              <a:t>Upper</a:t>
            </a:r>
            <a:r>
              <a:rPr lang="de-DE" sz="1800" dirty="0"/>
              <a:t> LOS CW ist nicht  kostendeckend</a:t>
            </a:r>
          </a:p>
        </p:txBody>
      </p:sp>
    </p:spTree>
    <p:extLst>
      <p:ext uri="{BB962C8B-B14F-4D97-AF65-F5344CB8AC3E}">
        <p14:creationId xmlns:p14="http://schemas.microsoft.com/office/powerpoint/2010/main" val="16538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01"/>
    </mc:Choice>
    <mc:Fallback xmlns="">
      <p:transition spd="slow" advTm="4350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Abrechnungsregeln für Über- oder Unterschreitungen</a:t>
            </a:r>
          </a:p>
        </p:txBody>
      </p:sp>
      <p:graphicFrame>
        <p:nvGraphicFramePr>
          <p:cNvPr id="11981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278082"/>
              </p:ext>
            </p:extLst>
          </p:nvPr>
        </p:nvGraphicFramePr>
        <p:xfrm>
          <a:off x="1357313" y="2637408"/>
          <a:ext cx="6324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39" name="Formel" r:id="rId4" imgW="3162240" imgH="431640" progId="Equation.3">
                  <p:embed/>
                </p:oleObj>
              </mc:Choice>
              <mc:Fallback>
                <p:oleObj name="Formel" r:id="rId4" imgW="31622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637408"/>
                        <a:ext cx="6324600" cy="863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3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28" name="Text Box 4"/>
          <p:cNvSpPr txBox="1">
            <a:spLocks noChangeArrowheads="1"/>
          </p:cNvSpPr>
          <p:nvPr/>
        </p:nvSpPr>
        <p:spPr bwMode="auto">
          <a:xfrm>
            <a:off x="376966" y="2011363"/>
            <a:ext cx="351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effectLst/>
                <a:latin typeface="+mn-lt"/>
              </a:rPr>
              <a:t>Unterschreitung der </a:t>
            </a:r>
            <a:r>
              <a:rPr lang="de-DE" sz="2400" b="1" dirty="0" err="1">
                <a:effectLst/>
                <a:latin typeface="+mn-lt"/>
              </a:rPr>
              <a:t>ugvd</a:t>
            </a:r>
            <a:r>
              <a:rPr lang="de-DE" sz="2400" b="1" dirty="0">
                <a:effectLst/>
                <a:latin typeface="+mn-lt"/>
              </a:rPr>
              <a:t>:</a:t>
            </a:r>
          </a:p>
        </p:txBody>
      </p:sp>
      <p:graphicFrame>
        <p:nvGraphicFramePr>
          <p:cNvPr id="1198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413144"/>
              </p:ext>
            </p:extLst>
          </p:nvPr>
        </p:nvGraphicFramePr>
        <p:xfrm>
          <a:off x="1116013" y="5085184"/>
          <a:ext cx="69167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40" name="Formel" r:id="rId6" imgW="3454400" imgH="431800" progId="Equation.3">
                  <p:embed/>
                </p:oleObj>
              </mc:Choice>
              <mc:Fallback>
                <p:oleObj name="Formel" r:id="rId6" imgW="34544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085184"/>
                        <a:ext cx="6916737" cy="863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3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30" name="Text Box 6"/>
          <p:cNvSpPr txBox="1">
            <a:spLocks noChangeArrowheads="1"/>
          </p:cNvSpPr>
          <p:nvPr/>
        </p:nvSpPr>
        <p:spPr bwMode="auto">
          <a:xfrm>
            <a:off x="570208" y="4460875"/>
            <a:ext cx="34188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effectLst/>
                <a:latin typeface="+mn-lt"/>
              </a:rPr>
              <a:t>Überschreitung der </a:t>
            </a:r>
            <a:r>
              <a:rPr lang="de-DE" sz="2400" b="1" dirty="0" err="1">
                <a:effectLst/>
                <a:latin typeface="+mn-lt"/>
              </a:rPr>
              <a:t>ogvd</a:t>
            </a:r>
            <a:r>
              <a:rPr lang="de-DE" sz="2400" b="1" dirty="0">
                <a:effectLst/>
                <a:latin typeface="+mn-lt"/>
              </a:rPr>
              <a:t>: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B44C23C-E396-4F7A-B679-BDD0F204F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314"/>
    </mc:Choice>
    <mc:Fallback xmlns="">
      <p:transition spd="slow" advTm="79314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Abrechnungsregeln für Über- oder Unterschreitungen</a:t>
            </a:r>
          </a:p>
        </p:txBody>
      </p:sp>
      <p:graphicFrame>
        <p:nvGraphicFramePr>
          <p:cNvPr id="11981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612252"/>
              </p:ext>
            </p:extLst>
          </p:nvPr>
        </p:nvGraphicFramePr>
        <p:xfrm>
          <a:off x="1357313" y="2637408"/>
          <a:ext cx="6324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28" name="Formel" r:id="rId4" imgW="3162240" imgH="431640" progId="Equation.3">
                  <p:embed/>
                </p:oleObj>
              </mc:Choice>
              <mc:Fallback>
                <p:oleObj name="Formel" r:id="rId4" imgW="3162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637408"/>
                        <a:ext cx="6324600" cy="863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3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28" name="Text Box 4"/>
          <p:cNvSpPr txBox="1">
            <a:spLocks noChangeArrowheads="1"/>
          </p:cNvSpPr>
          <p:nvPr/>
        </p:nvSpPr>
        <p:spPr bwMode="auto">
          <a:xfrm>
            <a:off x="376966" y="2011363"/>
            <a:ext cx="3519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effectLst/>
                <a:latin typeface="+mn-lt"/>
              </a:rPr>
              <a:t>Unterschreitung der </a:t>
            </a:r>
            <a:r>
              <a:rPr lang="de-DE" sz="2400" b="1" dirty="0" err="1">
                <a:effectLst/>
                <a:latin typeface="+mn-lt"/>
              </a:rPr>
              <a:t>ugvd</a:t>
            </a:r>
            <a:r>
              <a:rPr lang="de-DE" sz="2400" b="1" dirty="0">
                <a:effectLst/>
                <a:latin typeface="+mn-lt"/>
              </a:rPr>
              <a:t>:</a:t>
            </a:r>
          </a:p>
        </p:txBody>
      </p:sp>
      <p:graphicFrame>
        <p:nvGraphicFramePr>
          <p:cNvPr id="1198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108836"/>
              </p:ext>
            </p:extLst>
          </p:nvPr>
        </p:nvGraphicFramePr>
        <p:xfrm>
          <a:off x="1116013" y="5085184"/>
          <a:ext cx="69167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29" name="Formel" r:id="rId6" imgW="3454400" imgH="431800" progId="Equation.3">
                  <p:embed/>
                </p:oleObj>
              </mc:Choice>
              <mc:Fallback>
                <p:oleObj name="Formel" r:id="rId6" imgW="3454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085184"/>
                        <a:ext cx="6916737" cy="863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3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30" name="Text Box 6"/>
          <p:cNvSpPr txBox="1">
            <a:spLocks noChangeArrowheads="1"/>
          </p:cNvSpPr>
          <p:nvPr/>
        </p:nvSpPr>
        <p:spPr bwMode="auto">
          <a:xfrm>
            <a:off x="570208" y="4460875"/>
            <a:ext cx="34188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effectLst/>
                <a:latin typeface="+mn-lt"/>
              </a:rPr>
              <a:t>Überschreitung der </a:t>
            </a:r>
            <a:r>
              <a:rPr lang="de-DE" sz="2400" b="1" dirty="0" err="1">
                <a:effectLst/>
                <a:latin typeface="+mn-lt"/>
              </a:rPr>
              <a:t>ogvd</a:t>
            </a:r>
            <a:r>
              <a:rPr lang="de-DE" sz="2400" b="1" dirty="0">
                <a:effectLst/>
                <a:latin typeface="+mn-lt"/>
              </a:rPr>
              <a:t>: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43608" y="1772816"/>
            <a:ext cx="7127875" cy="254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4000" b="1" dirty="0">
                <a:effectLst/>
                <a:latin typeface="+mn-lt"/>
              </a:rPr>
              <a:t>Merke: Erster Tag mit Abschlag bzw. erster Tag mit Zuschlag ergeben sich gemäß DRG-Katalog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9F2972F6-6819-4CA2-9F02-0319ED4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32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84"/>
    </mc:Choice>
    <mc:Fallback xmlns="">
      <p:transition spd="slow" advTm="34384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Wie berechnet sich die tatsächliche Verweildauer?</a:t>
            </a:r>
          </a:p>
        </p:txBody>
      </p:sp>
      <p:sp>
        <p:nvSpPr>
          <p:cNvPr id="1216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	„Maßgeblich für die Ermittlung der Verweildauer ist die Zahl der Belegungstage. Belegungstage sind der Aufnahmetag sowie jeder weitere Tag des Krankenhausaufenthalts </a:t>
            </a:r>
            <a:r>
              <a:rPr lang="de-DE" sz="2400" b="1" dirty="0"/>
              <a:t>ohne den Verlegungs- oder Entlassungstag</a:t>
            </a:r>
            <a:r>
              <a:rPr lang="de-DE" sz="2400" dirty="0"/>
              <a:t> aus dem Krankenhaus; wird ein Patient oder eine Patientin am gleichen Tag aufgenommen und verlegt oder entlassen, gilt dieser Tag als Aufnahmetag. (</a:t>
            </a:r>
            <a:r>
              <a:rPr lang="de-DE" sz="2400" b="1" dirty="0"/>
              <a:t>Verordnung zum </a:t>
            </a:r>
            <a:r>
              <a:rPr lang="de-DE" sz="2400" b="1" dirty="0" err="1"/>
              <a:t>Fallpauschalensystem</a:t>
            </a:r>
            <a:r>
              <a:rPr lang="de-DE" sz="2400" b="1" dirty="0"/>
              <a:t> für Krankenhäuser für das Jahr 2004; </a:t>
            </a:r>
            <a:r>
              <a:rPr lang="de-DE" sz="2400" b="1" dirty="0" err="1"/>
              <a:t>Fallpauschalenverordnung</a:t>
            </a:r>
            <a:r>
              <a:rPr lang="de-DE" sz="2400" b="1" dirty="0"/>
              <a:t> 2004 - KFPV 2004)</a:t>
            </a:r>
            <a:r>
              <a:rPr lang="de-DE" sz="24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	Belegungstage = </a:t>
            </a:r>
            <a:r>
              <a:rPr lang="de-DE" sz="2400" dirty="0" err="1"/>
              <a:t>Mitternachsstatus</a:t>
            </a:r>
            <a:r>
              <a:rPr lang="de-DE" sz="2400" dirty="0"/>
              <a:t>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3EFB3AD2-1E55-4EA4-8275-AA947520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84"/>
    </mc:Choice>
    <mc:Fallback xmlns="">
      <p:transition spd="slow" advTm="32084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Beispiel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05000"/>
            <a:ext cx="8785225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Aufnahme: 3. März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Erster Tag mit Abschlag gemäß </a:t>
            </a:r>
            <a:r>
              <a:rPr lang="de-DE" sz="2800" dirty="0" err="1"/>
              <a:t>Sp</a:t>
            </a:r>
            <a:r>
              <a:rPr lang="de-DE" sz="2800" dirty="0"/>
              <a:t>. 7 Fallpauschalen-Katalog: 5 Tage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Erster Tag mit zusätzlichem Entgelt gemäß </a:t>
            </a:r>
            <a:r>
              <a:rPr lang="de-DE" sz="2800" dirty="0" err="1"/>
              <a:t>Sp</a:t>
            </a:r>
            <a:r>
              <a:rPr lang="de-DE" sz="2800" dirty="0"/>
              <a:t>. 9 Fallpauschalen-Katalog: 21 Tage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Normverweildauer: 6-20 Tage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Entlassung am: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7. März: 4 Belegungstage; 5-4+1= 2 Abschlagstage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8. März: 5 Belegungstage; 5-5+1=1 Abschlagstag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9. März: 6 Belegungstage; kein Abschlag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23. März: 20 Belegungstage;  kein Zuschlag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24. März: 21 Belegungstage; Zuschlagstage=21-21+1=1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25. März: 22 Belegungstage; Zuschlagstage=22-21+1=2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…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4B5B0F2-B97B-4923-965F-AFD921C36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240"/>
    </mc:Choice>
    <mc:Fallback xmlns="">
      <p:transition spd="slow" advTm="8424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ChangeArrowheads="1"/>
          </p:cNvSpPr>
          <p:nvPr/>
        </p:nvSpPr>
        <p:spPr bwMode="auto">
          <a:xfrm>
            <a:off x="179388" y="1125538"/>
            <a:ext cx="85693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96975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/>
              <a:t>Exkurs: Wie berechnet das InEK die Grenzverweildauer?</a:t>
            </a:r>
          </a:p>
        </p:txBody>
      </p:sp>
      <p:sp>
        <p:nvSpPr>
          <p:cNvPr id="1223684" name="Line 4"/>
          <p:cNvSpPr>
            <a:spLocks noChangeShapeType="1"/>
          </p:cNvSpPr>
          <p:nvPr/>
        </p:nvSpPr>
        <p:spPr bwMode="auto">
          <a:xfrm>
            <a:off x="611188" y="1341438"/>
            <a:ext cx="0" cy="4167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23685" name="Line 5"/>
          <p:cNvSpPr>
            <a:spLocks noChangeShapeType="1"/>
          </p:cNvSpPr>
          <p:nvPr/>
        </p:nvSpPr>
        <p:spPr bwMode="auto">
          <a:xfrm>
            <a:off x="611188" y="5508625"/>
            <a:ext cx="7993062" cy="7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23689" name="Line 9"/>
          <p:cNvSpPr>
            <a:spLocks noChangeShapeType="1"/>
          </p:cNvSpPr>
          <p:nvPr/>
        </p:nvSpPr>
        <p:spPr bwMode="auto">
          <a:xfrm flipH="1">
            <a:off x="2268538" y="5013325"/>
            <a:ext cx="0" cy="495300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23690" name="Line 10"/>
          <p:cNvSpPr>
            <a:spLocks noChangeShapeType="1"/>
          </p:cNvSpPr>
          <p:nvPr/>
        </p:nvSpPr>
        <p:spPr bwMode="auto">
          <a:xfrm>
            <a:off x="6011863" y="4508500"/>
            <a:ext cx="19050" cy="10001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3912" name="Text Box 14"/>
          <p:cNvSpPr txBox="1">
            <a:spLocks noChangeArrowheads="1"/>
          </p:cNvSpPr>
          <p:nvPr/>
        </p:nvSpPr>
        <p:spPr bwMode="auto">
          <a:xfrm>
            <a:off x="1619250" y="5661025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Untere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23913" name="Text Box 15"/>
          <p:cNvSpPr txBox="1">
            <a:spLocks noChangeArrowheads="1"/>
          </p:cNvSpPr>
          <p:nvPr/>
        </p:nvSpPr>
        <p:spPr bwMode="auto">
          <a:xfrm>
            <a:off x="5364163" y="5661025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Obere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Grenzverweildauer</a:t>
            </a:r>
          </a:p>
        </p:txBody>
      </p:sp>
      <p:sp>
        <p:nvSpPr>
          <p:cNvPr id="1223696" name="Line 16"/>
          <p:cNvSpPr>
            <a:spLocks noChangeShapeType="1"/>
          </p:cNvSpPr>
          <p:nvPr/>
        </p:nvSpPr>
        <p:spPr bwMode="auto">
          <a:xfrm>
            <a:off x="4140200" y="2636838"/>
            <a:ext cx="0" cy="289242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3915" name="Text Box 17"/>
          <p:cNvSpPr txBox="1">
            <a:spLocks noChangeArrowheads="1"/>
          </p:cNvSpPr>
          <p:nvPr/>
        </p:nvSpPr>
        <p:spPr bwMode="auto">
          <a:xfrm>
            <a:off x="4081463" y="5588000"/>
            <a:ext cx="106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Mittlere</a:t>
            </a:r>
          </a:p>
          <a:p>
            <a:pPr eaLnBrk="1" hangingPunct="1"/>
            <a:r>
              <a:rPr lang="de-DE" sz="1200">
                <a:solidFill>
                  <a:srgbClr val="000000"/>
                </a:solidFill>
                <a:effectLst/>
                <a:latin typeface="Arial" charset="0"/>
              </a:rPr>
              <a:t>Verweildauer</a:t>
            </a:r>
          </a:p>
        </p:txBody>
      </p:sp>
      <p:sp>
        <p:nvSpPr>
          <p:cNvPr id="123917" name="Text Box 19"/>
          <p:cNvSpPr txBox="1">
            <a:spLocks noChangeArrowheads="1"/>
          </p:cNvSpPr>
          <p:nvPr/>
        </p:nvSpPr>
        <p:spPr bwMode="auto">
          <a:xfrm>
            <a:off x="7421563" y="5589588"/>
            <a:ext cx="1225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 b="1">
                <a:solidFill>
                  <a:srgbClr val="000000"/>
                </a:solidFill>
                <a:effectLst/>
                <a:latin typeface="Arial" charset="0"/>
              </a:rPr>
              <a:t>Verweildauer t</a:t>
            </a:r>
          </a:p>
        </p:txBody>
      </p:sp>
      <p:sp>
        <p:nvSpPr>
          <p:cNvPr id="123918" name="Text Box 20"/>
          <p:cNvSpPr txBox="1">
            <a:spLocks noChangeArrowheads="1"/>
          </p:cNvSpPr>
          <p:nvPr/>
        </p:nvSpPr>
        <p:spPr bwMode="auto">
          <a:xfrm>
            <a:off x="250825" y="1196975"/>
            <a:ext cx="387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200" b="1">
                <a:solidFill>
                  <a:srgbClr val="000000"/>
                </a:solidFill>
                <a:effectLst/>
                <a:latin typeface="Arial" charset="0"/>
              </a:rPr>
              <a:t>f(t)</a:t>
            </a:r>
          </a:p>
        </p:txBody>
      </p:sp>
      <p:sp>
        <p:nvSpPr>
          <p:cNvPr id="1223702" name="AutoShape 22"/>
          <p:cNvSpPr>
            <a:spLocks/>
          </p:cNvSpPr>
          <p:nvPr/>
        </p:nvSpPr>
        <p:spPr bwMode="auto">
          <a:xfrm rot="5400000">
            <a:off x="2951956" y="3825082"/>
            <a:ext cx="504825" cy="1871662"/>
          </a:xfrm>
          <a:prstGeom prst="leftBrace">
            <a:avLst>
              <a:gd name="adj1" fmla="val 308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223698" name="Freeform 18"/>
          <p:cNvSpPr>
            <a:spLocks/>
          </p:cNvSpPr>
          <p:nvPr/>
        </p:nvSpPr>
        <p:spPr bwMode="auto">
          <a:xfrm>
            <a:off x="611188" y="2289175"/>
            <a:ext cx="7489825" cy="3240088"/>
          </a:xfrm>
          <a:custGeom>
            <a:avLst/>
            <a:gdLst/>
            <a:ahLst/>
            <a:cxnLst>
              <a:cxn ang="0">
                <a:pos x="0" y="2033"/>
              </a:cxn>
              <a:cxn ang="0">
                <a:pos x="1134" y="1716"/>
              </a:cxn>
              <a:cxn ang="0">
                <a:pos x="2087" y="83"/>
              </a:cxn>
              <a:cxn ang="0">
                <a:pos x="3266" y="1217"/>
              </a:cxn>
              <a:cxn ang="0">
                <a:pos x="5080" y="1988"/>
              </a:cxn>
            </a:cxnLst>
            <a:rect l="0" t="0" r="r" b="b"/>
            <a:pathLst>
              <a:path w="5080" h="2041">
                <a:moveTo>
                  <a:pt x="0" y="2033"/>
                </a:moveTo>
                <a:cubicBezTo>
                  <a:pt x="393" y="2037"/>
                  <a:pt x="786" y="2041"/>
                  <a:pt x="1134" y="1716"/>
                </a:cubicBezTo>
                <a:cubicBezTo>
                  <a:pt x="1482" y="1391"/>
                  <a:pt x="1732" y="166"/>
                  <a:pt x="2087" y="83"/>
                </a:cubicBezTo>
                <a:cubicBezTo>
                  <a:pt x="2442" y="0"/>
                  <a:pt x="2767" y="900"/>
                  <a:pt x="3266" y="1217"/>
                </a:cubicBezTo>
                <a:cubicBezTo>
                  <a:pt x="3765" y="1534"/>
                  <a:pt x="4785" y="1860"/>
                  <a:pt x="5080" y="198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3920" name="Text Box 23"/>
          <p:cNvSpPr txBox="1">
            <a:spLocks noChangeArrowheads="1"/>
          </p:cNvSpPr>
          <p:nvPr/>
        </p:nvSpPr>
        <p:spPr bwMode="auto">
          <a:xfrm>
            <a:off x="3043238" y="4024313"/>
            <a:ext cx="41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600" b="1">
                <a:solidFill>
                  <a:srgbClr val="000000"/>
                </a:solidFill>
                <a:effectLst/>
                <a:latin typeface="Arial" charset="0"/>
              </a:rPr>
              <a:t>2</a:t>
            </a:r>
            <a:r>
              <a:rPr lang="de-DE" sz="1600" b="1">
                <a:solidFill>
                  <a:srgbClr val="000000"/>
                </a:solidFill>
                <a:effectLst/>
                <a:latin typeface="Arial" charset="0"/>
                <a:sym typeface="Symbol" pitchFamily="18" charset="2"/>
              </a:rPr>
              <a:t></a:t>
            </a:r>
          </a:p>
        </p:txBody>
      </p:sp>
      <p:sp>
        <p:nvSpPr>
          <p:cNvPr id="1223704" name="AutoShape 24"/>
          <p:cNvSpPr>
            <a:spLocks/>
          </p:cNvSpPr>
          <p:nvPr/>
        </p:nvSpPr>
        <p:spPr bwMode="auto">
          <a:xfrm rot="5400000">
            <a:off x="4841081" y="3806032"/>
            <a:ext cx="504825" cy="1871662"/>
          </a:xfrm>
          <a:prstGeom prst="leftBrace">
            <a:avLst>
              <a:gd name="adj1" fmla="val 308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23922" name="Text Box 25"/>
          <p:cNvSpPr txBox="1">
            <a:spLocks noChangeArrowheads="1"/>
          </p:cNvSpPr>
          <p:nvPr/>
        </p:nvSpPr>
        <p:spPr bwMode="auto">
          <a:xfrm>
            <a:off x="4932363" y="4005263"/>
            <a:ext cx="41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sz="1600" b="1" dirty="0">
                <a:solidFill>
                  <a:srgbClr val="000000"/>
                </a:solidFill>
                <a:effectLst/>
                <a:latin typeface="Arial" charset="0"/>
              </a:rPr>
              <a:t>2</a:t>
            </a:r>
            <a:r>
              <a:rPr lang="de-DE" sz="1600" b="1" dirty="0">
                <a:solidFill>
                  <a:srgbClr val="000000"/>
                </a:solidFill>
                <a:effectLst/>
                <a:latin typeface="Arial" charset="0"/>
                <a:sym typeface="Symbol" pitchFamily="18" charset="2"/>
              </a:rPr>
              <a:t>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1554A2F3-DD2E-4EC0-87DF-7B633406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99"/>
    </mc:Choice>
    <mc:Fallback xmlns="">
      <p:transition spd="slow" advTm="89799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24931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034006"/>
              </p:ext>
            </p:extLst>
          </p:nvPr>
        </p:nvGraphicFramePr>
        <p:xfrm>
          <a:off x="684213" y="579438"/>
          <a:ext cx="810101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44" name="Bild" r:id="rId4" imgW="7118931" imgH="5515308" progId="Word.Picture.8">
                  <p:embed/>
                </p:oleObj>
              </mc:Choice>
              <mc:Fallback>
                <p:oleObj name="Bild" r:id="rId4" imgW="7118931" imgH="5515308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79438"/>
                        <a:ext cx="810101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EE72069-DC47-43CE-88A3-73030054A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184"/>
    </mc:Choice>
    <mc:Fallback xmlns="">
      <p:transition spd="slow" advTm="55184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2595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767960"/>
              </p:ext>
            </p:extLst>
          </p:nvPr>
        </p:nvGraphicFramePr>
        <p:xfrm>
          <a:off x="684213" y="579438"/>
          <a:ext cx="810101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68" name="Bild" r:id="rId4" imgW="7118931" imgH="5515308" progId="Word.Picture.8">
                  <p:embed/>
                </p:oleObj>
              </mc:Choice>
              <mc:Fallback>
                <p:oleObj name="Bild" r:id="rId4" imgW="7118931" imgH="551530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79438"/>
                        <a:ext cx="810101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32270F95-4E52-47F9-9832-CF5E015A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29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91"/>
    </mc:Choice>
    <mc:Fallback xmlns="">
      <p:transition spd="slow" advTm="1799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1.2 Entgeltverhandlungen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Überblick:</a:t>
            </a:r>
          </a:p>
          <a:p>
            <a:pPr lvl="1" eaLnBrk="1" hangingPunct="1">
              <a:defRPr/>
            </a:pPr>
            <a:r>
              <a:rPr lang="de-DE" dirty="0"/>
              <a:t>Verhandlung bis 2003: </a:t>
            </a:r>
          </a:p>
          <a:p>
            <a:pPr lvl="2" eaLnBrk="1" hangingPunct="1">
              <a:defRPr/>
            </a:pPr>
            <a:r>
              <a:rPr lang="de-DE" dirty="0"/>
              <a:t>Leistungs- und Kalkulationsaufstellung (LKA)</a:t>
            </a:r>
          </a:p>
          <a:p>
            <a:pPr lvl="1" eaLnBrk="1" hangingPunct="1">
              <a:defRPr/>
            </a:pPr>
            <a:r>
              <a:rPr lang="de-DE" dirty="0"/>
              <a:t>Verhandlung unter DRGs: </a:t>
            </a:r>
          </a:p>
          <a:p>
            <a:pPr lvl="2" eaLnBrk="1" hangingPunct="1">
              <a:defRPr/>
            </a:pPr>
            <a:r>
              <a:rPr lang="de-DE" dirty="0"/>
              <a:t>LKA (bis 2005, bzw. bei Neuumsteigern)</a:t>
            </a:r>
          </a:p>
          <a:p>
            <a:pPr lvl="2" eaLnBrk="1" hangingPunct="1">
              <a:defRPr/>
            </a:pPr>
            <a:r>
              <a:rPr lang="de-DE" dirty="0"/>
              <a:t>Aufstellung der Entgelte und Budgetberechnung (</a:t>
            </a:r>
            <a:r>
              <a:rPr lang="de-DE" dirty="0" err="1"/>
              <a:t>AEB</a:t>
            </a:r>
            <a:r>
              <a:rPr lang="de-DE" dirty="0"/>
              <a:t>)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C99BF39B-A86D-497D-91BD-663D6800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922"/>
    </mc:Choice>
    <mc:Fallback xmlns="">
      <p:transition spd="slow" advTm="93922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2697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318086"/>
              </p:ext>
            </p:extLst>
          </p:nvPr>
        </p:nvGraphicFramePr>
        <p:xfrm>
          <a:off x="684213" y="579438"/>
          <a:ext cx="810101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92" name="Bild" r:id="rId4" imgW="7118931" imgH="5515308" progId="Word.Picture.8">
                  <p:embed/>
                </p:oleObj>
              </mc:Choice>
              <mc:Fallback>
                <p:oleObj name="Bild" r:id="rId4" imgW="7118931" imgH="551530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79438"/>
                        <a:ext cx="810101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E74DC868-3272-4F87-81E5-FD33960B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628"/>
    </mc:Choice>
    <mc:Fallback xmlns="">
      <p:transition spd="slow" advTm="80628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2800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082293"/>
              </p:ext>
            </p:extLst>
          </p:nvPr>
        </p:nvGraphicFramePr>
        <p:xfrm>
          <a:off x="684213" y="579438"/>
          <a:ext cx="810101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16" name="Bild" r:id="rId4" imgW="7118931" imgH="5515308" progId="Word.Picture.8">
                  <p:embed/>
                </p:oleObj>
              </mc:Choice>
              <mc:Fallback>
                <p:oleObj name="Bild" r:id="rId4" imgW="7118931" imgH="551530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79438"/>
                        <a:ext cx="810101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7154AD6-FC28-4223-BC49-09AF713E4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18"/>
    </mc:Choice>
    <mc:Fallback xmlns="">
      <p:transition spd="slow" advTm="43018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2902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742314"/>
              </p:ext>
            </p:extLst>
          </p:nvPr>
        </p:nvGraphicFramePr>
        <p:xfrm>
          <a:off x="684213" y="579438"/>
          <a:ext cx="810101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40" name="Bild" r:id="rId4" imgW="7118931" imgH="5515308" progId="Word.Picture.8">
                  <p:embed/>
                </p:oleObj>
              </mc:Choice>
              <mc:Fallback>
                <p:oleObj name="Bild" r:id="rId4" imgW="7118931" imgH="551530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79438"/>
                        <a:ext cx="810101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6F01CA3-71B2-42C8-AF62-7B435909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054"/>
    </mc:Choice>
    <mc:Fallback xmlns="">
      <p:transition spd="slow" advTm="43054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Spezialfall: Wiederaufnahme</a:t>
            </a:r>
          </a:p>
        </p:txBody>
      </p:sp>
      <p:graphicFrame>
        <p:nvGraphicFramePr>
          <p:cNvPr id="13005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430694"/>
              </p:ext>
            </p:extLst>
          </p:nvPr>
        </p:nvGraphicFramePr>
        <p:xfrm>
          <a:off x="687388" y="579438"/>
          <a:ext cx="8094662" cy="627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65" name="Picture" r:id="rId4" imgW="7111440" imgH="5514840" progId="Word.Picture.8">
                  <p:embed/>
                </p:oleObj>
              </mc:Choice>
              <mc:Fallback>
                <p:oleObj name="Picture" r:id="rId4" imgW="7111440" imgH="551484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579438"/>
                        <a:ext cx="8094662" cy="627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C8B8520E-9B7E-4C00-94BC-CED940F9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60"/>
    </mc:Choice>
    <mc:Fallback xmlns="">
      <p:transition spd="slow" advTm="3516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Spezialfall: Verlegung</a:t>
            </a:r>
          </a:p>
        </p:txBody>
      </p:sp>
      <p:sp>
        <p:nvSpPr>
          <p:cNvPr id="1147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Krankenhausentgeltgesetz § 1 Abs. 1: „Im Falle der Verlegung in ein anderes Krankenhaus rechnet jedes beteiligte Krankenhaus eine Fallpauschale ab. Diese wird nach Maßgabe des § 3 gemindert; dies gilt nicht für Fallpauschalen, die im Fallpauschalen-Katalog als Verlegungs-Fallpauschalen gekennzeichnet sind. Eine Verlegung im Sinne des Satzes 2 liegt vor, wenn zwischen der Entlassung aus einem Krankenhaus und der Aufnahme in einem anderen Krankenhaus nicht mehr als 24 Stunden vergangen sind.“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305CA07-2D32-4653-A81A-B192CB87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211"/>
    </mc:Choice>
    <mc:Fallback xmlns="">
      <p:transition spd="slow" advTm="57211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Spezialfall: Verlegung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Abschlag, falls mittlere Verweildauer unterschritten ist (sowohl bei aufnehmendem als auch verlegendem Krankenhaus)</a:t>
            </a:r>
          </a:p>
          <a:p>
            <a:pPr eaLnBrk="1" hangingPunct="1">
              <a:defRPr/>
            </a:pPr>
            <a:r>
              <a:rPr lang="de-DE"/>
              <a:t>Rückverlegung: Rückverlegung innerhalb von 30 Tagen: Neueinstufung, keine zwei Fallpauschalen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3CD1D3A-6FEF-4C5D-A996-DFE9C7DD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995"/>
    </mc:Choice>
    <mc:Fallback xmlns="">
      <p:transition spd="slow" advTm="44995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Sonstige Entgelte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05000"/>
            <a:ext cx="8713788" cy="461962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Entgelte der Psychiatrie, teilstationäre und besondere Einrichtungen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Zuschläge (Sicherstellungszuschlag, Ausbildungszuschlag)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Krankenhausindividuelle Zusatzentgelte und andere Einzelaushandlungen (z.B. spezielle Methoden in Universitätskliniken)</a:t>
            </a:r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Zuschläge </a:t>
            </a:r>
            <a:r>
              <a:rPr lang="de-DE" dirty="0"/>
              <a:t>(pauschales Entgelt pro </a:t>
            </a:r>
            <a:r>
              <a:rPr lang="de-DE" dirty="0" smtClean="0"/>
              <a:t>Fall) 2023: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 smtClean="0"/>
              <a:t>Systemzuschlag: 1,54 </a:t>
            </a:r>
            <a:r>
              <a:rPr lang="de-DE" dirty="0"/>
              <a:t>€ pro Fall </a:t>
            </a:r>
          </a:p>
          <a:p>
            <a:pPr lvl="1"/>
            <a:r>
              <a:rPr lang="de-DE" dirty="0"/>
              <a:t>Für die Finanzierung der pauschalierten Zahlungen für die an der Kalkulation teilnehmenden Krankenhäuser (Zuschlagsanteil ‚Kalkulation’) </a:t>
            </a:r>
            <a:r>
              <a:rPr lang="de-DE" dirty="0" smtClean="0"/>
              <a:t>1,28 </a:t>
            </a:r>
            <a:r>
              <a:rPr lang="de-DE" dirty="0"/>
              <a:t>€ </a:t>
            </a:r>
          </a:p>
          <a:p>
            <a:pPr lvl="1"/>
            <a:r>
              <a:rPr lang="de-DE" dirty="0"/>
              <a:t>Finanzierung der </a:t>
            </a:r>
            <a:r>
              <a:rPr lang="de-DE" dirty="0" err="1"/>
              <a:t>InEK</a:t>
            </a:r>
            <a:r>
              <a:rPr lang="de-DE" dirty="0"/>
              <a:t> GmbH (Zuschlagsanteil ‚</a:t>
            </a:r>
            <a:r>
              <a:rPr lang="de-DE" dirty="0" err="1"/>
              <a:t>InEK</a:t>
            </a:r>
            <a:r>
              <a:rPr lang="de-DE" dirty="0"/>
              <a:t>’) 0,26 €</a:t>
            </a:r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endParaRPr lang="de-DE" sz="2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8029959-B0C7-49C1-9CF2-9166B1CF6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36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875"/>
    </mc:Choice>
    <mc:Fallback xmlns="">
      <p:transition spd="slow" advTm="60875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5724848" y="878659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500"/>
          </a:p>
        </p:txBody>
      </p:sp>
      <p:sp>
        <p:nvSpPr>
          <p:cNvPr id="25" name="Rechteck 24"/>
          <p:cNvSpPr/>
          <p:nvPr/>
        </p:nvSpPr>
        <p:spPr>
          <a:xfrm>
            <a:off x="3211391" y="1266093"/>
            <a:ext cx="3672986" cy="613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100" dirty="0">
                <a:solidFill>
                  <a:schemeClr val="tx1"/>
                </a:solidFill>
              </a:rPr>
              <a:t>Vereinbarter Gesamtbetrag des Krankenhauses</a:t>
            </a:r>
          </a:p>
        </p:txBody>
      </p:sp>
      <p:sp>
        <p:nvSpPr>
          <p:cNvPr id="26" name="Rechteck 25"/>
          <p:cNvSpPr/>
          <p:nvPr/>
        </p:nvSpPr>
        <p:spPr>
          <a:xfrm>
            <a:off x="1341629" y="2145970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ohne Psychiatrie</a:t>
            </a:r>
          </a:p>
        </p:txBody>
      </p:sp>
      <p:sp>
        <p:nvSpPr>
          <p:cNvPr id="27" name="Rechteck 26"/>
          <p:cNvSpPr/>
          <p:nvPr/>
        </p:nvSpPr>
        <p:spPr>
          <a:xfrm>
            <a:off x="5193229" y="2155028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Psychiatrie</a:t>
            </a:r>
          </a:p>
        </p:txBody>
      </p:sp>
      <p:cxnSp>
        <p:nvCxnSpPr>
          <p:cNvPr id="36" name="Gerader Verbinder 35"/>
          <p:cNvCxnSpPr>
            <a:stCxn id="25" idx="2"/>
            <a:endCxn id="26" idx="0"/>
          </p:cNvCxnSpPr>
          <p:nvPr/>
        </p:nvCxnSpPr>
        <p:spPr>
          <a:xfrm flipH="1">
            <a:off x="3059413" y="1879356"/>
            <a:ext cx="1988471" cy="2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>
            <a:stCxn id="20" idx="2"/>
            <a:endCxn id="27" idx="0"/>
          </p:cNvCxnSpPr>
          <p:nvPr/>
        </p:nvCxnSpPr>
        <p:spPr>
          <a:xfrm>
            <a:off x="5043303" y="1884901"/>
            <a:ext cx="1867711" cy="270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0"/>
          <p:cNvSpPr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de-DE" sz="3600" dirty="0">
                <a:effectLst/>
              </a:rPr>
              <a:t>Grundlegende Erlösstruktur</a:t>
            </a:r>
          </a:p>
        </p:txBody>
      </p:sp>
    </p:spTree>
    <p:extLst>
      <p:ext uri="{BB962C8B-B14F-4D97-AF65-F5344CB8AC3E}">
        <p14:creationId xmlns:p14="http://schemas.microsoft.com/office/powerpoint/2010/main" val="6312846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5724848" y="878659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500"/>
          </a:p>
        </p:txBody>
      </p:sp>
      <p:sp>
        <p:nvSpPr>
          <p:cNvPr id="25" name="Rechteck 24"/>
          <p:cNvSpPr/>
          <p:nvPr/>
        </p:nvSpPr>
        <p:spPr>
          <a:xfrm>
            <a:off x="3211391" y="1266093"/>
            <a:ext cx="3672986" cy="613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100" dirty="0">
                <a:solidFill>
                  <a:schemeClr val="tx1"/>
                </a:solidFill>
              </a:rPr>
              <a:t>Vereinbarter Gesamtbetrag des Krankenhauses</a:t>
            </a:r>
          </a:p>
        </p:txBody>
      </p:sp>
      <p:sp>
        <p:nvSpPr>
          <p:cNvPr id="26" name="Rechteck 25"/>
          <p:cNvSpPr/>
          <p:nvPr/>
        </p:nvSpPr>
        <p:spPr>
          <a:xfrm>
            <a:off x="1341629" y="2145970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ohne Psychiatrie</a:t>
            </a:r>
          </a:p>
        </p:txBody>
      </p:sp>
      <p:sp>
        <p:nvSpPr>
          <p:cNvPr id="27" name="Rechteck 26"/>
          <p:cNvSpPr/>
          <p:nvPr/>
        </p:nvSpPr>
        <p:spPr>
          <a:xfrm>
            <a:off x="5193229" y="2155028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Psychiatrie</a:t>
            </a:r>
          </a:p>
        </p:txBody>
      </p:sp>
      <p:sp>
        <p:nvSpPr>
          <p:cNvPr id="28" name="Rechteck 27"/>
          <p:cNvSpPr/>
          <p:nvPr/>
        </p:nvSpPr>
        <p:spPr>
          <a:xfrm>
            <a:off x="4114800" y="3198202"/>
            <a:ext cx="3033347" cy="4533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Pflegebudget</a:t>
            </a:r>
          </a:p>
        </p:txBody>
      </p:sp>
      <p:sp>
        <p:nvSpPr>
          <p:cNvPr id="29" name="Rechteck 28"/>
          <p:cNvSpPr/>
          <p:nvPr/>
        </p:nvSpPr>
        <p:spPr>
          <a:xfrm>
            <a:off x="1441210" y="3185817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Fallpauschalen aG-DRGs</a:t>
            </a:r>
          </a:p>
        </p:txBody>
      </p:sp>
      <p:sp>
        <p:nvSpPr>
          <p:cNvPr id="31" name="Rechteck 30"/>
          <p:cNvSpPr/>
          <p:nvPr/>
        </p:nvSpPr>
        <p:spPr>
          <a:xfrm>
            <a:off x="2253354" y="3197776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Zusatzentgelte</a:t>
            </a:r>
          </a:p>
        </p:txBody>
      </p:sp>
      <p:sp>
        <p:nvSpPr>
          <p:cNvPr id="32" name="Rechteck 31"/>
          <p:cNvSpPr/>
          <p:nvPr/>
        </p:nvSpPr>
        <p:spPr>
          <a:xfrm>
            <a:off x="3110977" y="3185817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1500" dirty="0">
                <a:solidFill>
                  <a:schemeClr val="tx1"/>
                </a:solidFill>
              </a:rPr>
              <a:t>Sonstige Entgelte</a:t>
            </a:r>
          </a:p>
        </p:txBody>
      </p:sp>
      <p:cxnSp>
        <p:nvCxnSpPr>
          <p:cNvPr id="36" name="Gerader Verbinder 35"/>
          <p:cNvCxnSpPr>
            <a:stCxn id="25" idx="2"/>
            <a:endCxn id="26" idx="0"/>
          </p:cNvCxnSpPr>
          <p:nvPr/>
        </p:nvCxnSpPr>
        <p:spPr>
          <a:xfrm flipH="1">
            <a:off x="3059413" y="1879356"/>
            <a:ext cx="1988471" cy="2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>
            <a:stCxn id="20" idx="2"/>
            <a:endCxn id="27" idx="0"/>
          </p:cNvCxnSpPr>
          <p:nvPr/>
        </p:nvCxnSpPr>
        <p:spPr>
          <a:xfrm>
            <a:off x="5043303" y="1884901"/>
            <a:ext cx="1867711" cy="270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6" idx="2"/>
            <a:endCxn id="29" idx="0"/>
          </p:cNvCxnSpPr>
          <p:nvPr/>
        </p:nvCxnSpPr>
        <p:spPr>
          <a:xfrm flipH="1">
            <a:off x="1753119" y="2782943"/>
            <a:ext cx="1306295" cy="402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26" idx="2"/>
            <a:endCxn id="31" idx="0"/>
          </p:cNvCxnSpPr>
          <p:nvPr/>
        </p:nvCxnSpPr>
        <p:spPr>
          <a:xfrm flipH="1">
            <a:off x="2565264" y="2782943"/>
            <a:ext cx="494150" cy="414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>
            <a:endCxn id="32" idx="0"/>
          </p:cNvCxnSpPr>
          <p:nvPr/>
        </p:nvCxnSpPr>
        <p:spPr>
          <a:xfrm>
            <a:off x="3048071" y="2787785"/>
            <a:ext cx="374816" cy="3980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/>
          <p:cNvCxnSpPr>
            <a:stCxn id="26" idx="2"/>
            <a:endCxn id="28" idx="0"/>
          </p:cNvCxnSpPr>
          <p:nvPr/>
        </p:nvCxnSpPr>
        <p:spPr>
          <a:xfrm>
            <a:off x="3059414" y="2782943"/>
            <a:ext cx="2572060" cy="415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/>
          <p:cNvCxnSpPr>
            <a:endCxn id="27" idx="2"/>
          </p:cNvCxnSpPr>
          <p:nvPr/>
        </p:nvCxnSpPr>
        <p:spPr>
          <a:xfrm flipV="1">
            <a:off x="5631473" y="2792002"/>
            <a:ext cx="1279541" cy="39381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0"/>
          <p:cNvSpPr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de-DE" sz="3600" dirty="0">
                <a:effectLst/>
              </a:rPr>
              <a:t>Grundlegende Erlösstruktur</a:t>
            </a:r>
          </a:p>
        </p:txBody>
      </p:sp>
    </p:spTree>
    <p:extLst>
      <p:ext uri="{BB962C8B-B14F-4D97-AF65-F5344CB8AC3E}">
        <p14:creationId xmlns:p14="http://schemas.microsoft.com/office/powerpoint/2010/main" val="28074228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/>
        </p:nvSpPr>
        <p:spPr bwMode="auto">
          <a:xfrm>
            <a:off x="5724848" y="878659"/>
            <a:ext cx="1385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500"/>
          </a:p>
        </p:txBody>
      </p:sp>
      <p:sp>
        <p:nvSpPr>
          <p:cNvPr id="25" name="Rechteck 24"/>
          <p:cNvSpPr/>
          <p:nvPr/>
        </p:nvSpPr>
        <p:spPr>
          <a:xfrm>
            <a:off x="3211391" y="1266093"/>
            <a:ext cx="3672986" cy="613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100" dirty="0">
                <a:solidFill>
                  <a:schemeClr val="tx1"/>
                </a:solidFill>
              </a:rPr>
              <a:t>Vereinbarter Gesamtbetrag des Krankenhauses</a:t>
            </a:r>
          </a:p>
        </p:txBody>
      </p:sp>
      <p:sp>
        <p:nvSpPr>
          <p:cNvPr id="26" name="Rechteck 25"/>
          <p:cNvSpPr/>
          <p:nvPr/>
        </p:nvSpPr>
        <p:spPr>
          <a:xfrm>
            <a:off x="1341629" y="2145970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ohne Psychiatrie</a:t>
            </a:r>
          </a:p>
        </p:txBody>
      </p:sp>
      <p:sp>
        <p:nvSpPr>
          <p:cNvPr id="27" name="Rechteck 26"/>
          <p:cNvSpPr/>
          <p:nvPr/>
        </p:nvSpPr>
        <p:spPr>
          <a:xfrm>
            <a:off x="5193229" y="2155028"/>
            <a:ext cx="3435570" cy="636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</a:rPr>
              <a:t>Vereinbarter Gesamtbetrag Psychiatrie</a:t>
            </a:r>
          </a:p>
        </p:txBody>
      </p:sp>
      <p:sp>
        <p:nvSpPr>
          <p:cNvPr id="28" name="Rechteck 27"/>
          <p:cNvSpPr/>
          <p:nvPr/>
        </p:nvSpPr>
        <p:spPr>
          <a:xfrm>
            <a:off x="4114800" y="3198202"/>
            <a:ext cx="3033347" cy="4533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Pflegebudget</a:t>
            </a:r>
          </a:p>
        </p:txBody>
      </p:sp>
      <p:sp>
        <p:nvSpPr>
          <p:cNvPr id="29" name="Rechteck 28"/>
          <p:cNvSpPr/>
          <p:nvPr/>
        </p:nvSpPr>
        <p:spPr>
          <a:xfrm>
            <a:off x="1441210" y="3185817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Fallpauschalen aG-DRGs</a:t>
            </a:r>
          </a:p>
        </p:txBody>
      </p:sp>
      <p:sp>
        <p:nvSpPr>
          <p:cNvPr id="31" name="Rechteck 30"/>
          <p:cNvSpPr/>
          <p:nvPr/>
        </p:nvSpPr>
        <p:spPr>
          <a:xfrm>
            <a:off x="2253354" y="3197776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Zusatzentgelte</a:t>
            </a:r>
          </a:p>
        </p:txBody>
      </p:sp>
      <p:sp>
        <p:nvSpPr>
          <p:cNvPr id="32" name="Rechteck 31"/>
          <p:cNvSpPr/>
          <p:nvPr/>
        </p:nvSpPr>
        <p:spPr>
          <a:xfrm>
            <a:off x="3110977" y="3162320"/>
            <a:ext cx="623819" cy="20852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dirty="0" smtClean="0">
                <a:solidFill>
                  <a:schemeClr val="tx1"/>
                </a:solidFill>
              </a:rPr>
              <a:t>Sonstige Entgelte</a:t>
            </a:r>
            <a:endParaRPr lang="de-DE" sz="15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971600" y="5510756"/>
            <a:ext cx="1222968" cy="453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solidFill>
                  <a:schemeClr val="tx1"/>
                </a:solidFill>
              </a:rPr>
              <a:t>Zuschläge</a:t>
            </a:r>
          </a:p>
        </p:txBody>
      </p:sp>
      <p:sp>
        <p:nvSpPr>
          <p:cNvPr id="34" name="Rechteck 33"/>
          <p:cNvSpPr/>
          <p:nvPr/>
        </p:nvSpPr>
        <p:spPr>
          <a:xfrm>
            <a:off x="4384298" y="4294249"/>
            <a:ext cx="2463125" cy="15300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500" dirty="0">
                <a:solidFill>
                  <a:schemeClr val="tx1"/>
                </a:solidFill>
              </a:rPr>
              <a:t>Individuell:</a:t>
            </a:r>
          </a:p>
          <a:p>
            <a:pPr marL="214313" indent="-214313">
              <a:buFontTx/>
              <a:buChar char="-"/>
            </a:pPr>
            <a:r>
              <a:rPr lang="de-DE" sz="1500" dirty="0">
                <a:solidFill>
                  <a:schemeClr val="tx1"/>
                </a:solidFill>
              </a:rPr>
              <a:t>Tagesfallbezogene Entgelte</a:t>
            </a:r>
          </a:p>
          <a:p>
            <a:pPr marL="214313" indent="-214313">
              <a:buFontTx/>
              <a:buChar char="-"/>
            </a:pPr>
            <a:r>
              <a:rPr lang="de-DE" sz="1500" dirty="0">
                <a:solidFill>
                  <a:schemeClr val="tx1"/>
                </a:solidFill>
              </a:rPr>
              <a:t>Teilstationäre oder besondere Einrichtungen</a:t>
            </a:r>
          </a:p>
          <a:p>
            <a:pPr marL="214313" indent="-214313">
              <a:buFontTx/>
              <a:buChar char="-"/>
            </a:pPr>
            <a:r>
              <a:rPr lang="de-DE" sz="1500" dirty="0">
                <a:solidFill>
                  <a:schemeClr val="tx1"/>
                </a:solidFill>
              </a:rPr>
              <a:t>NUBs</a:t>
            </a:r>
          </a:p>
        </p:txBody>
      </p:sp>
      <p:cxnSp>
        <p:nvCxnSpPr>
          <p:cNvPr id="36" name="Gerader Verbinder 35"/>
          <p:cNvCxnSpPr>
            <a:stCxn id="25" idx="2"/>
            <a:endCxn id="26" idx="0"/>
          </p:cNvCxnSpPr>
          <p:nvPr/>
        </p:nvCxnSpPr>
        <p:spPr>
          <a:xfrm flipH="1">
            <a:off x="3059413" y="1879356"/>
            <a:ext cx="1988471" cy="266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>
            <a:stCxn id="20" idx="2"/>
            <a:endCxn id="27" idx="0"/>
          </p:cNvCxnSpPr>
          <p:nvPr/>
        </p:nvCxnSpPr>
        <p:spPr>
          <a:xfrm>
            <a:off x="5043303" y="1884901"/>
            <a:ext cx="1867711" cy="2701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stCxn id="26" idx="2"/>
            <a:endCxn id="29" idx="0"/>
          </p:cNvCxnSpPr>
          <p:nvPr/>
        </p:nvCxnSpPr>
        <p:spPr>
          <a:xfrm flipH="1">
            <a:off x="1753119" y="2782943"/>
            <a:ext cx="1306295" cy="402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>
            <a:stCxn id="26" idx="2"/>
            <a:endCxn id="31" idx="0"/>
          </p:cNvCxnSpPr>
          <p:nvPr/>
        </p:nvCxnSpPr>
        <p:spPr>
          <a:xfrm flipH="1">
            <a:off x="2565264" y="2782943"/>
            <a:ext cx="494150" cy="414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>
            <a:endCxn id="32" idx="0"/>
          </p:cNvCxnSpPr>
          <p:nvPr/>
        </p:nvCxnSpPr>
        <p:spPr>
          <a:xfrm>
            <a:off x="3048071" y="2787785"/>
            <a:ext cx="374816" cy="3980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/>
          <p:cNvCxnSpPr>
            <a:stCxn id="26" idx="2"/>
            <a:endCxn id="28" idx="0"/>
          </p:cNvCxnSpPr>
          <p:nvPr/>
        </p:nvCxnSpPr>
        <p:spPr>
          <a:xfrm>
            <a:off x="3059414" y="2782943"/>
            <a:ext cx="2572060" cy="415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/>
          <p:cNvCxnSpPr>
            <a:endCxn id="27" idx="2"/>
          </p:cNvCxnSpPr>
          <p:nvPr/>
        </p:nvCxnSpPr>
        <p:spPr>
          <a:xfrm flipV="1">
            <a:off x="5631473" y="2792002"/>
            <a:ext cx="1279541" cy="39381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33" idx="0"/>
            <a:endCxn id="29" idx="2"/>
          </p:cNvCxnSpPr>
          <p:nvPr/>
        </p:nvCxnSpPr>
        <p:spPr>
          <a:xfrm flipV="1">
            <a:off x="1746041" y="5271043"/>
            <a:ext cx="0" cy="2397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>
            <a:stCxn id="34" idx="1"/>
            <a:endCxn id="32" idx="3"/>
          </p:cNvCxnSpPr>
          <p:nvPr/>
        </p:nvCxnSpPr>
        <p:spPr>
          <a:xfrm flipH="1" flipV="1">
            <a:off x="3734796" y="4228430"/>
            <a:ext cx="649502" cy="565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0"/>
          <p:cNvSpPr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de-DE" sz="3600" dirty="0">
                <a:effectLst/>
              </a:rPr>
              <a:t>Grundlegende Erlösstruktur</a:t>
            </a:r>
          </a:p>
        </p:txBody>
      </p:sp>
    </p:spTree>
    <p:extLst>
      <p:ext uri="{BB962C8B-B14F-4D97-AF65-F5344CB8AC3E}">
        <p14:creationId xmlns:p14="http://schemas.microsoft.com/office/powerpoint/2010/main" val="2576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Entgeltverhandlung unter DRGs</a:t>
            </a: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44675"/>
            <a:ext cx="836295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Grundlage: § 11 Abs. 4 </a:t>
            </a:r>
            <a:r>
              <a:rPr lang="de-DE" dirty="0" err="1"/>
              <a:t>KHEntgG</a:t>
            </a:r>
            <a:endParaRPr lang="de-DE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Dokumente: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Aufstellung der Entgelte und Budgetberechnung (AEB)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Entscheidend: Case Mix (bzw. Case Mix Index)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512"/>
    </mc:Choice>
    <mc:Fallback xmlns="">
      <p:transition spd="slow" advTm="86512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169F14-DD58-46CA-8773-B7E7839E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Budget 2019 und 2020</a:t>
            </a:r>
          </a:p>
        </p:txBody>
      </p:sp>
      <p:pic>
        <p:nvPicPr>
          <p:cNvPr id="5" name="Inhaltsplatzhalter 4" descr="https://www.roedl.de/de-de/de/themen/personal-gesundheits-sozialwirtschaft/PublishingImages/Budget19_20.jpg">
            <a:extLst>
              <a:ext uri="{FF2B5EF4-FFF2-40B4-BE49-F238E27FC236}">
                <a16:creationId xmlns:a16="http://schemas.microsoft.com/office/drawing/2014/main" xmlns="" id="{09A95651-24E0-4419-ABAF-05C004643C9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50" y="1600200"/>
            <a:ext cx="7498899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EF3830F-954E-44A4-ACF9-EA00ADF2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65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9"/>
    </mc:Choice>
    <mc:Fallback xmlns="">
      <p:transition spd="slow" advTm="93469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68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Aufstellung der Entgelte und Budgetberechnung (AEB) 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9"/>
            <a:ext cx="8208714" cy="5040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Nachfolger der LKA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Die AEB-Informationen dienen der Aufstellung der Art und Menge der Leistungen eines Krankenhauses. Sie sind zudem die Grundlage für die Ermittlung des Krankenhausbudgets.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621A5A54-0494-4640-97DB-2BB65739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67"/>
    </mc:Choice>
    <mc:Fallback xmlns="">
      <p:transition spd="slow" advTm="34967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684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Aufstellung der Entgelte und Budgetberechnung (AEB) 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9"/>
            <a:ext cx="8208714" cy="504001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 smtClean="0"/>
              <a:t>Subsysteme</a:t>
            </a:r>
          </a:p>
          <a:p>
            <a:pPr lvl="1"/>
            <a:r>
              <a:rPr lang="de-DE" dirty="0"/>
              <a:t>E1: Aufstellung der Fallpauschalen für das Krankenhaus</a:t>
            </a:r>
          </a:p>
          <a:p>
            <a:pPr lvl="1"/>
            <a:r>
              <a:rPr lang="de-DE" dirty="0"/>
              <a:t>E2: Aufstellung der Zusatzentgelte für das Krankenhaus (bundeseinheitlich </a:t>
            </a:r>
            <a:r>
              <a:rPr lang="de-DE" dirty="0" err="1"/>
              <a:t>bepreiste</a:t>
            </a:r>
            <a:r>
              <a:rPr lang="de-DE" dirty="0"/>
              <a:t> Zusatzentgelte)</a:t>
            </a:r>
          </a:p>
          <a:p>
            <a:pPr lvl="1"/>
            <a:r>
              <a:rPr lang="de-DE" dirty="0"/>
              <a:t>E3: Aufstellung der nach § 6 </a:t>
            </a:r>
            <a:r>
              <a:rPr lang="de-DE" dirty="0" err="1"/>
              <a:t>KHEntgG</a:t>
            </a:r>
            <a:r>
              <a:rPr lang="de-DE" dirty="0"/>
              <a:t> krankenhausindividuell verhandelten Entgelte </a:t>
            </a:r>
          </a:p>
          <a:p>
            <a:pPr lvl="2"/>
            <a:r>
              <a:rPr lang="de-DE" dirty="0"/>
              <a:t>E3.1: Aufstellung der fallbezogenen Entgelte </a:t>
            </a:r>
          </a:p>
          <a:p>
            <a:pPr lvl="2"/>
            <a:r>
              <a:rPr lang="de-DE" dirty="0"/>
              <a:t>E3.2: Aufstellung der Zusatzentgelte </a:t>
            </a:r>
          </a:p>
          <a:p>
            <a:pPr lvl="2"/>
            <a:r>
              <a:rPr lang="de-DE" dirty="0"/>
              <a:t>E3.3: Aufstellung der tagesbezogenen Entgelte </a:t>
            </a:r>
          </a:p>
          <a:p>
            <a:pPr lvl="1"/>
            <a:r>
              <a:rPr lang="de-DE" dirty="0"/>
              <a:t>B1: Erlösbudget und Basisfallwert nach § 4 </a:t>
            </a:r>
            <a:r>
              <a:rPr lang="de-DE" dirty="0" err="1" smtClean="0"/>
              <a:t>KHEntgG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60BBCE03-C053-43C8-AD4E-3D8CA3FC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37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75"/>
    </mc:Choice>
    <mc:Fallback xmlns="">
      <p:transition spd="slow" advTm="43275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Pflegebudget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Pflegebudgetverhandlungsvereinbarung </a:t>
            </a:r>
            <a:endParaRPr lang="de-DE" dirty="0" smtClean="0"/>
          </a:p>
          <a:p>
            <a:pPr lvl="1"/>
            <a:r>
              <a:rPr lang="de-DE" dirty="0" smtClean="0"/>
              <a:t>Vereinbarung </a:t>
            </a:r>
            <a:r>
              <a:rPr lang="de-DE" dirty="0"/>
              <a:t>zwischen dem Spitzenverband der gesetzlichen Krankenversicherungen sowie dem Verband der Privaten Krankenversicherungen und der Deutschen Krankenhausgesellschaft </a:t>
            </a:r>
            <a:r>
              <a:rPr lang="de-DE" dirty="0" smtClean="0"/>
              <a:t>geschlossen</a:t>
            </a:r>
          </a:p>
          <a:p>
            <a:pPr lvl="1"/>
            <a:r>
              <a:rPr lang="de-DE" dirty="0" smtClean="0"/>
              <a:t>Anlage </a:t>
            </a:r>
            <a:r>
              <a:rPr lang="de-DE" dirty="0"/>
              <a:t>detaillierte Tabellen enthält, wie die Pflegekosten zu bestimmen </a:t>
            </a:r>
            <a:r>
              <a:rPr lang="de-DE" dirty="0" smtClean="0"/>
              <a:t>sind</a:t>
            </a:r>
          </a:p>
          <a:p>
            <a:r>
              <a:rPr lang="de-DE" dirty="0" smtClean="0"/>
              <a:t>Tabellenblätter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Tabellenblatt 1: IST-Daten des abgelaufenen Kalenderjahres</a:t>
            </a:r>
          </a:p>
          <a:p>
            <a:pPr lvl="1"/>
            <a:r>
              <a:rPr lang="de-DE" dirty="0"/>
              <a:t>Tabellenblatt 2: IST-Daten des laufenden Kalenderjahres</a:t>
            </a:r>
          </a:p>
          <a:p>
            <a:pPr lvl="1"/>
            <a:r>
              <a:rPr lang="de-DE" dirty="0"/>
              <a:t>Tabellenblatt 3: Forderung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0042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6207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E1plus</a:t>
            </a:r>
          </a:p>
        </p:txBody>
      </p:sp>
      <p:graphicFrame>
        <p:nvGraphicFramePr>
          <p:cNvPr id="1242115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765175"/>
          <a:ext cx="9144000" cy="5697539"/>
        </p:xfrm>
        <a:graphic>
          <a:graphicData uri="http://schemas.openxmlformats.org/drawingml/2006/table">
            <a:tbl>
              <a:tblPr/>
              <a:tblGrid>
                <a:gridCol w="85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28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4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20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DRG (incl.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Beleg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-Kombi)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Fälle insgesamt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davon Normallieger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45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Fallzahl (Anzahl der DRG)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Bewertungs-relationen ohne Zu- und Abschläge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effekive-Bewertungs-relationen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Anzahl Fälle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Anzahl Tage Normlieger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Katalog Bewertungs- Relation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Bewertungs-relation Norm (Sp. 5x7)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SUMME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22,515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20,687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4,503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11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O60C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Vaginale Entbindung mit schwerer oder mäßig schwerer komplizierender Diagnose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3,260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2,882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0,652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0,652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67"/>
    </mc:Choice>
    <mc:Fallback xmlns="">
      <p:transition spd="slow" advTm="25867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E1plus</a:t>
            </a:r>
          </a:p>
        </p:txBody>
      </p:sp>
      <p:graphicFrame>
        <p:nvGraphicFramePr>
          <p:cNvPr id="1243139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836613"/>
          <a:ext cx="9144000" cy="4954588"/>
        </p:xfrm>
        <a:graphic>
          <a:graphicData uri="http://schemas.openxmlformats.org/drawingml/2006/table">
            <a:tbl>
              <a:tblPr/>
              <a:tblGrid>
                <a:gridCol w="1146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3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61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36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74663">
                <a:tc gridSpan="4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davon Kurzlieger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davon Aufnahme-Verlegungen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5062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Anzahl der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Kurzlieger-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fälle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Anzahl der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Tage mit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uGVD-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Abschlag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Bewertungs-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relation je Tg.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bei uGVD-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Abschlag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uGVD-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Abschläge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(Sp.10x11)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Anzahl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Fälle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Verlegung </a:t>
                      </a:r>
                      <a:b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</a:b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Anzahl Tage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mit Abschlag 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Verlegung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Aufnahme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Bewertungs-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relation je Tg.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bei Verlegung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Abschläge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für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Verlegungen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Aufnahme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(Sp.14x15)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14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-1,400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-0,356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0,309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-0,309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0,060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-0,060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4"/>
    </mc:Choice>
    <mc:Fallback xmlns="">
      <p:transition spd="slow" advTm="3114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E1plus</a:t>
            </a:r>
          </a:p>
        </p:txBody>
      </p:sp>
      <p:graphicFrame>
        <p:nvGraphicFramePr>
          <p:cNvPr id="1244163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692150"/>
          <a:ext cx="9144000" cy="5545138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8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12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890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857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davon Entlassungs-Verlegungen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davon Langlieger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8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Anzahl Fälle Verlegung aus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Anzahl Tage mit Abschlag Verlegung Entlassung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Bewertungs- relation je Tg bei Verlegung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Abschläge für Verlegungen Entlassung (Sp.18x19)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Anzahl der Langlieger-fälle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Anzahl Tage mit oGVD-Zuschlag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Bewertungs-relation je Tg. bei oGVD-Zuschlag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S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 oGVD-Zuschläge (Sp.22x23)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8" charset="2"/>
                          <a:ea typeface="Times New Roman" charset="0"/>
                          <a:cs typeface="Arial" charset="0"/>
                        </a:rPr>
                        <a:t>24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-0,356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0,284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0,060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-0,060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0,051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0,051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1"/>
    </mc:Choice>
    <mc:Fallback xmlns="">
      <p:transition spd="slow" advTm="3231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e-DE" dirty="0"/>
              <a:t>Ausgleichsregelungen </a:t>
            </a:r>
            <a:br>
              <a:rPr lang="de-DE" dirty="0"/>
            </a:br>
            <a:r>
              <a:rPr lang="de-DE" dirty="0"/>
              <a:t>(§ 4 Abs. 3 </a:t>
            </a:r>
            <a:r>
              <a:rPr lang="de-DE" dirty="0" err="1"/>
              <a:t>KHEntgG</a:t>
            </a:r>
            <a:r>
              <a:rPr lang="de-DE" dirty="0"/>
              <a:t>) 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Grundsatz: das vereinbarte Volumen sollte erreicht werden</a:t>
            </a:r>
          </a:p>
          <a:p>
            <a:pPr eaLnBrk="1" hangingPunct="1">
              <a:defRPr/>
            </a:pPr>
            <a:r>
              <a:rPr lang="de-DE" dirty="0"/>
              <a:t>Probleme: </a:t>
            </a:r>
          </a:p>
          <a:p>
            <a:pPr lvl="1"/>
            <a:r>
              <a:rPr lang="de-DE" dirty="0"/>
              <a:t>Mindererlöse werden ab dem Jahr 2007 grundsätzlich zu 20 vom Hundert ausgeglichen; </a:t>
            </a:r>
          </a:p>
          <a:p>
            <a:pPr lvl="2"/>
            <a:r>
              <a:rPr lang="de-DE" dirty="0"/>
              <a:t>D.h. Krankenhaus kann 20% der DRG-Erlöse einfordern</a:t>
            </a:r>
          </a:p>
          <a:p>
            <a:pPr lvl="1"/>
            <a:r>
              <a:rPr lang="de-DE" dirty="0"/>
              <a:t> Sonstige Mehrerlöse werden zu 65 vom Hundert ausgeglichen. </a:t>
            </a:r>
          </a:p>
          <a:p>
            <a:pPr lvl="2"/>
            <a:r>
              <a:rPr lang="de-DE" dirty="0"/>
              <a:t>D.h. Krankenhaus muss 65% zurückzahlen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AB9E2E85-F9D6-439B-8BF9-467852334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51"/>
    </mc:Choice>
    <mc:Fallback xmlns="">
      <p:transition spd="slow" advTm="81251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Times New Roman" charset="0"/>
              </a:rPr>
              <a:t>Mehr- und Minderleistungen</a:t>
            </a:r>
          </a:p>
        </p:txBody>
      </p:sp>
      <p:graphicFrame>
        <p:nvGraphicFramePr>
          <p:cNvPr id="163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617898"/>
              </p:ext>
            </p:extLst>
          </p:nvPr>
        </p:nvGraphicFramePr>
        <p:xfrm>
          <a:off x="0" y="1268413"/>
          <a:ext cx="9144000" cy="528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6" name="Bild" r:id="rId4" imgW="5854594" imgH="3344178" progId="Word.Picture.8">
                  <p:embed/>
                </p:oleObj>
              </mc:Choice>
              <mc:Fallback>
                <p:oleObj name="Bild" r:id="rId4" imgW="5854594" imgH="3344178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68413"/>
                        <a:ext cx="9144000" cy="528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0F5D8909-940B-4870-9EFC-2E6B3D16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58"/>
    </mc:Choice>
    <mc:Fallback xmlns="">
      <p:transition spd="slow" advTm="57558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e-DE" dirty="0"/>
              <a:t>Ausgleichsregelungen </a:t>
            </a:r>
            <a:br>
              <a:rPr lang="de-DE" dirty="0"/>
            </a:br>
            <a:r>
              <a:rPr lang="de-DE" dirty="0"/>
              <a:t>(§ 4 Abs. 3 </a:t>
            </a:r>
            <a:r>
              <a:rPr lang="de-DE" dirty="0" err="1"/>
              <a:t>KHEntgG</a:t>
            </a:r>
            <a:r>
              <a:rPr lang="de-DE" dirty="0"/>
              <a:t>) 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de-DE" dirty="0"/>
              <a:t>Probleme: </a:t>
            </a:r>
          </a:p>
          <a:p>
            <a:pPr lvl="1"/>
            <a:r>
              <a:rPr lang="de-DE" dirty="0"/>
              <a:t>Mindererlöse werden ab dem Jahr 2007 grundsätzlich zu 20 vom Hundert ausgeglichen; </a:t>
            </a:r>
          </a:p>
          <a:p>
            <a:pPr lvl="2"/>
            <a:r>
              <a:rPr lang="de-DE" dirty="0"/>
              <a:t>Mindererlöse aus Zusatzentgelten für Arzneimittel und </a:t>
            </a:r>
            <a:r>
              <a:rPr lang="de-DE" dirty="0" err="1"/>
              <a:t>Medikalprodukte</a:t>
            </a:r>
            <a:r>
              <a:rPr lang="de-DE" dirty="0"/>
              <a:t> werden nicht ausgeglichen. </a:t>
            </a:r>
          </a:p>
          <a:p>
            <a:pPr lvl="1"/>
            <a:r>
              <a:rPr lang="de-DE" dirty="0"/>
              <a:t>Mehrerlöse aus Zusatzentgelten für Arzneimittel und </a:t>
            </a:r>
            <a:r>
              <a:rPr lang="de-DE" dirty="0" err="1"/>
              <a:t>Medikalprodukte</a:t>
            </a:r>
            <a:r>
              <a:rPr lang="de-DE" dirty="0"/>
              <a:t> und aus Fallpauschalen für schwerverletzte, insbesondere polytraumatisierte oder schwer brandverletzte </a:t>
            </a:r>
            <a:r>
              <a:rPr lang="de-DE" dirty="0" smtClean="0"/>
              <a:t>Patient*innen </a:t>
            </a:r>
            <a:r>
              <a:rPr lang="de-DE" dirty="0"/>
              <a:t>werden zu 25 vom Hundert ausgeglichen</a:t>
            </a:r>
          </a:p>
          <a:p>
            <a:pPr lvl="2"/>
            <a:r>
              <a:rPr lang="de-DE" dirty="0"/>
              <a:t>D.h. Krankenhaus muss 25 % zurückzahlen</a:t>
            </a:r>
          </a:p>
          <a:p>
            <a:pPr lvl="1"/>
            <a:r>
              <a:rPr lang="de-DE" dirty="0"/>
              <a:t> Sonstige Mehrerlöse werden zu 65 vom Hundert ausgeglichen. </a:t>
            </a:r>
          </a:p>
          <a:p>
            <a:pPr lvl="1"/>
            <a:r>
              <a:rPr lang="de-DE" dirty="0"/>
              <a:t> Für Fallpauschalen mit einem sehr hohen Sachkostenanteil sowie für teure Fallpauschalen mit einer schwer planbaren Leistungsmenge, insbesondere bei Transplantationen oder Langzeitbeatmung, sollen die Vertragsparteien im Voraus einen von den Sätzen 3 und 4 abweichenden Ausgleich vereinbaren.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B3970E9-A1B3-4E8D-A8D4-9CB91EED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44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725"/>
    </mc:Choice>
    <mc:Fallback xmlns="">
      <p:transition spd="slow" advTm="8272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4115"/>
            <a:ext cx="9144000" cy="8366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3200" dirty="0"/>
              <a:t>Entgelte für allgemeine Krankenhausleistungen</a:t>
            </a:r>
            <a:br>
              <a:rPr lang="de-DE" sz="3200" dirty="0"/>
            </a:br>
            <a:r>
              <a:rPr lang="de-DE" sz="3200" dirty="0"/>
              <a:t>nach  §7 Krankenhausentgeltgesetz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340545"/>
            <a:ext cx="8928992" cy="5328815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Fallpauschalen nach dem auf Bundesebene vereinbarten Entgeltkatalog,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Zusatzentgelte nach dem auf Bundesebene vereinbarten Entgeltkatalog,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 smtClean="0"/>
              <a:t>gesonderte </a:t>
            </a:r>
            <a:r>
              <a:rPr lang="de-DE" sz="2000" dirty="0"/>
              <a:t>Zusatzentgelte nach § 6 Abs. 2a (z. B. Zentren),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Zu- und Abschläge nach § 17b Absatz 1a KHG, nach </a:t>
            </a:r>
            <a:r>
              <a:rPr lang="de-DE" sz="2000" dirty="0" err="1"/>
              <a:t>KHEntgG</a:t>
            </a:r>
            <a:r>
              <a:rPr lang="de-DE" sz="2000" dirty="0"/>
              <a:t> sowie nach § 33 Absatz 3 Satz 1 </a:t>
            </a:r>
            <a:r>
              <a:rPr lang="de-DE" sz="2000" dirty="0" err="1"/>
              <a:t>Pflegeberufegesetz</a:t>
            </a:r>
            <a:r>
              <a:rPr lang="de-DE" sz="2000" dirty="0"/>
              <a:t>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Entgelte für besondere Einrichtungen und für Leistungen, die noch nicht von den auf Bundesebene vereinbarten Fallpauschalen und Zusatzentgelten erfasst werden,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Entgelte für neue Untersuchungs- und Behandlungsmethoden, die noch nicht in die Entgeltkataloge nach § 9 Abs. 1 Satz 1 Nr. 1 und 2 aufgenommen worden sind,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tagesbezogene Pflegeentgelte zur Abzahlung des Pflegebudgets nach § 6a,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sz="2000" dirty="0"/>
              <a:t>Pflegezuschlag nach § 8 Absatz 10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136A1F66-738D-4F02-839F-8593E14A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939"/>
    </mc:Choice>
    <mc:Fallback xmlns="">
      <p:transition spd="slow" advTm="190939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100" dirty="0"/>
              <a:t>Pauschalierendes Entgeltsystem für psychiatrische und psychosomatische Einrichtungen (PEPP)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Bisher: tagesgleiche Pflegesätze, individuell ausgehandelt</a:t>
            </a:r>
          </a:p>
          <a:p>
            <a:r>
              <a:rPr lang="de-DE" dirty="0"/>
              <a:t>PEPP: Pauschaliert</a:t>
            </a:r>
          </a:p>
          <a:p>
            <a:pPr lvl="1"/>
            <a:r>
              <a:rPr lang="de-DE" dirty="0"/>
              <a:t>Nicht individuell ausgehandelt</a:t>
            </a:r>
          </a:p>
          <a:p>
            <a:pPr lvl="1"/>
            <a:r>
              <a:rPr lang="de-DE" dirty="0"/>
              <a:t>Entgelt abhängig von Pflegetage</a:t>
            </a:r>
          </a:p>
          <a:p>
            <a:r>
              <a:rPr lang="de-DE" dirty="0"/>
              <a:t>Begründung: besondere Situation der Psychiatrie/Psychosomatik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276AC8A9-70D2-432F-A711-B16BFB23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18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111"/>
    </mc:Choice>
    <mc:Fallback xmlns="">
      <p:transition spd="slow" advTm="104111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Times New Roman" charset="0"/>
              </a:rPr>
              <a:t>PEPP-Entgeltkatalog</a:t>
            </a:r>
          </a:p>
        </p:txBody>
      </p:sp>
      <p:graphicFrame>
        <p:nvGraphicFramePr>
          <p:cNvPr id="163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14839"/>
              </p:ext>
            </p:extLst>
          </p:nvPr>
        </p:nvGraphicFramePr>
        <p:xfrm>
          <a:off x="3175" y="1265238"/>
          <a:ext cx="9136063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3" name="Picture" r:id="rId4" imgW="5850720" imgH="3349800" progId="Word.Picture.8">
                  <p:embed/>
                </p:oleObj>
              </mc:Choice>
              <mc:Fallback>
                <p:oleObj name="Picture" r:id="rId4" imgW="5850720" imgH="334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1265238"/>
                        <a:ext cx="9136063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7A5D70EF-A274-4AAA-9C1F-37DD5DF4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1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87"/>
    </mc:Choice>
    <mc:Fallback xmlns="">
      <p:transition spd="slow" advTm="28987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11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50" y="292100"/>
            <a:ext cx="8401050" cy="1384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3200" dirty="0"/>
              <a:t>1. Fallpauschalen nach dem auf Bundesebene vereinbarten Entgeltkatalog (§ 9)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§ 9 </a:t>
            </a:r>
            <a:r>
              <a:rPr lang="de-DE" dirty="0" err="1"/>
              <a:t>KHEntG</a:t>
            </a:r>
            <a:r>
              <a:rPr lang="de-DE" dirty="0"/>
              <a:t>:</a:t>
            </a:r>
          </a:p>
          <a:p>
            <a:pPr lvl="1" eaLnBrk="1" hangingPunct="1">
              <a:defRPr/>
            </a:pPr>
            <a:r>
              <a:rPr lang="de-DE" dirty="0"/>
              <a:t>Spitzenverbände der Krankenkassen</a:t>
            </a:r>
          </a:p>
          <a:p>
            <a:pPr lvl="1" eaLnBrk="1" hangingPunct="1">
              <a:defRPr/>
            </a:pPr>
            <a:r>
              <a:rPr lang="de-DE" dirty="0"/>
              <a:t>Verband der privaten Krankenversicherung</a:t>
            </a:r>
          </a:p>
          <a:p>
            <a:pPr lvl="1" eaLnBrk="1" hangingPunct="1">
              <a:defRPr/>
            </a:pPr>
            <a:r>
              <a:rPr lang="de-DE" dirty="0"/>
              <a:t>Deutsche Krankenhausgesellschaft</a:t>
            </a:r>
          </a:p>
          <a:p>
            <a:pPr lvl="1" eaLnBrk="1" hangingPunct="1">
              <a:buFont typeface="Tahoma" pitchFamily="34" charset="0"/>
              <a:buNone/>
              <a:defRPr/>
            </a:pPr>
            <a:r>
              <a:rPr lang="de-DE" dirty="0">
                <a:sym typeface="Wingdings" pitchFamily="2" charset="2"/>
              </a:rPr>
              <a:t> Fallpauschalen-Katalog als Anlage 1 zur jeweils gültigen </a:t>
            </a:r>
            <a:r>
              <a:rPr lang="de-DE" dirty="0" err="1">
                <a:sym typeface="Wingdings" pitchFamily="2" charset="2"/>
              </a:rPr>
              <a:t>Fallpauschalenvereinbarung</a:t>
            </a:r>
            <a:r>
              <a:rPr lang="de-DE" dirty="0">
                <a:sym typeface="Wingdings" pitchFamily="2" charset="2"/>
              </a:rPr>
              <a:t> (FPV)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E1562CE6-5042-48EB-B498-F2FD499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85"/>
    </mc:Choice>
    <mc:Fallback xmlns="">
      <p:transition spd="slow" advTm="3678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>
                <a:sym typeface="Wingdings"/>
              </a:rPr>
              <a:t>Fallpauschalen-Katalog </a:t>
            </a:r>
            <a:r>
              <a:rPr lang="de-DE" sz="5400" dirty="0"/>
              <a:t/>
            </a:r>
            <a:br>
              <a:rPr lang="de-DE" sz="5400" dirty="0"/>
            </a:br>
            <a:endParaRPr lang="de-DE" sz="4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40588936"/>
              </p:ext>
            </p:extLst>
          </p:nvPr>
        </p:nvGraphicFramePr>
        <p:xfrm>
          <a:off x="10889" y="1484784"/>
          <a:ext cx="9123579" cy="3943232"/>
        </p:xfrm>
        <a:graphic>
          <a:graphicData uri="http://schemas.openxmlformats.org/drawingml/2006/table">
            <a:tbl>
              <a:tblPr/>
              <a:tblGrid>
                <a:gridCol w="529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9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5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78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905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95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7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31"/>
    </mc:Choice>
    <mc:Fallback xmlns="">
      <p:transition spd="slow" advTm="773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>
                <a:sym typeface="Wingdings"/>
              </a:rPr>
              <a:t>Fallpauschalen-Katalog </a:t>
            </a:r>
            <a:r>
              <a:rPr lang="de-DE" sz="5400" dirty="0"/>
              <a:t/>
            </a:r>
            <a:br>
              <a:rPr lang="de-DE" sz="5400" dirty="0"/>
            </a:br>
            <a:endParaRPr lang="de-DE" sz="4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43874868"/>
              </p:ext>
            </p:extLst>
          </p:nvPr>
        </p:nvGraphicFramePr>
        <p:xfrm>
          <a:off x="10889" y="1484784"/>
          <a:ext cx="9123579" cy="3943232"/>
        </p:xfrm>
        <a:graphic>
          <a:graphicData uri="http://schemas.openxmlformats.org/drawingml/2006/table">
            <a:tbl>
              <a:tblPr/>
              <a:tblGrid>
                <a:gridCol w="529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9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5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78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905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95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7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3275856" y="5589240"/>
            <a:ext cx="5257800" cy="936625"/>
          </a:xfrm>
          <a:prstGeom prst="wedgeRoundRectCallout">
            <a:avLst>
              <a:gd name="adj1" fmla="val -104680"/>
              <a:gd name="adj2" fmla="val -332589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sz="2400" dirty="0">
                <a:effectLst/>
                <a:latin typeface="+mn-lt"/>
              </a:rPr>
              <a:t>DRG gemäß </a:t>
            </a:r>
            <a:r>
              <a:rPr lang="de-DE" sz="2400" dirty="0" err="1">
                <a:effectLst/>
                <a:latin typeface="+mn-lt"/>
              </a:rPr>
              <a:t>Kodierrichtlinien</a:t>
            </a:r>
            <a:r>
              <a:rPr lang="de-DE" sz="2400" dirty="0">
                <a:effectLst/>
                <a:latin typeface="+mn-lt"/>
              </a:rPr>
              <a:t> bzw. </a:t>
            </a:r>
            <a:r>
              <a:rPr lang="de-DE" sz="2400" dirty="0" err="1">
                <a:effectLst/>
                <a:latin typeface="+mn-lt"/>
              </a:rPr>
              <a:t>Kodierhandbuch</a:t>
            </a:r>
            <a:endParaRPr lang="de-DE" sz="24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232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01"/>
    </mc:Choice>
    <mc:Fallback xmlns="">
      <p:transition spd="slow" advTm="1090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>
                <a:sym typeface="Wingdings"/>
              </a:rPr>
              <a:t>Fallpauschalen-Katalog </a:t>
            </a:r>
            <a:r>
              <a:rPr lang="de-DE" sz="5400" dirty="0"/>
              <a:t/>
            </a:r>
            <a:br>
              <a:rPr lang="de-DE" sz="5400" dirty="0"/>
            </a:br>
            <a:endParaRPr lang="de-DE" sz="4000" dirty="0"/>
          </a:p>
        </p:txBody>
      </p:sp>
      <p:graphicFrame>
        <p:nvGraphicFramePr>
          <p:cNvPr id="123289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35770249"/>
              </p:ext>
            </p:extLst>
          </p:nvPr>
        </p:nvGraphicFramePr>
        <p:xfrm>
          <a:off x="10889" y="1484784"/>
          <a:ext cx="9123579" cy="3943232"/>
        </p:xfrm>
        <a:graphic>
          <a:graphicData uri="http://schemas.openxmlformats.org/drawingml/2006/table">
            <a:tbl>
              <a:tblPr/>
              <a:tblGrid>
                <a:gridCol w="529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9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5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78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905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632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24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95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DRG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BEZEICHNUNG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BEWER-TUNGS-RELATION (CW)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MITTLERE VERWEIL-DAUER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MIT AB-SCHLAG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ugvd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ERSTER TAG ZUSATZ- ENTGELT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BEWER-TUNGS-RELA-TION/TAG ogvd</a:t>
                      </a: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Externe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Verlegung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Abschlag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7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B66A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Neubildungen des Nervensystems mit äußerst schweren CC, mehr als ein Belegungs-tag, Alter &lt; 10 Jahre oder mit komplizieren-der Konstellation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2,149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0,504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L="36000" marR="3600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2699792" y="5589240"/>
            <a:ext cx="5257800" cy="1079500"/>
          </a:xfrm>
          <a:prstGeom prst="wedgeRoundRectCallout">
            <a:avLst>
              <a:gd name="adj1" fmla="val -50977"/>
              <a:gd name="adj2" fmla="val -297732"/>
              <a:gd name="adj3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sz="2400">
                <a:effectLst/>
                <a:latin typeface="+mn-lt"/>
              </a:rPr>
              <a:t>Relativgewicht, d. h. relative Kosten im Verhältnis zu der Base Rate</a:t>
            </a:r>
          </a:p>
        </p:txBody>
      </p:sp>
    </p:spTree>
    <p:extLst>
      <p:ext uri="{BB962C8B-B14F-4D97-AF65-F5344CB8AC3E}">
        <p14:creationId xmlns:p14="http://schemas.microsoft.com/office/powerpoint/2010/main" val="21616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85"/>
    </mc:Choice>
    <mc:Fallback xmlns="">
      <p:transition spd="slow" advTm="3178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2154</Words>
  <Application>Microsoft Office PowerPoint</Application>
  <PresentationFormat>Bildschirmpräsentation (4:3)</PresentationFormat>
  <Paragraphs>680</Paragraphs>
  <Slides>52</Slides>
  <Notes>46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52</vt:i4>
      </vt:variant>
    </vt:vector>
  </HeadingPairs>
  <TitlesOfParts>
    <vt:vector size="62" baseType="lpstr">
      <vt:lpstr>Arial</vt:lpstr>
      <vt:lpstr>Calibri</vt:lpstr>
      <vt:lpstr>Symbol</vt:lpstr>
      <vt:lpstr>Tahoma</vt:lpstr>
      <vt:lpstr>Times New Roman</vt:lpstr>
      <vt:lpstr>Wingdings</vt:lpstr>
      <vt:lpstr>Larissa</vt:lpstr>
      <vt:lpstr>Bild</vt:lpstr>
      <vt:lpstr>Formel</vt:lpstr>
      <vt:lpstr>Picture</vt:lpstr>
      <vt:lpstr>GESUNDHEITSMANAGEMENT II Teil 1a-6    Prof. Dr. Steffen Fleßa Lehrstuhl für Allgemeine Betriebswirtschaftslehre  und Gesundheitsmanagement Universität Greifswald </vt:lpstr>
      <vt:lpstr>Gliederung</vt:lpstr>
      <vt:lpstr>1.2 Entgeltverhandlungen</vt:lpstr>
      <vt:lpstr>Entgeltverhandlung unter DRGs</vt:lpstr>
      <vt:lpstr>Entgelte für allgemeine Krankenhausleistungen nach  §7 Krankenhausentgeltgesetz</vt:lpstr>
      <vt:lpstr>1. Fallpauschalen nach dem auf Bundesebene vereinbarten Entgeltkatalog (§ 9) </vt:lpstr>
      <vt:lpstr>Fallpauschalen-Katalog  </vt:lpstr>
      <vt:lpstr>Fallpauschalen-Katalog  </vt:lpstr>
      <vt:lpstr>Fallpauschalen-Katalog  </vt:lpstr>
      <vt:lpstr>2. Zusatzentgelte nach dem auf Bundesebene vereinbarten Entgeltkatalog</vt:lpstr>
      <vt:lpstr>Beispiele Zusatzentgelte gemäß  Fallpauschalen-Katalog 2023</vt:lpstr>
      <vt:lpstr>Beispiele Zusatzentgelte 2020</vt:lpstr>
      <vt:lpstr>2. Zusatzentgelte nach dem auf Bundesebene vereinbarten Entgeltkatalog</vt:lpstr>
      <vt:lpstr>3. Ergänzende Entgelte bei Überschreitung der Grenzverweildauer der Fallpauschale</vt:lpstr>
      <vt:lpstr>3. Ergänzende Entgelte bei Überschreitung der Grenzverweildauer der Fallpauschale</vt:lpstr>
      <vt:lpstr>Realität: Stufenfunktion </vt:lpstr>
      <vt:lpstr>Fallpauschalen-Katalog 2022  </vt:lpstr>
      <vt:lpstr>Fallpauschalen-Katalog 2022 </vt:lpstr>
      <vt:lpstr>Fallpauschalen-Katalog 2023  </vt:lpstr>
      <vt:lpstr>Fallpauschalen-Katalog 2023  </vt:lpstr>
      <vt:lpstr>Fallpauschalen-Katalog 2023 </vt:lpstr>
      <vt:lpstr>Fallpauschalen-Katalog 2023 </vt:lpstr>
      <vt:lpstr>Abrechnungsregeln für Über- oder Unterschreitungen</vt:lpstr>
      <vt:lpstr>Abrechnungsregeln für Über- oder Unterschreitungen</vt:lpstr>
      <vt:lpstr>Wie berechnet sich die tatsächliche Verweildauer?</vt:lpstr>
      <vt:lpstr>Beispiel</vt:lpstr>
      <vt:lpstr>Exkurs: Wie berechnet das InEK die Grenzverweildauer?</vt:lpstr>
      <vt:lpstr>Spezialfall: Wiederaufnahme</vt:lpstr>
      <vt:lpstr>Spezialfall: Wiederaufnahme</vt:lpstr>
      <vt:lpstr>Spezialfall: Wiederaufnahme</vt:lpstr>
      <vt:lpstr>Spezialfall: Wiederaufnahme</vt:lpstr>
      <vt:lpstr>Spezialfall: Wiederaufnahme</vt:lpstr>
      <vt:lpstr>Spezialfall: Wiederaufnahme</vt:lpstr>
      <vt:lpstr>Spezialfall: Verlegung</vt:lpstr>
      <vt:lpstr>Spezialfall: Verlegung</vt:lpstr>
      <vt:lpstr>Sonstige Entgelte</vt:lpstr>
      <vt:lpstr>PowerPoint-Präsentation</vt:lpstr>
      <vt:lpstr>PowerPoint-Präsentation</vt:lpstr>
      <vt:lpstr>PowerPoint-Präsentation</vt:lpstr>
      <vt:lpstr>Budget 2019 und 2020</vt:lpstr>
      <vt:lpstr>Aufstellung der Entgelte und Budgetberechnung (AEB) </vt:lpstr>
      <vt:lpstr>Aufstellung der Entgelte und Budgetberechnung (AEB) </vt:lpstr>
      <vt:lpstr>Pflegebudget</vt:lpstr>
      <vt:lpstr>E1plus</vt:lpstr>
      <vt:lpstr>E1plus</vt:lpstr>
      <vt:lpstr>E1plus</vt:lpstr>
      <vt:lpstr>Ausgleichsregelungen  (§ 4 Abs. 3 KHEntgG) </vt:lpstr>
      <vt:lpstr>Mehr- und Minderleistungen</vt:lpstr>
      <vt:lpstr>Ausgleichsregelungen  (§ 4 Abs. 3 KHEntgG) </vt:lpstr>
      <vt:lpstr>Pauschalierendes Entgeltsystem für psychiatrische und psychosomatische Einrichtungen (PEPP)</vt:lpstr>
      <vt:lpstr>PEPP-Entgeltkatalog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679</cp:revision>
  <cp:lastPrinted>2022-04-26T15:57:45Z</cp:lastPrinted>
  <dcterms:created xsi:type="dcterms:W3CDTF">2003-05-27T08:12:45Z</dcterms:created>
  <dcterms:modified xsi:type="dcterms:W3CDTF">2024-01-30T13:57:39Z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