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5" r:id="rId1"/>
  </p:sldMasterIdLst>
  <p:notesMasterIdLst>
    <p:notesMasterId r:id="rId75"/>
  </p:notesMasterIdLst>
  <p:handoutMasterIdLst>
    <p:handoutMasterId r:id="rId76"/>
  </p:handoutMasterIdLst>
  <p:sldIdLst>
    <p:sldId id="423" r:id="rId2"/>
    <p:sldId id="1453" r:id="rId3"/>
    <p:sldId id="1401" r:id="rId4"/>
    <p:sldId id="1415" r:id="rId5"/>
    <p:sldId id="1421" r:id="rId6"/>
    <p:sldId id="1422" r:id="rId7"/>
    <p:sldId id="1423" r:id="rId8"/>
    <p:sldId id="1424" r:id="rId9"/>
    <p:sldId id="1425" r:id="rId10"/>
    <p:sldId id="1416" r:id="rId11"/>
    <p:sldId id="1408" r:id="rId12"/>
    <p:sldId id="1409" r:id="rId13"/>
    <p:sldId id="1410" r:id="rId14"/>
    <p:sldId id="1404" r:id="rId15"/>
    <p:sldId id="1417" r:id="rId16"/>
    <p:sldId id="1418" r:id="rId17"/>
    <p:sldId id="1405" r:id="rId18"/>
    <p:sldId id="1412" r:id="rId19"/>
    <p:sldId id="1407" r:id="rId20"/>
    <p:sldId id="1426" r:id="rId21"/>
    <p:sldId id="1427" r:id="rId22"/>
    <p:sldId id="1428" r:id="rId23"/>
    <p:sldId id="1429" r:id="rId24"/>
    <p:sldId id="1430" r:id="rId25"/>
    <p:sldId id="1431" r:id="rId26"/>
    <p:sldId id="1432" r:id="rId27"/>
    <p:sldId id="1455" r:id="rId28"/>
    <p:sldId id="1456" r:id="rId29"/>
    <p:sldId id="1457" r:id="rId30"/>
    <p:sldId id="1458" r:id="rId31"/>
    <p:sldId id="1459" r:id="rId32"/>
    <p:sldId id="1460" r:id="rId33"/>
    <p:sldId id="1461" r:id="rId34"/>
    <p:sldId id="1462" r:id="rId35"/>
    <p:sldId id="1463" r:id="rId36"/>
    <p:sldId id="1464" r:id="rId37"/>
    <p:sldId id="1465" r:id="rId38"/>
    <p:sldId id="1466" r:id="rId39"/>
    <p:sldId id="1467" r:id="rId40"/>
    <p:sldId id="1468" r:id="rId41"/>
    <p:sldId id="1469" r:id="rId42"/>
    <p:sldId id="1470" r:id="rId43"/>
    <p:sldId id="1471" r:id="rId44"/>
    <p:sldId id="1472" r:id="rId45"/>
    <p:sldId id="1473" r:id="rId46"/>
    <p:sldId id="1474" r:id="rId47"/>
    <p:sldId id="1486" r:id="rId48"/>
    <p:sldId id="1489" r:id="rId49"/>
    <p:sldId id="1488" r:id="rId50"/>
    <p:sldId id="1490" r:id="rId51"/>
    <p:sldId id="1475" r:id="rId52"/>
    <p:sldId id="1476" r:id="rId53"/>
    <p:sldId id="1477" r:id="rId54"/>
    <p:sldId id="1478" r:id="rId55"/>
    <p:sldId id="1479" r:id="rId56"/>
    <p:sldId id="1480" r:id="rId57"/>
    <p:sldId id="1481" r:id="rId58"/>
    <p:sldId id="1482" r:id="rId59"/>
    <p:sldId id="1483" r:id="rId60"/>
    <p:sldId id="1484" r:id="rId61"/>
    <p:sldId id="1485" r:id="rId62"/>
    <p:sldId id="1437" r:id="rId63"/>
    <p:sldId id="1439" r:id="rId64"/>
    <p:sldId id="1440" r:id="rId65"/>
    <p:sldId id="1441" r:id="rId66"/>
    <p:sldId id="1442" r:id="rId67"/>
    <p:sldId id="1443" r:id="rId68"/>
    <p:sldId id="1448" r:id="rId69"/>
    <p:sldId id="1449" r:id="rId70"/>
    <p:sldId id="1450" r:id="rId71"/>
    <p:sldId id="1451" r:id="rId72"/>
    <p:sldId id="1452" r:id="rId73"/>
    <p:sldId id="1400" r:id="rId74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FFCCFF"/>
    <a:srgbClr val="DDDDDD"/>
    <a:srgbClr val="FFCCCC"/>
    <a:srgbClr val="FF0000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09" autoAdjust="0"/>
    <p:restoredTop sz="85465" autoAdjust="0"/>
  </p:normalViewPr>
  <p:slideViewPr>
    <p:cSldViewPr>
      <p:cViewPr varScale="1">
        <p:scale>
          <a:sx n="95" d="100"/>
          <a:sy n="95" d="100"/>
        </p:scale>
        <p:origin x="1608" y="78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12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8F40C80-C7E6-48EF-BB76-E386553E0E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68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9DE4B64A-9542-4890-AD2D-A3F4828379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818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391168-26D1-4B2E-B610-04E7843715D5}" type="slidenum">
              <a:rPr lang="de-DE" sz="1200" smtClean="0"/>
              <a:pPr eaLnBrk="1" hangingPunct="1"/>
              <a:t>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40680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6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505D5D-717E-4ABC-80C5-87D57284E121}" type="slidenum">
              <a:rPr lang="de-DE" sz="1200" smtClean="0"/>
              <a:pPr eaLnBrk="1" hangingPunct="1"/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19955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4B64A-9542-4890-AD2D-A3F4828379D5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0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6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505D5D-717E-4ABC-80C5-87D57284E121}" type="slidenum">
              <a:rPr lang="de-DE" sz="1200" smtClean="0"/>
              <a:pPr eaLnBrk="1" hangingPunct="1"/>
              <a:t>73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96562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F3015-C79B-4DBF-B4E9-51D4314DF11C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C4B4-66AF-426C-8A63-782449338A2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13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4887-5BA0-474F-B80E-E7CDE839FD09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66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A6EA-665D-4BF6-9DCA-B76A248DCD1A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23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F23-B4D2-4371-A250-76DD9EA24F72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D8FB-2B8A-46EB-B862-43C8637F90A5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30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E5ED-66C9-4B26-BB8C-26C1A86851C0}" type="datetime1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5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AA56-58D4-4DB9-ACA4-E5D7374CE2FF}" type="datetime1">
              <a:rPr lang="de-DE" smtClean="0"/>
              <a:t>18.04.2024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7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0C8F-9A28-4BB8-A6E9-50FE5B2C75E0}" type="datetime1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44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A04-C399-4A9A-A54C-82286481C168}" type="datetime1">
              <a:rPr lang="de-DE" smtClean="0"/>
              <a:t>18.04.2024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E295-FB5F-4520-BE37-7E888753C2A7}" type="datetime1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7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EF17-5EAE-45C7-B808-A66495C29C0B}" type="datetime1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0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09EF-9996-41BD-8BFE-8D3A31C62ED5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65B5-01EB-44C6-ABA0-B826386E5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5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dirty="0">
                <a:cs typeface="Times New Roman" charset="0"/>
              </a:rPr>
              <a:t>GESUNDHEITSMANAGEMENT II</a:t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>Teil </a:t>
            </a:r>
            <a:r>
              <a:rPr lang="de-DE" sz="4000" b="1" dirty="0" smtClean="0">
                <a:cs typeface="Times New Roman" charset="0"/>
              </a:rPr>
              <a:t>1a-7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Prof. Dr. Steffen Fleßa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Lehrstuhl für Allgemeine Betriebswirtschaftslehre 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und Gesundheitsmanagement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Universität Greifswald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endParaRPr lang="de-DE" sz="4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F0FA33A-15D4-4E7E-A0A9-49F4828E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C4B4-66AF-426C-8A63-782449338A2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6"/>
    </mc:Choice>
    <mc:Fallback xmlns="">
      <p:transition spd="slow" advTm="61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Krankenhäuser unterliegen </a:t>
            </a:r>
            <a:r>
              <a:rPr lang="de-DE" dirty="0" err="1" smtClean="0"/>
              <a:t>saissonalen</a:t>
            </a:r>
            <a:r>
              <a:rPr lang="de-DE" dirty="0" smtClean="0"/>
              <a:t> Schwankungen (Beispiel: Influenza)</a:t>
            </a:r>
          </a:p>
          <a:p>
            <a:r>
              <a:rPr lang="de-DE" dirty="0" smtClean="0"/>
              <a:t>Eine höhere durchschnittliche Auslastung führt zu häufigerer Überauslastung</a:t>
            </a:r>
          </a:p>
          <a:p>
            <a:r>
              <a:rPr lang="de-DE" dirty="0" smtClean="0"/>
              <a:t>Eine Forderung nach 100 % Auslastung ist mit hohem Risiko behaftet</a:t>
            </a:r>
          </a:p>
          <a:p>
            <a:r>
              <a:rPr lang="de-DE" dirty="0" smtClean="0"/>
              <a:t>Externe Schocks: Corona – aus Verschwendung werden Sicherheitsreserven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77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1.3.2 Sicherstellungszuschläge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„klassischer“ Sicherstellungszuschlag § 5 Absatz 2 KHEntgG</a:t>
            </a:r>
          </a:p>
          <a:p>
            <a:pPr lvl="1"/>
            <a:r>
              <a:rPr lang="de-DE" dirty="0"/>
              <a:t>Mit Einführung der DRGs, aber in Bundesländern sehr unterschiedlich verwendet</a:t>
            </a:r>
          </a:p>
          <a:p>
            <a:pPr lvl="1"/>
            <a:r>
              <a:rPr lang="de-DE" dirty="0"/>
              <a:t>Vollkosten auf Basis einer Kalkulation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802B92-2D71-4294-88E6-4856D88F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22"/>
    </mc:Choice>
    <mc:Fallback xmlns="">
      <p:transition spd="slow" advTm="10032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Sicherstellungszuschlag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„Sicherstellungszuschlag für bedarfsnotwendige ländliche Krankenhäuser </a:t>
            </a:r>
            <a:r>
              <a:rPr lang="en-GB" dirty="0"/>
              <a:t>§9,  Abs. 1a No. 6 KHEntgG</a:t>
            </a:r>
          </a:p>
          <a:p>
            <a:pPr lvl="1"/>
            <a:r>
              <a:rPr lang="de-DE" dirty="0"/>
              <a:t>Seit 1.1.2020</a:t>
            </a:r>
          </a:p>
          <a:p>
            <a:pPr lvl="1"/>
            <a:r>
              <a:rPr lang="de-DE" dirty="0"/>
              <a:t>400.000 Euro pro Jahr pauschal</a:t>
            </a:r>
          </a:p>
          <a:p>
            <a:pPr lvl="1"/>
            <a:r>
              <a:rPr lang="de-DE" dirty="0"/>
              <a:t>jährliche Liste der Krankenhäuser</a:t>
            </a:r>
          </a:p>
          <a:p>
            <a:pPr lvl="1"/>
            <a:r>
              <a:rPr lang="de-DE" dirty="0"/>
              <a:t>bedarfsnotwendige Krankenhäuser der Grundversorgung mit jeweils eine Fachabteilung für Innere Medizin und für Chirurgie </a:t>
            </a:r>
          </a:p>
          <a:p>
            <a:pPr lvl="1"/>
            <a:r>
              <a:rPr lang="de-DE" dirty="0"/>
              <a:t>Krankenhäuser mit geburtshilflicher Fachabteilung bzw. Fachabteilung für Kinder- und Jugendmedizin</a:t>
            </a:r>
          </a:p>
          <a:p>
            <a:pPr lvl="1"/>
            <a:r>
              <a:rPr lang="de-DE" dirty="0"/>
              <a:t>Auch dann, wenn die entsprechenden Kliniken kein Defizit haben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802B92-2D71-4294-88E6-4856D88F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69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18"/>
    </mc:Choice>
    <mc:Fallback xmlns="">
      <p:transition spd="slow" advTm="15991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Bedarfsnotwendigkeit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Volumen (2023): </a:t>
            </a:r>
            <a:endParaRPr lang="de-DE" dirty="0"/>
          </a:p>
          <a:p>
            <a:pPr lvl="1"/>
            <a:r>
              <a:rPr lang="de-DE" dirty="0" smtClean="0"/>
              <a:t>136 </a:t>
            </a:r>
            <a:r>
              <a:rPr lang="de-DE" dirty="0"/>
              <a:t>Krankenhäuser</a:t>
            </a:r>
          </a:p>
          <a:p>
            <a:pPr lvl="1"/>
            <a:r>
              <a:rPr lang="de-DE" dirty="0" smtClean="0"/>
              <a:t>67,6 </a:t>
            </a:r>
            <a:r>
              <a:rPr lang="de-DE" dirty="0"/>
              <a:t>Mio. </a:t>
            </a:r>
            <a:r>
              <a:rPr lang="de-DE" dirty="0" smtClean="0"/>
              <a:t>Euro</a:t>
            </a:r>
          </a:p>
          <a:p>
            <a:r>
              <a:rPr lang="de-DE" dirty="0" smtClean="0"/>
              <a:t>Bedingung</a:t>
            </a:r>
            <a:r>
              <a:rPr lang="de-DE" dirty="0"/>
              <a:t>: Gefährdung der flächendeckenden Versorgung </a:t>
            </a:r>
          </a:p>
          <a:p>
            <a:r>
              <a:rPr lang="de-DE" dirty="0"/>
              <a:t>Kriterium: Betroffenheitsmaß</a:t>
            </a:r>
          </a:p>
          <a:p>
            <a:pPr lvl="1"/>
            <a:r>
              <a:rPr lang="de-DE" dirty="0"/>
              <a:t>Ein Krankenhaus ist bedarfsnotwendig, wenn durch die Schließung des Krankenhauses zusätzlich mindestens 5000 Einwohner Pkw-Fahrzeiten von mehr als 30 Minuten aufwenden müssen, um zum nächstgelegenen geeigneten Krankenhaus zu gelangen</a:t>
            </a:r>
          </a:p>
          <a:p>
            <a:pPr lvl="1"/>
            <a:r>
              <a:rPr lang="de-DE" dirty="0"/>
              <a:t>Ausnahme: besonders dünn besiedelte Regionen (&lt; 50 Einwohnern je Quadratkilometer)</a:t>
            </a:r>
          </a:p>
          <a:p>
            <a:pPr lvl="2"/>
            <a:r>
              <a:rPr lang="de-DE" dirty="0"/>
              <a:t>Betroffenheitsmaß: 500 Einwohner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497B35-31E1-49A1-BEEA-7DD40D2F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8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75"/>
    </mc:Choice>
    <mc:Fallback xmlns="">
      <p:transition spd="slow" advTm="7787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14400" lvl="2" indent="0"/>
            <a:r>
              <a:rPr lang="de-DE" sz="4000" dirty="0" smtClean="0">
                <a:latin typeface="Calibri" panose="020F0502020204030204" pitchFamily="34" charset="0"/>
              </a:rPr>
              <a:t>1.3.3 Neue Untersuchungs- und Behandlungsmethoden (NUB)</a:t>
            </a:r>
            <a:endParaRPr lang="de-DE" sz="40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Grundproblem: </a:t>
            </a:r>
          </a:p>
          <a:p>
            <a:pPr lvl="1"/>
            <a:r>
              <a:rPr lang="de-DE" dirty="0" smtClean="0"/>
              <a:t>Annahme konstanter Technologie</a:t>
            </a:r>
          </a:p>
          <a:p>
            <a:pPr lvl="1"/>
            <a:r>
              <a:rPr lang="de-DE" dirty="0" smtClean="0"/>
              <a:t>Keine Innovationsfinanzierung</a:t>
            </a:r>
          </a:p>
          <a:p>
            <a:r>
              <a:rPr lang="de-DE" dirty="0" smtClean="0"/>
              <a:t>G-BA</a:t>
            </a:r>
          </a:p>
          <a:p>
            <a:pPr lvl="1"/>
            <a:r>
              <a:rPr lang="de-DE" dirty="0" smtClean="0"/>
              <a:t>Bewertet, ob </a:t>
            </a:r>
            <a:r>
              <a:rPr lang="de-DE" dirty="0"/>
              <a:t>eine Leistung grundsätzlich in den Leistungskatalog der Krankenkassen aufzunehmen ist </a:t>
            </a:r>
            <a:endParaRPr lang="de-DE" dirty="0" smtClean="0"/>
          </a:p>
          <a:p>
            <a:pPr lvl="2"/>
            <a:r>
              <a:rPr lang="de-DE" dirty="0" smtClean="0"/>
              <a:t>ambulant </a:t>
            </a:r>
            <a:r>
              <a:rPr lang="de-DE" dirty="0"/>
              <a:t>§ 135 SGB </a:t>
            </a:r>
            <a:r>
              <a:rPr lang="de-DE" dirty="0" smtClean="0"/>
              <a:t>V</a:t>
            </a:r>
          </a:p>
          <a:p>
            <a:pPr lvl="2"/>
            <a:r>
              <a:rPr lang="de-DE" dirty="0" smtClean="0"/>
              <a:t>stationär</a:t>
            </a:r>
            <a:r>
              <a:rPr lang="de-DE" dirty="0"/>
              <a:t>: § 137c SGV V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Langwieriges Verfahren.</a:t>
            </a:r>
          </a:p>
          <a:p>
            <a:pPr lvl="2"/>
            <a:r>
              <a:rPr lang="de-DE" dirty="0" smtClean="0"/>
              <a:t>Zwischenzeit: NUB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21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NUBs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§</a:t>
            </a:r>
            <a:r>
              <a:rPr lang="de-DE" dirty="0"/>
              <a:t> 6 Abs. 2 </a:t>
            </a:r>
            <a:r>
              <a:rPr lang="de-DE" dirty="0" err="1" smtClean="0"/>
              <a:t>KHEntgG</a:t>
            </a:r>
            <a:endParaRPr lang="de-DE" dirty="0" smtClean="0"/>
          </a:p>
          <a:p>
            <a:r>
              <a:rPr lang="de-DE" dirty="0" smtClean="0"/>
              <a:t>„zeitlich </a:t>
            </a:r>
            <a:r>
              <a:rPr lang="de-DE" dirty="0"/>
              <a:t>befristete Vergütung für noch nicht mit den DRGs oder Zusatzentgelten sachgerecht abgerechnete neue Untersuchungs- und </a:t>
            </a:r>
            <a:r>
              <a:rPr lang="de-DE" dirty="0" smtClean="0"/>
              <a:t>Behandlungsmethoden“ </a:t>
            </a:r>
            <a:r>
              <a:rPr lang="de-DE" dirty="0"/>
              <a:t>(NUB-Entgelt</a:t>
            </a:r>
            <a:r>
              <a:rPr lang="de-DE" dirty="0" smtClean="0"/>
              <a:t>)</a:t>
            </a:r>
          </a:p>
          <a:p>
            <a:r>
              <a:rPr lang="de-DE" dirty="0" smtClean="0"/>
              <a:t>Gültigkeitsdauer </a:t>
            </a:r>
            <a:r>
              <a:rPr lang="de-DE" dirty="0"/>
              <a:t>von einem Jahr </a:t>
            </a:r>
            <a:endParaRPr lang="de-DE" dirty="0" smtClean="0"/>
          </a:p>
          <a:p>
            <a:r>
              <a:rPr lang="de-DE" dirty="0" smtClean="0"/>
              <a:t>für jeweils ein Krankenhaus</a:t>
            </a:r>
          </a:p>
          <a:p>
            <a:r>
              <a:rPr lang="de-DE" dirty="0" err="1" smtClean="0"/>
              <a:t>InEK</a:t>
            </a:r>
            <a:r>
              <a:rPr lang="de-DE" dirty="0" smtClean="0"/>
              <a:t>-Status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Status 1: Die angefragte Methode/Leistung erfüllt die Kriterien der NUB-Vereinbarung. In diesem Fall ist ein NUB-Entgelt zulässig, die Integration in das DRG-System wird geprüft.</a:t>
            </a:r>
          </a:p>
          <a:p>
            <a:pPr lvl="1"/>
            <a:r>
              <a:rPr lang="de-DE" dirty="0"/>
              <a:t>Status 2: Die angefragte Methode/Leistung genügt den Kriterien der NUB-Vereinbarung nicht. Eine NUB-Entgeltverhandlung ist unzulässig.</a:t>
            </a:r>
          </a:p>
          <a:p>
            <a:pPr lvl="1"/>
            <a:r>
              <a:rPr lang="de-DE" dirty="0"/>
              <a:t>Status 3: Die Anträge für eine angefragte Methode/Leistung konnten innerhalb der gesetzten Frist nicht vollständig bearbeitet werden. In diesem Fall sind lokale Vereinbarungen zulässig.</a:t>
            </a:r>
          </a:p>
          <a:p>
            <a:pPr lvl="1"/>
            <a:r>
              <a:rPr lang="de-DE" dirty="0"/>
              <a:t>Status 4: Die übermittelten Informationen zur angefragten Methode/Leistung waren nicht plausibel oder nicht nachvollziehbar. In diesem Fall ist eine NUB-Verhandlung nur in begründeten Ausnahmefällen zulässig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5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16</a:t>
            </a:fld>
            <a:endParaRPr lang="de-DE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632"/>
            <a:ext cx="850728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14400" lvl="2" indent="0"/>
            <a:r>
              <a:rPr lang="de-DE" sz="4000" dirty="0" smtClean="0">
                <a:latin typeface="Calibri" panose="020F0502020204030204" pitchFamily="34" charset="0"/>
              </a:rPr>
              <a:t>1.3.4 Prüfungen durch den medizinischen Dienst</a:t>
            </a:r>
            <a:endParaRPr lang="de-DE" sz="40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Siehe Buch!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72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Calibri" panose="020F0502020204030204" pitchFamily="34" charset="0"/>
              </a:rPr>
              <a:t>1.3.5 Finanzierung während der Corona-Pandemie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Siehe Buch!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A3336E-0E12-43DC-AA8A-DC344DCF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89"/>
    </mc:Choice>
    <mc:Fallback xmlns="">
      <p:transition spd="slow" advTm="15128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14400" lvl="2" indent="0"/>
            <a:r>
              <a:rPr lang="de-DE" sz="4000" dirty="0" smtClean="0">
                <a:latin typeface="Calibri" panose="020F0502020204030204" pitchFamily="34" charset="0"/>
              </a:rPr>
              <a:t>1.3.6 Weiterentwicklung des DRG-Systems</a:t>
            </a:r>
            <a:endParaRPr lang="de-DE" sz="40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Ausgangspunkt: </a:t>
            </a:r>
            <a:endParaRPr lang="de-DE" dirty="0" smtClean="0"/>
          </a:p>
          <a:p>
            <a:pPr lvl="1"/>
            <a:r>
              <a:rPr lang="de-DE" dirty="0" smtClean="0"/>
              <a:t>Es </a:t>
            </a:r>
            <a:r>
              <a:rPr lang="de-DE" dirty="0"/>
              <a:t>gibt Entwicklungen, die eine Ursache haben </a:t>
            </a:r>
            <a:r>
              <a:rPr lang="de-DE" dirty="0" smtClean="0"/>
              <a:t>müssen</a:t>
            </a:r>
          </a:p>
          <a:p>
            <a:pPr lvl="1"/>
            <a:r>
              <a:rPr lang="de-DE" dirty="0" smtClean="0"/>
              <a:t>Die DRGs wurden als „Schuldige“ ausgemacht</a:t>
            </a:r>
            <a:endParaRPr lang="de-DE" dirty="0"/>
          </a:p>
          <a:p>
            <a:r>
              <a:rPr lang="de-DE" dirty="0"/>
              <a:t>Wenn die DRGs die Ursache wären, müssten wir mit Scharfschaltung der DRGs ab 2009 </a:t>
            </a:r>
            <a:r>
              <a:rPr lang="de-DE" dirty="0" smtClean="0"/>
              <a:t>die Probleme losgegangen sein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50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1 Finanzierung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/>
              <a:t>1.1 Diagnosis </a:t>
            </a:r>
            <a:r>
              <a:rPr lang="de-DE" dirty="0" err="1"/>
              <a:t>Related</a:t>
            </a:r>
            <a:r>
              <a:rPr lang="de-DE" dirty="0"/>
              <a:t> Groups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1.1.1 Grundlagen des Klassifizierungssystems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1.1.2 Betriebswirtschaftliche Herausforderungen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/>
              <a:t>1.2 </a:t>
            </a:r>
            <a:r>
              <a:rPr lang="de-DE" dirty="0" smtClean="0"/>
              <a:t>Entgeltverhandlung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sz="3600" b="1" dirty="0" smtClean="0"/>
              <a:t>1.3 Aktuelle </a:t>
            </a:r>
            <a:r>
              <a:rPr lang="de-DE" sz="3600" b="1" dirty="0"/>
              <a:t>Diskussionen zur Krankenhausfinanzierung</a:t>
            </a:r>
          </a:p>
          <a:p>
            <a:pPr marL="914400" lvl="2" indent="0">
              <a:buNone/>
            </a:pPr>
            <a:r>
              <a:rPr lang="de-DE" sz="3100" b="1" dirty="0" smtClean="0"/>
              <a:t>1.3.1 Reservekapazitäten</a:t>
            </a:r>
          </a:p>
          <a:p>
            <a:pPr marL="914400" lvl="2" indent="0">
              <a:buNone/>
            </a:pPr>
            <a:r>
              <a:rPr lang="de-DE" sz="3100" b="1" dirty="0" smtClean="0"/>
              <a:t>1.3.2 Sicherstellungszuschläge</a:t>
            </a:r>
            <a:endParaRPr lang="de-DE" sz="3100" b="1" dirty="0"/>
          </a:p>
          <a:p>
            <a:pPr marL="914400" lvl="2" indent="0">
              <a:buNone/>
            </a:pPr>
            <a:r>
              <a:rPr lang="de-DE" sz="3100" b="1" dirty="0" smtClean="0"/>
              <a:t>1.3.3 Neue </a:t>
            </a:r>
            <a:r>
              <a:rPr lang="de-DE" sz="3100" b="1" dirty="0"/>
              <a:t>Untersuchungs- und Behandlungsmethoden</a:t>
            </a:r>
          </a:p>
          <a:p>
            <a:pPr marL="914400" lvl="2" indent="0">
              <a:buNone/>
            </a:pPr>
            <a:r>
              <a:rPr lang="de-DE" sz="3100" b="1" dirty="0" smtClean="0"/>
              <a:t>1.3.4 Prüfungen </a:t>
            </a:r>
            <a:r>
              <a:rPr lang="de-DE" sz="3100" b="1" dirty="0"/>
              <a:t>durch den medizinischen Dienst</a:t>
            </a:r>
          </a:p>
          <a:p>
            <a:pPr marL="914400" lvl="2" indent="0">
              <a:buNone/>
            </a:pPr>
            <a:r>
              <a:rPr lang="de-DE" sz="3100" b="1" dirty="0" smtClean="0"/>
              <a:t>1.3.5 Finanzierung </a:t>
            </a:r>
            <a:r>
              <a:rPr lang="de-DE" sz="3100" b="1" dirty="0"/>
              <a:t>während der Corona-Pandemie</a:t>
            </a:r>
          </a:p>
          <a:p>
            <a:pPr marL="914400" lvl="2" indent="0">
              <a:buNone/>
            </a:pPr>
            <a:r>
              <a:rPr lang="de-DE" sz="3100" b="1" dirty="0" smtClean="0"/>
              <a:t>1.3.6 Weiterentwicklung </a:t>
            </a:r>
            <a:r>
              <a:rPr lang="de-DE" sz="3100" b="1" dirty="0"/>
              <a:t>des </a:t>
            </a:r>
            <a:r>
              <a:rPr lang="de-DE" sz="3100" b="1" dirty="0" smtClean="0"/>
              <a:t>DRG-Systems</a:t>
            </a:r>
          </a:p>
          <a:p>
            <a:pPr marL="914400" lvl="2" indent="0">
              <a:buNone/>
            </a:pPr>
            <a:r>
              <a:rPr lang="de-DE" sz="3100" b="1" dirty="0"/>
              <a:t>1.3.7 Ambulante </a:t>
            </a:r>
            <a:r>
              <a:rPr lang="de-DE" sz="3100" b="1" dirty="0" smtClean="0"/>
              <a:t>Leistungen</a:t>
            </a:r>
          </a:p>
          <a:p>
            <a:pPr marL="914400" lvl="2" indent="0">
              <a:buNone/>
            </a:pPr>
            <a:r>
              <a:rPr lang="de-DE" sz="3100" b="1" dirty="0" smtClean="0"/>
              <a:t>1.3.8 Hybrid-DRGs</a:t>
            </a:r>
            <a:endParaRPr lang="de-DE" sz="3100" b="1" dirty="0"/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 smtClean="0"/>
              <a:t>1.4 </a:t>
            </a:r>
            <a:r>
              <a:rPr lang="de-DE" dirty="0"/>
              <a:t>Sponsoring und Fundraising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 smtClean="0"/>
              <a:t>1.5 </a:t>
            </a:r>
            <a:r>
              <a:rPr lang="de-DE" dirty="0"/>
              <a:t>Finanzierungssurrogate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2 Produktionsfaktoren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…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B30A78-1219-4342-A35D-795ADF2D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6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8"/>
    </mc:Choice>
    <mc:Fallback xmlns="">
      <p:transition spd="slow" advTm="2007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92100"/>
            <a:ext cx="7380287" cy="1384300"/>
          </a:xfrm>
        </p:spPr>
        <p:txBody>
          <a:bodyPr/>
          <a:lstStyle/>
          <a:p>
            <a:r>
              <a:rPr lang="de-DE" dirty="0"/>
              <a:t>DRGs als Bösewicht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Ausgangspunkt: Es gibt Entwicklungen, die eine Ursache haben müssen</a:t>
            </a:r>
          </a:p>
          <a:p>
            <a:r>
              <a:rPr lang="de-DE" dirty="0"/>
              <a:t>Wenn die DRGs die Ursache wären, müssten wir mit Scharfschaltung der DRGs ab 2009 mindestens eine Verschärfung dieser Entwicklungen sehen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Enquete-Kommission, 21.10.2020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7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7D1219-9D04-4BE1-9A40-24D9ADBB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486812"/>
            <a:ext cx="8352927" cy="5375115"/>
          </a:xfrm>
          <a:prstGeom prst="rect">
            <a:avLst/>
          </a:prstGeom>
        </p:spPr>
      </p:pic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1547664" y="150421"/>
            <a:ext cx="6353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200" dirty="0"/>
              <a:t>Zahl der Betten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16200000">
            <a:off x="5240889" y="3301908"/>
            <a:ext cx="685221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fontAlgn="t" hangingPunct="1">
              <a:spcBef>
                <a:spcPct val="50000"/>
              </a:spcBef>
            </a:pPr>
            <a:r>
              <a:rPr lang="de-DE" sz="1000" dirty="0">
                <a:effectLst/>
                <a:latin typeface="+mj-lt"/>
              </a:rPr>
              <a:t>Quelle: https://www-</a:t>
            </a:r>
            <a:r>
              <a:rPr lang="de-DE" sz="1000" dirty="0" err="1">
                <a:effectLst/>
                <a:latin typeface="+mj-lt"/>
              </a:rPr>
              <a:t>genesis.destatis.de</a:t>
            </a:r>
            <a:r>
              <a:rPr lang="de-DE" sz="1000" dirty="0">
                <a:effectLst/>
                <a:latin typeface="+mj-lt"/>
              </a:rPr>
              <a:t>/</a:t>
            </a:r>
            <a:r>
              <a:rPr lang="de-DE" sz="1000" dirty="0" err="1">
                <a:effectLst/>
                <a:latin typeface="+mj-lt"/>
              </a:rPr>
              <a:t>genesis</a:t>
            </a:r>
            <a:r>
              <a:rPr lang="de-DE" sz="1000" dirty="0">
                <a:effectLst/>
                <a:latin typeface="+mj-lt"/>
              </a:rPr>
              <a:t>/online/</a:t>
            </a:r>
            <a:r>
              <a:rPr lang="de-DE" sz="1000" dirty="0" err="1">
                <a:effectLst/>
                <a:latin typeface="+mj-lt"/>
              </a:rPr>
              <a:t>logon?language</a:t>
            </a:r>
            <a:r>
              <a:rPr lang="de-DE" sz="1000" dirty="0">
                <a:effectLst/>
                <a:latin typeface="+mj-lt"/>
              </a:rPr>
              <a:t>=</a:t>
            </a:r>
            <a:r>
              <a:rPr lang="de-DE" sz="1000" dirty="0" err="1">
                <a:effectLst/>
                <a:latin typeface="+mj-lt"/>
              </a:rPr>
              <a:t>de&amp;sequenz</a:t>
            </a:r>
            <a:r>
              <a:rPr lang="de-DE" sz="1000" dirty="0">
                <a:effectLst/>
                <a:latin typeface="+mj-lt"/>
              </a:rPr>
              <a:t>=</a:t>
            </a:r>
            <a:r>
              <a:rPr lang="de-DE" sz="1000" dirty="0" err="1">
                <a:effectLst/>
                <a:latin typeface="+mj-lt"/>
              </a:rPr>
              <a:t>tabellen&amp;selectionname</a:t>
            </a:r>
            <a:r>
              <a:rPr lang="de-DE" sz="1000" dirty="0">
                <a:effectLst/>
                <a:latin typeface="+mj-lt"/>
              </a:rPr>
              <a:t>=231*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effectLst/>
              </a:rPr>
              <a:t>Enquete-Kommission, 21.10.2020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9481F-35BA-4691-8C72-EFECC26C1E8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293" y="111969"/>
            <a:ext cx="8507413" cy="5425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3600" dirty="0">
                <a:latin typeface="+mn-lt"/>
              </a:rPr>
              <a:t>Bettendichte in Deutschland</a:t>
            </a:r>
            <a:endParaRPr lang="de-DE" sz="2800" dirty="0">
              <a:latin typeface="+mn-lt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27088" y="4508500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b="1">
              <a:latin typeface="Tahoma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673EF8-6DA2-473E-9D3B-D4117CC1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8316416" cy="53732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28875" y="6715125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latin typeface="Tahoma" charset="0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 rot="16200000">
            <a:off x="4263879" y="2332861"/>
            <a:ext cx="8785671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fontAlgn="t" hangingPunct="1">
              <a:spcBef>
                <a:spcPct val="50000"/>
              </a:spcBef>
            </a:pPr>
            <a:r>
              <a:rPr lang="de-DE" sz="1000" dirty="0">
                <a:effectLst/>
                <a:latin typeface="+mj-lt"/>
              </a:rPr>
              <a:t>Quelle: https://</a:t>
            </a:r>
            <a:r>
              <a:rPr lang="de-DE" sz="1000" dirty="0" err="1">
                <a:effectLst/>
                <a:latin typeface="+mj-lt"/>
              </a:rPr>
              <a:t>www-genesis.destatis.de</a:t>
            </a:r>
            <a:r>
              <a:rPr lang="de-DE" sz="1000" dirty="0">
                <a:effectLst/>
                <a:latin typeface="+mj-lt"/>
              </a:rPr>
              <a:t>/</a:t>
            </a:r>
            <a:r>
              <a:rPr lang="de-DE" sz="1000" dirty="0" err="1">
                <a:effectLst/>
                <a:latin typeface="+mj-lt"/>
              </a:rPr>
              <a:t>genesis</a:t>
            </a:r>
            <a:r>
              <a:rPr lang="de-DE" sz="1000" dirty="0">
                <a:effectLst/>
                <a:latin typeface="+mj-lt"/>
              </a:rPr>
              <a:t>/online/</a:t>
            </a:r>
            <a:r>
              <a:rPr lang="de-DE" sz="1000" dirty="0" err="1">
                <a:effectLst/>
                <a:latin typeface="+mj-lt"/>
              </a:rPr>
              <a:t>logon?language</a:t>
            </a:r>
            <a:r>
              <a:rPr lang="de-DE" sz="1000" dirty="0">
                <a:effectLst/>
                <a:latin typeface="+mj-lt"/>
              </a:rPr>
              <a:t>=</a:t>
            </a:r>
            <a:r>
              <a:rPr lang="de-DE" sz="1000" dirty="0" err="1">
                <a:effectLst/>
                <a:latin typeface="+mj-lt"/>
              </a:rPr>
              <a:t>de&amp;sequenz</a:t>
            </a:r>
            <a:r>
              <a:rPr lang="de-DE" sz="1000" dirty="0">
                <a:effectLst/>
                <a:latin typeface="+mj-lt"/>
              </a:rPr>
              <a:t>=</a:t>
            </a:r>
            <a:r>
              <a:rPr lang="de-DE" sz="1000" dirty="0" err="1">
                <a:effectLst/>
                <a:latin typeface="+mj-lt"/>
              </a:rPr>
              <a:t>tabellen&amp;selectionname</a:t>
            </a:r>
            <a:r>
              <a:rPr lang="de-DE" sz="1000" dirty="0">
                <a:effectLst/>
                <a:latin typeface="+mj-lt"/>
              </a:rPr>
              <a:t>=231*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effectLst/>
              </a:rPr>
              <a:t>Enquete-Kommission, 21.10.2020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Enquete-Kommission, 21.10.2020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D442E1-27FF-4839-AA2F-B179DDCD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8316416" cy="5373216"/>
          </a:xfrm>
          <a:prstGeom prst="rect">
            <a:avLst/>
          </a:prstGeom>
        </p:spPr>
      </p:pic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1617603" y="548680"/>
            <a:ext cx="67006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200" dirty="0">
                <a:effectLst/>
                <a:latin typeface="Tahoma" charset="0"/>
                <a:cs typeface="Times New Roman" pitchFamily="18" charset="0"/>
              </a:rPr>
              <a:t>Zahl der Belegungstage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 rot="16200000">
            <a:off x="4274161" y="2340963"/>
            <a:ext cx="8785671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fontAlgn="t" hangingPunct="1">
              <a:spcBef>
                <a:spcPct val="50000"/>
              </a:spcBef>
            </a:pPr>
            <a:r>
              <a:rPr lang="de-DE" sz="1000" dirty="0">
                <a:effectLst/>
                <a:latin typeface="+mn-lt"/>
              </a:rPr>
              <a:t>Quelle: https://www-</a:t>
            </a:r>
            <a:r>
              <a:rPr lang="de-DE" sz="1000" dirty="0" err="1">
                <a:effectLst/>
                <a:latin typeface="+mn-lt"/>
              </a:rPr>
              <a:t>genesis.destatis.de</a:t>
            </a:r>
            <a:r>
              <a:rPr lang="de-DE" sz="1000" dirty="0">
                <a:effectLst/>
                <a:latin typeface="+mn-lt"/>
              </a:rPr>
              <a:t>/</a:t>
            </a:r>
            <a:r>
              <a:rPr lang="de-DE" sz="1000" dirty="0" err="1">
                <a:effectLst/>
                <a:latin typeface="+mn-lt"/>
              </a:rPr>
              <a:t>genesis</a:t>
            </a:r>
            <a:r>
              <a:rPr lang="de-DE" sz="1000" dirty="0">
                <a:effectLst/>
                <a:latin typeface="+mn-lt"/>
              </a:rPr>
              <a:t>/online/</a:t>
            </a:r>
            <a:r>
              <a:rPr lang="de-DE" sz="1000" dirty="0" err="1">
                <a:effectLst/>
                <a:latin typeface="+mn-lt"/>
              </a:rPr>
              <a:t>logon?language</a:t>
            </a:r>
            <a:r>
              <a:rPr lang="de-DE" sz="1000" dirty="0">
                <a:effectLst/>
                <a:latin typeface="+mn-lt"/>
              </a:rPr>
              <a:t>=</a:t>
            </a:r>
            <a:r>
              <a:rPr lang="de-DE" sz="1000" dirty="0" err="1">
                <a:effectLst/>
                <a:latin typeface="+mn-lt"/>
              </a:rPr>
              <a:t>de&amp;sequenz</a:t>
            </a:r>
            <a:r>
              <a:rPr lang="de-DE" sz="1000" dirty="0">
                <a:effectLst/>
                <a:latin typeface="+mn-lt"/>
              </a:rPr>
              <a:t>=</a:t>
            </a:r>
            <a:r>
              <a:rPr lang="de-DE" sz="1000" dirty="0" err="1">
                <a:effectLst/>
                <a:latin typeface="+mn-lt"/>
              </a:rPr>
              <a:t>tabellen&amp;selectionname</a:t>
            </a:r>
            <a:r>
              <a:rPr lang="de-DE" sz="1000" dirty="0">
                <a:effectLst/>
                <a:latin typeface="+mn-lt"/>
              </a:rPr>
              <a:t>=231*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9481F-35BA-4691-8C72-EFECC26C1E8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F39CE24-F7EC-4864-8290-D3EA95644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92200"/>
            <a:ext cx="8316415" cy="5365800"/>
          </a:xfrm>
          <a:prstGeom prst="rect">
            <a:avLst/>
          </a:prstGeom>
        </p:spPr>
      </p:pic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1619672" y="210879"/>
            <a:ext cx="630478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dirty="0">
                <a:effectLst/>
                <a:latin typeface="Tahoma" charset="0"/>
                <a:cs typeface="Times New Roman" pitchFamily="18" charset="0"/>
              </a:rPr>
              <a:t>Zahl der Fälle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 rot="16200000">
            <a:off x="4365973" y="2386748"/>
            <a:ext cx="864165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fontAlgn="t" hangingPunct="1">
              <a:spcBef>
                <a:spcPct val="50000"/>
              </a:spcBef>
            </a:pPr>
            <a:r>
              <a:rPr lang="de-DE" sz="1000" dirty="0">
                <a:effectLst/>
                <a:latin typeface="+mn-lt"/>
              </a:rPr>
              <a:t>Quelle: https://www-</a:t>
            </a:r>
            <a:r>
              <a:rPr lang="de-DE" sz="1000" dirty="0" err="1">
                <a:effectLst/>
                <a:latin typeface="+mn-lt"/>
              </a:rPr>
              <a:t>genesis.destatis.de</a:t>
            </a:r>
            <a:r>
              <a:rPr lang="de-DE" sz="1000" dirty="0">
                <a:effectLst/>
                <a:latin typeface="+mn-lt"/>
              </a:rPr>
              <a:t>/</a:t>
            </a:r>
            <a:r>
              <a:rPr lang="de-DE" sz="1000" dirty="0" err="1">
                <a:effectLst/>
                <a:latin typeface="+mn-lt"/>
              </a:rPr>
              <a:t>genesis</a:t>
            </a:r>
            <a:r>
              <a:rPr lang="de-DE" sz="1000" dirty="0">
                <a:effectLst/>
                <a:latin typeface="+mn-lt"/>
              </a:rPr>
              <a:t>/online/</a:t>
            </a:r>
            <a:r>
              <a:rPr lang="de-DE" sz="1000" dirty="0" err="1">
                <a:effectLst/>
                <a:latin typeface="+mn-lt"/>
              </a:rPr>
              <a:t>logon?language</a:t>
            </a:r>
            <a:r>
              <a:rPr lang="de-DE" sz="1000" dirty="0">
                <a:effectLst/>
                <a:latin typeface="+mn-lt"/>
              </a:rPr>
              <a:t>=</a:t>
            </a:r>
            <a:r>
              <a:rPr lang="de-DE" sz="1000" dirty="0" err="1">
                <a:effectLst/>
                <a:latin typeface="+mn-lt"/>
              </a:rPr>
              <a:t>de&amp;sequenz</a:t>
            </a:r>
            <a:r>
              <a:rPr lang="de-DE" sz="1000" dirty="0">
                <a:effectLst/>
                <a:latin typeface="+mn-lt"/>
              </a:rPr>
              <a:t>=</a:t>
            </a:r>
            <a:r>
              <a:rPr lang="de-DE" sz="1000" dirty="0" err="1">
                <a:effectLst/>
                <a:latin typeface="+mn-lt"/>
              </a:rPr>
              <a:t>tabellen&amp;selectionname</a:t>
            </a:r>
            <a:r>
              <a:rPr lang="de-DE" sz="1000" dirty="0">
                <a:effectLst/>
                <a:latin typeface="+mn-lt"/>
              </a:rPr>
              <a:t>=231*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effectLst/>
              </a:rPr>
              <a:t>Enquete-Kommission, 21.10.2020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9481F-35BA-4691-8C72-EFECC26C1E8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Enquete-Kommission, 21.10.2020</a:t>
            </a:r>
            <a:endParaRPr lang="en-US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-17441" y="1394589"/>
          <a:ext cx="8455838" cy="555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Arbeitsblatt" r:id="rId3" imgW="8725014" imgH="4579576" progId="Excel.Sheet.12">
                  <p:embed/>
                </p:oleObj>
              </mc:Choice>
              <mc:Fallback>
                <p:oleObj name="Arbeitsblatt" r:id="rId3" imgW="8725014" imgH="4579576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41" y="1394589"/>
                        <a:ext cx="8455838" cy="5553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7664" y="116632"/>
            <a:ext cx="704433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4000" b="0" dirty="0"/>
              <a:t>Verweildauer und Auslastung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16200000">
            <a:off x="4365973" y="2386748"/>
            <a:ext cx="864165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fontAlgn="t" hangingPunct="1">
              <a:spcBef>
                <a:spcPct val="50000"/>
              </a:spcBef>
            </a:pPr>
            <a:r>
              <a:rPr lang="de-DE" sz="1000" dirty="0">
                <a:effectLst/>
                <a:latin typeface="+mn-lt"/>
              </a:rPr>
              <a:t>Quelle: https://www-</a:t>
            </a:r>
            <a:r>
              <a:rPr lang="de-DE" sz="1000" dirty="0" err="1">
                <a:effectLst/>
                <a:latin typeface="+mn-lt"/>
              </a:rPr>
              <a:t>genesis.destatis.de</a:t>
            </a:r>
            <a:r>
              <a:rPr lang="de-DE" sz="1000" dirty="0">
                <a:effectLst/>
                <a:latin typeface="+mn-lt"/>
              </a:rPr>
              <a:t>/</a:t>
            </a:r>
            <a:r>
              <a:rPr lang="de-DE" sz="1000" dirty="0" err="1">
                <a:effectLst/>
                <a:latin typeface="+mn-lt"/>
              </a:rPr>
              <a:t>genesis</a:t>
            </a:r>
            <a:r>
              <a:rPr lang="de-DE" sz="1000" dirty="0">
                <a:effectLst/>
                <a:latin typeface="+mn-lt"/>
              </a:rPr>
              <a:t>/online/</a:t>
            </a:r>
            <a:r>
              <a:rPr lang="de-DE" sz="1000" dirty="0" err="1">
                <a:effectLst/>
                <a:latin typeface="+mn-lt"/>
              </a:rPr>
              <a:t>logon?language</a:t>
            </a:r>
            <a:r>
              <a:rPr lang="de-DE" sz="1000" dirty="0">
                <a:effectLst/>
                <a:latin typeface="+mn-lt"/>
              </a:rPr>
              <a:t>=</a:t>
            </a:r>
            <a:r>
              <a:rPr lang="de-DE" sz="1000" dirty="0" err="1">
                <a:effectLst/>
                <a:latin typeface="+mn-lt"/>
              </a:rPr>
              <a:t>de&amp;sequenz</a:t>
            </a:r>
            <a:r>
              <a:rPr lang="de-DE" sz="1000" dirty="0">
                <a:effectLst/>
                <a:latin typeface="+mn-lt"/>
              </a:rPr>
              <a:t>=</a:t>
            </a:r>
            <a:r>
              <a:rPr lang="de-DE" sz="1000" dirty="0" err="1">
                <a:effectLst/>
                <a:latin typeface="+mn-lt"/>
              </a:rPr>
              <a:t>tabellen&amp;selectionname</a:t>
            </a:r>
            <a:r>
              <a:rPr lang="de-DE" sz="1000" dirty="0">
                <a:effectLst/>
                <a:latin typeface="+mn-lt"/>
              </a:rPr>
              <a:t>=231*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9481F-35BA-4691-8C72-EFECC26C1E8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92100"/>
            <a:ext cx="7380287" cy="1384300"/>
          </a:xfrm>
        </p:spPr>
        <p:txBody>
          <a:bodyPr/>
          <a:lstStyle/>
          <a:p>
            <a:r>
              <a:rPr lang="de-DE" dirty="0"/>
              <a:t>DRGs als Bösewicht?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Enquete-Kommission, 21.10.2020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00" y="1828280"/>
            <a:ext cx="7550868" cy="502972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Wolkenförmige Legende 6"/>
          <p:cNvSpPr/>
          <p:nvPr/>
        </p:nvSpPr>
        <p:spPr>
          <a:xfrm>
            <a:off x="827584" y="2276872"/>
            <a:ext cx="7643192" cy="2016224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DRG=Leitung</a:t>
            </a:r>
          </a:p>
          <a:p>
            <a:pPr algn="ctr"/>
            <a:r>
              <a:rPr lang="de-DE" sz="2400" dirty="0" smtClean="0"/>
              <a:t>Wasser=Finanzmittel</a:t>
            </a:r>
          </a:p>
          <a:p>
            <a:pPr algn="ctr"/>
            <a:r>
              <a:rPr lang="de-DE" sz="2400" dirty="0" smtClean="0"/>
              <a:t>„Wenn kein Wasser kommt, muss nicht die Leitung schuld sein“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275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Krankenhausreform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27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2201" t="12201" r="13776" b="4640"/>
          <a:stretch/>
        </p:blipFill>
        <p:spPr>
          <a:xfrm>
            <a:off x="2033718" y="2114550"/>
            <a:ext cx="5516819" cy="387351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127707" y="5641460"/>
            <a:ext cx="918102" cy="51805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2456869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69829" y="3426326"/>
            <a:ext cx="3949200" cy="1038225"/>
          </a:xfrm>
        </p:spPr>
        <p:txBody>
          <a:bodyPr/>
          <a:lstStyle/>
          <a:p>
            <a:r>
              <a:rPr lang="de-DE" sz="2100" dirty="0"/>
              <a:t>Krankenhauslandschaft 2023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3463" t="19761" r="31888" b="7160"/>
          <a:stretch/>
        </p:blipFill>
        <p:spPr>
          <a:xfrm>
            <a:off x="2470303" y="859336"/>
            <a:ext cx="3883895" cy="5119679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2" t="22775" r="4804" b="42402"/>
          <a:stretch/>
        </p:blipFill>
        <p:spPr bwMode="auto">
          <a:xfrm>
            <a:off x="6435588" y="2283619"/>
            <a:ext cx="1565412" cy="2765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 rot="16200000">
            <a:off x="-1473881" y="2867562"/>
            <a:ext cx="5704395" cy="110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endParaRPr lang="de-DE" sz="3300" kern="0" dirty="0"/>
          </a:p>
        </p:txBody>
      </p:sp>
      <p:sp>
        <p:nvSpPr>
          <p:cNvPr id="9" name="Ellipse 8"/>
          <p:cNvSpPr/>
          <p:nvPr/>
        </p:nvSpPr>
        <p:spPr>
          <a:xfrm>
            <a:off x="2449372" y="2564904"/>
            <a:ext cx="1198369" cy="14581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10" name="Ellipse 9"/>
          <p:cNvSpPr/>
          <p:nvPr/>
        </p:nvSpPr>
        <p:spPr>
          <a:xfrm>
            <a:off x="4734019" y="1214754"/>
            <a:ext cx="1198369" cy="1122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11" name="Textfeld 10"/>
          <p:cNvSpPr txBox="1"/>
          <p:nvPr/>
        </p:nvSpPr>
        <p:spPr>
          <a:xfrm>
            <a:off x="6516216" y="514926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i="1" dirty="0"/>
              <a:t>https://krankenhausatlas.statistikportal.de/</a:t>
            </a:r>
            <a:endParaRPr lang="en-GB" sz="600" i="1" dirty="0"/>
          </a:p>
        </p:txBody>
      </p:sp>
    </p:spTree>
    <p:extLst>
      <p:ext uri="{BB962C8B-B14F-4D97-AF65-F5344CB8AC3E}">
        <p14:creationId xmlns:p14="http://schemas.microsoft.com/office/powerpoint/2010/main" val="595490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5786" y="1076325"/>
            <a:ext cx="4716064" cy="1038225"/>
          </a:xfrm>
        </p:spPr>
        <p:txBody>
          <a:bodyPr>
            <a:normAutofit fontScale="90000"/>
          </a:bodyPr>
          <a:lstStyle/>
          <a:p>
            <a:r>
              <a:rPr lang="de-DE" i="1" dirty="0"/>
              <a:t>Düster … ist‘s am flachen Land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0174"/>
            <a:ext cx="6129300" cy="396434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08C0C-296E-4D65-9ACD-0440DBAF4B24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3"/>
          <a:srcRect t="12275" r="23942" b="43492"/>
          <a:stretch/>
        </p:blipFill>
        <p:spPr bwMode="auto">
          <a:xfrm>
            <a:off x="6100288" y="2117880"/>
            <a:ext cx="1913093" cy="705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4"/>
          <a:srcRect l="2248" t="13333" r="10847" b="43492"/>
          <a:stretch/>
        </p:blipFill>
        <p:spPr bwMode="auto">
          <a:xfrm>
            <a:off x="6100288" y="3005927"/>
            <a:ext cx="1881662" cy="585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/>
          <p:nvPr/>
        </p:nvPicPr>
        <p:blipFill rotWithShape="1">
          <a:blip r:embed="rId5"/>
          <a:srcRect l="10185" t="18201" r="11508" b="22963"/>
          <a:stretch/>
        </p:blipFill>
        <p:spPr bwMode="auto">
          <a:xfrm>
            <a:off x="6100288" y="3729304"/>
            <a:ext cx="1881662" cy="961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83" y="4773260"/>
            <a:ext cx="817397" cy="1159379"/>
          </a:xfrm>
          <a:prstGeom prst="rect">
            <a:avLst/>
          </a:prstGeom>
        </p:spPr>
      </p:pic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8" y="843194"/>
            <a:ext cx="800102" cy="1115570"/>
          </a:xfrm>
        </p:spPr>
      </p:pic>
    </p:spTree>
    <p:extLst>
      <p:ext uri="{BB962C8B-B14F-4D97-AF65-F5344CB8AC3E}">
        <p14:creationId xmlns:p14="http://schemas.microsoft.com/office/powerpoint/2010/main" val="154845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97467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1.3 Aktuelle Diskussionen zur Krankenhausfinanzierung</a:t>
            </a:r>
            <a:br>
              <a:rPr lang="de-DE" dirty="0" smtClean="0"/>
            </a:br>
            <a:r>
              <a:rPr lang="de-DE" dirty="0" smtClean="0"/>
              <a:t>1.3.1 Reservekapazitäten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Standard</a:t>
            </a:r>
          </a:p>
          <a:p>
            <a:pPr lvl="1"/>
            <a:r>
              <a:rPr lang="de-DE" dirty="0" smtClean="0"/>
              <a:t>Normalstation: Auslastung </a:t>
            </a:r>
            <a:r>
              <a:rPr lang="de-DE" dirty="0"/>
              <a:t>von 85 </a:t>
            </a:r>
            <a:r>
              <a:rPr lang="de-DE" dirty="0" smtClean="0"/>
              <a:t>%</a:t>
            </a:r>
          </a:p>
          <a:p>
            <a:pPr lvl="1"/>
            <a:r>
              <a:rPr lang="de-DE" dirty="0" smtClean="0"/>
              <a:t>Intensivstation: Auslastung von </a:t>
            </a:r>
            <a:r>
              <a:rPr lang="de-DE" dirty="0"/>
              <a:t>70 </a:t>
            </a:r>
            <a:r>
              <a:rPr lang="de-DE" dirty="0" smtClean="0"/>
              <a:t>%</a:t>
            </a:r>
          </a:p>
          <a:p>
            <a:r>
              <a:rPr lang="de-DE" dirty="0" smtClean="0"/>
              <a:t>Forderung: 100 %, auf jeden Fall Erhöhung der Auslastung =&gt; Verschwendung oder Sicherheitsreserve?</a:t>
            </a:r>
          </a:p>
          <a:p>
            <a:r>
              <a:rPr lang="de-DE" dirty="0" smtClean="0"/>
              <a:t>Schwankungen</a:t>
            </a:r>
          </a:p>
          <a:p>
            <a:pPr lvl="1"/>
            <a:r>
              <a:rPr lang="de-DE" dirty="0" smtClean="0"/>
              <a:t>innerhalb </a:t>
            </a:r>
            <a:r>
              <a:rPr lang="de-DE" dirty="0"/>
              <a:t>eines </a:t>
            </a:r>
            <a:r>
              <a:rPr lang="de-DE" dirty="0" smtClean="0"/>
              <a:t>Tages: 20 % mehr Patient*innen tagsüber als zur </a:t>
            </a:r>
            <a:r>
              <a:rPr lang="de-DE" dirty="0" err="1" smtClean="0"/>
              <a:t>Mitternachsstatistik</a:t>
            </a:r>
            <a:endParaRPr lang="de-DE" dirty="0" smtClean="0"/>
          </a:p>
          <a:p>
            <a:pPr lvl="1"/>
            <a:r>
              <a:rPr lang="de-DE" dirty="0" smtClean="0"/>
              <a:t>innerhalb </a:t>
            </a:r>
            <a:r>
              <a:rPr lang="de-DE" dirty="0"/>
              <a:t>der </a:t>
            </a:r>
            <a:r>
              <a:rPr lang="de-DE" dirty="0" smtClean="0"/>
              <a:t>Woche</a:t>
            </a:r>
          </a:p>
          <a:p>
            <a:pPr lvl="2"/>
            <a:r>
              <a:rPr lang="de-DE" dirty="0" smtClean="0"/>
              <a:t>Aufnahmen: </a:t>
            </a:r>
            <a:r>
              <a:rPr lang="de-DE" dirty="0"/>
              <a:t>Maximum </a:t>
            </a:r>
            <a:r>
              <a:rPr lang="de-DE" dirty="0" smtClean="0"/>
              <a:t>Montag, Minimum Samstag</a:t>
            </a:r>
          </a:p>
          <a:p>
            <a:pPr lvl="2"/>
            <a:r>
              <a:rPr lang="de-DE" dirty="0" smtClean="0"/>
              <a:t>Entlassungen: Maximum Freitag, Minimum Sonntag</a:t>
            </a:r>
          </a:p>
          <a:p>
            <a:pPr lvl="1"/>
            <a:r>
              <a:rPr lang="de-DE" dirty="0" smtClean="0"/>
              <a:t>saisonal </a:t>
            </a:r>
          </a:p>
          <a:p>
            <a:pPr lvl="1"/>
            <a:r>
              <a:rPr lang="de-DE" dirty="0" smtClean="0"/>
              <a:t>externe Schocks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9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5786" y="1076325"/>
            <a:ext cx="4716064" cy="1038225"/>
          </a:xfrm>
        </p:spPr>
        <p:txBody>
          <a:bodyPr>
            <a:normAutofit fontScale="90000"/>
          </a:bodyPr>
          <a:lstStyle/>
          <a:p>
            <a:r>
              <a:rPr lang="de-DE" i="1" dirty="0"/>
              <a:t>Düster … ist‘s am flachen Land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52" y="2032018"/>
            <a:ext cx="6051797" cy="396873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08C0C-296E-4D65-9ACD-0440DBAF4B24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8" name="Grafik 7" descr="Book cov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39" y="4509120"/>
            <a:ext cx="953261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Protestplakat in Hersbruck gegen die Schließung des Krankenhause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57143" r="70767" b="10876"/>
          <a:stretch/>
        </p:blipFill>
        <p:spPr bwMode="auto">
          <a:xfrm>
            <a:off x="6516217" y="2087872"/>
            <a:ext cx="1499644" cy="1058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/>
          <p:nvPr/>
        </p:nvPicPr>
        <p:blipFill rotWithShape="1">
          <a:blip r:embed="rId5"/>
          <a:srcRect l="24735" t="56931" r="25794" b="28677"/>
          <a:stretch/>
        </p:blipFill>
        <p:spPr bwMode="auto">
          <a:xfrm>
            <a:off x="5863590" y="3293327"/>
            <a:ext cx="2137410" cy="388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/>
          <p:nvPr/>
        </p:nvPicPr>
        <p:blipFill rotWithShape="1">
          <a:blip r:embed="rId6"/>
          <a:srcRect l="13228" t="40635" r="16931" b="34391"/>
          <a:stretch/>
        </p:blipFill>
        <p:spPr bwMode="auto">
          <a:xfrm>
            <a:off x="5863590" y="3788526"/>
            <a:ext cx="2118360" cy="536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nhaltsplatzhalter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1848" y="843194"/>
            <a:ext cx="800102" cy="111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549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3749" y="857250"/>
            <a:ext cx="5697251" cy="1038225"/>
          </a:xfrm>
        </p:spPr>
        <p:txBody>
          <a:bodyPr/>
          <a:lstStyle/>
          <a:p>
            <a:r>
              <a:rPr lang="de-DE" dirty="0" smtClean="0"/>
              <a:t>Krankenhausreform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4003" t="18813" r="20991" b="8290"/>
          <a:stretch/>
        </p:blipFill>
        <p:spPr>
          <a:xfrm>
            <a:off x="1277634" y="1902721"/>
            <a:ext cx="5454606" cy="40661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19002" t="18160" r="40993" b="62282"/>
          <a:stretch/>
        </p:blipFill>
        <p:spPr>
          <a:xfrm>
            <a:off x="5840760" y="1660680"/>
            <a:ext cx="2160240" cy="594067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6138174" y="2456892"/>
            <a:ext cx="1728192" cy="1080120"/>
          </a:xfrm>
          <a:prstGeom prst="wedgeRoundRectCallout">
            <a:avLst>
              <a:gd name="adj1" fmla="val -19242"/>
              <a:gd name="adj2" fmla="val -78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Eckpunkte für die Krankenhaus-reform, Juni 2023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8193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5603" t="25463" r="22392" b="11813"/>
          <a:stretch/>
        </p:blipFill>
        <p:spPr>
          <a:xfrm>
            <a:off x="1530930" y="2024844"/>
            <a:ext cx="5849382" cy="39683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03749" y="857250"/>
            <a:ext cx="5697251" cy="1038225"/>
          </a:xfrm>
        </p:spPr>
        <p:txBody>
          <a:bodyPr/>
          <a:lstStyle/>
          <a:p>
            <a:r>
              <a:rPr lang="de-DE" dirty="0" smtClean="0"/>
              <a:t>Krankenhausreform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19002" t="18160" r="40993" b="62282"/>
          <a:stretch/>
        </p:blipFill>
        <p:spPr>
          <a:xfrm>
            <a:off x="6333157" y="1571740"/>
            <a:ext cx="1647646" cy="4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4003" t="16805" r="21324" b="11215"/>
          <a:stretch/>
        </p:blipFill>
        <p:spPr>
          <a:xfrm>
            <a:off x="1601671" y="1687216"/>
            <a:ext cx="5822890" cy="43122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9002" t="18160" r="40993" b="62282"/>
          <a:stretch/>
        </p:blipFill>
        <p:spPr>
          <a:xfrm>
            <a:off x="5840760" y="1660680"/>
            <a:ext cx="2160240" cy="594067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03749" y="857250"/>
            <a:ext cx="5697251" cy="1038225"/>
          </a:xfrm>
        </p:spPr>
        <p:txBody>
          <a:bodyPr/>
          <a:lstStyle/>
          <a:p>
            <a:r>
              <a:rPr lang="de-DE" dirty="0" smtClean="0"/>
              <a:t>Krankenhausreform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Krankenhaustransparenzgesetz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„Gesetz </a:t>
            </a:r>
            <a:r>
              <a:rPr lang="de-DE" dirty="0"/>
              <a:t>zur Förderung der Qualität der stationären Versorgung durch </a:t>
            </a:r>
            <a:r>
              <a:rPr lang="de-DE" dirty="0" smtClean="0"/>
              <a:t>Transparenz“ </a:t>
            </a:r>
          </a:p>
          <a:p>
            <a:pPr lvl="1"/>
            <a:r>
              <a:rPr lang="de-DE" dirty="0" smtClean="0"/>
              <a:t>1. Lesung: 21.09.2023</a:t>
            </a:r>
          </a:p>
          <a:p>
            <a:pPr lvl="1"/>
            <a:r>
              <a:rPr lang="de-DE" dirty="0" smtClean="0"/>
              <a:t>2./3. Lesung: 21.09.23</a:t>
            </a:r>
          </a:p>
          <a:p>
            <a:pPr lvl="1"/>
            <a:r>
              <a:rPr lang="de-DE" dirty="0" smtClean="0"/>
              <a:t>Bundesrat 24.11.2023</a:t>
            </a:r>
          </a:p>
          <a:p>
            <a:pPr lvl="1"/>
            <a:r>
              <a:rPr lang="de-DE" dirty="0" smtClean="0"/>
              <a:t>Vermittlungsausschuss: 21.02.2024</a:t>
            </a:r>
          </a:p>
          <a:p>
            <a:pPr lvl="1"/>
            <a:r>
              <a:rPr lang="de-DE" dirty="0" smtClean="0"/>
              <a:t>Bundesrat: 22.03.2024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80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Krankenhaustransparenzgesetz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Veröffentlichung von Struktur- und Leistungsdaten der </a:t>
            </a:r>
            <a:r>
              <a:rPr lang="de-DE" dirty="0" smtClean="0"/>
              <a:t>Krankenhäuser, </a:t>
            </a:r>
            <a:r>
              <a:rPr lang="de-DE" altLang="de-DE" dirty="0" smtClean="0"/>
              <a:t>Transparenzverzeichnis </a:t>
            </a:r>
          </a:p>
          <a:p>
            <a:r>
              <a:rPr lang="de-DE" altLang="de-DE" dirty="0" smtClean="0"/>
              <a:t>Institut </a:t>
            </a:r>
            <a:r>
              <a:rPr lang="de-DE" altLang="de-DE" dirty="0"/>
              <a:t>für das Entgeltsystem im Krankenhaus (InEK</a:t>
            </a:r>
            <a:r>
              <a:rPr lang="de-DE" altLang="de-DE" dirty="0" smtClean="0"/>
              <a:t>), </a:t>
            </a:r>
            <a:r>
              <a:rPr lang="de-DE" altLang="de-DE" dirty="0"/>
              <a:t>Institut für Qualitätssicherung und Transparenz im Gesundheitswesen (IQTIG</a:t>
            </a:r>
            <a:r>
              <a:rPr lang="de-DE" altLang="de-DE" dirty="0" smtClean="0"/>
              <a:t>), BMG</a:t>
            </a:r>
          </a:p>
          <a:p>
            <a:pPr lvl="1"/>
            <a:r>
              <a:rPr lang="de-DE" altLang="de-DE" dirty="0" smtClean="0"/>
              <a:t>Zuordnung </a:t>
            </a:r>
            <a:r>
              <a:rPr lang="de-DE" altLang="de-DE" dirty="0"/>
              <a:t>von Leistungen zu </a:t>
            </a:r>
            <a:r>
              <a:rPr lang="de-DE" altLang="de-DE" dirty="0" smtClean="0"/>
              <a:t>Leistungsgruppen</a:t>
            </a:r>
          </a:p>
          <a:p>
            <a:pPr lvl="1"/>
            <a:r>
              <a:rPr lang="de-DE" altLang="de-DE" dirty="0" smtClean="0"/>
              <a:t>Standortbezug </a:t>
            </a:r>
            <a:r>
              <a:rPr lang="de-DE" altLang="de-DE" dirty="0"/>
              <a:t>bei Diagnosen und </a:t>
            </a:r>
            <a:r>
              <a:rPr lang="de-DE" altLang="de-DE" dirty="0" smtClean="0"/>
              <a:t>Prozeduren</a:t>
            </a:r>
          </a:p>
          <a:p>
            <a:pPr lvl="1"/>
            <a:r>
              <a:rPr lang="de-DE" altLang="de-DE" dirty="0" smtClean="0"/>
              <a:t>Daten </a:t>
            </a:r>
            <a:r>
              <a:rPr lang="de-DE" altLang="de-DE" dirty="0"/>
              <a:t>zum Pflegepersonal 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Daten </a:t>
            </a:r>
            <a:r>
              <a:rPr lang="de-DE" altLang="de-DE" dirty="0"/>
              <a:t>zum ärztlichen </a:t>
            </a:r>
            <a:r>
              <a:rPr lang="de-DE" altLang="de-DE" dirty="0" smtClean="0"/>
              <a:t>Personal	</a:t>
            </a:r>
          </a:p>
          <a:p>
            <a:r>
              <a:rPr lang="de-DE" dirty="0" smtClean="0"/>
              <a:t>Ziel: </a:t>
            </a:r>
          </a:p>
          <a:p>
            <a:pPr lvl="1"/>
            <a:r>
              <a:rPr lang="de-DE" dirty="0" smtClean="0"/>
              <a:t>Informierte Nachfrager</a:t>
            </a:r>
          </a:p>
          <a:p>
            <a:pPr lvl="1"/>
            <a:r>
              <a:rPr lang="de-DE" dirty="0" smtClean="0"/>
              <a:t>Basis für Leistungsgruppenentscheidung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78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Referentenentwurf</a:t>
            </a:r>
            <a:r>
              <a:rPr lang="en-GB" dirty="0" smtClean="0"/>
              <a:t> </a:t>
            </a:r>
            <a:r>
              <a:rPr lang="en-GB" dirty="0" err="1" smtClean="0"/>
              <a:t>März</a:t>
            </a:r>
            <a:r>
              <a:rPr lang="en-GB" dirty="0" smtClean="0"/>
              <a:t> 2024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Krankenhausversorgungsverbesserungsgesetz </a:t>
            </a:r>
            <a:r>
              <a:rPr lang="de-DE" dirty="0"/>
              <a:t>(KHVVG</a:t>
            </a:r>
            <a:r>
              <a:rPr lang="de-DE" dirty="0" smtClean="0"/>
              <a:t>), Entwurf 13.03.2024</a:t>
            </a:r>
          </a:p>
          <a:p>
            <a:r>
              <a:rPr lang="de-DE" dirty="0" smtClean="0"/>
              <a:t>Kurzfristige Maßnahmen:</a:t>
            </a:r>
          </a:p>
          <a:p>
            <a:pPr lvl="1"/>
            <a:r>
              <a:rPr lang="de-DE" dirty="0" smtClean="0"/>
              <a:t>„vollständige</a:t>
            </a:r>
            <a:r>
              <a:rPr lang="de-DE" dirty="0"/>
              <a:t>, um­fassende und frühzeitige </a:t>
            </a:r>
            <a:r>
              <a:rPr lang="de-DE" dirty="0" smtClean="0"/>
              <a:t>Tarifrefinanzierung“</a:t>
            </a:r>
          </a:p>
          <a:p>
            <a:pPr lvl="1"/>
            <a:r>
              <a:rPr lang="de-DE" dirty="0" smtClean="0"/>
              <a:t>Anwendung </a:t>
            </a:r>
            <a:r>
              <a:rPr lang="de-DE" dirty="0"/>
              <a:t>des vollen </a:t>
            </a:r>
            <a:r>
              <a:rPr lang="de-DE" dirty="0" smtClean="0"/>
              <a:t>Orientierungswerts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41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Orientierungswert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5900" y="2286000"/>
            <a:ext cx="6172200" cy="1737066"/>
          </a:xfrm>
        </p:spPr>
        <p:txBody>
          <a:bodyPr>
            <a:normAutofit fontScale="55000" lnSpcReduction="20000"/>
          </a:bodyPr>
          <a:lstStyle/>
          <a:p>
            <a:r>
              <a:rPr lang="de-DE" dirty="0" smtClean="0"/>
              <a:t>Orientierungswert: </a:t>
            </a:r>
          </a:p>
          <a:p>
            <a:pPr lvl="1"/>
            <a:r>
              <a:rPr lang="de-DE" dirty="0" smtClean="0"/>
              <a:t>durchschnittliche </a:t>
            </a:r>
            <a:r>
              <a:rPr lang="de-DE" dirty="0"/>
              <a:t>jährliche Veränderung der </a:t>
            </a:r>
            <a:r>
              <a:rPr lang="de-DE" dirty="0" smtClean="0"/>
              <a:t>Krankenhauskosten (Sach- und Personalkosten)</a:t>
            </a:r>
          </a:p>
          <a:p>
            <a:pPr lvl="1"/>
            <a:r>
              <a:rPr lang="de-DE" dirty="0" smtClean="0"/>
              <a:t>Destatis, jeweils im September</a:t>
            </a:r>
          </a:p>
          <a:p>
            <a:r>
              <a:rPr lang="de-DE" dirty="0" smtClean="0"/>
              <a:t>Veränderungswert:</a:t>
            </a:r>
          </a:p>
          <a:p>
            <a:pPr lvl="1"/>
            <a:r>
              <a:rPr lang="de-DE" dirty="0" smtClean="0"/>
              <a:t>Anstieg der Erlöse, </a:t>
            </a:r>
            <a:r>
              <a:rPr lang="de-DE" dirty="0" err="1" smtClean="0"/>
              <a:t>getr</a:t>
            </a:r>
            <a:r>
              <a:rPr lang="de-DE" dirty="0" smtClean="0"/>
              <a:t>. nach DRGs und PEPP</a:t>
            </a:r>
          </a:p>
          <a:p>
            <a:pPr lvl="1"/>
            <a:r>
              <a:rPr lang="de-DE" dirty="0" smtClean="0"/>
              <a:t>Es gilt: Veränderungswert ≤Orientierungswert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485900" y="3999152"/>
          <a:ext cx="6172200" cy="1554480"/>
        </p:xfrm>
        <a:graphic>
          <a:graphicData uri="http://schemas.openxmlformats.org/drawingml/2006/table">
            <a:tbl>
              <a:tblPr/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Jahr</a:t>
                      </a:r>
                      <a:endParaRPr lang="de-DE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Grundlohn-rate</a:t>
                      </a:r>
                      <a:endParaRPr lang="de-DE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Orientier-</a:t>
                      </a:r>
                      <a:r>
                        <a:rPr lang="de-DE" sz="1400" b="1" dirty="0" err="1" smtClean="0"/>
                        <a:t>ungswert</a:t>
                      </a:r>
                      <a:endParaRPr lang="de-DE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Veränder-ungswert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/>
                        <a:t>(DRG)</a:t>
                      </a:r>
                      <a:endParaRPr lang="de-DE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Veränder-ungswert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/>
                        <a:t>(PEPP)</a:t>
                      </a:r>
                      <a:endParaRPr lang="de-DE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de-DE" sz="1400"/>
                        <a:t>2023/2024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4,22 %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6,95 %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5,13 %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5,31 %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de-DE" sz="1400"/>
                        <a:t>2022/2023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3,45 %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6,07 %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4,32 %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4,50 %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de-DE" sz="1400"/>
                        <a:t>2021/2022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2,29 %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2,37 %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2,32 %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2,32 %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2735796" y="5839167"/>
            <a:ext cx="3429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>
                <a:effectLst/>
              </a:rPr>
              <a:t>https://www.aok.de/gp/verwaltung/landesbasisfallwerte/orientierungs-und-veraenderungswert</a:t>
            </a:r>
          </a:p>
        </p:txBody>
      </p:sp>
    </p:spTree>
    <p:extLst>
      <p:ext uri="{BB962C8B-B14F-4D97-AF65-F5344CB8AC3E}">
        <p14:creationId xmlns:p14="http://schemas.microsoft.com/office/powerpoint/2010/main" val="296607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Transformationsfonds</a:t>
            </a:r>
            <a:r>
              <a:rPr lang="en-GB" dirty="0" smtClean="0"/>
              <a:t> (</a:t>
            </a:r>
            <a:r>
              <a:rPr lang="de-DE" dirty="0"/>
              <a:t>2026-2035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Ziel: Transformation der Krankenhäuser ins „neue“ System</a:t>
            </a:r>
          </a:p>
          <a:p>
            <a:r>
              <a:rPr lang="de-DE" dirty="0" smtClean="0"/>
              <a:t>Finanzierung:</a:t>
            </a:r>
          </a:p>
          <a:p>
            <a:pPr lvl="1"/>
            <a:r>
              <a:rPr lang="de-DE" dirty="0" smtClean="0"/>
              <a:t>5 Milliarden </a:t>
            </a:r>
            <a:r>
              <a:rPr lang="de-DE" dirty="0"/>
              <a:t>Euro </a:t>
            </a:r>
            <a:r>
              <a:rPr lang="de-DE" dirty="0" smtClean="0"/>
              <a:t>p.a.</a:t>
            </a:r>
          </a:p>
          <a:p>
            <a:pPr lvl="1"/>
            <a:r>
              <a:rPr lang="de-DE" dirty="0" smtClean="0"/>
              <a:t>Bund: 50 %, aus Rücklagen des Gesundheitsfonds </a:t>
            </a:r>
            <a:r>
              <a:rPr lang="de-DE" dirty="0"/>
              <a:t>der </a:t>
            </a:r>
            <a:r>
              <a:rPr lang="de-DE" dirty="0" smtClean="0"/>
              <a:t>Krankenkassen, letztlich also GKV!</a:t>
            </a:r>
          </a:p>
          <a:p>
            <a:pPr lvl="1"/>
            <a:r>
              <a:rPr lang="de-DE" dirty="0" smtClean="0"/>
              <a:t>Länder: ?</a:t>
            </a:r>
          </a:p>
          <a:p>
            <a:r>
              <a:rPr lang="de-DE" dirty="0" smtClean="0"/>
              <a:t>Bis 2026???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40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Vorhaltebudget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Fixe Vergütung unabhängig von Fallzahl/-schwere</a:t>
            </a:r>
          </a:p>
          <a:p>
            <a:pPr lvl="1"/>
            <a:r>
              <a:rPr lang="de-DE" dirty="0" smtClean="0"/>
              <a:t>Ziel: 60 % Gesamtvergütung über leistungsgruppenspezifische Vorhaltebudgets</a:t>
            </a:r>
          </a:p>
          <a:p>
            <a:r>
              <a:rPr lang="de-DE" dirty="0" smtClean="0"/>
              <a:t>Differenzierung:</a:t>
            </a:r>
          </a:p>
          <a:p>
            <a:pPr lvl="1"/>
            <a:r>
              <a:rPr lang="de-DE" dirty="0" smtClean="0"/>
              <a:t>nach Bundesländern</a:t>
            </a:r>
          </a:p>
          <a:p>
            <a:pPr lvl="1"/>
            <a:r>
              <a:rPr lang="de-DE" dirty="0" smtClean="0"/>
              <a:t>nach Leistungsgruppen</a:t>
            </a:r>
          </a:p>
          <a:p>
            <a:r>
              <a:rPr lang="de-DE" dirty="0" smtClean="0"/>
              <a:t>Fallpauschalen: gesenkt, nicht abgeschafft! </a:t>
            </a:r>
          </a:p>
          <a:p>
            <a:r>
              <a:rPr lang="de-DE" dirty="0" smtClean="0"/>
              <a:t>Bedingungen</a:t>
            </a:r>
          </a:p>
          <a:p>
            <a:pPr lvl="1"/>
            <a:r>
              <a:rPr lang="de-DE" dirty="0" smtClean="0"/>
              <a:t>Qualitätskriterien </a:t>
            </a:r>
          </a:p>
          <a:p>
            <a:pPr lvl="1"/>
            <a:r>
              <a:rPr lang="de-DE" dirty="0" smtClean="0"/>
              <a:t>Mindestvorhaltezahlen</a:t>
            </a:r>
          </a:p>
          <a:p>
            <a:r>
              <a:rPr lang="de-DE" dirty="0" smtClean="0"/>
              <a:t>Konvergenz: 2026: neutral; 2026-2028: Konvergenz</a:t>
            </a:r>
          </a:p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Saisonale Nachfrage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0" y="1600200"/>
            <a:ext cx="808028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5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Finanzierung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sektorenübergreifende </a:t>
            </a:r>
            <a:r>
              <a:rPr lang="de-DE" dirty="0" smtClean="0"/>
              <a:t>Versorgungseinrichtungen </a:t>
            </a:r>
            <a:endParaRPr lang="de-DE" dirty="0"/>
          </a:p>
          <a:p>
            <a:pPr lvl="1"/>
            <a:r>
              <a:rPr lang="de-DE" dirty="0" smtClean="0"/>
              <a:t>Vorhaltebudget pro Leistungsgruppe</a:t>
            </a:r>
          </a:p>
          <a:p>
            <a:pPr lvl="1"/>
            <a:r>
              <a:rPr lang="de-DE" dirty="0" smtClean="0"/>
              <a:t>krankenhausindividuelles Tagesentgelt</a:t>
            </a:r>
          </a:p>
          <a:p>
            <a:r>
              <a:rPr lang="de-DE" dirty="0" smtClean="0"/>
              <a:t>Andere Krankenhäuser</a:t>
            </a:r>
          </a:p>
          <a:p>
            <a:pPr lvl="1"/>
            <a:r>
              <a:rPr lang="de-DE" dirty="0"/>
              <a:t>Vorhaltebudget pro Leistungsgruppe</a:t>
            </a:r>
          </a:p>
          <a:p>
            <a:pPr lvl="1"/>
            <a:r>
              <a:rPr lang="de-DE" dirty="0" smtClean="0"/>
              <a:t>DRG</a:t>
            </a:r>
          </a:p>
          <a:p>
            <a:r>
              <a:rPr lang="de-DE" dirty="0" smtClean="0"/>
              <a:t>Komplexe Ausgleichsmechanismen bei Mehr- und Minderleistungen</a:t>
            </a:r>
          </a:p>
          <a:p>
            <a:r>
              <a:rPr lang="de-DE" dirty="0" smtClean="0"/>
              <a:t>Pflege</a:t>
            </a:r>
            <a:r>
              <a:rPr lang="de-DE" smtClean="0"/>
              <a:t>: wie bisher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C1545455-A555-446A-A25F-63D783518470}"/>
              </a:ext>
            </a:extLst>
          </p:cNvPr>
          <p:cNvCxnSpPr>
            <a:cxnSpLocks/>
          </p:cNvCxnSpPr>
          <p:nvPr/>
        </p:nvCxnSpPr>
        <p:spPr>
          <a:xfrm flipH="1">
            <a:off x="2510323" y="2897782"/>
            <a:ext cx="3971207" cy="139101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28BB8A68-D936-4E70-9D5B-7F9E7BC28C81}"/>
              </a:ext>
            </a:extLst>
          </p:cNvPr>
          <p:cNvCxnSpPr/>
          <p:nvPr/>
        </p:nvCxnSpPr>
        <p:spPr>
          <a:xfrm>
            <a:off x="2506271" y="4941493"/>
            <a:ext cx="46291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7137F2F-6F37-47A9-A473-73F2FE3C7212}"/>
              </a:ext>
            </a:extLst>
          </p:cNvPr>
          <p:cNvCxnSpPr/>
          <p:nvPr/>
        </p:nvCxnSpPr>
        <p:spPr>
          <a:xfrm flipV="1">
            <a:off x="2506271" y="2411727"/>
            <a:ext cx="0" cy="2529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F802CD5-A729-45CE-8879-406199652B90}"/>
              </a:ext>
            </a:extLst>
          </p:cNvPr>
          <p:cNvSpPr txBox="1"/>
          <p:nvPr/>
        </p:nvSpPr>
        <p:spPr>
          <a:xfrm>
            <a:off x="2097463" y="2196505"/>
            <a:ext cx="101181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25" dirty="0"/>
              <a:t>Kosten, Erlös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1A846B-02B0-46B8-A8F3-65CA40BA1865}"/>
              </a:ext>
            </a:extLst>
          </p:cNvPr>
          <p:cNvSpPr txBox="1"/>
          <p:nvPr/>
        </p:nvSpPr>
        <p:spPr>
          <a:xfrm>
            <a:off x="6730204" y="4978000"/>
            <a:ext cx="38183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25" dirty="0"/>
              <a:t>CM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79069B5-936E-4084-AD81-330A422CCC99}"/>
              </a:ext>
            </a:extLst>
          </p:cNvPr>
          <p:cNvCxnSpPr>
            <a:cxnSpLocks/>
          </p:cNvCxnSpPr>
          <p:nvPr/>
        </p:nvCxnSpPr>
        <p:spPr>
          <a:xfrm flipH="1">
            <a:off x="2506270" y="3077051"/>
            <a:ext cx="4056269" cy="972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3EDC573-B0E1-4A07-8FE2-100CCF5C1BDA}"/>
              </a:ext>
            </a:extLst>
          </p:cNvPr>
          <p:cNvCxnSpPr/>
          <p:nvPr/>
        </p:nvCxnSpPr>
        <p:spPr>
          <a:xfrm flipV="1">
            <a:off x="2506269" y="2395639"/>
            <a:ext cx="3894252" cy="254585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14284CA-2197-41A2-A65F-A5ED5D7F5255}"/>
              </a:ext>
            </a:extLst>
          </p:cNvPr>
          <p:cNvCxnSpPr/>
          <p:nvPr/>
        </p:nvCxnSpPr>
        <p:spPr>
          <a:xfrm>
            <a:off x="4658828" y="3533402"/>
            <a:ext cx="0" cy="1510783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E9B8997-3AD9-4F85-A80D-B3CABF71B11B}"/>
              </a:ext>
            </a:extLst>
          </p:cNvPr>
          <p:cNvSpPr txBox="1"/>
          <p:nvPr/>
        </p:nvSpPr>
        <p:spPr>
          <a:xfrm>
            <a:off x="4395668" y="4941494"/>
            <a:ext cx="460383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25" dirty="0"/>
              <a:t>CM*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1A42060-13EE-410C-9679-C6D16123A129}"/>
              </a:ext>
            </a:extLst>
          </p:cNvPr>
          <p:cNvCxnSpPr>
            <a:cxnSpLocks/>
          </p:cNvCxnSpPr>
          <p:nvPr/>
        </p:nvCxnSpPr>
        <p:spPr>
          <a:xfrm flipH="1">
            <a:off x="2506271" y="2458072"/>
            <a:ext cx="4107572" cy="224657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BDCC30D0-5360-47CC-B283-DDBF36853FFE}"/>
              </a:ext>
            </a:extLst>
          </p:cNvPr>
          <p:cNvSpPr/>
          <p:nvPr/>
        </p:nvSpPr>
        <p:spPr>
          <a:xfrm>
            <a:off x="6322300" y="2322467"/>
            <a:ext cx="402257" cy="1210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25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D4F0512-8CF6-42B3-A5C9-5CEC387A4F69}"/>
              </a:ext>
            </a:extLst>
          </p:cNvPr>
          <p:cNvSpPr txBox="1"/>
          <p:nvPr/>
        </p:nvSpPr>
        <p:spPr>
          <a:xfrm>
            <a:off x="6214474" y="2264831"/>
            <a:ext cx="617478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25" dirty="0"/>
              <a:t>G-DRG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2597BA-CF70-4BF6-9864-3A2A25278D18}"/>
              </a:ext>
            </a:extLst>
          </p:cNvPr>
          <p:cNvSpPr txBox="1"/>
          <p:nvPr/>
        </p:nvSpPr>
        <p:spPr>
          <a:xfrm>
            <a:off x="6211718" y="2498388"/>
            <a:ext cx="692818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25" dirty="0" err="1"/>
              <a:t>aG</a:t>
            </a:r>
            <a:r>
              <a:rPr lang="de-DE" sz="1125" dirty="0"/>
              <a:t>-DRG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8368EFB-73D3-4752-A346-7735DD4F1D6C}"/>
              </a:ext>
            </a:extLst>
          </p:cNvPr>
          <p:cNvSpPr txBox="1"/>
          <p:nvPr/>
        </p:nvSpPr>
        <p:spPr>
          <a:xfrm>
            <a:off x="6221173" y="3025721"/>
            <a:ext cx="61587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25" dirty="0"/>
              <a:t>Kosten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D45D18B-61EF-4284-B3B6-F33884617884}"/>
              </a:ext>
            </a:extLst>
          </p:cNvPr>
          <p:cNvSpPr txBox="1"/>
          <p:nvPr/>
        </p:nvSpPr>
        <p:spPr>
          <a:xfrm>
            <a:off x="6106723" y="2826024"/>
            <a:ext cx="785793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25" dirty="0"/>
              <a:t>  G*-DRG</a:t>
            </a:r>
          </a:p>
        </p:txBody>
      </p:sp>
      <p:sp>
        <p:nvSpPr>
          <p:cNvPr id="30" name="Geschweifte Klammer rechts 29">
            <a:extLst>
              <a:ext uri="{FF2B5EF4-FFF2-40B4-BE49-F238E27FC236}">
                <a16:creationId xmlns:a16="http://schemas.microsoft.com/office/drawing/2014/main" id="{C08A3D41-C765-42C0-839F-5D809CE68F4E}"/>
              </a:ext>
            </a:extLst>
          </p:cNvPr>
          <p:cNvSpPr/>
          <p:nvPr/>
        </p:nvSpPr>
        <p:spPr>
          <a:xfrm rot="10800000">
            <a:off x="2281336" y="4716432"/>
            <a:ext cx="220881" cy="2250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125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9FCF2A7-C80E-4754-8E96-DAC2EC47A8D7}"/>
              </a:ext>
            </a:extLst>
          </p:cNvPr>
          <p:cNvSpPr txBox="1"/>
          <p:nvPr/>
        </p:nvSpPr>
        <p:spPr>
          <a:xfrm>
            <a:off x="1297859" y="4716432"/>
            <a:ext cx="1019831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125" dirty="0"/>
              <a:t>Pflegebudget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0A789C3F-AA73-47DE-87B4-DC517F752DE9}"/>
              </a:ext>
            </a:extLst>
          </p:cNvPr>
          <p:cNvCxnSpPr/>
          <p:nvPr/>
        </p:nvCxnSpPr>
        <p:spPr>
          <a:xfrm flipV="1">
            <a:off x="2749298" y="4239090"/>
            <a:ext cx="0" cy="324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AD80212-84D2-40C2-9FDD-594CD9888721}"/>
              </a:ext>
            </a:extLst>
          </p:cNvPr>
          <p:cNvCxnSpPr>
            <a:cxnSpLocks/>
          </p:cNvCxnSpPr>
          <p:nvPr/>
        </p:nvCxnSpPr>
        <p:spPr>
          <a:xfrm flipV="1">
            <a:off x="2992325" y="4158082"/>
            <a:ext cx="0" cy="275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441F6723-59A4-4417-88E5-45432108F0E0}"/>
              </a:ext>
            </a:extLst>
          </p:cNvPr>
          <p:cNvCxnSpPr>
            <a:cxnSpLocks/>
          </p:cNvCxnSpPr>
          <p:nvPr/>
        </p:nvCxnSpPr>
        <p:spPr>
          <a:xfrm flipV="1">
            <a:off x="3235352" y="4077073"/>
            <a:ext cx="0" cy="243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3D5615-FA05-4917-99C9-891AB197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41</a:t>
            </a:fld>
            <a:endParaRPr lang="de-DE"/>
          </a:p>
        </p:txBody>
      </p:sp>
      <p:sp>
        <p:nvSpPr>
          <p:cNvPr id="28" name="Geschweifte Klammer rechts 27">
            <a:extLst>
              <a:ext uri="{FF2B5EF4-FFF2-40B4-BE49-F238E27FC236}">
                <a16:creationId xmlns:a16="http://schemas.microsoft.com/office/drawing/2014/main" id="{C08A3D41-C765-42C0-839F-5D809CE68F4E}"/>
              </a:ext>
            </a:extLst>
          </p:cNvPr>
          <p:cNvSpPr/>
          <p:nvPr/>
        </p:nvSpPr>
        <p:spPr>
          <a:xfrm rot="10800000">
            <a:off x="2274316" y="4295656"/>
            <a:ext cx="220881" cy="40898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125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9FCF2A7-C80E-4754-8E96-DAC2EC47A8D7}"/>
              </a:ext>
            </a:extLst>
          </p:cNvPr>
          <p:cNvSpPr txBox="1"/>
          <p:nvPr/>
        </p:nvSpPr>
        <p:spPr>
          <a:xfrm>
            <a:off x="1243112" y="4396275"/>
            <a:ext cx="11320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125" dirty="0"/>
              <a:t>Sonstige –</a:t>
            </a:r>
          </a:p>
          <a:p>
            <a:pPr algn="r"/>
            <a:r>
              <a:rPr lang="de-DE" sz="1125" dirty="0"/>
              <a:t>Vorhaltekosten</a:t>
            </a: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0" y="18857"/>
            <a:ext cx="9144000" cy="113236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Budgetfinanzierung und DRGs: </a:t>
            </a:r>
            <a:br>
              <a:rPr lang="de-DE" dirty="0" smtClean="0"/>
            </a:br>
            <a:r>
              <a:rPr lang="de-DE" dirty="0" smtClean="0"/>
              <a:t>Prinzip der Vorhaltekosten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9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09"/>
    </mc:Choice>
    <mc:Fallback xmlns="">
      <p:transition spd="slow" advTm="20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29" grpId="0"/>
      <p:bldP spid="30" grpId="0" animBg="1"/>
      <p:bldP spid="32" grpId="0"/>
      <p:bldP spid="28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Konkrete Umsetzung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226469"/>
            <a:ext cx="4447495" cy="3263504"/>
          </a:xfrm>
        </p:spPr>
        <p:txBody>
          <a:bodyPr>
            <a:normAutofit fontScale="85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de-DE" dirty="0" smtClean="0"/>
              <a:t>Pro DRG: Berechnung der deutschlandweiten Fallkosten pro DRG</a:t>
            </a:r>
          </a:p>
          <a:p>
            <a:pPr marL="728663" lvl="1" indent="-385763">
              <a:buFont typeface="+mj-lt"/>
              <a:buAutoNum type="arabicPeriod"/>
            </a:pPr>
            <a:r>
              <a:rPr lang="de-DE" dirty="0" smtClean="0"/>
              <a:t>aG-DRG</a:t>
            </a:r>
          </a:p>
          <a:p>
            <a:pPr marL="728663" lvl="1" indent="-385763">
              <a:buFont typeface="+mj-lt"/>
              <a:buAutoNum type="arabicPeriod"/>
            </a:pPr>
            <a:r>
              <a:rPr lang="de-DE" dirty="0"/>
              <a:t>Pflegeerlöse </a:t>
            </a:r>
            <a:endParaRPr lang="de-DE" dirty="0" smtClean="0"/>
          </a:p>
          <a:p>
            <a:pPr marL="385763" indent="-385763">
              <a:buFont typeface="+mj-lt"/>
              <a:buAutoNum type="arabicPeriod"/>
            </a:pPr>
            <a:r>
              <a:rPr lang="de-DE" dirty="0" smtClean="0"/>
              <a:t>Berechnung der variablen Sachkosten pro Fall pro DRG (Matrix: 4a, 4b, 5, 6a, 6b, 6c)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466598" y="2239469"/>
            <a:ext cx="1218520" cy="2029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aG-DRG</a:t>
            </a:r>
          </a:p>
        </p:txBody>
      </p:sp>
      <p:sp>
        <p:nvSpPr>
          <p:cNvPr id="5" name="Rechteck 4"/>
          <p:cNvSpPr/>
          <p:nvPr/>
        </p:nvSpPr>
        <p:spPr>
          <a:xfrm>
            <a:off x="5466598" y="4268634"/>
            <a:ext cx="1218520" cy="123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Pflegeerlöse</a:t>
            </a:r>
          </a:p>
        </p:txBody>
      </p:sp>
      <p:sp>
        <p:nvSpPr>
          <p:cNvPr id="6" name="Geschweifte Klammer links 5"/>
          <p:cNvSpPr/>
          <p:nvPr/>
        </p:nvSpPr>
        <p:spPr>
          <a:xfrm>
            <a:off x="5166560" y="2239469"/>
            <a:ext cx="251052" cy="3263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3823852" y="3733300"/>
            <a:ext cx="24084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effectLst/>
              </a:rPr>
              <a:t>Gesamtfallkosten pro DRG</a:t>
            </a:r>
          </a:p>
        </p:txBody>
      </p:sp>
      <p:sp>
        <p:nvSpPr>
          <p:cNvPr id="8" name="Rechteck 7"/>
          <p:cNvSpPr/>
          <p:nvPr/>
        </p:nvSpPr>
        <p:spPr>
          <a:xfrm>
            <a:off x="7294377" y="2239469"/>
            <a:ext cx="1212397" cy="8290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Variable Sachkosten</a:t>
            </a:r>
          </a:p>
        </p:txBody>
      </p:sp>
      <p:sp>
        <p:nvSpPr>
          <p:cNvPr id="9" name="Rechteck 8"/>
          <p:cNvSpPr/>
          <p:nvPr/>
        </p:nvSpPr>
        <p:spPr>
          <a:xfrm>
            <a:off x="7294377" y="3068484"/>
            <a:ext cx="1218520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aG-DRG</a:t>
            </a:r>
          </a:p>
        </p:txBody>
      </p:sp>
      <p:sp>
        <p:nvSpPr>
          <p:cNvPr id="10" name="Rechteck 9"/>
          <p:cNvSpPr/>
          <p:nvPr/>
        </p:nvSpPr>
        <p:spPr>
          <a:xfrm>
            <a:off x="7294377" y="4268634"/>
            <a:ext cx="1218520" cy="123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Pflegeerlöse</a:t>
            </a:r>
          </a:p>
        </p:txBody>
      </p:sp>
      <p:sp>
        <p:nvSpPr>
          <p:cNvPr id="11" name="Geschweifte Klammer rechts 10"/>
          <p:cNvSpPr/>
          <p:nvPr/>
        </p:nvSpPr>
        <p:spPr>
          <a:xfrm>
            <a:off x="8574129" y="3068484"/>
            <a:ext cx="257175" cy="2434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2" name="Textfeld 11"/>
          <p:cNvSpPr txBox="1"/>
          <p:nvPr/>
        </p:nvSpPr>
        <p:spPr>
          <a:xfrm rot="5400000">
            <a:off x="8077097" y="3994558"/>
            <a:ext cx="18472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effectLst/>
              </a:rPr>
              <a:t>Verminderte Kosten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6746350" y="3592275"/>
            <a:ext cx="398009" cy="349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18135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Konkrete Umsetzung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226469"/>
            <a:ext cx="4447495" cy="3263504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de-DE" dirty="0" smtClean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de-DE" dirty="0" smtClean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de-DE" dirty="0" smtClean="0"/>
              <a:t>Ausgliederung von 60 % der verminderten Kosten als Vorhaltepauschale</a:t>
            </a:r>
          </a:p>
          <a:p>
            <a:pPr marL="385763" indent="-385763">
              <a:buFont typeface="+mj-lt"/>
              <a:buAutoNum type="arabicPeriod"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364088" y="2047906"/>
            <a:ext cx="1212397" cy="8290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Variable Sachkosten</a:t>
            </a:r>
          </a:p>
        </p:txBody>
      </p:sp>
      <p:sp>
        <p:nvSpPr>
          <p:cNvPr id="9" name="Rechteck 8"/>
          <p:cNvSpPr/>
          <p:nvPr/>
        </p:nvSpPr>
        <p:spPr>
          <a:xfrm>
            <a:off x="5364088" y="2876922"/>
            <a:ext cx="1218520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aG-DRG</a:t>
            </a:r>
          </a:p>
        </p:txBody>
      </p:sp>
      <p:sp>
        <p:nvSpPr>
          <p:cNvPr id="10" name="Rechteck 9"/>
          <p:cNvSpPr/>
          <p:nvPr/>
        </p:nvSpPr>
        <p:spPr>
          <a:xfrm>
            <a:off x="5364088" y="4077072"/>
            <a:ext cx="1218520" cy="123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Pflegeerlöse</a:t>
            </a:r>
          </a:p>
        </p:txBody>
      </p:sp>
      <p:sp>
        <p:nvSpPr>
          <p:cNvPr id="11" name="Geschweifte Klammer rechts 10"/>
          <p:cNvSpPr/>
          <p:nvPr/>
        </p:nvSpPr>
        <p:spPr>
          <a:xfrm flipH="1">
            <a:off x="5091457" y="2873349"/>
            <a:ext cx="257175" cy="2434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2" name="Textfeld 11"/>
          <p:cNvSpPr txBox="1"/>
          <p:nvPr/>
        </p:nvSpPr>
        <p:spPr>
          <a:xfrm rot="16200000" flipH="1">
            <a:off x="4029338" y="3929011"/>
            <a:ext cx="18472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effectLst/>
              </a:rPr>
              <a:t>Verminderte</a:t>
            </a:r>
            <a:r>
              <a:rPr lang="de-DE" sz="1500" dirty="0"/>
              <a:t> </a:t>
            </a:r>
            <a:r>
              <a:rPr lang="de-DE" sz="1500" dirty="0">
                <a:effectLst/>
              </a:rPr>
              <a:t>Kosten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7550366" y="4077072"/>
            <a:ext cx="1218520" cy="123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Anteilige Pflege-personal-kosten</a:t>
            </a:r>
          </a:p>
        </p:txBody>
      </p:sp>
      <p:sp>
        <p:nvSpPr>
          <p:cNvPr id="16" name="Geschweifte Klammer rechts 15"/>
          <p:cNvSpPr/>
          <p:nvPr/>
        </p:nvSpPr>
        <p:spPr>
          <a:xfrm>
            <a:off x="6601563" y="2859828"/>
            <a:ext cx="257175" cy="2434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8" name="Rechteck 17"/>
          <p:cNvSpPr/>
          <p:nvPr/>
        </p:nvSpPr>
        <p:spPr>
          <a:xfrm>
            <a:off x="7550366" y="3843312"/>
            <a:ext cx="1218520" cy="146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60 %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756186" y="4291815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60 %</a:t>
            </a:r>
          </a:p>
        </p:txBody>
      </p:sp>
      <p:cxnSp>
        <p:nvCxnSpPr>
          <p:cNvPr id="21" name="Gerade Verbindung mit Pfeil 20"/>
          <p:cNvCxnSpPr>
            <a:stCxn id="16" idx="1"/>
            <a:endCxn id="18" idx="1"/>
          </p:cNvCxnSpPr>
          <p:nvPr/>
        </p:nvCxnSpPr>
        <p:spPr>
          <a:xfrm>
            <a:off x="6858738" y="4077072"/>
            <a:ext cx="691628" cy="49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7550366" y="2859828"/>
            <a:ext cx="1218520" cy="9834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40 %</a:t>
            </a:r>
          </a:p>
        </p:txBody>
      </p:sp>
      <p:cxnSp>
        <p:nvCxnSpPr>
          <p:cNvPr id="23" name="Gerade Verbindung mit Pfeil 22"/>
          <p:cNvCxnSpPr>
            <a:endCxn id="22" idx="1"/>
          </p:cNvCxnSpPr>
          <p:nvPr/>
        </p:nvCxnSpPr>
        <p:spPr>
          <a:xfrm flipV="1">
            <a:off x="6877693" y="3351570"/>
            <a:ext cx="672672" cy="725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740990" y="3479294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40 %</a:t>
            </a:r>
          </a:p>
        </p:txBody>
      </p:sp>
      <p:sp>
        <p:nvSpPr>
          <p:cNvPr id="27" name="Rechteck 26"/>
          <p:cNvSpPr/>
          <p:nvPr/>
        </p:nvSpPr>
        <p:spPr>
          <a:xfrm>
            <a:off x="7550366" y="2020720"/>
            <a:ext cx="1212397" cy="8290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Variable Sachkosten</a:t>
            </a:r>
          </a:p>
        </p:txBody>
      </p:sp>
      <p:sp>
        <p:nvSpPr>
          <p:cNvPr id="28" name="Geschweifte Klammer rechts 27"/>
          <p:cNvSpPr/>
          <p:nvPr/>
        </p:nvSpPr>
        <p:spPr>
          <a:xfrm>
            <a:off x="8768885" y="2020720"/>
            <a:ext cx="276999" cy="18225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9" name="Textfeld 28"/>
          <p:cNvSpPr txBox="1"/>
          <p:nvPr/>
        </p:nvSpPr>
        <p:spPr>
          <a:xfrm rot="16200000">
            <a:off x="8891114" y="2770434"/>
            <a:ext cx="7416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/>
              </a:rPr>
              <a:t>R-DRG</a:t>
            </a:r>
          </a:p>
        </p:txBody>
      </p:sp>
    </p:spTree>
    <p:extLst>
      <p:ext uri="{BB962C8B-B14F-4D97-AF65-F5344CB8AC3E}">
        <p14:creationId xmlns:p14="http://schemas.microsoft.com/office/powerpoint/2010/main" val="13896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6027043" y="1916832"/>
            <a:ext cx="1218520" cy="146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Konkrete Umsetzung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226469"/>
            <a:ext cx="4447495" cy="3263504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de-DE" dirty="0" smtClean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de-DE" dirty="0" smtClean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de-DE" dirty="0" smtClean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de-DE" dirty="0"/>
              <a:t>Abzug der anteiligen Pflegepersonalkosten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4283968" y="2150592"/>
            <a:ext cx="1218520" cy="123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Anteilige Pflege-personal-kosten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4283968" y="1916832"/>
            <a:ext cx="1218520" cy="146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7" name="Rechteck 16"/>
          <p:cNvSpPr/>
          <p:nvPr/>
        </p:nvSpPr>
        <p:spPr>
          <a:xfrm>
            <a:off x="6027043" y="2150592"/>
            <a:ext cx="1218520" cy="123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Pflegeerlöse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5568389" y="2517985"/>
            <a:ext cx="398009" cy="349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3" name="Geschweifte Klammer rechts 12"/>
          <p:cNvSpPr/>
          <p:nvPr/>
        </p:nvSpPr>
        <p:spPr>
          <a:xfrm>
            <a:off x="7356368" y="1916832"/>
            <a:ext cx="146957" cy="233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4" name="Textfeld 13"/>
          <p:cNvSpPr txBox="1"/>
          <p:nvPr/>
        </p:nvSpPr>
        <p:spPr>
          <a:xfrm>
            <a:off x="7426000" y="1687463"/>
            <a:ext cx="152452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err="1">
                <a:effectLst/>
              </a:rPr>
              <a:t>Vorhalte</a:t>
            </a:r>
            <a:r>
              <a:rPr lang="en-GB" sz="1500" dirty="0">
                <a:effectLst/>
              </a:rPr>
              <a:t>-</a:t>
            </a:r>
          </a:p>
          <a:p>
            <a:r>
              <a:rPr lang="en-GB" sz="1500" dirty="0">
                <a:effectLst/>
              </a:rPr>
              <a:t>Budget pro Fall </a:t>
            </a:r>
          </a:p>
          <a:p>
            <a:r>
              <a:rPr lang="en-GB" sz="1500" dirty="0">
                <a:effectLst/>
              </a:rPr>
              <a:t>pro DRG</a:t>
            </a:r>
          </a:p>
        </p:txBody>
      </p:sp>
    </p:spTree>
    <p:extLst>
      <p:ext uri="{BB962C8B-B14F-4D97-AF65-F5344CB8AC3E}">
        <p14:creationId xmlns:p14="http://schemas.microsoft.com/office/powerpoint/2010/main" val="4054061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5382304" y="4027288"/>
            <a:ext cx="1218520" cy="222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VP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Konkrete Umsetzung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226469"/>
            <a:ext cx="4447495" cy="3263504"/>
          </a:xfrm>
        </p:spPr>
        <p:txBody>
          <a:bodyPr>
            <a:normAutofit fontScale="70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de-DE" dirty="0" smtClean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de-DE" dirty="0" smtClean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de-DE" dirty="0" smtClean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de-DE" dirty="0" smtClean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de-DE" dirty="0" smtClean="0"/>
              <a:t>Entgeltung eines Krankenhauses pro Fall pro DRG</a:t>
            </a:r>
          </a:p>
          <a:p>
            <a:pPr marL="728663" lvl="1" indent="-385763">
              <a:buFont typeface="+mj-lt"/>
              <a:buAutoNum type="arabicPeriod"/>
            </a:pPr>
            <a:r>
              <a:rPr lang="de-DE" dirty="0" err="1" smtClean="0"/>
              <a:t>rDRG</a:t>
            </a:r>
            <a:endParaRPr lang="de-DE" dirty="0" smtClean="0"/>
          </a:p>
          <a:p>
            <a:pPr marL="728663" lvl="1" indent="-385763">
              <a:buFont typeface="+mj-lt"/>
              <a:buAutoNum type="arabicPeriod"/>
            </a:pPr>
            <a:r>
              <a:rPr lang="de-DE" dirty="0" smtClean="0"/>
              <a:t>VP</a:t>
            </a:r>
          </a:p>
          <a:p>
            <a:pPr marL="728663" lvl="1" indent="-385763">
              <a:buFont typeface="+mj-lt"/>
              <a:buAutoNum type="arabicPeriod"/>
            </a:pPr>
            <a:r>
              <a:rPr lang="de-DE" dirty="0" smtClean="0"/>
              <a:t>Pflegebudget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385366" y="2226469"/>
            <a:ext cx="1212397" cy="8290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Variable Sachkosten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5385366" y="4255634"/>
            <a:ext cx="1218520" cy="123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Pflegeerlöse</a:t>
            </a:r>
          </a:p>
        </p:txBody>
      </p:sp>
      <p:sp>
        <p:nvSpPr>
          <p:cNvPr id="12" name="Rechteck 11"/>
          <p:cNvSpPr/>
          <p:nvPr/>
        </p:nvSpPr>
        <p:spPr>
          <a:xfrm>
            <a:off x="5385366" y="2226469"/>
            <a:ext cx="1218520" cy="1800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err="1"/>
              <a:t>rDRG</a:t>
            </a:r>
            <a:endParaRPr lang="en-GB" sz="1500" dirty="0"/>
          </a:p>
        </p:txBody>
      </p:sp>
      <p:sp>
        <p:nvSpPr>
          <p:cNvPr id="4" name="Textfeld 3"/>
          <p:cNvSpPr txBox="1"/>
          <p:nvPr/>
        </p:nvSpPr>
        <p:spPr>
          <a:xfrm>
            <a:off x="6567828" y="4000255"/>
            <a:ext cx="17231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effectLst/>
              </a:rPr>
              <a:t>Vorhaltepauschale</a:t>
            </a:r>
          </a:p>
        </p:txBody>
      </p:sp>
    </p:spTree>
    <p:extLst>
      <p:ext uri="{BB962C8B-B14F-4D97-AF65-F5344CB8AC3E}">
        <p14:creationId xmlns:p14="http://schemas.microsoft.com/office/powerpoint/2010/main" val="3417010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Abrechnung Krankenhaus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Pro Fall</a:t>
            </a:r>
          </a:p>
          <a:p>
            <a:pPr lvl="1"/>
            <a:r>
              <a:rPr lang="de-DE" dirty="0" err="1" smtClean="0"/>
              <a:t>rDRG</a:t>
            </a:r>
            <a:endParaRPr lang="de-DE" dirty="0" smtClean="0"/>
          </a:p>
          <a:p>
            <a:pPr lvl="1"/>
            <a:r>
              <a:rPr lang="de-DE" dirty="0" smtClean="0"/>
              <a:t>VP</a:t>
            </a:r>
          </a:p>
          <a:p>
            <a:pPr lvl="1"/>
            <a:r>
              <a:rPr lang="de-DE" dirty="0" smtClean="0"/>
              <a:t>Pflegebudget</a:t>
            </a:r>
          </a:p>
          <a:p>
            <a:r>
              <a:rPr lang="de-DE" dirty="0" smtClean="0"/>
              <a:t>Mehr- oder Mindererlösausgleich</a:t>
            </a:r>
          </a:p>
          <a:p>
            <a:pPr lvl="1"/>
            <a:r>
              <a:rPr lang="de-DE" dirty="0" smtClean="0"/>
              <a:t>Pflege: Vollausgleich</a:t>
            </a:r>
          </a:p>
          <a:p>
            <a:pPr lvl="1"/>
            <a:r>
              <a:rPr lang="de-DE" dirty="0" smtClean="0"/>
              <a:t>Vorhaltebudget: Vollausgleich</a:t>
            </a:r>
          </a:p>
          <a:p>
            <a:pPr lvl="1"/>
            <a:r>
              <a:rPr lang="de-DE" dirty="0" err="1" smtClean="0"/>
              <a:t>rDRGs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Mehrerlöse: 65 % zurückzahlen</a:t>
            </a:r>
          </a:p>
          <a:p>
            <a:pPr lvl="2"/>
            <a:r>
              <a:rPr lang="de-DE" dirty="0" smtClean="0"/>
              <a:t>Mindererlöse: 0 % Ausgleich</a:t>
            </a:r>
          </a:p>
          <a:p>
            <a:r>
              <a:rPr lang="de-DE" dirty="0" smtClean="0"/>
              <a:t>Fixkostendegressionsabschlag: entfällt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091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3D5615-FA05-4917-99C9-891AB197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z="2000" smtClean="0">
                <a:effectLst/>
                <a:latin typeface="+mj-lt"/>
              </a:rPr>
              <a:t>47</a:t>
            </a:fld>
            <a:endParaRPr lang="de-DE" sz="2000">
              <a:effectLst/>
              <a:latin typeface="+mj-lt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4703"/>
          </a:xfrm>
        </p:spPr>
        <p:txBody>
          <a:bodyPr>
            <a:normAutofit fontScale="90000"/>
          </a:bodyPr>
          <a:lstStyle/>
          <a:p>
            <a:r>
              <a:rPr lang="de-DE" dirty="0"/>
              <a:t>Budgetfinanzierung und </a:t>
            </a:r>
            <a:r>
              <a:rPr lang="de-DE" dirty="0" smtClean="0"/>
              <a:t>DRGs: geplante Situation ab 2025</a:t>
            </a:r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28BB8A68-D936-4E70-9D5B-7F9E7BC28C81}"/>
              </a:ext>
            </a:extLst>
          </p:cNvPr>
          <p:cNvCxnSpPr>
            <a:cxnSpLocks/>
          </p:cNvCxnSpPr>
          <p:nvPr/>
        </p:nvCxnSpPr>
        <p:spPr>
          <a:xfrm>
            <a:off x="883480" y="5808982"/>
            <a:ext cx="68759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7137F2F-6F37-47A9-A473-73F2FE3C7212}"/>
              </a:ext>
            </a:extLst>
          </p:cNvPr>
          <p:cNvCxnSpPr>
            <a:cxnSpLocks/>
          </p:cNvCxnSpPr>
          <p:nvPr/>
        </p:nvCxnSpPr>
        <p:spPr>
          <a:xfrm flipV="1">
            <a:off x="883479" y="2323443"/>
            <a:ext cx="0" cy="34855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F802CD5-A729-45CE-8879-406199652B90}"/>
              </a:ext>
            </a:extLst>
          </p:cNvPr>
          <p:cNvSpPr txBox="1"/>
          <p:nvPr/>
        </p:nvSpPr>
        <p:spPr>
          <a:xfrm>
            <a:off x="43520" y="1772816"/>
            <a:ext cx="132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+mj-lt"/>
              </a:rPr>
              <a:t>Kosten, Erlös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1A846B-02B0-46B8-A8F3-65CA40BA1865}"/>
              </a:ext>
            </a:extLst>
          </p:cNvPr>
          <p:cNvSpPr txBox="1"/>
          <p:nvPr/>
        </p:nvSpPr>
        <p:spPr>
          <a:xfrm>
            <a:off x="7248692" y="5859281"/>
            <a:ext cx="106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+mj-lt"/>
              </a:rPr>
              <a:t>MENGE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14284CA-2197-41A2-A65F-A5ED5D7F5255}"/>
              </a:ext>
            </a:extLst>
          </p:cNvPr>
          <p:cNvCxnSpPr>
            <a:cxnSpLocks/>
          </p:cNvCxnSpPr>
          <p:nvPr/>
        </p:nvCxnSpPr>
        <p:spPr>
          <a:xfrm>
            <a:off x="4110994" y="3237262"/>
            <a:ext cx="0" cy="2713208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E9B8997-3AD9-4F85-A80D-B3CABF71B11B}"/>
              </a:ext>
            </a:extLst>
          </p:cNvPr>
          <p:cNvSpPr txBox="1"/>
          <p:nvPr/>
        </p:nvSpPr>
        <p:spPr>
          <a:xfrm>
            <a:off x="3496693" y="5955444"/>
            <a:ext cx="153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+mj-lt"/>
              </a:rPr>
              <a:t>PLANMENGE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DCC30D0-5360-47CC-B283-DDBF36853FFE}"/>
              </a:ext>
            </a:extLst>
          </p:cNvPr>
          <p:cNvSpPr/>
          <p:nvPr/>
        </p:nvSpPr>
        <p:spPr>
          <a:xfrm>
            <a:off x="6605182" y="2200460"/>
            <a:ext cx="597496" cy="1668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effectLst/>
              <a:latin typeface="+mj-lt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3CE3031-5CB1-4FC7-B1D6-A2D74635AC84}"/>
              </a:ext>
            </a:extLst>
          </p:cNvPr>
          <p:cNvCxnSpPr>
            <a:cxnSpLocks/>
          </p:cNvCxnSpPr>
          <p:nvPr/>
        </p:nvCxnSpPr>
        <p:spPr>
          <a:xfrm flipV="1">
            <a:off x="883479" y="3237265"/>
            <a:ext cx="3227515" cy="20365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CB7DFE8-E32C-46DC-87FF-13794F18CE97}"/>
              </a:ext>
            </a:extLst>
          </p:cNvPr>
          <p:cNvCxnSpPr>
            <a:cxnSpLocks/>
          </p:cNvCxnSpPr>
          <p:nvPr/>
        </p:nvCxnSpPr>
        <p:spPr>
          <a:xfrm flipV="1">
            <a:off x="4110994" y="2541699"/>
            <a:ext cx="3097327" cy="6905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B7F53809-C0D2-41DC-9D72-62690F7085D9}"/>
              </a:ext>
            </a:extLst>
          </p:cNvPr>
          <p:cNvSpPr txBox="1"/>
          <p:nvPr/>
        </p:nvSpPr>
        <p:spPr>
          <a:xfrm>
            <a:off x="6097423" y="2073144"/>
            <a:ext cx="117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effectLst/>
                <a:latin typeface="+mj-lt"/>
              </a:rPr>
              <a:t>G-DRG bis 2019</a:t>
            </a:r>
          </a:p>
          <a:p>
            <a:r>
              <a:rPr lang="de-DE" sz="1200" b="1" dirty="0">
                <a:solidFill>
                  <a:schemeClr val="tx2"/>
                </a:solidFill>
                <a:effectLst/>
                <a:latin typeface="+mj-lt"/>
              </a:rPr>
              <a:t>(</a:t>
            </a:r>
            <a:r>
              <a:rPr lang="de-DE" sz="1200" b="1" dirty="0" err="1">
                <a:solidFill>
                  <a:schemeClr val="tx2"/>
                </a:solidFill>
                <a:effectLst/>
                <a:latin typeface="+mj-lt"/>
              </a:rPr>
              <a:t>var</a:t>
            </a:r>
            <a:r>
              <a:rPr lang="de-DE" sz="1200" b="1" dirty="0">
                <a:solidFill>
                  <a:schemeClr val="tx2"/>
                </a:solidFill>
                <a:effectLst/>
                <a:latin typeface="+mj-lt"/>
              </a:rPr>
              <a:t>. Budget)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87DC6C85-3B4E-4D51-8D20-8B15D41F558A}"/>
              </a:ext>
            </a:extLst>
          </p:cNvPr>
          <p:cNvCxnSpPr>
            <a:cxnSpLocks/>
          </p:cNvCxnSpPr>
          <p:nvPr/>
        </p:nvCxnSpPr>
        <p:spPr>
          <a:xfrm flipV="1">
            <a:off x="877837" y="3241391"/>
            <a:ext cx="3233155" cy="2299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8AAA5BE6-8B07-4BF5-A52A-1D788F8551AB}"/>
              </a:ext>
            </a:extLst>
          </p:cNvPr>
          <p:cNvSpPr txBox="1"/>
          <p:nvPr/>
        </p:nvSpPr>
        <p:spPr>
          <a:xfrm>
            <a:off x="0" y="3041759"/>
            <a:ext cx="9732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effectLst/>
                <a:latin typeface="+mj-lt"/>
              </a:rPr>
              <a:t>Budget bei</a:t>
            </a:r>
          </a:p>
          <a:p>
            <a:r>
              <a:rPr lang="de-DE" sz="1050" dirty="0" smtClean="0">
                <a:effectLst/>
                <a:latin typeface="+mj-lt"/>
              </a:rPr>
              <a:t>Planmenge</a:t>
            </a:r>
            <a:endParaRPr lang="de-DE" sz="1050" dirty="0">
              <a:effectLst/>
              <a:latin typeface="+mj-lt"/>
            </a:endParaRPr>
          </a:p>
        </p:txBody>
      </p: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E9C7C133-06DE-470A-A8F1-418417B67AA4}"/>
              </a:ext>
            </a:extLst>
          </p:cNvPr>
          <p:cNvCxnSpPr>
            <a:cxnSpLocks/>
          </p:cNvCxnSpPr>
          <p:nvPr/>
        </p:nvCxnSpPr>
        <p:spPr>
          <a:xfrm flipV="1">
            <a:off x="877838" y="4999685"/>
            <a:ext cx="6370857" cy="594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1238AB61-4F00-44AF-9763-EA7C9CAF3843}"/>
              </a:ext>
            </a:extLst>
          </p:cNvPr>
          <p:cNvCxnSpPr/>
          <p:nvPr/>
        </p:nvCxnSpPr>
        <p:spPr>
          <a:xfrm flipV="1">
            <a:off x="877837" y="3241391"/>
            <a:ext cx="3233155" cy="14250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6C47F316-8F81-45A9-8270-BB6816B5CB7E}"/>
              </a:ext>
            </a:extLst>
          </p:cNvPr>
          <p:cNvCxnSpPr>
            <a:cxnSpLocks/>
          </p:cNvCxnSpPr>
          <p:nvPr/>
        </p:nvCxnSpPr>
        <p:spPr>
          <a:xfrm flipH="1">
            <a:off x="4110994" y="2666454"/>
            <a:ext cx="3091685" cy="5658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FB2FA84C-CDB7-4451-9740-B8CE3C155477}"/>
              </a:ext>
            </a:extLst>
          </p:cNvPr>
          <p:cNvSpPr txBox="1"/>
          <p:nvPr/>
        </p:nvSpPr>
        <p:spPr>
          <a:xfrm>
            <a:off x="7277509" y="2369367"/>
            <a:ext cx="122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aG-DRG ab 2019</a:t>
            </a:r>
          </a:p>
          <a:p>
            <a:r>
              <a:rPr lang="de-DE" sz="12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(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var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. Budget)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3DF7324-90CB-4F1F-BE47-10E93A4660A7}"/>
              </a:ext>
            </a:extLst>
          </p:cNvPr>
          <p:cNvSpPr txBox="1"/>
          <p:nvPr/>
        </p:nvSpPr>
        <p:spPr>
          <a:xfrm>
            <a:off x="6900599" y="4975414"/>
            <a:ext cx="1569790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effectLst/>
                <a:latin typeface="+mj-lt"/>
              </a:rPr>
              <a:t>Pflegebudget</a:t>
            </a:r>
          </a:p>
          <a:p>
            <a:r>
              <a:rPr lang="de-DE" sz="1200" dirty="0">
                <a:effectLst/>
                <a:latin typeface="+mj-lt"/>
              </a:rPr>
              <a:t>(starres Budget)</a:t>
            </a:r>
          </a:p>
          <a:p>
            <a:r>
              <a:rPr lang="de-DE" sz="1200" dirty="0">
                <a:effectLst/>
                <a:latin typeface="+mj-lt"/>
              </a:rPr>
              <a:t>Annahme: 30% Anteil </a:t>
            </a:r>
            <a:br>
              <a:rPr lang="de-DE" sz="1200" dirty="0">
                <a:effectLst/>
                <a:latin typeface="+mj-lt"/>
              </a:rPr>
            </a:br>
            <a:r>
              <a:rPr lang="de-DE" sz="1200" dirty="0">
                <a:effectLst/>
                <a:latin typeface="+mj-lt"/>
              </a:rPr>
              <a:t>an Gesamterlösen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FBE4A020-D9E7-4EA9-AAA9-B269918A88D4}"/>
              </a:ext>
            </a:extLst>
          </p:cNvPr>
          <p:cNvCxnSpPr/>
          <p:nvPr/>
        </p:nvCxnSpPr>
        <p:spPr>
          <a:xfrm flipV="1">
            <a:off x="877838" y="4420974"/>
            <a:ext cx="6330483" cy="797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6B8B09D4-C0A5-46EA-B249-7C7379B8832D}"/>
              </a:ext>
            </a:extLst>
          </p:cNvPr>
          <p:cNvSpPr txBox="1"/>
          <p:nvPr/>
        </p:nvSpPr>
        <p:spPr>
          <a:xfrm>
            <a:off x="5360953" y="4431903"/>
            <a:ext cx="3075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effectLst/>
                <a:latin typeface="+mj-lt"/>
              </a:rPr>
              <a:t>Vorhaltefinanzierung (Annahmen: 20% Anteil Gesamtkosten; Pflegebudget plus Vorhaltung: 50% (</a:t>
            </a:r>
            <a:r>
              <a:rPr lang="de-DE" sz="1050" dirty="0" err="1">
                <a:effectLst/>
                <a:latin typeface="+mj-lt"/>
              </a:rPr>
              <a:t>entsp</a:t>
            </a:r>
            <a:r>
              <a:rPr lang="de-DE" sz="1050" dirty="0">
                <a:effectLst/>
                <a:latin typeface="+mj-lt"/>
              </a:rPr>
              <a:t>: 60% der verminderten Kosten)</a:t>
            </a: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3980B19C-A5CF-464E-AE73-AD6C5735EA7A}"/>
              </a:ext>
            </a:extLst>
          </p:cNvPr>
          <p:cNvCxnSpPr/>
          <p:nvPr/>
        </p:nvCxnSpPr>
        <p:spPr>
          <a:xfrm flipV="1">
            <a:off x="883479" y="3247669"/>
            <a:ext cx="3221872" cy="123713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64D88EB6-3B7F-444F-88E0-AC40D9B8E4BC}"/>
              </a:ext>
            </a:extLst>
          </p:cNvPr>
          <p:cNvCxnSpPr>
            <a:cxnSpLocks/>
          </p:cNvCxnSpPr>
          <p:nvPr/>
        </p:nvCxnSpPr>
        <p:spPr>
          <a:xfrm flipV="1">
            <a:off x="4125364" y="2795835"/>
            <a:ext cx="3022631" cy="4443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" name="Textfeld 81">
            <a:extLst>
              <a:ext uri="{FF2B5EF4-FFF2-40B4-BE49-F238E27FC236}">
                <a16:creationId xmlns:a16="http://schemas.microsoft.com/office/drawing/2014/main" id="{B775F01B-FEB8-4463-A6E0-6390A1FDB506}"/>
              </a:ext>
            </a:extLst>
          </p:cNvPr>
          <p:cNvSpPr txBox="1"/>
          <p:nvPr/>
        </p:nvSpPr>
        <p:spPr>
          <a:xfrm>
            <a:off x="6797262" y="2962677"/>
            <a:ext cx="106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rDRG</a:t>
            </a:r>
            <a:r>
              <a:rPr lang="de-DE" sz="1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ab 2025</a:t>
            </a:r>
          </a:p>
          <a:p>
            <a:r>
              <a:rPr lang="de-DE" sz="1200" b="1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(</a:t>
            </a:r>
            <a:r>
              <a:rPr lang="de-DE" sz="1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var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. Budget)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4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09"/>
    </mc:Choice>
    <mc:Fallback xmlns="">
      <p:transition spd="slow" advTm="208409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59644"/>
          </a:xfrm>
        </p:spPr>
        <p:txBody>
          <a:bodyPr>
            <a:normAutofit fontScale="90000"/>
          </a:bodyPr>
          <a:lstStyle/>
          <a:p>
            <a:r>
              <a:rPr lang="de-DE" dirty="0"/>
              <a:t>Budgetfinanzierung und </a:t>
            </a:r>
            <a:r>
              <a:rPr lang="de-DE" dirty="0" smtClean="0"/>
              <a:t>DRGs: </a:t>
            </a:r>
            <a:br>
              <a:rPr lang="de-DE" dirty="0" smtClean="0"/>
            </a:br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Annahmen: </a:t>
            </a:r>
          </a:p>
          <a:p>
            <a:pPr lvl="1"/>
            <a:r>
              <a:rPr lang="de-DE" dirty="0" smtClean="0"/>
              <a:t>Budget bei Planmenge: 100 Mio. €</a:t>
            </a:r>
          </a:p>
          <a:p>
            <a:pPr lvl="1"/>
            <a:r>
              <a:rPr lang="de-DE" dirty="0" smtClean="0"/>
              <a:t>Pflegebudget: starres Budget von 30 % der Erlöse bei Planmenge: 30 </a:t>
            </a:r>
            <a:r>
              <a:rPr lang="de-DE" dirty="0" err="1" smtClean="0"/>
              <a:t>Mio</a:t>
            </a:r>
            <a:r>
              <a:rPr lang="de-DE" dirty="0" smtClean="0"/>
              <a:t> €</a:t>
            </a:r>
          </a:p>
          <a:p>
            <a:pPr lvl="1"/>
            <a:r>
              <a:rPr lang="de-DE" dirty="0" smtClean="0"/>
              <a:t>Vorhaltefinanzierung: 20 % Anteil an Gesamtkosten bei Planauslastung</a:t>
            </a:r>
          </a:p>
          <a:p>
            <a:pPr lvl="1"/>
            <a:r>
              <a:rPr lang="de-DE" dirty="0" smtClean="0"/>
              <a:t>Folge: Gesamtvorhaltung = 50 % 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6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09"/>
    </mc:Choice>
    <mc:Fallback xmlns="">
      <p:transition spd="slow" advTm="208409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3D5615-FA05-4917-99C9-891AB197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49</a:t>
            </a:fld>
            <a:endParaRPr lang="de-DE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38225"/>
          </a:xfrm>
        </p:spPr>
        <p:txBody>
          <a:bodyPr>
            <a:normAutofit fontScale="90000"/>
          </a:bodyPr>
          <a:lstStyle/>
          <a:p>
            <a:r>
              <a:rPr lang="de-DE" dirty="0"/>
              <a:t>Budgetfinanzierung und </a:t>
            </a:r>
            <a:r>
              <a:rPr lang="de-DE" dirty="0" smtClean="0"/>
              <a:t>DRGs: </a:t>
            </a:r>
            <a:br>
              <a:rPr lang="de-DE" dirty="0" smtClean="0"/>
            </a:br>
            <a:r>
              <a:rPr lang="de-DE" dirty="0" smtClean="0"/>
              <a:t>bei 90 % Ist</a:t>
            </a:r>
            <a:endParaRPr lang="de-DE" dirty="0"/>
          </a:p>
        </p:txBody>
      </p:sp>
      <p:graphicFrame>
        <p:nvGraphicFramePr>
          <p:cNvPr id="54" name="Tabelle 54">
            <a:extLst>
              <a:ext uri="{FF2B5EF4-FFF2-40B4-BE49-F238E27FC236}">
                <a16:creationId xmlns:a16="http://schemas.microsoft.com/office/drawing/2014/main" id="{AA40B6CE-1B7F-46FE-B030-0A5407646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22845"/>
              </p:ext>
            </p:extLst>
          </p:nvPr>
        </p:nvGraphicFramePr>
        <p:xfrm>
          <a:off x="467544" y="1449660"/>
          <a:ext cx="8064896" cy="540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844">
                  <a:extLst>
                    <a:ext uri="{9D8B030D-6E8A-4147-A177-3AD203B41FA5}">
                      <a16:colId xmlns:a16="http://schemas.microsoft.com/office/drawing/2014/main" val="1604379138"/>
                    </a:ext>
                  </a:extLst>
                </a:gridCol>
                <a:gridCol w="6018052">
                  <a:extLst>
                    <a:ext uri="{9D8B030D-6E8A-4147-A177-3AD203B41FA5}">
                      <a16:colId xmlns:a16="http://schemas.microsoft.com/office/drawing/2014/main" val="4119128818"/>
                    </a:ext>
                  </a:extLst>
                </a:gridCol>
              </a:tblGrid>
              <a:tr h="355292">
                <a:tc gridSpan="2">
                  <a:txBody>
                    <a:bodyPr/>
                    <a:lstStyle/>
                    <a:p>
                      <a:r>
                        <a:rPr lang="de-DE" sz="1800" dirty="0"/>
                        <a:t>Auswirkung bei Leistungsmenge 90% </a:t>
                      </a:r>
                      <a:r>
                        <a:rPr lang="de-DE" sz="1800" dirty="0" smtClean="0"/>
                        <a:t>der Planmenge</a:t>
                      </a:r>
                      <a:endParaRPr lang="de-DE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260564"/>
                  </a:ext>
                </a:extLst>
              </a:tr>
              <a:tr h="1207994">
                <a:tc>
                  <a:txBody>
                    <a:bodyPr/>
                    <a:lstStyle/>
                    <a:p>
                      <a:r>
                        <a:rPr lang="de-DE" sz="1800" dirty="0"/>
                        <a:t>G-DRG bis 2019 bei 90% IST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Mindererlösausgleich G-DRG 20</a:t>
                      </a:r>
                      <a:r>
                        <a:rPr lang="de-DE" sz="1800" dirty="0" smtClean="0"/>
                        <a:t>%. Hier:</a:t>
                      </a:r>
                      <a:endParaRPr lang="de-DE" sz="18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90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abgerechnet,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2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Mindererösausgleich</a:t>
                      </a:r>
                      <a:r>
                        <a:rPr lang="de-DE" sz="1800" dirty="0"/>
                        <a:t> (10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x 20%)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b="1" dirty="0"/>
                        <a:t>Ergebnis: 92 </a:t>
                      </a:r>
                      <a:r>
                        <a:rPr lang="de-DE" sz="1800" b="1" dirty="0" err="1"/>
                        <a:t>Mio</a:t>
                      </a:r>
                      <a:r>
                        <a:rPr lang="de-DE" sz="1800" b="1" dirty="0"/>
                        <a:t>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71188081"/>
                  </a:ext>
                </a:extLst>
              </a:tr>
              <a:tr h="97376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349163"/>
                  </a:ext>
                </a:extLst>
              </a:tr>
              <a:tr h="1776462">
                <a:tc>
                  <a:txBody>
                    <a:bodyPr/>
                    <a:lstStyle/>
                    <a:p>
                      <a:r>
                        <a:rPr lang="de-DE" sz="1800" dirty="0"/>
                        <a:t>aG-DRG ab 2020 bei 90% IST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Mindererlösausgleich aG-DRG 20</a:t>
                      </a:r>
                      <a:r>
                        <a:rPr lang="de-DE" sz="1800" dirty="0" smtClean="0"/>
                        <a:t>%. Hier:</a:t>
                      </a:r>
                      <a:endParaRPr lang="de-DE" sz="18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63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über DRG und 27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über Pflege abgerechnet (Summe 90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1,4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</a:t>
                      </a:r>
                      <a:r>
                        <a:rPr lang="de-DE" sz="1800" dirty="0" err="1"/>
                        <a:t>Mindererösausgleich</a:t>
                      </a:r>
                      <a:r>
                        <a:rPr lang="de-DE" sz="1800" dirty="0"/>
                        <a:t> aus DRG (7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x 20%) und 3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über Pflege (100% Ausgleich)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b="1" dirty="0"/>
                        <a:t>Ergebnis: 94,4 </a:t>
                      </a:r>
                      <a:r>
                        <a:rPr lang="de-DE" sz="1800" b="1" dirty="0" err="1"/>
                        <a:t>Mio</a:t>
                      </a:r>
                      <a:r>
                        <a:rPr lang="de-DE" sz="1800" b="1" dirty="0"/>
                        <a:t>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93798"/>
                  </a:ext>
                </a:extLst>
              </a:tr>
              <a:tr h="97376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7810615"/>
                  </a:ext>
                </a:extLst>
              </a:tr>
              <a:tr h="1776462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rDRG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/>
                        <a:t>ab 2025 bei 90% IST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/>
                        <a:t>Mindererlösausgleich </a:t>
                      </a:r>
                      <a:r>
                        <a:rPr lang="de-DE" sz="1800" b="1" dirty="0" err="1" smtClean="0"/>
                        <a:t>rDRG</a:t>
                      </a:r>
                      <a:r>
                        <a:rPr lang="de-DE" sz="1800" b="1" dirty="0" smtClean="0"/>
                        <a:t> </a:t>
                      </a:r>
                      <a:r>
                        <a:rPr lang="de-DE" sz="1800" b="1" dirty="0"/>
                        <a:t>0%, </a:t>
                      </a:r>
                      <a:r>
                        <a:rPr lang="de-DE" sz="1800" dirty="0"/>
                        <a:t>d.h. im Beispiel: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45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über DRG und 45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über Vorhaltung und Pflege abgerechnet (Summe 90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0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</a:t>
                      </a:r>
                      <a:r>
                        <a:rPr lang="de-DE" sz="1800" dirty="0" err="1"/>
                        <a:t>Mindererösausgleich</a:t>
                      </a:r>
                      <a:r>
                        <a:rPr lang="de-DE" sz="1800" dirty="0"/>
                        <a:t> aus DRG (5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x 0%) und 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über Pflege (100% Ausgleich)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b="1" dirty="0"/>
                        <a:t>Ergebnis: 95 </a:t>
                      </a:r>
                      <a:r>
                        <a:rPr lang="de-DE" sz="1800" b="1" dirty="0" err="1"/>
                        <a:t>Mio</a:t>
                      </a:r>
                      <a:r>
                        <a:rPr lang="de-DE" sz="1800" b="1" dirty="0"/>
                        <a:t>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34640384"/>
                  </a:ext>
                </a:extLst>
              </a:tr>
              <a:tr h="97376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974736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934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09"/>
    </mc:Choice>
    <mc:Fallback xmlns="">
      <p:transition spd="slow" advTm="2084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1484784"/>
            <a:ext cx="9828584" cy="56886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Saisonale Nachfrage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83284" y="6347533"/>
            <a:ext cx="8229600" cy="47625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effectLst/>
              </a:rPr>
              <a:t>Enquete-Kommission, 21.10.2020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1613329" y="2799621"/>
            <a:ext cx="6426388" cy="2701875"/>
          </a:xfrm>
          <a:custGeom>
            <a:avLst/>
            <a:gdLst>
              <a:gd name="connsiteX0" fmla="*/ 0 w 4635610"/>
              <a:gd name="connsiteY0" fmla="*/ 743455 h 1494853"/>
              <a:gd name="connsiteX1" fmla="*/ 1156915 w 4635610"/>
              <a:gd name="connsiteY1" fmla="*/ 1494853 h 1494853"/>
              <a:gd name="connsiteX2" fmla="*/ 2309854 w 4635610"/>
              <a:gd name="connsiteY2" fmla="*/ 739479 h 1494853"/>
              <a:gd name="connsiteX3" fmla="*/ 3466769 w 4635610"/>
              <a:gd name="connsiteY3" fmla="*/ 8 h 1494853"/>
              <a:gd name="connsiteX4" fmla="*/ 4635610 w 4635610"/>
              <a:gd name="connsiteY4" fmla="*/ 727552 h 149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610" h="1494853">
                <a:moveTo>
                  <a:pt x="0" y="743455"/>
                </a:moveTo>
                <a:cubicBezTo>
                  <a:pt x="385969" y="1119485"/>
                  <a:pt x="771939" y="1495516"/>
                  <a:pt x="1156915" y="1494853"/>
                </a:cubicBezTo>
                <a:cubicBezTo>
                  <a:pt x="1541891" y="1494190"/>
                  <a:pt x="2309854" y="739479"/>
                  <a:pt x="2309854" y="739479"/>
                </a:cubicBezTo>
                <a:cubicBezTo>
                  <a:pt x="2694830" y="490338"/>
                  <a:pt x="3079143" y="1996"/>
                  <a:pt x="3466769" y="8"/>
                </a:cubicBezTo>
                <a:cubicBezTo>
                  <a:pt x="3854395" y="-1980"/>
                  <a:pt x="4245002" y="362786"/>
                  <a:pt x="4635610" y="727552"/>
                </a:cubicBezTo>
              </a:path>
            </a:pathLst>
          </a:cu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1035465" y="1772817"/>
            <a:ext cx="112750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Bettenangebot und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–nachfrage</a:t>
            </a:r>
            <a:endParaRPr lang="en-GB" sz="1600" dirty="0">
              <a:solidFill>
                <a:srgbClr val="00206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485519" y="4102078"/>
            <a:ext cx="6763145" cy="324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5"/>
          <p:cNvSpPr txBox="1"/>
          <p:nvPr/>
        </p:nvSpPr>
        <p:spPr>
          <a:xfrm>
            <a:off x="107504" y="3689330"/>
            <a:ext cx="1907299" cy="17389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Durchschnittliche</a:t>
            </a:r>
            <a:r>
              <a:rPr lang="de-DE" sz="1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21"/>
          <p:cNvSpPr txBox="1"/>
          <p:nvPr/>
        </p:nvSpPr>
        <p:spPr>
          <a:xfrm>
            <a:off x="8311295" y="6288726"/>
            <a:ext cx="56022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1613331" y="6322941"/>
            <a:ext cx="742316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1613331" y="2442460"/>
            <a:ext cx="0" cy="38804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5"/>
          <p:cNvSpPr txBox="1"/>
          <p:nvPr/>
        </p:nvSpPr>
        <p:spPr>
          <a:xfrm>
            <a:off x="5765369" y="2386440"/>
            <a:ext cx="1907299" cy="14476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48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3D5615-FA05-4917-99C9-891AB197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50</a:t>
            </a:fld>
            <a:endParaRPr lang="de-DE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38225"/>
          </a:xfrm>
        </p:spPr>
        <p:txBody>
          <a:bodyPr>
            <a:normAutofit fontScale="90000"/>
          </a:bodyPr>
          <a:lstStyle/>
          <a:p>
            <a:r>
              <a:rPr lang="de-DE" dirty="0"/>
              <a:t>Budgetfinanzierung und </a:t>
            </a:r>
            <a:r>
              <a:rPr lang="de-DE" dirty="0" smtClean="0"/>
              <a:t>DRGs: </a:t>
            </a:r>
            <a:br>
              <a:rPr lang="de-DE" dirty="0" smtClean="0"/>
            </a:br>
            <a:r>
              <a:rPr lang="de-DE" dirty="0" smtClean="0"/>
              <a:t>bei 110 % Ist</a:t>
            </a:r>
            <a:endParaRPr lang="de-DE" dirty="0"/>
          </a:p>
        </p:txBody>
      </p:sp>
      <p:graphicFrame>
        <p:nvGraphicFramePr>
          <p:cNvPr id="54" name="Tabelle 54">
            <a:extLst>
              <a:ext uri="{FF2B5EF4-FFF2-40B4-BE49-F238E27FC236}">
                <a16:creationId xmlns:a16="http://schemas.microsoft.com/office/drawing/2014/main" id="{AA40B6CE-1B7F-46FE-B030-0A5407646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539959"/>
              </p:ext>
            </p:extLst>
          </p:nvPr>
        </p:nvGraphicFramePr>
        <p:xfrm>
          <a:off x="0" y="1449660"/>
          <a:ext cx="9144000" cy="540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17">
                  <a:extLst>
                    <a:ext uri="{9D8B030D-6E8A-4147-A177-3AD203B41FA5}">
                      <a16:colId xmlns:a16="http://schemas.microsoft.com/office/drawing/2014/main" val="1604379138"/>
                    </a:ext>
                  </a:extLst>
                </a:gridCol>
                <a:gridCol w="6823283">
                  <a:extLst>
                    <a:ext uri="{9D8B030D-6E8A-4147-A177-3AD203B41FA5}">
                      <a16:colId xmlns:a16="http://schemas.microsoft.com/office/drawing/2014/main" val="4119128818"/>
                    </a:ext>
                  </a:extLst>
                </a:gridCol>
              </a:tblGrid>
              <a:tr h="355292">
                <a:tc gridSpan="2">
                  <a:txBody>
                    <a:bodyPr/>
                    <a:lstStyle/>
                    <a:p>
                      <a:r>
                        <a:rPr lang="de-DE" sz="1800" dirty="0"/>
                        <a:t>Auswirkung bei Leistungsmenge </a:t>
                      </a:r>
                      <a:r>
                        <a:rPr lang="de-DE" sz="1800" dirty="0" smtClean="0"/>
                        <a:t>110</a:t>
                      </a:r>
                      <a:r>
                        <a:rPr lang="de-DE" sz="1800" dirty="0"/>
                        <a:t>% </a:t>
                      </a:r>
                      <a:r>
                        <a:rPr lang="de-DE" sz="1800" dirty="0" smtClean="0"/>
                        <a:t>der Planmenge</a:t>
                      </a:r>
                      <a:endParaRPr lang="de-DE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260564"/>
                  </a:ext>
                </a:extLst>
              </a:tr>
              <a:tr h="1207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G-DRG bis 2019 bei 110% IST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Mehrerlösausgleich G-DRG 65%, d.h. im Beispiel: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110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abgerechnet,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6,5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Rückzahlung (10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x 65%)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b="1" dirty="0"/>
                        <a:t>Ergebnis: 103,5 </a:t>
                      </a:r>
                      <a:r>
                        <a:rPr lang="de-DE" sz="1800" b="1" dirty="0" err="1"/>
                        <a:t>Mio</a:t>
                      </a:r>
                      <a:r>
                        <a:rPr lang="de-DE" sz="1800" b="1" dirty="0"/>
                        <a:t>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88081"/>
                  </a:ext>
                </a:extLst>
              </a:tr>
              <a:tr h="97376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349163"/>
                  </a:ext>
                </a:extLst>
              </a:tr>
              <a:tr h="1776462">
                <a:tc>
                  <a:txBody>
                    <a:bodyPr/>
                    <a:lstStyle/>
                    <a:p>
                      <a:r>
                        <a:rPr lang="de-DE" sz="1800" dirty="0"/>
                        <a:t>aG-DRG ab 2020 bei 110% IST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Mehrerlösausgleich aG-DRG 65%, d.h. im Beispiel: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110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abgerechnet, davon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33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aus Pflege, d.h. 3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Rückzahlung (100% Ausgleich)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77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aus DRG, d.h. 4,55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Rückzahlung (7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x 65%)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b="1" dirty="0"/>
                        <a:t>Ergebnis: 102,45 </a:t>
                      </a:r>
                      <a:r>
                        <a:rPr lang="de-DE" sz="1800" b="1" dirty="0" err="1"/>
                        <a:t>Mio</a:t>
                      </a:r>
                      <a:r>
                        <a:rPr lang="de-DE" sz="1800" b="1" dirty="0"/>
                        <a:t>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798"/>
                  </a:ext>
                </a:extLst>
              </a:tr>
              <a:tr h="97376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7810615"/>
                  </a:ext>
                </a:extLst>
              </a:tr>
              <a:tr h="1776462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rDRG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/>
                        <a:t>ab 2025 bei 110% IST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Mehrerlösausgleich </a:t>
                      </a:r>
                      <a:r>
                        <a:rPr lang="de-DE" sz="1800" dirty="0" err="1" smtClean="0"/>
                        <a:t>rDRG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/>
                        <a:t>65%, d.h. im Beispiel: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110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abgerechnet, davon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55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aus Vorhaltung und Pflege, d.h. 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Rückzahlung (100% Ausgleich)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dirty="0"/>
                        <a:t>55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aus DRG, d.h. 3,25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Rückzahlung (7 </a:t>
                      </a:r>
                      <a:r>
                        <a:rPr lang="de-DE" sz="1800" dirty="0" err="1"/>
                        <a:t>Mio</a:t>
                      </a:r>
                      <a:r>
                        <a:rPr lang="de-DE" sz="1800" dirty="0"/>
                        <a:t> € x 65%)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800" b="1" dirty="0"/>
                        <a:t>Ergebnis: 101,75 </a:t>
                      </a:r>
                      <a:r>
                        <a:rPr lang="de-DE" sz="1800" b="1" dirty="0" err="1"/>
                        <a:t>Mio</a:t>
                      </a:r>
                      <a:r>
                        <a:rPr lang="de-DE" sz="1800" b="1" dirty="0"/>
                        <a:t>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640384"/>
                  </a:ext>
                </a:extLst>
              </a:tr>
              <a:tr h="97376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974736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38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09"/>
    </mc:Choice>
    <mc:Fallback xmlns="">
      <p:transition spd="slow" advTm="208409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Extravergütung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Zusätzlich zur Vorhaltevergütung und </a:t>
            </a:r>
            <a:r>
              <a:rPr lang="de-DE" dirty="0" smtClean="0"/>
              <a:t>Versorgungszuschläge</a:t>
            </a:r>
          </a:p>
          <a:p>
            <a:pPr lvl="1"/>
            <a:r>
              <a:rPr lang="de-DE" dirty="0" smtClean="0"/>
              <a:t>Pädiatrie </a:t>
            </a:r>
            <a:r>
              <a:rPr lang="de-DE" dirty="0"/>
              <a:t>(288 Millionen </a:t>
            </a:r>
            <a:r>
              <a:rPr lang="de-DE" dirty="0" smtClean="0"/>
              <a:t>Euro)</a:t>
            </a:r>
          </a:p>
          <a:p>
            <a:pPr lvl="1"/>
            <a:r>
              <a:rPr lang="de-DE" dirty="0" smtClean="0"/>
              <a:t>Geburtshilfe </a:t>
            </a:r>
            <a:r>
              <a:rPr lang="de-DE" dirty="0"/>
              <a:t>(120 </a:t>
            </a:r>
            <a:r>
              <a:rPr lang="de-DE" dirty="0" smtClean="0"/>
              <a:t>Millio­nen)</a:t>
            </a:r>
          </a:p>
          <a:p>
            <a:pPr lvl="1"/>
            <a:r>
              <a:rPr lang="de-DE" dirty="0" smtClean="0"/>
              <a:t>Stroke </a:t>
            </a:r>
            <a:r>
              <a:rPr lang="de-DE" dirty="0"/>
              <a:t>Units (35 </a:t>
            </a:r>
            <a:r>
              <a:rPr lang="de-DE" dirty="0" smtClean="0"/>
              <a:t>Millionen)</a:t>
            </a:r>
          </a:p>
          <a:p>
            <a:pPr lvl="1"/>
            <a:r>
              <a:rPr lang="de-DE" dirty="0" smtClean="0"/>
              <a:t>Spezielle </a:t>
            </a:r>
            <a:r>
              <a:rPr lang="de-DE" dirty="0"/>
              <a:t>Traumatologie (65 Millionen) </a:t>
            </a:r>
            <a:endParaRPr lang="de-DE" dirty="0" smtClean="0"/>
          </a:p>
          <a:p>
            <a:pPr lvl="1"/>
            <a:r>
              <a:rPr lang="de-DE" dirty="0" smtClean="0"/>
              <a:t>Intensivmedizin </a:t>
            </a:r>
            <a:r>
              <a:rPr lang="de-DE" dirty="0"/>
              <a:t>(30 Millionen) </a:t>
            </a:r>
            <a:endParaRPr lang="de-DE" dirty="0" smtClean="0"/>
          </a:p>
          <a:p>
            <a:pPr lvl="1"/>
            <a:r>
              <a:rPr lang="de-DE" dirty="0" smtClean="0"/>
              <a:t>Notfallversorgung</a:t>
            </a:r>
          </a:p>
          <a:p>
            <a:pPr lvl="1"/>
            <a:r>
              <a:rPr lang="de-DE" dirty="0" smtClean="0"/>
              <a:t>Universitätsmedizin</a:t>
            </a:r>
          </a:p>
          <a:p>
            <a:pPr lvl="2"/>
            <a:r>
              <a:rPr lang="de-DE" dirty="0" smtClean="0"/>
              <a:t>Koordinierungs- </a:t>
            </a:r>
            <a:r>
              <a:rPr lang="de-DE" dirty="0"/>
              <a:t>und </a:t>
            </a:r>
            <a:r>
              <a:rPr lang="de-DE" dirty="0" smtClean="0"/>
              <a:t>Vernetzungs­aufga­ben</a:t>
            </a:r>
          </a:p>
          <a:p>
            <a:pPr lvl="2"/>
            <a:r>
              <a:rPr lang="de-DE" dirty="0" smtClean="0"/>
              <a:t>spezielle </a:t>
            </a:r>
            <a:r>
              <a:rPr lang="de-DE" dirty="0"/>
              <a:t>Vorhaltung von Geräten und </a:t>
            </a:r>
            <a:r>
              <a:rPr lang="de-DE" dirty="0" smtClean="0"/>
              <a:t>Personal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effectLst/>
              </a:rPr>
              <a:t>Gesundheitswesen in ländlichen Räumen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Leistungsgruppen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Ziel: Verbesserung </a:t>
            </a:r>
            <a:r>
              <a:rPr lang="de-DE" dirty="0"/>
              <a:t>der Versorgungsqualität </a:t>
            </a:r>
            <a:endParaRPr lang="de-DE" dirty="0" smtClean="0"/>
          </a:p>
          <a:p>
            <a:pPr lvl="1"/>
            <a:r>
              <a:rPr lang="de-DE" dirty="0" smtClean="0"/>
              <a:t>Bisher: Landeskrankenhausplan nach Fachabteilungen (wenige!); innerhalb der Fachabteilung ist alles erlaubt</a:t>
            </a:r>
          </a:p>
          <a:p>
            <a:pPr lvl="1"/>
            <a:r>
              <a:rPr lang="de-DE" dirty="0" smtClean="0"/>
              <a:t>Zukunft: Landeskrankenhausplan nach Leistungsgruppen (65); nur wer bedarfsnotwendig ist und die entsprechende Strukturqualität erbringt, darf behandeln</a:t>
            </a:r>
          </a:p>
          <a:p>
            <a:r>
              <a:rPr lang="de-DE" dirty="0" smtClean="0"/>
              <a:t>Basis: 60 Leistungsgruppen aus Nordrhein-Westfalen plus 5 weitre Gruppen</a:t>
            </a:r>
          </a:p>
          <a:p>
            <a:r>
              <a:rPr lang="de-DE" dirty="0" smtClean="0"/>
              <a:t>Bundeseinheitliche Qualitätskriterien: nur wer die jeweiligen </a:t>
            </a:r>
            <a:r>
              <a:rPr lang="de-DE" dirty="0"/>
              <a:t>Struktur- und Pro­zessqualitätsmerkmale </a:t>
            </a:r>
            <a:r>
              <a:rPr lang="de-DE" dirty="0" smtClean="0"/>
              <a:t>erfüllt, darf die entsprechende </a:t>
            </a:r>
            <a:r>
              <a:rPr lang="de-DE" dirty="0"/>
              <a:t>Leistungen </a:t>
            </a:r>
            <a:r>
              <a:rPr lang="de-DE" dirty="0" smtClean="0"/>
              <a:t>erbringen</a:t>
            </a:r>
            <a:endParaRPr lang="de-DE" dirty="0"/>
          </a:p>
          <a:p>
            <a:pPr lvl="1"/>
            <a:r>
              <a:rPr lang="de-DE" dirty="0" smtClean="0"/>
              <a:t>technische Ausstattung</a:t>
            </a:r>
          </a:p>
          <a:p>
            <a:pPr lvl="1"/>
            <a:r>
              <a:rPr lang="de-DE" dirty="0" smtClean="0"/>
              <a:t>qualifiziertes </a:t>
            </a:r>
            <a:r>
              <a:rPr lang="de-DE" dirty="0"/>
              <a:t>Personal </a:t>
            </a:r>
            <a:endParaRPr lang="de-DE" dirty="0" smtClean="0"/>
          </a:p>
          <a:p>
            <a:pPr lvl="1"/>
            <a:r>
              <a:rPr lang="de-DE" dirty="0" smtClean="0"/>
              <a:t>jeweilige </a:t>
            </a:r>
            <a:r>
              <a:rPr lang="de-DE" dirty="0"/>
              <a:t>Fachdisziplin zur Vor-, Mit- und Nachbehandlung </a:t>
            </a:r>
            <a:r>
              <a:rPr lang="de-DE" dirty="0" smtClean="0"/>
              <a:t>(z.B. Herzchirurgie und interventionelle Kardiologie)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effectLst/>
              </a:rPr>
              <a:t>Gesundheitswesen in ländlichen Räumen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69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Leistungsgruppen</a:t>
            </a:r>
            <a:r>
              <a:rPr lang="en-GB" dirty="0" smtClean="0"/>
              <a:t> NRW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6112" t="18214" r="37028" b="7976"/>
          <a:stretch/>
        </p:blipFill>
        <p:spPr>
          <a:xfrm>
            <a:off x="6166078" y="857251"/>
            <a:ext cx="2977923" cy="5114438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>
          <a:xfrm>
            <a:off x="165334" y="3153455"/>
            <a:ext cx="5192480" cy="649061"/>
          </a:xfrm>
          <a:prstGeom prst="wedgeRectCallout">
            <a:avLst>
              <a:gd name="adj1" fmla="val 66195"/>
              <a:gd name="adj2" fmla="val -30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5888" t="52620" r="40451" b="43809"/>
          <a:stretch/>
        </p:blipFill>
        <p:spPr>
          <a:xfrm>
            <a:off x="165334" y="3257551"/>
            <a:ext cx="5192480" cy="489857"/>
          </a:xfrm>
          <a:prstGeom prst="rect">
            <a:avLst/>
          </a:prstGeom>
        </p:spPr>
      </p:pic>
      <p:sp>
        <p:nvSpPr>
          <p:cNvPr id="7" name="Ovale Legende 6"/>
          <p:cNvSpPr/>
          <p:nvPr/>
        </p:nvSpPr>
        <p:spPr>
          <a:xfrm>
            <a:off x="1543050" y="4702629"/>
            <a:ext cx="3729038" cy="888547"/>
          </a:xfrm>
          <a:prstGeom prst="wedgeEllipseCallout">
            <a:avLst>
              <a:gd name="adj1" fmla="val 2812"/>
              <a:gd name="adj2" fmla="val -150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err="1"/>
              <a:t>Senologie</a:t>
            </a:r>
            <a:r>
              <a:rPr lang="de-DE" sz="1500" dirty="0"/>
              <a:t> = Lehre d. </a:t>
            </a:r>
            <a:r>
              <a:rPr lang="de-DE" sz="1500" dirty="0" err="1"/>
              <a:t>weibl</a:t>
            </a:r>
            <a:r>
              <a:rPr lang="de-DE" sz="1500" dirty="0"/>
              <a:t>. Brust</a:t>
            </a:r>
          </a:p>
          <a:p>
            <a:pPr algn="ctr"/>
            <a:r>
              <a:rPr lang="de-DE" sz="1500" dirty="0"/>
              <a:t>Ovarial-CA = Eierstockkrebs</a:t>
            </a:r>
          </a:p>
        </p:txBody>
      </p:sp>
    </p:spTree>
    <p:extLst>
      <p:ext uri="{BB962C8B-B14F-4D97-AF65-F5344CB8AC3E}">
        <p14:creationId xmlns:p14="http://schemas.microsoft.com/office/powerpoint/2010/main" val="910541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Qualitätskriterien der Leistungsgruppen: Beispiel Geburten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6929" t="13928" r="51017" b="8334"/>
          <a:stretch/>
        </p:blipFill>
        <p:spPr>
          <a:xfrm rot="5400000">
            <a:off x="3447266" y="-970426"/>
            <a:ext cx="2274776" cy="9169309"/>
          </a:xfrm>
          <a:prstGeom prst="rect">
            <a:avLst/>
          </a:prstGeom>
        </p:spPr>
      </p:pic>
      <p:sp>
        <p:nvSpPr>
          <p:cNvPr id="7" name="Rechteckige Legende 6"/>
          <p:cNvSpPr/>
          <p:nvPr/>
        </p:nvSpPr>
        <p:spPr>
          <a:xfrm>
            <a:off x="240958" y="5194472"/>
            <a:ext cx="1260389" cy="488092"/>
          </a:xfrm>
          <a:prstGeom prst="wedgeRectCallout">
            <a:avLst>
              <a:gd name="adj1" fmla="val 50245"/>
              <a:gd name="adj2" fmla="val -299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Versorgungs-gebiet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127388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Qualitätskriterien der Leistungsgruppen: Beispiel Geburten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6929" t="13928" r="51017" b="8334"/>
          <a:stretch/>
        </p:blipFill>
        <p:spPr>
          <a:xfrm rot="5400000">
            <a:off x="3447266" y="-970426"/>
            <a:ext cx="2274776" cy="9169309"/>
          </a:xfrm>
          <a:prstGeom prst="rect">
            <a:avLst/>
          </a:prstGeom>
        </p:spPr>
      </p:pic>
      <p:sp>
        <p:nvSpPr>
          <p:cNvPr id="7" name="Rechteckige Legende 6"/>
          <p:cNvSpPr/>
          <p:nvPr/>
        </p:nvSpPr>
        <p:spPr>
          <a:xfrm>
            <a:off x="240958" y="5194472"/>
            <a:ext cx="1260389" cy="488092"/>
          </a:xfrm>
          <a:prstGeom prst="wedgeRectCallout">
            <a:avLst>
              <a:gd name="adj1" fmla="val 50245"/>
              <a:gd name="adj2" fmla="val -299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err="1"/>
              <a:t>Versorgungs-gebiet</a:t>
            </a:r>
            <a:endParaRPr lang="en-GB" sz="1500" dirty="0"/>
          </a:p>
        </p:txBody>
      </p:sp>
      <p:sp>
        <p:nvSpPr>
          <p:cNvPr id="8" name="Rechteckige Legende 7"/>
          <p:cNvSpPr/>
          <p:nvPr/>
        </p:nvSpPr>
        <p:spPr>
          <a:xfrm>
            <a:off x="3291532" y="1484784"/>
            <a:ext cx="4496315" cy="744922"/>
          </a:xfrm>
          <a:prstGeom prst="wedgeRectCallout">
            <a:avLst>
              <a:gd name="adj1" fmla="val -54516"/>
              <a:gd name="adj2" fmla="val 99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Geburten dürfen nur abgerechnet werden, wenn die anderen Leistungsgruppen ebenfalls angeboten werden können.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91963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4921" t="10714" r="34796" b="7143"/>
          <a:stretch/>
        </p:blipFill>
        <p:spPr>
          <a:xfrm rot="5400000">
            <a:off x="1795653" y="-959795"/>
            <a:ext cx="5164892" cy="875619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02066" y="3067731"/>
            <a:ext cx="985838" cy="1181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30524138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Mindestvorhaltezahlen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Inhalt: Mindestzahl </a:t>
            </a:r>
            <a:r>
              <a:rPr lang="de-DE" dirty="0"/>
              <a:t>an vom Krankenhausstandort erbrachten Behandlungsfällen </a:t>
            </a:r>
            <a:r>
              <a:rPr lang="de-DE" dirty="0" smtClean="0"/>
              <a:t>pro Leistungsgruppe</a:t>
            </a:r>
          </a:p>
          <a:p>
            <a:r>
              <a:rPr lang="de-DE" dirty="0" smtClean="0"/>
              <a:t>Entwicklung: BMG </a:t>
            </a:r>
            <a:r>
              <a:rPr lang="de-DE" dirty="0"/>
              <a:t>auf Grundlage von Empfeh­lungen </a:t>
            </a:r>
            <a:r>
              <a:rPr lang="de-DE" dirty="0" smtClean="0"/>
              <a:t>von IQWiG und InEK</a:t>
            </a:r>
          </a:p>
          <a:p>
            <a:r>
              <a:rPr lang="de-DE" dirty="0" smtClean="0"/>
              <a:t>„Gelegenheitsversorgung“: stärkere Konzentration, insb. bei </a:t>
            </a:r>
            <a:r>
              <a:rPr lang="de-DE" dirty="0" err="1" smtClean="0"/>
              <a:t>onkochirurgischen</a:t>
            </a:r>
            <a:r>
              <a:rPr lang="de-DE" dirty="0" smtClean="0"/>
              <a:t> Leistungen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effectLst/>
              </a:rPr>
              <a:t>Gesundheitswesen in ländlichen Räumen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145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Sonderregelung</a:t>
            </a:r>
            <a:r>
              <a:rPr lang="en-GB" dirty="0" smtClean="0"/>
              <a:t> </a:t>
            </a:r>
            <a:r>
              <a:rPr lang="en-GB" dirty="0" err="1" smtClean="0"/>
              <a:t>ländlicher</a:t>
            </a:r>
            <a:r>
              <a:rPr lang="en-GB" dirty="0" smtClean="0"/>
              <a:t> </a:t>
            </a:r>
            <a:r>
              <a:rPr lang="en-GB" dirty="0" err="1" smtClean="0"/>
              <a:t>Raum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Bundesland kann abweichend Leistungsgruppen zuweisen, </a:t>
            </a:r>
          </a:p>
          <a:p>
            <a:pPr lvl="1"/>
            <a:r>
              <a:rPr lang="de-DE" dirty="0" smtClean="0"/>
              <a:t>auch dann, wenn Qualitätskrite­rien </a:t>
            </a:r>
            <a:r>
              <a:rPr lang="de-DE" dirty="0"/>
              <a:t>nicht erfüllt sind, </a:t>
            </a:r>
            <a:endParaRPr lang="de-DE" dirty="0" smtClean="0"/>
          </a:p>
          <a:p>
            <a:pPr lvl="1"/>
            <a:r>
              <a:rPr lang="de-DE" dirty="0" smtClean="0"/>
              <a:t>dies aber zur </a:t>
            </a:r>
            <a:r>
              <a:rPr lang="de-DE" dirty="0"/>
              <a:t>Sicherstellung einer flächendeckenden Versorgung der Bevölkerung zwingend erforderlich ist.</a:t>
            </a:r>
          </a:p>
          <a:p>
            <a:r>
              <a:rPr lang="de-DE" dirty="0" smtClean="0"/>
              <a:t>Höchstfahrzeiten </a:t>
            </a:r>
            <a:r>
              <a:rPr lang="de-DE" dirty="0"/>
              <a:t>bis zur </a:t>
            </a:r>
            <a:r>
              <a:rPr lang="de-DE" dirty="0" smtClean="0"/>
              <a:t>Klinik:</a:t>
            </a:r>
          </a:p>
          <a:p>
            <a:pPr lvl="1"/>
            <a:r>
              <a:rPr lang="de-DE" dirty="0" smtClean="0"/>
              <a:t>Zuweisung </a:t>
            </a:r>
            <a:r>
              <a:rPr lang="de-DE" dirty="0"/>
              <a:t>einer Leis­tungsgruppe </a:t>
            </a:r>
            <a:r>
              <a:rPr lang="de-DE" dirty="0" smtClean="0"/>
              <a:t>ist zur </a:t>
            </a:r>
            <a:r>
              <a:rPr lang="de-DE" dirty="0"/>
              <a:t>Sicherstellung einer flächendeckenden Versorgung der Bevölkerung zwingend erfor­derlich, </a:t>
            </a:r>
            <a:endParaRPr lang="de-DE" dirty="0" smtClean="0"/>
          </a:p>
          <a:p>
            <a:pPr lvl="2"/>
            <a:r>
              <a:rPr lang="de-DE" dirty="0" smtClean="0"/>
              <a:t>wenn </a:t>
            </a:r>
            <a:r>
              <a:rPr lang="de-DE" dirty="0"/>
              <a:t>ein anderes Krankenhaus für die Leistungsgruppen Allgemeine Innere Medizin und Allgemeine Chirurgie in 30 Pkw-Fahrtzeitminuten </a:t>
            </a:r>
            <a:endParaRPr lang="de-DE" dirty="0" smtClean="0"/>
          </a:p>
          <a:p>
            <a:pPr lvl="2"/>
            <a:r>
              <a:rPr lang="de-DE" dirty="0" smtClean="0"/>
              <a:t>und </a:t>
            </a:r>
            <a:r>
              <a:rPr lang="de-DE" dirty="0"/>
              <a:t>für die übrigen Leistungsgruppen in 40 Pkw-Fahrtzeitminuten nicht erreichbar </a:t>
            </a:r>
            <a:r>
              <a:rPr lang="de-DE" dirty="0" smtClean="0"/>
              <a:t>ist</a:t>
            </a:r>
            <a:endParaRPr lang="de-DE" dirty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effectLst/>
              </a:rPr>
              <a:t>Gesundheitswesen in ländlichen Räumen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73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Sektorenübergreifende </a:t>
            </a:r>
            <a:r>
              <a:rPr lang="de-DE" dirty="0" smtClean="0"/>
              <a:t>Versorgungseinrichtungen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„Level 1i-Kran­kenhäuser“: explizite Ausweitung auf den ambulanten Sektor, insb.</a:t>
            </a:r>
          </a:p>
          <a:p>
            <a:pPr lvl="1"/>
            <a:r>
              <a:rPr lang="de-DE" dirty="0" smtClean="0"/>
              <a:t>ambulantes Operieren</a:t>
            </a:r>
          </a:p>
          <a:p>
            <a:pPr lvl="1"/>
            <a:r>
              <a:rPr lang="de-DE" dirty="0" smtClean="0"/>
              <a:t>medizinisch-pflegerische Versorgung</a:t>
            </a:r>
          </a:p>
          <a:p>
            <a:pPr lvl="1"/>
            <a:r>
              <a:rPr lang="de-DE" dirty="0" smtClean="0"/>
              <a:t>belegärztliche </a:t>
            </a:r>
            <a:r>
              <a:rPr lang="de-DE" dirty="0"/>
              <a:t>Leistungen </a:t>
            </a:r>
            <a:endParaRPr lang="de-DE" dirty="0" smtClean="0"/>
          </a:p>
          <a:p>
            <a:pPr lvl="1"/>
            <a:r>
              <a:rPr lang="de-DE" dirty="0" smtClean="0"/>
              <a:t>Übergangs-</a:t>
            </a:r>
            <a:r>
              <a:rPr lang="de-DE" dirty="0"/>
              <a:t>, Kurzzeit- sowie Tages- und </a:t>
            </a:r>
            <a:r>
              <a:rPr lang="de-DE" dirty="0" smtClean="0"/>
              <a:t>Nachtpflege</a:t>
            </a:r>
          </a:p>
          <a:p>
            <a:r>
              <a:rPr lang="de-DE" dirty="0" smtClean="0"/>
              <a:t>Ermächtigung bei drohender Unterversorgung</a:t>
            </a:r>
          </a:p>
          <a:p>
            <a:pPr lvl="1"/>
            <a:r>
              <a:rPr lang="de-DE" dirty="0" smtClean="0"/>
              <a:t>Hausärztlicher Bereich: Ermächtigung, wo keine Zulassungsbeschränkung besteht</a:t>
            </a:r>
          </a:p>
          <a:p>
            <a:pPr lvl="1"/>
            <a:endParaRPr lang="de-DE" dirty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effectLst/>
              </a:rPr>
              <a:t>Gesundheitswesen in ländlichen Räumen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0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1484784"/>
            <a:ext cx="9828584" cy="56886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5607170" y="2803585"/>
            <a:ext cx="1751162" cy="517585"/>
          </a:xfrm>
          <a:custGeom>
            <a:avLst/>
            <a:gdLst>
              <a:gd name="connsiteX0" fmla="*/ 0 w 1751162"/>
              <a:gd name="connsiteY0" fmla="*/ 517585 h 517585"/>
              <a:gd name="connsiteX1" fmla="*/ 86264 w 1751162"/>
              <a:gd name="connsiteY1" fmla="*/ 405441 h 517585"/>
              <a:gd name="connsiteX2" fmla="*/ 181155 w 1751162"/>
              <a:gd name="connsiteY2" fmla="*/ 301924 h 517585"/>
              <a:gd name="connsiteX3" fmla="*/ 414068 w 1751162"/>
              <a:gd name="connsiteY3" fmla="*/ 138023 h 517585"/>
              <a:gd name="connsiteX4" fmla="*/ 629728 w 1751162"/>
              <a:gd name="connsiteY4" fmla="*/ 8626 h 517585"/>
              <a:gd name="connsiteX5" fmla="*/ 888521 w 1751162"/>
              <a:gd name="connsiteY5" fmla="*/ 0 h 517585"/>
              <a:gd name="connsiteX6" fmla="*/ 1155939 w 1751162"/>
              <a:gd name="connsiteY6" fmla="*/ 69011 h 517585"/>
              <a:gd name="connsiteX7" fmla="*/ 1423358 w 1751162"/>
              <a:gd name="connsiteY7" fmla="*/ 224287 h 517585"/>
              <a:gd name="connsiteX8" fmla="*/ 1604513 w 1751162"/>
              <a:gd name="connsiteY8" fmla="*/ 414068 h 517585"/>
              <a:gd name="connsiteX9" fmla="*/ 1751162 w 1751162"/>
              <a:gd name="connsiteY9" fmla="*/ 508958 h 517585"/>
              <a:gd name="connsiteX10" fmla="*/ 0 w 1751162"/>
              <a:gd name="connsiteY10" fmla="*/ 517585 h 5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1162" h="517585">
                <a:moveTo>
                  <a:pt x="0" y="517585"/>
                </a:moveTo>
                <a:lnTo>
                  <a:pt x="86264" y="405441"/>
                </a:lnTo>
                <a:lnTo>
                  <a:pt x="181155" y="301924"/>
                </a:lnTo>
                <a:lnTo>
                  <a:pt x="414068" y="138023"/>
                </a:lnTo>
                <a:lnTo>
                  <a:pt x="629728" y="8626"/>
                </a:lnTo>
                <a:lnTo>
                  <a:pt x="888521" y="0"/>
                </a:lnTo>
                <a:lnTo>
                  <a:pt x="1155939" y="69011"/>
                </a:lnTo>
                <a:lnTo>
                  <a:pt x="1423358" y="224287"/>
                </a:lnTo>
                <a:lnTo>
                  <a:pt x="1604513" y="414068"/>
                </a:lnTo>
                <a:lnTo>
                  <a:pt x="1751162" y="508958"/>
                </a:lnTo>
                <a:lnTo>
                  <a:pt x="0" y="5175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Saisonale Nachfrage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83284" y="6347533"/>
            <a:ext cx="8229600" cy="47625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effectLst/>
              </a:rPr>
              <a:t>Enquete-Kommission, 21.10.2020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728601" y="2964624"/>
            <a:ext cx="983697" cy="7348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Betten-             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kapazität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1485519" y="3299626"/>
            <a:ext cx="6763145" cy="324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ihandform 7"/>
          <p:cNvSpPr/>
          <p:nvPr/>
        </p:nvSpPr>
        <p:spPr>
          <a:xfrm>
            <a:off x="1613329" y="2799621"/>
            <a:ext cx="6426388" cy="2701875"/>
          </a:xfrm>
          <a:custGeom>
            <a:avLst/>
            <a:gdLst>
              <a:gd name="connsiteX0" fmla="*/ 0 w 4635610"/>
              <a:gd name="connsiteY0" fmla="*/ 743455 h 1494853"/>
              <a:gd name="connsiteX1" fmla="*/ 1156915 w 4635610"/>
              <a:gd name="connsiteY1" fmla="*/ 1494853 h 1494853"/>
              <a:gd name="connsiteX2" fmla="*/ 2309854 w 4635610"/>
              <a:gd name="connsiteY2" fmla="*/ 739479 h 1494853"/>
              <a:gd name="connsiteX3" fmla="*/ 3466769 w 4635610"/>
              <a:gd name="connsiteY3" fmla="*/ 8 h 1494853"/>
              <a:gd name="connsiteX4" fmla="*/ 4635610 w 4635610"/>
              <a:gd name="connsiteY4" fmla="*/ 727552 h 149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610" h="1494853">
                <a:moveTo>
                  <a:pt x="0" y="743455"/>
                </a:moveTo>
                <a:cubicBezTo>
                  <a:pt x="385969" y="1119485"/>
                  <a:pt x="771939" y="1495516"/>
                  <a:pt x="1156915" y="1494853"/>
                </a:cubicBezTo>
                <a:cubicBezTo>
                  <a:pt x="1541891" y="1494190"/>
                  <a:pt x="2309854" y="739479"/>
                  <a:pt x="2309854" y="739479"/>
                </a:cubicBezTo>
                <a:cubicBezTo>
                  <a:pt x="2694830" y="490338"/>
                  <a:pt x="3079143" y="1996"/>
                  <a:pt x="3466769" y="8"/>
                </a:cubicBezTo>
                <a:cubicBezTo>
                  <a:pt x="3854395" y="-1980"/>
                  <a:pt x="4245002" y="362786"/>
                  <a:pt x="4635610" y="727552"/>
                </a:cubicBezTo>
              </a:path>
            </a:pathLst>
          </a:cu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1035465" y="1772817"/>
            <a:ext cx="112750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Bettenangebot und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–nachfrage</a:t>
            </a:r>
            <a:endParaRPr lang="en-GB" sz="1600" dirty="0">
              <a:solidFill>
                <a:srgbClr val="00206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485519" y="4102078"/>
            <a:ext cx="6763145" cy="324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5"/>
          <p:cNvSpPr txBox="1"/>
          <p:nvPr/>
        </p:nvSpPr>
        <p:spPr>
          <a:xfrm>
            <a:off x="107504" y="3689330"/>
            <a:ext cx="1907299" cy="17389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Durchschnittliche</a:t>
            </a:r>
            <a:r>
              <a:rPr lang="de-DE" sz="1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21"/>
          <p:cNvSpPr txBox="1"/>
          <p:nvPr/>
        </p:nvSpPr>
        <p:spPr>
          <a:xfrm>
            <a:off x="8311295" y="6288726"/>
            <a:ext cx="56022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21581" y="6325453"/>
            <a:ext cx="394739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sz="1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72953" y="6322941"/>
            <a:ext cx="458260" cy="4983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sz="1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1613331" y="6322941"/>
            <a:ext cx="742316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593474" y="3313805"/>
            <a:ext cx="0" cy="30942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7335371" y="3313805"/>
            <a:ext cx="0" cy="30942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1613331" y="2442460"/>
            <a:ext cx="0" cy="38804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5"/>
          <p:cNvSpPr txBox="1"/>
          <p:nvPr/>
        </p:nvSpPr>
        <p:spPr>
          <a:xfrm>
            <a:off x="5765369" y="2386440"/>
            <a:ext cx="1907299" cy="14476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027915" y="3110273"/>
            <a:ext cx="1233766" cy="2064844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591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Bürokratieabbau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Medizinischer Dienst:</a:t>
            </a:r>
          </a:p>
          <a:p>
            <a:pPr lvl="1"/>
            <a:r>
              <a:rPr lang="de-DE" dirty="0" smtClean="0"/>
              <a:t>Prüft u.a. Einhaltung der Qualitätskriterien für Leistungsgruppen</a:t>
            </a:r>
          </a:p>
          <a:p>
            <a:pPr lvl="1"/>
            <a:r>
              <a:rPr lang="de-DE" dirty="0" smtClean="0"/>
              <a:t>Nur Stichprobenprüfungen, keine </a:t>
            </a:r>
            <a:r>
              <a:rPr lang="de-DE" dirty="0"/>
              <a:t>Einzelfallprüfungen 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effectLst/>
              </a:rPr>
              <a:t>Gesundheitswesen in ländlichen Räumen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711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Unklarheiten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Zusätzliche Kosten der GKV und PKV:</a:t>
            </a:r>
          </a:p>
          <a:p>
            <a:pPr lvl="1"/>
            <a:r>
              <a:rPr lang="de-DE" dirty="0" smtClean="0"/>
              <a:t>Wie finanzieren?</a:t>
            </a:r>
          </a:p>
          <a:p>
            <a:pPr lvl="1"/>
            <a:r>
              <a:rPr lang="de-DE" dirty="0" smtClean="0"/>
              <a:t>Effizienzgewinne ab 2025???</a:t>
            </a:r>
          </a:p>
          <a:p>
            <a:pPr lvl="2"/>
            <a:r>
              <a:rPr lang="de-DE" dirty="0" smtClean="0"/>
              <a:t>verbesserte stationäre </a:t>
            </a:r>
            <a:r>
              <a:rPr lang="de-DE" dirty="0"/>
              <a:t>Versorgungsstruktur </a:t>
            </a:r>
            <a:r>
              <a:rPr lang="de-DE" dirty="0" smtClean="0"/>
              <a:t>durch Ambulantisierung</a:t>
            </a:r>
            <a:r>
              <a:rPr lang="de-DE" dirty="0"/>
              <a:t>, Bettenabbau und </a:t>
            </a:r>
            <a:r>
              <a:rPr lang="de-DE" dirty="0" smtClean="0"/>
              <a:t>Spezialisierung</a:t>
            </a:r>
          </a:p>
          <a:p>
            <a:r>
              <a:rPr lang="de-DE" dirty="0" smtClean="0"/>
              <a:t>Personal</a:t>
            </a:r>
          </a:p>
          <a:p>
            <a:pPr lvl="1"/>
            <a:r>
              <a:rPr lang="de-DE" dirty="0" smtClean="0"/>
              <a:t>Woher sollen die Hausärzte für sektorübergreifende Versorgungseinrichtungen kommen?</a:t>
            </a:r>
          </a:p>
          <a:p>
            <a:r>
              <a:rPr lang="de-DE" dirty="0" smtClean="0"/>
              <a:t>„Kalter Strukturwandel“: Konzentration </a:t>
            </a:r>
          </a:p>
          <a:p>
            <a:r>
              <a:rPr lang="de-DE" dirty="0"/>
              <a:t>„Bürokratiemonster“: Kleinteilige Struktur- und Personalvorgaben </a:t>
            </a:r>
            <a:endParaRPr lang="de-DE" dirty="0" smtClean="0"/>
          </a:p>
          <a:p>
            <a:r>
              <a:rPr lang="de-DE" dirty="0" smtClean="0"/>
              <a:t>Überleben, bis Reform greift?</a:t>
            </a:r>
            <a:endParaRPr lang="de-DE" dirty="0"/>
          </a:p>
          <a:p>
            <a:r>
              <a:rPr lang="de-DE" dirty="0" smtClean="0"/>
              <a:t>Gewinner: Unikliniken?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effectLst/>
              </a:rPr>
              <a:t>Gesundheitswesen in ländlichen Räumen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1.3.7 Ambulante </a:t>
            </a:r>
            <a:r>
              <a:rPr lang="de-DE" b="1" dirty="0" smtClean="0"/>
              <a:t>Leistungen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Finanzierung </a:t>
            </a:r>
            <a:r>
              <a:rPr lang="de-DE" dirty="0"/>
              <a:t>aus der vertragsärztlichen Gesamtvergütung</a:t>
            </a:r>
          </a:p>
          <a:p>
            <a:pPr lvl="1"/>
            <a:r>
              <a:rPr lang="de-DE" dirty="0"/>
              <a:t>ambulante ärztliche Leistungen der ermächtigten Krankenhausärzte</a:t>
            </a:r>
          </a:p>
          <a:p>
            <a:pPr lvl="1"/>
            <a:r>
              <a:rPr lang="de-DE" dirty="0"/>
              <a:t>ambulante ärztliche Leistungen in ermächtigten Einrichtungen </a:t>
            </a:r>
          </a:p>
          <a:p>
            <a:pPr lvl="1"/>
            <a:r>
              <a:rPr lang="de-DE" dirty="0"/>
              <a:t>ambulante ärztliche Leistungen im Rahmen von Dreiseitigen Verträgen </a:t>
            </a:r>
          </a:p>
          <a:p>
            <a:pPr lvl="1"/>
            <a:r>
              <a:rPr lang="de-DE" dirty="0"/>
              <a:t>…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de-DE" dirty="0"/>
              <a:t>Abrechnung nach EBM mit KV</a:t>
            </a:r>
          </a:p>
          <a:p>
            <a:r>
              <a:rPr lang="de-DE" dirty="0"/>
              <a:t>Spezielle Pauschalen</a:t>
            </a:r>
          </a:p>
          <a:p>
            <a:pPr lvl="1"/>
            <a:r>
              <a:rPr lang="de-DE" dirty="0"/>
              <a:t>Ambulante ärztliche Leistungen der Pädiatrie, soweit für Versorgung notwendig</a:t>
            </a:r>
          </a:p>
          <a:p>
            <a:pPr lvl="1"/>
            <a:r>
              <a:rPr lang="de-DE" dirty="0"/>
              <a:t>Ambulante ärztliche Leistungen der Hochschulambulanzen, der psychiatrischen Institutsambulanzen etc.</a:t>
            </a:r>
          </a:p>
          <a:p>
            <a:pPr lvl="1"/>
            <a:r>
              <a:rPr lang="de-DE" dirty="0"/>
              <a:t>…</a:t>
            </a:r>
          </a:p>
          <a:p>
            <a:pPr marL="457200" lvl="1" indent="0">
              <a:buNone/>
            </a:pPr>
            <a:r>
              <a:rPr lang="de-DE" dirty="0"/>
              <a:t>=&gt; Unmittelbar von Krankenkasse zu erstatten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Finanzierung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CD6-C17E-4BC2-B0D5-318ECD99F6D3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7465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cs typeface="Times New Roman" pitchFamily="18" charset="0"/>
              </a:rPr>
              <a:t>Ambulantes Operieren (AOP) im Krankenhaus (§115b, SGB V)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Finanzierung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CD6-C17E-4BC2-B0D5-318ECD99F6D3}" type="slidenum">
              <a:rPr lang="de-DE" smtClean="0"/>
              <a:t>63</a:t>
            </a:fld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23528" y="1700808"/>
            <a:ext cx="8496944" cy="396044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Operationen und Prozeduren</a:t>
            </a:r>
          </a:p>
        </p:txBody>
      </p:sp>
      <p:sp>
        <p:nvSpPr>
          <p:cNvPr id="7" name="Ellipse 6"/>
          <p:cNvSpPr/>
          <p:nvPr/>
        </p:nvSpPr>
        <p:spPr>
          <a:xfrm>
            <a:off x="899592" y="2132856"/>
            <a:ext cx="5544616" cy="25202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Ambulantisierbar</a:t>
            </a:r>
            <a:endParaRPr lang="de-DE" sz="3200" dirty="0"/>
          </a:p>
        </p:txBody>
      </p:sp>
      <p:sp>
        <p:nvSpPr>
          <p:cNvPr id="8" name="Ellipse 7"/>
          <p:cNvSpPr/>
          <p:nvPr/>
        </p:nvSpPr>
        <p:spPr>
          <a:xfrm>
            <a:off x="2699792" y="2431025"/>
            <a:ext cx="2448272" cy="165618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Ambulant-klinische Leistungen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552" y="5756831"/>
            <a:ext cx="783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Ambulant-Klinische Leistungen: können ambulant durchgeführt werden </a:t>
            </a:r>
          </a:p>
          <a:p>
            <a:r>
              <a:rPr lang="de-DE" dirty="0"/>
              <a:t>(ohne Übernachtung), erfordern aber besondere Infrastruktur der Krankenhäuser.</a:t>
            </a:r>
          </a:p>
        </p:txBody>
      </p:sp>
    </p:spTree>
    <p:extLst>
      <p:ext uri="{BB962C8B-B14F-4D97-AF65-F5344CB8AC3E}">
        <p14:creationId xmlns:p14="http://schemas.microsoft.com/office/powerpoint/2010/main" val="20690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493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en-GB" sz="2400" dirty="0" err="1"/>
              <a:t>Ambualtne</a:t>
            </a:r>
            <a:r>
              <a:rPr lang="en-GB" sz="2400" dirty="0"/>
              <a:t> </a:t>
            </a:r>
            <a:r>
              <a:rPr lang="en-GB" sz="2400" dirty="0" err="1"/>
              <a:t>Operationen</a:t>
            </a:r>
            <a:r>
              <a:rPr lang="en-GB" sz="2400" dirty="0"/>
              <a:t> in Deutschland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8786"/>
            <a:ext cx="8640959" cy="648071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64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555776" y="6357802"/>
            <a:ext cx="39116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effectLst/>
              </a:rPr>
              <a:t>https://www.hsm.bwl.uni-muenchen.de/aktuelles/grafiken-der-monate/index.html</a:t>
            </a:r>
          </a:p>
        </p:txBody>
      </p:sp>
    </p:spTree>
    <p:extLst>
      <p:ext uri="{BB962C8B-B14F-4D97-AF65-F5344CB8AC3E}">
        <p14:creationId xmlns:p14="http://schemas.microsoft.com/office/powerpoint/2010/main" val="6368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31"/>
    </mc:Choice>
    <mc:Fallback xmlns="">
      <p:transition spd="slow" advTm="13603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de-DE" dirty="0"/>
              <a:t>IGES-Gutachten (2022)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4512" cy="4525963"/>
          </a:xfrm>
        </p:spPr>
        <p:txBody>
          <a:bodyPr>
            <a:normAutofit/>
          </a:bodyPr>
          <a:lstStyle/>
          <a:p>
            <a:r>
              <a:rPr lang="de-DE" dirty="0"/>
              <a:t>AOP-Katalog</a:t>
            </a:r>
          </a:p>
          <a:p>
            <a:pPr lvl="1"/>
            <a:r>
              <a:rPr lang="de-DE" dirty="0"/>
              <a:t>Bislang: 2.879 Leistungen gemäß OPS, die ambulant durchgeführt werden können</a:t>
            </a:r>
          </a:p>
          <a:p>
            <a:pPr lvl="1"/>
            <a:r>
              <a:rPr lang="de-DE" dirty="0"/>
              <a:t>Zukunft: plus 2.476 Leistungen, </a:t>
            </a:r>
            <a:r>
              <a:rPr lang="de-DE" dirty="0" err="1"/>
              <a:t>d.h</a:t>
            </a:r>
            <a:r>
              <a:rPr lang="de-DE" dirty="0"/>
              <a:t>,. Summe von 5.355 Leistungen</a:t>
            </a:r>
          </a:p>
          <a:p>
            <a:pPr lvl="1"/>
            <a:r>
              <a:rPr lang="de-DE" dirty="0"/>
              <a:t>Primär Operationen der Haut, Auge, Muskel- und Skelettsystem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Finanzierung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CD6-C17E-4BC2-B0D5-318ECD99F6D3}" type="slidenum">
              <a:rPr lang="de-DE" smtClean="0"/>
              <a:t>65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5038" t="10940" r="36613" b="23541"/>
          <a:stretch/>
        </p:blipFill>
        <p:spPr>
          <a:xfrm>
            <a:off x="6551712" y="118765"/>
            <a:ext cx="25922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58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Notaufnahme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Klassische Säulen der Notfallbehandlung</a:t>
            </a:r>
          </a:p>
          <a:p>
            <a:pPr lvl="1"/>
            <a:r>
              <a:rPr lang="de-DE" dirty="0"/>
              <a:t>Kassenärztlicher Bereitschaftsdienst</a:t>
            </a:r>
          </a:p>
          <a:p>
            <a:pPr lvl="1"/>
            <a:r>
              <a:rPr lang="de-DE" dirty="0"/>
              <a:t>Rettungsdienst</a:t>
            </a:r>
          </a:p>
          <a:p>
            <a:pPr lvl="1"/>
            <a:r>
              <a:rPr lang="de-DE" dirty="0"/>
              <a:t>Notaufnahme</a:t>
            </a:r>
          </a:p>
          <a:p>
            <a:pPr marL="457200" lvl="1" indent="0">
              <a:buNone/>
            </a:pPr>
            <a:r>
              <a:rPr lang="de-DE" dirty="0"/>
              <a:t>=&gt; Verschiebung zur Notaufnahme</a:t>
            </a:r>
          </a:p>
          <a:p>
            <a:r>
              <a:rPr lang="de-DE" dirty="0"/>
              <a:t>Problem:</a:t>
            </a:r>
          </a:p>
          <a:p>
            <a:pPr lvl="1"/>
            <a:r>
              <a:rPr lang="de-DE" dirty="0"/>
              <a:t>Unterfinanzierung (?) der Notaufnahme</a:t>
            </a:r>
          </a:p>
          <a:p>
            <a:pPr lvl="1"/>
            <a:r>
              <a:rPr lang="de-DE" dirty="0"/>
              <a:t>Überlastung der Notaufnahme</a:t>
            </a:r>
          </a:p>
          <a:p>
            <a:r>
              <a:rPr lang="de-DE" dirty="0"/>
              <a:t>Lösung</a:t>
            </a:r>
          </a:p>
          <a:p>
            <a:pPr lvl="1"/>
            <a:r>
              <a:rPr lang="de-DE" dirty="0"/>
              <a:t>Stärkung des kassenärztlichen Bereitschaftsdienstes</a:t>
            </a:r>
          </a:p>
          <a:p>
            <a:pPr lvl="1"/>
            <a:r>
              <a:rPr lang="de-DE" dirty="0"/>
              <a:t>Kassenärztlicher Bereitschaftsdienst im Krankenhaus / Integrierte Notfallzentren</a:t>
            </a:r>
          </a:p>
          <a:p>
            <a:pPr lvl="1"/>
            <a:r>
              <a:rPr lang="de-DE" dirty="0"/>
              <a:t>Gemeinsame Leitstelle (112 / 116117)</a:t>
            </a:r>
          </a:p>
          <a:p>
            <a:pPr lvl="1"/>
            <a:r>
              <a:rPr lang="de-DE" dirty="0"/>
              <a:t>Bessere Finanzierung der Notaufnahme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Finanzierung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CD6-C17E-4BC2-B0D5-318ECD99F6D3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9792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Finanzierung der Notaufnahme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Fall A: Patient wird in Notaufnahme behandelt, aber nicht aufgenommen</a:t>
            </a:r>
          </a:p>
          <a:p>
            <a:pPr lvl="1"/>
            <a:r>
              <a:rPr lang="de-DE" dirty="0"/>
              <a:t>Abrechnung nach EBM gegenüber KV</a:t>
            </a:r>
          </a:p>
          <a:p>
            <a:r>
              <a:rPr lang="de-DE" dirty="0"/>
              <a:t>Fall B: Patient wird in Notaufnahme behandelt und anschließend in demselben Krankenhaus aufgenommen</a:t>
            </a:r>
          </a:p>
          <a:p>
            <a:pPr lvl="1"/>
            <a:r>
              <a:rPr lang="de-DE" dirty="0"/>
              <a:t>bei der Notfallbehandlung und nahtloser stationärer Behandlung im gleichen Krankenhaus liegt eine einheitliche stationäre Behandlung vor =&gt; Notaufnahme Teil der stationären Leistung</a:t>
            </a:r>
          </a:p>
          <a:p>
            <a:r>
              <a:rPr lang="de-DE" dirty="0"/>
              <a:t>Fall C: Patient wird in Notaufnahme behandelt und anschließend in einem anderen Krankenhaus aufgenommen</a:t>
            </a:r>
          </a:p>
          <a:p>
            <a:pPr lvl="1"/>
            <a:r>
              <a:rPr lang="de-DE" dirty="0"/>
              <a:t>bei der Notfallbehandlung und nahtloser stationärer Behandlung im gleichen Krankenhaus liegt keine einheitliche stationäre Behandlung vor =&gt; Notaufnahme als ambulante Leistung durch KV zu erstatten</a:t>
            </a:r>
          </a:p>
          <a:p>
            <a:r>
              <a:rPr lang="de-DE" dirty="0"/>
              <a:t>Fall D: Patient wird in Notaufnahme intensivmedizinisch behandelt (Schockraum) und anschließend in einem anderen aufgenommen</a:t>
            </a:r>
          </a:p>
          <a:p>
            <a:pPr lvl="1"/>
            <a:r>
              <a:rPr lang="de-DE" dirty="0"/>
              <a:t>Rechtlich umstritten, Prozesse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Finanzierung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CD6-C17E-4BC2-B0D5-318ECD99F6D3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0274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Bedeutung: Aufnahmegrund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Finanzierung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CD6-C17E-4BC2-B0D5-318ECD99F6D3}" type="slidenum">
              <a:rPr lang="de-DE" smtClean="0"/>
              <a:t>68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0001" t="31461" r="41327" b="22312"/>
          <a:stretch/>
        </p:blipFill>
        <p:spPr>
          <a:xfrm>
            <a:off x="35495" y="1421588"/>
            <a:ext cx="9014047" cy="48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41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1.3.8 </a:t>
            </a:r>
            <a:r>
              <a:rPr lang="de-DE" dirty="0" smtClean="0"/>
              <a:t>Hybrid-DRGs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 </a:t>
            </a:r>
            <a:r>
              <a:rPr lang="de-DE" dirty="0" smtClean="0"/>
              <a:t>Sektorengleiche </a:t>
            </a:r>
            <a:r>
              <a:rPr lang="de-DE" dirty="0"/>
              <a:t>Vergütung</a:t>
            </a:r>
          </a:p>
          <a:p>
            <a:pPr lvl="1"/>
            <a:r>
              <a:rPr lang="de-DE" dirty="0"/>
              <a:t>egal ob ambulant oder stationär: immer dieselbe Pauschale</a:t>
            </a:r>
          </a:p>
          <a:p>
            <a:pPr lvl="1"/>
            <a:r>
              <a:rPr lang="de-DE" dirty="0"/>
              <a:t>§ 115b Abs. 4 ( Ambulantes Operieren im Krankenhaus, gemeinsames Budget zur Vergütung der ambulanten Operationsleistungen der Krankenhäuser und der Vertragsärzte)</a:t>
            </a:r>
          </a:p>
          <a:p>
            <a:pPr lvl="0"/>
            <a:r>
              <a:rPr lang="de-DE" dirty="0"/>
              <a:t>Referentenentwurf des BMG</a:t>
            </a:r>
            <a:endParaRPr lang="de-DE" sz="1800" dirty="0"/>
          </a:p>
          <a:p>
            <a:pPr lvl="1"/>
            <a:r>
              <a:rPr lang="de-DE" dirty="0"/>
              <a:t>01.01.24: </a:t>
            </a:r>
            <a:endParaRPr lang="de-DE" sz="1500" dirty="0"/>
          </a:p>
          <a:p>
            <a:pPr lvl="2"/>
            <a:r>
              <a:rPr lang="de-DE" dirty="0"/>
              <a:t>Startkatalog mit 244 OPS-Kodes für fünf Leistungsbereiche</a:t>
            </a:r>
            <a:endParaRPr lang="de-DE" sz="1350" dirty="0"/>
          </a:p>
          <a:p>
            <a:pPr lvl="3"/>
            <a:r>
              <a:rPr lang="de-DE" dirty="0"/>
              <a:t>Bestimmte Hernien-Eingriffe</a:t>
            </a:r>
            <a:endParaRPr lang="de-DE" sz="1200" dirty="0"/>
          </a:p>
          <a:p>
            <a:pPr lvl="3"/>
            <a:r>
              <a:rPr lang="de-DE" dirty="0"/>
              <a:t>Entfernung von Harnleitersteinen</a:t>
            </a:r>
            <a:endParaRPr lang="de-DE" sz="1200" dirty="0"/>
          </a:p>
          <a:p>
            <a:pPr lvl="3"/>
            <a:r>
              <a:rPr lang="de-DE" dirty="0"/>
              <a:t>Ovariektomien</a:t>
            </a:r>
            <a:endParaRPr lang="de-DE" sz="1200" dirty="0"/>
          </a:p>
          <a:p>
            <a:pPr lvl="3"/>
            <a:r>
              <a:rPr lang="de-DE" dirty="0" err="1"/>
              <a:t>Arthrodesen</a:t>
            </a:r>
            <a:r>
              <a:rPr lang="de-DE" dirty="0"/>
              <a:t> der Zehengelenke</a:t>
            </a:r>
            <a:endParaRPr lang="de-DE" sz="1200" dirty="0"/>
          </a:p>
          <a:p>
            <a:pPr lvl="3"/>
            <a:r>
              <a:rPr lang="de-DE" dirty="0"/>
              <a:t>Exzision eines Sinus </a:t>
            </a:r>
            <a:r>
              <a:rPr lang="de-DE" dirty="0" err="1" smtClean="0"/>
              <a:t>pilonidalis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2377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1484784"/>
            <a:ext cx="9828584" cy="56886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ihandform 2"/>
          <p:cNvSpPr/>
          <p:nvPr/>
        </p:nvSpPr>
        <p:spPr>
          <a:xfrm>
            <a:off x="7341079" y="3286664"/>
            <a:ext cx="914400" cy="810883"/>
          </a:xfrm>
          <a:custGeom>
            <a:avLst/>
            <a:gdLst>
              <a:gd name="connsiteX0" fmla="*/ 0 w 914400"/>
              <a:gd name="connsiteY0" fmla="*/ 8627 h 810883"/>
              <a:gd name="connsiteX1" fmla="*/ 897147 w 914400"/>
              <a:gd name="connsiteY1" fmla="*/ 0 h 810883"/>
              <a:gd name="connsiteX2" fmla="*/ 914400 w 914400"/>
              <a:gd name="connsiteY2" fmla="*/ 793630 h 810883"/>
              <a:gd name="connsiteX3" fmla="*/ 664234 w 914400"/>
              <a:gd name="connsiteY3" fmla="*/ 810883 h 810883"/>
              <a:gd name="connsiteX4" fmla="*/ 0 w 914400"/>
              <a:gd name="connsiteY4" fmla="*/ 8627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810883">
                <a:moveTo>
                  <a:pt x="0" y="8627"/>
                </a:moveTo>
                <a:lnTo>
                  <a:pt x="897147" y="0"/>
                </a:lnTo>
                <a:lnTo>
                  <a:pt x="914400" y="793630"/>
                </a:lnTo>
                <a:lnTo>
                  <a:pt x="664234" y="810883"/>
                </a:lnTo>
                <a:lnTo>
                  <a:pt x="0" y="86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ihandform 4"/>
          <p:cNvSpPr/>
          <p:nvPr/>
        </p:nvSpPr>
        <p:spPr>
          <a:xfrm>
            <a:off x="1613140" y="3329796"/>
            <a:ext cx="3959524" cy="2173857"/>
          </a:xfrm>
          <a:custGeom>
            <a:avLst/>
            <a:gdLst>
              <a:gd name="connsiteX0" fmla="*/ 3959524 w 3959524"/>
              <a:gd name="connsiteY0" fmla="*/ 0 h 2173857"/>
              <a:gd name="connsiteX1" fmla="*/ 3407434 w 3959524"/>
              <a:gd name="connsiteY1" fmla="*/ 595223 h 2173857"/>
              <a:gd name="connsiteX2" fmla="*/ 3217652 w 3959524"/>
              <a:gd name="connsiteY2" fmla="*/ 785004 h 2173857"/>
              <a:gd name="connsiteX3" fmla="*/ 2898475 w 3959524"/>
              <a:gd name="connsiteY3" fmla="*/ 1164566 h 2173857"/>
              <a:gd name="connsiteX4" fmla="*/ 2406769 w 3959524"/>
              <a:gd name="connsiteY4" fmla="*/ 1673525 h 2173857"/>
              <a:gd name="connsiteX5" fmla="*/ 1932317 w 3959524"/>
              <a:gd name="connsiteY5" fmla="*/ 2070340 h 2173857"/>
              <a:gd name="connsiteX6" fmla="*/ 1639018 w 3959524"/>
              <a:gd name="connsiteY6" fmla="*/ 2173857 h 2173857"/>
              <a:gd name="connsiteX7" fmla="*/ 1233577 w 3959524"/>
              <a:gd name="connsiteY7" fmla="*/ 2070340 h 2173857"/>
              <a:gd name="connsiteX8" fmla="*/ 595222 w 3959524"/>
              <a:gd name="connsiteY8" fmla="*/ 1544129 h 2173857"/>
              <a:gd name="connsiteX9" fmla="*/ 560717 w 3959524"/>
              <a:gd name="connsiteY9" fmla="*/ 1449238 h 2173857"/>
              <a:gd name="connsiteX10" fmla="*/ 0 w 3959524"/>
              <a:gd name="connsiteY10" fmla="*/ 810883 h 2173857"/>
              <a:gd name="connsiteX11" fmla="*/ 17252 w 3959524"/>
              <a:gd name="connsiteY11" fmla="*/ 0 h 2173857"/>
              <a:gd name="connsiteX12" fmla="*/ 3959524 w 3959524"/>
              <a:gd name="connsiteY12" fmla="*/ 0 h 217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9524" h="2173857">
                <a:moveTo>
                  <a:pt x="3959524" y="0"/>
                </a:moveTo>
                <a:lnTo>
                  <a:pt x="3407434" y="595223"/>
                </a:lnTo>
                <a:lnTo>
                  <a:pt x="3217652" y="785004"/>
                </a:lnTo>
                <a:lnTo>
                  <a:pt x="2898475" y="1164566"/>
                </a:lnTo>
                <a:lnTo>
                  <a:pt x="2406769" y="1673525"/>
                </a:lnTo>
                <a:lnTo>
                  <a:pt x="1932317" y="2070340"/>
                </a:lnTo>
                <a:lnTo>
                  <a:pt x="1639018" y="2173857"/>
                </a:lnTo>
                <a:lnTo>
                  <a:pt x="1233577" y="2070340"/>
                </a:lnTo>
                <a:lnTo>
                  <a:pt x="595222" y="1544129"/>
                </a:lnTo>
                <a:cubicBezTo>
                  <a:pt x="559649" y="1455194"/>
                  <a:pt x="560717" y="1488834"/>
                  <a:pt x="560717" y="1449238"/>
                </a:cubicBezTo>
                <a:lnTo>
                  <a:pt x="0" y="810883"/>
                </a:lnTo>
                <a:lnTo>
                  <a:pt x="17252" y="0"/>
                </a:lnTo>
                <a:lnTo>
                  <a:pt x="395952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5607170" y="2803585"/>
            <a:ext cx="1751162" cy="517585"/>
          </a:xfrm>
          <a:custGeom>
            <a:avLst/>
            <a:gdLst>
              <a:gd name="connsiteX0" fmla="*/ 0 w 1751162"/>
              <a:gd name="connsiteY0" fmla="*/ 517585 h 517585"/>
              <a:gd name="connsiteX1" fmla="*/ 86264 w 1751162"/>
              <a:gd name="connsiteY1" fmla="*/ 405441 h 517585"/>
              <a:gd name="connsiteX2" fmla="*/ 181155 w 1751162"/>
              <a:gd name="connsiteY2" fmla="*/ 301924 h 517585"/>
              <a:gd name="connsiteX3" fmla="*/ 414068 w 1751162"/>
              <a:gd name="connsiteY3" fmla="*/ 138023 h 517585"/>
              <a:gd name="connsiteX4" fmla="*/ 629728 w 1751162"/>
              <a:gd name="connsiteY4" fmla="*/ 8626 h 517585"/>
              <a:gd name="connsiteX5" fmla="*/ 888521 w 1751162"/>
              <a:gd name="connsiteY5" fmla="*/ 0 h 517585"/>
              <a:gd name="connsiteX6" fmla="*/ 1155939 w 1751162"/>
              <a:gd name="connsiteY6" fmla="*/ 69011 h 517585"/>
              <a:gd name="connsiteX7" fmla="*/ 1423358 w 1751162"/>
              <a:gd name="connsiteY7" fmla="*/ 224287 h 517585"/>
              <a:gd name="connsiteX8" fmla="*/ 1604513 w 1751162"/>
              <a:gd name="connsiteY8" fmla="*/ 414068 h 517585"/>
              <a:gd name="connsiteX9" fmla="*/ 1751162 w 1751162"/>
              <a:gd name="connsiteY9" fmla="*/ 508958 h 517585"/>
              <a:gd name="connsiteX10" fmla="*/ 0 w 1751162"/>
              <a:gd name="connsiteY10" fmla="*/ 517585 h 5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1162" h="517585">
                <a:moveTo>
                  <a:pt x="0" y="517585"/>
                </a:moveTo>
                <a:lnTo>
                  <a:pt x="86264" y="405441"/>
                </a:lnTo>
                <a:lnTo>
                  <a:pt x="181155" y="301924"/>
                </a:lnTo>
                <a:lnTo>
                  <a:pt x="414068" y="138023"/>
                </a:lnTo>
                <a:lnTo>
                  <a:pt x="629728" y="8626"/>
                </a:lnTo>
                <a:lnTo>
                  <a:pt x="888521" y="0"/>
                </a:lnTo>
                <a:lnTo>
                  <a:pt x="1155939" y="69011"/>
                </a:lnTo>
                <a:lnTo>
                  <a:pt x="1423358" y="224287"/>
                </a:lnTo>
                <a:lnTo>
                  <a:pt x="1604513" y="414068"/>
                </a:lnTo>
                <a:lnTo>
                  <a:pt x="1751162" y="508958"/>
                </a:lnTo>
                <a:lnTo>
                  <a:pt x="0" y="5175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Saisonale </a:t>
            </a:r>
            <a:r>
              <a:rPr lang="de-DE" dirty="0"/>
              <a:t>Nachfrage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83284" y="6347533"/>
            <a:ext cx="8229600" cy="47625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effectLst/>
              </a:rPr>
              <a:t>Enquete-Kommission, 21.10.2020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728601" y="2964624"/>
            <a:ext cx="983697" cy="7348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Betten-             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kapazität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1485519" y="3299626"/>
            <a:ext cx="6763145" cy="324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ihandform 7"/>
          <p:cNvSpPr/>
          <p:nvPr/>
        </p:nvSpPr>
        <p:spPr>
          <a:xfrm>
            <a:off x="1613329" y="2799621"/>
            <a:ext cx="6426388" cy="2701875"/>
          </a:xfrm>
          <a:custGeom>
            <a:avLst/>
            <a:gdLst>
              <a:gd name="connsiteX0" fmla="*/ 0 w 4635610"/>
              <a:gd name="connsiteY0" fmla="*/ 743455 h 1494853"/>
              <a:gd name="connsiteX1" fmla="*/ 1156915 w 4635610"/>
              <a:gd name="connsiteY1" fmla="*/ 1494853 h 1494853"/>
              <a:gd name="connsiteX2" fmla="*/ 2309854 w 4635610"/>
              <a:gd name="connsiteY2" fmla="*/ 739479 h 1494853"/>
              <a:gd name="connsiteX3" fmla="*/ 3466769 w 4635610"/>
              <a:gd name="connsiteY3" fmla="*/ 8 h 1494853"/>
              <a:gd name="connsiteX4" fmla="*/ 4635610 w 4635610"/>
              <a:gd name="connsiteY4" fmla="*/ 727552 h 149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610" h="1494853">
                <a:moveTo>
                  <a:pt x="0" y="743455"/>
                </a:moveTo>
                <a:cubicBezTo>
                  <a:pt x="385969" y="1119485"/>
                  <a:pt x="771939" y="1495516"/>
                  <a:pt x="1156915" y="1494853"/>
                </a:cubicBezTo>
                <a:cubicBezTo>
                  <a:pt x="1541891" y="1494190"/>
                  <a:pt x="2309854" y="739479"/>
                  <a:pt x="2309854" y="739479"/>
                </a:cubicBezTo>
                <a:cubicBezTo>
                  <a:pt x="2694830" y="490338"/>
                  <a:pt x="3079143" y="1996"/>
                  <a:pt x="3466769" y="8"/>
                </a:cubicBezTo>
                <a:cubicBezTo>
                  <a:pt x="3854395" y="-1980"/>
                  <a:pt x="4245002" y="362786"/>
                  <a:pt x="4635610" y="727552"/>
                </a:cubicBezTo>
              </a:path>
            </a:pathLst>
          </a:cu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1035465" y="1772817"/>
            <a:ext cx="112750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Bettenangebot und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–nachfrage</a:t>
            </a:r>
            <a:endParaRPr lang="en-GB" sz="1600" dirty="0">
              <a:solidFill>
                <a:srgbClr val="00206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485519" y="4102078"/>
            <a:ext cx="6763145" cy="324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5"/>
          <p:cNvSpPr txBox="1"/>
          <p:nvPr/>
        </p:nvSpPr>
        <p:spPr>
          <a:xfrm>
            <a:off x="107504" y="3689330"/>
            <a:ext cx="1907299" cy="17389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Durchschnittliche</a:t>
            </a:r>
            <a:r>
              <a:rPr lang="de-DE" sz="1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21"/>
          <p:cNvSpPr txBox="1"/>
          <p:nvPr/>
        </p:nvSpPr>
        <p:spPr>
          <a:xfrm>
            <a:off x="8311295" y="6288726"/>
            <a:ext cx="56022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21581" y="6325453"/>
            <a:ext cx="394739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sz="1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72953" y="6322941"/>
            <a:ext cx="458260" cy="4983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sz="1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1613331" y="6322941"/>
            <a:ext cx="742316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593474" y="3313805"/>
            <a:ext cx="0" cy="30942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7335371" y="3313805"/>
            <a:ext cx="0" cy="30942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1613331" y="2442460"/>
            <a:ext cx="0" cy="38804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5"/>
          <p:cNvSpPr txBox="1"/>
          <p:nvPr/>
        </p:nvSpPr>
        <p:spPr>
          <a:xfrm>
            <a:off x="5765369" y="2386440"/>
            <a:ext cx="1907299" cy="14476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824828" y="2964624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Überlastung</a:t>
            </a:r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2568744" y="3495525"/>
            <a:ext cx="19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„Verschwendung“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039717" y="2959342"/>
            <a:ext cx="1233766" cy="2064844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feld 23"/>
          <p:cNvSpPr txBox="1"/>
          <p:nvPr/>
        </p:nvSpPr>
        <p:spPr>
          <a:xfrm>
            <a:off x="7695214" y="3390313"/>
            <a:ext cx="19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„Verschwendung“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49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Hybrid-DRG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 </a:t>
            </a:r>
            <a:r>
              <a:rPr lang="de-DE" dirty="0" smtClean="0"/>
              <a:t>…</a:t>
            </a:r>
            <a:endParaRPr lang="de-DE" dirty="0"/>
          </a:p>
          <a:p>
            <a:pPr lvl="0"/>
            <a:r>
              <a:rPr lang="de-DE" dirty="0"/>
              <a:t>Referentenentwurf des BMG</a:t>
            </a:r>
            <a:endParaRPr lang="de-DE" sz="1800" dirty="0"/>
          </a:p>
          <a:p>
            <a:pPr lvl="1"/>
            <a:r>
              <a:rPr lang="de-DE" dirty="0" smtClean="0"/>
              <a:t>01.01.24: Referentenentwurf</a:t>
            </a:r>
            <a:endParaRPr lang="de-DE" sz="1500" dirty="0"/>
          </a:p>
          <a:p>
            <a:pPr lvl="1"/>
            <a:r>
              <a:rPr lang="de-DE" dirty="0" smtClean="0"/>
              <a:t>Abrechnung</a:t>
            </a:r>
            <a:r>
              <a:rPr lang="de-DE" dirty="0"/>
              <a:t>: </a:t>
            </a:r>
            <a:endParaRPr lang="de-DE" sz="1500" dirty="0"/>
          </a:p>
          <a:p>
            <a:pPr lvl="2"/>
            <a:r>
              <a:rPr lang="de-DE" dirty="0"/>
              <a:t>Vergütung über Fallpauschale (=Hybrid-DRG)</a:t>
            </a:r>
            <a:endParaRPr lang="de-DE" sz="1350" dirty="0"/>
          </a:p>
          <a:p>
            <a:pPr lvl="2"/>
            <a:r>
              <a:rPr lang="de-DE" dirty="0"/>
              <a:t>DRG-</a:t>
            </a:r>
            <a:r>
              <a:rPr lang="de-DE" dirty="0" err="1"/>
              <a:t>Grouper</a:t>
            </a:r>
            <a:r>
              <a:rPr lang="de-DE" dirty="0"/>
              <a:t> berechnet Hybrid-DRG</a:t>
            </a:r>
            <a:endParaRPr lang="de-DE" sz="1350" dirty="0"/>
          </a:p>
          <a:p>
            <a:pPr lvl="2"/>
            <a:r>
              <a:rPr lang="de-DE" dirty="0"/>
              <a:t>Es sind die für den stationären Sektor gültigen </a:t>
            </a:r>
            <a:r>
              <a:rPr lang="de-DE" dirty="0" err="1"/>
              <a:t>Kodierrichtlinien</a:t>
            </a:r>
            <a:r>
              <a:rPr lang="de-DE" dirty="0"/>
              <a:t> zu beachten</a:t>
            </a:r>
            <a:endParaRPr lang="de-DE" sz="1350" dirty="0"/>
          </a:p>
          <a:p>
            <a:pPr lvl="0"/>
            <a:r>
              <a:rPr lang="de-DE" dirty="0"/>
              <a:t>Gegenwehr: KV</a:t>
            </a:r>
          </a:p>
          <a:p>
            <a:pPr lvl="1"/>
            <a:r>
              <a:rPr lang="de-DE" dirty="0"/>
              <a:t>insb. zu bürokratisch für Vertragsärzte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0168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Hybrid-DRG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 Verordnung über eine spezielle sektorengleiche Vergütung (Hybrid-DRG-Verordnung)</a:t>
            </a:r>
          </a:p>
          <a:p>
            <a:pPr lvl="1"/>
            <a:r>
              <a:rPr lang="de-DE" dirty="0"/>
              <a:t>vom 19. Dezember 2023, </a:t>
            </a:r>
            <a:r>
              <a:rPr lang="de-DE" dirty="0" err="1"/>
              <a:t>iKg</a:t>
            </a:r>
            <a:r>
              <a:rPr lang="de-DE" dirty="0"/>
              <a:t>. 1.1.24</a:t>
            </a:r>
          </a:p>
          <a:p>
            <a:pPr lvl="1"/>
            <a:r>
              <a:rPr lang="de-DE" dirty="0"/>
              <a:t>„Spezielle sektorengleiche Vergütung und </a:t>
            </a:r>
            <a:r>
              <a:rPr lang="de-DE" dirty="0" smtClean="0"/>
              <a:t>Leistungen“</a:t>
            </a:r>
            <a:endParaRPr lang="de-DE" dirty="0"/>
          </a:p>
          <a:p>
            <a:r>
              <a:rPr lang="de-DE" sz="2325" dirty="0"/>
              <a:t>„Die in Anlage 1 genannten Leistungen sind mit einer in Anlage 2 genannten Fallpauschale (Hybrid-DRG) zu vergüten, sofern sich aus dem Definitionshandbuch „</a:t>
            </a:r>
            <a:r>
              <a:rPr lang="de-DE" sz="2325" dirty="0" err="1"/>
              <a:t>aG</a:t>
            </a:r>
            <a:r>
              <a:rPr lang="de-DE" sz="2325" dirty="0"/>
              <a:t>-DRG German Diagnosis </a:t>
            </a:r>
            <a:r>
              <a:rPr lang="de-DE" sz="2325" dirty="0" err="1"/>
              <a:t>Related</a:t>
            </a:r>
            <a:r>
              <a:rPr lang="de-DE" sz="2325" dirty="0"/>
              <a:t> Groups Version 2024“ des Instituts für das Entgeltsystem im Krankenhaus vom 28. November 2023*eine Zuordnung der jeweiligen Leistung zu der jeweiligen Hybrid-DRG ergibt. Die Leistung beginnt mit den Maßnahmen zur Operationsvorbereitung und -planung und endet mit dem Abschluss der postoperativen Nachbeobachtung, jeweils in der Einrichtung, in der die Operation durchgeführt wird. Mit der Hybrid-DRG sind alle im Zusammenhang mit der Behandlung des Versicherten mit einer in Anlage 1 genannten Leistung entstandenen Aufwände abgegolten. Die Hybrid-DRG erfolgt unabhängig von der Anzahl der beteiligten Leistungserbringer nur einmalig.“</a:t>
            </a:r>
          </a:p>
        </p:txBody>
      </p:sp>
    </p:spTree>
    <p:extLst>
      <p:ext uri="{BB962C8B-B14F-4D97-AF65-F5344CB8AC3E}">
        <p14:creationId xmlns:p14="http://schemas.microsoft.com/office/powerpoint/2010/main" val="5543607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7580" t="15812" r="25785" b="7351"/>
          <a:stretch/>
        </p:blipFill>
        <p:spPr>
          <a:xfrm>
            <a:off x="2747596" y="857250"/>
            <a:ext cx="6396404" cy="51435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26455" t="24985" r="25099" b="21223"/>
          <a:stretch/>
        </p:blipFill>
        <p:spPr bwMode="auto">
          <a:xfrm rot="16200000">
            <a:off x="-657840" y="2333319"/>
            <a:ext cx="3886133" cy="242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3481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1 Finanzierung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/>
              <a:t>1.1 Diagnosis </a:t>
            </a:r>
            <a:r>
              <a:rPr lang="de-DE" dirty="0" err="1"/>
              <a:t>Related</a:t>
            </a:r>
            <a:r>
              <a:rPr lang="de-DE" dirty="0"/>
              <a:t> Groups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1.1.1 Grundlagen des Klassifizierungssystems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1.1.2 Betriebswirtschaftliche Herausforderungen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/>
              <a:t>1.2 </a:t>
            </a:r>
            <a:r>
              <a:rPr lang="de-DE" dirty="0" smtClean="0"/>
              <a:t>Entgeltverhandlung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sz="3600" b="1" dirty="0" smtClean="0"/>
              <a:t>1.3 Aktuelle </a:t>
            </a:r>
            <a:r>
              <a:rPr lang="de-DE" sz="3600" b="1" dirty="0"/>
              <a:t>Diskussionen zur Krankenhausfinanzierung</a:t>
            </a:r>
          </a:p>
          <a:p>
            <a:pPr marL="914400" lvl="2" indent="0">
              <a:buNone/>
            </a:pPr>
            <a:r>
              <a:rPr lang="de-DE" sz="3100" b="1" dirty="0" smtClean="0"/>
              <a:t>1.3.1 Reservekapazitäten</a:t>
            </a:r>
          </a:p>
          <a:p>
            <a:pPr marL="914400" lvl="2" indent="0">
              <a:buNone/>
            </a:pPr>
            <a:r>
              <a:rPr lang="de-DE" sz="3100" b="1" dirty="0" smtClean="0"/>
              <a:t>1.3.2 Sicherstellungszuschläge</a:t>
            </a:r>
            <a:endParaRPr lang="de-DE" sz="3100" b="1" dirty="0"/>
          </a:p>
          <a:p>
            <a:pPr marL="914400" lvl="2" indent="0">
              <a:buNone/>
            </a:pPr>
            <a:r>
              <a:rPr lang="de-DE" sz="3100" b="1" dirty="0" smtClean="0"/>
              <a:t>1.3.3 Neue </a:t>
            </a:r>
            <a:r>
              <a:rPr lang="de-DE" sz="3100" b="1" dirty="0"/>
              <a:t>Untersuchungs- und Behandlungsmethoden</a:t>
            </a:r>
          </a:p>
          <a:p>
            <a:pPr marL="914400" lvl="2" indent="0">
              <a:buNone/>
            </a:pPr>
            <a:r>
              <a:rPr lang="de-DE" sz="3100" b="1" dirty="0" smtClean="0"/>
              <a:t>1.3.4 Prüfungen </a:t>
            </a:r>
            <a:r>
              <a:rPr lang="de-DE" sz="3100" b="1" dirty="0"/>
              <a:t>durch den medizinischen Dienst</a:t>
            </a:r>
          </a:p>
          <a:p>
            <a:pPr marL="914400" lvl="2" indent="0">
              <a:buNone/>
            </a:pPr>
            <a:r>
              <a:rPr lang="de-DE" sz="3100" b="1" dirty="0" smtClean="0"/>
              <a:t>1.3.5 Finanzierung </a:t>
            </a:r>
            <a:r>
              <a:rPr lang="de-DE" sz="3100" b="1" dirty="0"/>
              <a:t>während der Corona-Pandemie</a:t>
            </a:r>
          </a:p>
          <a:p>
            <a:pPr marL="914400" lvl="2" indent="0">
              <a:buNone/>
            </a:pPr>
            <a:r>
              <a:rPr lang="de-DE" sz="3100" b="1" dirty="0" smtClean="0"/>
              <a:t>1.3.6 Weiterentwicklung </a:t>
            </a:r>
            <a:r>
              <a:rPr lang="de-DE" sz="3100" b="1" dirty="0"/>
              <a:t>des </a:t>
            </a:r>
            <a:r>
              <a:rPr lang="de-DE" sz="3100" b="1" dirty="0" smtClean="0"/>
              <a:t>DRG-Systems</a:t>
            </a:r>
          </a:p>
          <a:p>
            <a:pPr marL="914400" lvl="2" indent="0">
              <a:buNone/>
            </a:pPr>
            <a:r>
              <a:rPr lang="de-DE" sz="3100" b="1" dirty="0"/>
              <a:t>1.3.7 Ambulante </a:t>
            </a:r>
            <a:r>
              <a:rPr lang="de-DE" sz="3100" b="1" dirty="0" smtClean="0"/>
              <a:t>Leistungen</a:t>
            </a:r>
          </a:p>
          <a:p>
            <a:pPr marL="914400" lvl="2" indent="0">
              <a:buNone/>
            </a:pPr>
            <a:r>
              <a:rPr lang="de-DE" sz="3100" b="1" dirty="0" smtClean="0"/>
              <a:t>1.3.8 Hybrid-DRGs</a:t>
            </a:r>
            <a:endParaRPr lang="de-DE" sz="3100" b="1" dirty="0"/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 smtClean="0"/>
              <a:t>1.4 </a:t>
            </a:r>
            <a:r>
              <a:rPr lang="de-DE" dirty="0"/>
              <a:t>Sponsoring und Fundraising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de-DE" dirty="0" smtClean="0"/>
              <a:t>1.5 </a:t>
            </a:r>
            <a:r>
              <a:rPr lang="de-DE" dirty="0"/>
              <a:t>Finanzierungssurrogate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2 Produktionsfaktoren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…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B30A78-1219-4342-A35D-795ADF2D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5B5-01EB-44C6-ABA0-B826386E5C82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8"/>
    </mc:Choice>
    <mc:Fallback xmlns="">
      <p:transition spd="slow" advTm="200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1484784"/>
            <a:ext cx="9828584" cy="56886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ihandform 2"/>
          <p:cNvSpPr/>
          <p:nvPr/>
        </p:nvSpPr>
        <p:spPr>
          <a:xfrm>
            <a:off x="1595887" y="2803585"/>
            <a:ext cx="4839419" cy="2700068"/>
          </a:xfrm>
          <a:custGeom>
            <a:avLst/>
            <a:gdLst>
              <a:gd name="connsiteX0" fmla="*/ 0 w 4839419"/>
              <a:gd name="connsiteY0" fmla="*/ 25879 h 2700068"/>
              <a:gd name="connsiteX1" fmla="*/ 4839419 w 4839419"/>
              <a:gd name="connsiteY1" fmla="*/ 0 h 2700068"/>
              <a:gd name="connsiteX2" fmla="*/ 4666890 w 4839419"/>
              <a:gd name="connsiteY2" fmla="*/ 34506 h 2700068"/>
              <a:gd name="connsiteX3" fmla="*/ 4270075 w 4839419"/>
              <a:gd name="connsiteY3" fmla="*/ 241540 h 2700068"/>
              <a:gd name="connsiteX4" fmla="*/ 3545456 w 4839419"/>
              <a:gd name="connsiteY4" fmla="*/ 1009290 h 2700068"/>
              <a:gd name="connsiteX5" fmla="*/ 2846717 w 4839419"/>
              <a:gd name="connsiteY5" fmla="*/ 1716657 h 2700068"/>
              <a:gd name="connsiteX6" fmla="*/ 2191109 w 4839419"/>
              <a:gd name="connsiteY6" fmla="*/ 2424023 h 2700068"/>
              <a:gd name="connsiteX7" fmla="*/ 1871932 w 4839419"/>
              <a:gd name="connsiteY7" fmla="*/ 2613804 h 2700068"/>
              <a:gd name="connsiteX8" fmla="*/ 1621766 w 4839419"/>
              <a:gd name="connsiteY8" fmla="*/ 2700068 h 2700068"/>
              <a:gd name="connsiteX9" fmla="*/ 1259456 w 4839419"/>
              <a:gd name="connsiteY9" fmla="*/ 2622430 h 2700068"/>
              <a:gd name="connsiteX10" fmla="*/ 595222 w 4839419"/>
              <a:gd name="connsiteY10" fmla="*/ 2027207 h 2700068"/>
              <a:gd name="connsiteX11" fmla="*/ 25879 w 4839419"/>
              <a:gd name="connsiteY11" fmla="*/ 1328468 h 2700068"/>
              <a:gd name="connsiteX12" fmla="*/ 0 w 4839419"/>
              <a:gd name="connsiteY12" fmla="*/ 25879 h 270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39419" h="2700068">
                <a:moveTo>
                  <a:pt x="0" y="25879"/>
                </a:moveTo>
                <a:lnTo>
                  <a:pt x="4839419" y="0"/>
                </a:lnTo>
                <a:lnTo>
                  <a:pt x="4666890" y="34506"/>
                </a:lnTo>
                <a:lnTo>
                  <a:pt x="4270075" y="241540"/>
                </a:lnTo>
                <a:lnTo>
                  <a:pt x="3545456" y="1009290"/>
                </a:lnTo>
                <a:lnTo>
                  <a:pt x="2846717" y="1716657"/>
                </a:lnTo>
                <a:lnTo>
                  <a:pt x="2191109" y="2424023"/>
                </a:lnTo>
                <a:lnTo>
                  <a:pt x="1871932" y="2613804"/>
                </a:lnTo>
                <a:lnTo>
                  <a:pt x="1621766" y="2700068"/>
                </a:lnTo>
                <a:lnTo>
                  <a:pt x="1259456" y="2622430"/>
                </a:lnTo>
                <a:lnTo>
                  <a:pt x="595222" y="2027207"/>
                </a:lnTo>
                <a:lnTo>
                  <a:pt x="25879" y="1328468"/>
                </a:lnTo>
                <a:cubicBezTo>
                  <a:pt x="23004" y="900023"/>
                  <a:pt x="20128" y="471577"/>
                  <a:pt x="0" y="2587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ihandform 4"/>
          <p:cNvSpPr/>
          <p:nvPr/>
        </p:nvSpPr>
        <p:spPr>
          <a:xfrm>
            <a:off x="6443932" y="2777706"/>
            <a:ext cx="1863306" cy="1354347"/>
          </a:xfrm>
          <a:custGeom>
            <a:avLst/>
            <a:gdLst>
              <a:gd name="connsiteX0" fmla="*/ 0 w 1863306"/>
              <a:gd name="connsiteY0" fmla="*/ 0 h 1354347"/>
              <a:gd name="connsiteX1" fmla="*/ 1837426 w 1863306"/>
              <a:gd name="connsiteY1" fmla="*/ 25879 h 1354347"/>
              <a:gd name="connsiteX2" fmla="*/ 1863306 w 1863306"/>
              <a:gd name="connsiteY2" fmla="*/ 1354347 h 1354347"/>
              <a:gd name="connsiteX3" fmla="*/ 1595887 w 1863306"/>
              <a:gd name="connsiteY3" fmla="*/ 1311215 h 1354347"/>
              <a:gd name="connsiteX4" fmla="*/ 1112808 w 1863306"/>
              <a:gd name="connsiteY4" fmla="*/ 767751 h 1354347"/>
              <a:gd name="connsiteX5" fmla="*/ 724619 w 1863306"/>
              <a:gd name="connsiteY5" fmla="*/ 370936 h 1354347"/>
              <a:gd name="connsiteX6" fmla="*/ 439947 w 1863306"/>
              <a:gd name="connsiteY6" fmla="*/ 181154 h 1354347"/>
              <a:gd name="connsiteX7" fmla="*/ 94891 w 1863306"/>
              <a:gd name="connsiteY7" fmla="*/ 34505 h 1354347"/>
              <a:gd name="connsiteX8" fmla="*/ 129396 w 1863306"/>
              <a:gd name="connsiteY8" fmla="*/ 25879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306" h="1354347">
                <a:moveTo>
                  <a:pt x="0" y="0"/>
                </a:moveTo>
                <a:lnTo>
                  <a:pt x="1837426" y="25879"/>
                </a:lnTo>
                <a:lnTo>
                  <a:pt x="1863306" y="1354347"/>
                </a:lnTo>
                <a:lnTo>
                  <a:pt x="1595887" y="1311215"/>
                </a:lnTo>
                <a:lnTo>
                  <a:pt x="1112808" y="767751"/>
                </a:lnTo>
                <a:lnTo>
                  <a:pt x="724619" y="370936"/>
                </a:lnTo>
                <a:lnTo>
                  <a:pt x="439947" y="181154"/>
                </a:lnTo>
                <a:lnTo>
                  <a:pt x="94891" y="34505"/>
                </a:lnTo>
                <a:lnTo>
                  <a:pt x="129396" y="25879"/>
                </a:ln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Saisonale Nachfrage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83284" y="6347533"/>
            <a:ext cx="8229600" cy="47625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effectLst/>
              </a:rPr>
              <a:t>Enquete-Kommission, 21.10.2020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652326" y="2516786"/>
            <a:ext cx="983697" cy="7348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Betten-             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kapazität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1532719" y="2782163"/>
            <a:ext cx="6763145" cy="324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ihandform 7"/>
          <p:cNvSpPr/>
          <p:nvPr/>
        </p:nvSpPr>
        <p:spPr>
          <a:xfrm>
            <a:off x="1613329" y="2799621"/>
            <a:ext cx="6426388" cy="2701875"/>
          </a:xfrm>
          <a:custGeom>
            <a:avLst/>
            <a:gdLst>
              <a:gd name="connsiteX0" fmla="*/ 0 w 4635610"/>
              <a:gd name="connsiteY0" fmla="*/ 743455 h 1494853"/>
              <a:gd name="connsiteX1" fmla="*/ 1156915 w 4635610"/>
              <a:gd name="connsiteY1" fmla="*/ 1494853 h 1494853"/>
              <a:gd name="connsiteX2" fmla="*/ 2309854 w 4635610"/>
              <a:gd name="connsiteY2" fmla="*/ 739479 h 1494853"/>
              <a:gd name="connsiteX3" fmla="*/ 3466769 w 4635610"/>
              <a:gd name="connsiteY3" fmla="*/ 8 h 1494853"/>
              <a:gd name="connsiteX4" fmla="*/ 4635610 w 4635610"/>
              <a:gd name="connsiteY4" fmla="*/ 727552 h 149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610" h="1494853">
                <a:moveTo>
                  <a:pt x="0" y="743455"/>
                </a:moveTo>
                <a:cubicBezTo>
                  <a:pt x="385969" y="1119485"/>
                  <a:pt x="771939" y="1495516"/>
                  <a:pt x="1156915" y="1494853"/>
                </a:cubicBezTo>
                <a:cubicBezTo>
                  <a:pt x="1541891" y="1494190"/>
                  <a:pt x="2309854" y="739479"/>
                  <a:pt x="2309854" y="739479"/>
                </a:cubicBezTo>
                <a:cubicBezTo>
                  <a:pt x="2694830" y="490338"/>
                  <a:pt x="3079143" y="1996"/>
                  <a:pt x="3466769" y="8"/>
                </a:cubicBezTo>
                <a:cubicBezTo>
                  <a:pt x="3854395" y="-1980"/>
                  <a:pt x="4245002" y="362786"/>
                  <a:pt x="4635610" y="727552"/>
                </a:cubicBezTo>
              </a:path>
            </a:pathLst>
          </a:cu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1035465" y="1772817"/>
            <a:ext cx="112750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Bettenangebot und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–nachfrage</a:t>
            </a:r>
            <a:endParaRPr lang="en-GB" sz="1600" dirty="0">
              <a:solidFill>
                <a:srgbClr val="00206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485519" y="4102078"/>
            <a:ext cx="6763145" cy="324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5"/>
          <p:cNvSpPr txBox="1"/>
          <p:nvPr/>
        </p:nvSpPr>
        <p:spPr>
          <a:xfrm>
            <a:off x="107504" y="3689330"/>
            <a:ext cx="1907299" cy="17389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Durchschnittliche</a:t>
            </a:r>
            <a:r>
              <a:rPr lang="de-DE" sz="1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21"/>
          <p:cNvSpPr txBox="1"/>
          <p:nvPr/>
        </p:nvSpPr>
        <p:spPr>
          <a:xfrm>
            <a:off x="8311295" y="6288726"/>
            <a:ext cx="56022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21581" y="6325453"/>
            <a:ext cx="394739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sz="1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72953" y="6322941"/>
            <a:ext cx="458260" cy="4983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sz="1600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1613331" y="6322941"/>
            <a:ext cx="742316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593474" y="3313805"/>
            <a:ext cx="0" cy="3094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7335371" y="3313805"/>
            <a:ext cx="0" cy="3094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1613331" y="2442460"/>
            <a:ext cx="0" cy="38804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5"/>
          <p:cNvSpPr txBox="1"/>
          <p:nvPr/>
        </p:nvSpPr>
        <p:spPr>
          <a:xfrm>
            <a:off x="5765369" y="2386440"/>
            <a:ext cx="1907299" cy="14476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568744" y="3495525"/>
            <a:ext cx="19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„Verschwendung“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220236" y="2217345"/>
            <a:ext cx="1233766" cy="2064844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feld 22"/>
          <p:cNvSpPr txBox="1"/>
          <p:nvPr/>
        </p:nvSpPr>
        <p:spPr>
          <a:xfrm>
            <a:off x="7491069" y="3065101"/>
            <a:ext cx="19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„Verschwendung“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7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1484784"/>
            <a:ext cx="9828584" cy="56886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ihandform 2"/>
          <p:cNvSpPr/>
          <p:nvPr/>
        </p:nvSpPr>
        <p:spPr>
          <a:xfrm>
            <a:off x="1587260" y="4149306"/>
            <a:ext cx="1595887" cy="1388852"/>
          </a:xfrm>
          <a:custGeom>
            <a:avLst/>
            <a:gdLst>
              <a:gd name="connsiteX0" fmla="*/ 0 w 1595887"/>
              <a:gd name="connsiteY0" fmla="*/ 0 h 1388852"/>
              <a:gd name="connsiteX1" fmla="*/ 379563 w 1595887"/>
              <a:gd name="connsiteY1" fmla="*/ 457200 h 1388852"/>
              <a:gd name="connsiteX2" fmla="*/ 690114 w 1595887"/>
              <a:gd name="connsiteY2" fmla="*/ 828136 h 1388852"/>
              <a:gd name="connsiteX3" fmla="*/ 1061049 w 1595887"/>
              <a:gd name="connsiteY3" fmla="*/ 1147313 h 1388852"/>
              <a:gd name="connsiteX4" fmla="*/ 1362974 w 1595887"/>
              <a:gd name="connsiteY4" fmla="*/ 1311215 h 1388852"/>
              <a:gd name="connsiteX5" fmla="*/ 1595887 w 1595887"/>
              <a:gd name="connsiteY5" fmla="*/ 1388852 h 1388852"/>
              <a:gd name="connsiteX6" fmla="*/ 17253 w 1595887"/>
              <a:gd name="connsiteY6" fmla="*/ 1380226 h 1388852"/>
              <a:gd name="connsiteX7" fmla="*/ 0 w 1595887"/>
              <a:gd name="connsiteY7" fmla="*/ 0 h 13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887" h="1388852">
                <a:moveTo>
                  <a:pt x="0" y="0"/>
                </a:moveTo>
                <a:lnTo>
                  <a:pt x="379563" y="457200"/>
                </a:lnTo>
                <a:lnTo>
                  <a:pt x="690114" y="828136"/>
                </a:lnTo>
                <a:lnTo>
                  <a:pt x="1061049" y="1147313"/>
                </a:lnTo>
                <a:lnTo>
                  <a:pt x="1362974" y="1311215"/>
                </a:lnTo>
                <a:lnTo>
                  <a:pt x="1595887" y="1388852"/>
                </a:lnTo>
                <a:lnTo>
                  <a:pt x="17253" y="13802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ihandform 4"/>
          <p:cNvSpPr/>
          <p:nvPr/>
        </p:nvSpPr>
        <p:spPr>
          <a:xfrm>
            <a:off x="3191774" y="2829464"/>
            <a:ext cx="5149969" cy="2717321"/>
          </a:xfrm>
          <a:custGeom>
            <a:avLst/>
            <a:gdLst>
              <a:gd name="connsiteX0" fmla="*/ 0 w 5149969"/>
              <a:gd name="connsiteY0" fmla="*/ 2717321 h 2717321"/>
              <a:gd name="connsiteX1" fmla="*/ 5149969 w 5149969"/>
              <a:gd name="connsiteY1" fmla="*/ 2665562 h 2717321"/>
              <a:gd name="connsiteX2" fmla="*/ 5072332 w 5149969"/>
              <a:gd name="connsiteY2" fmla="*/ 1259457 h 2717321"/>
              <a:gd name="connsiteX3" fmla="*/ 4848045 w 5149969"/>
              <a:gd name="connsiteY3" fmla="*/ 1259457 h 2717321"/>
              <a:gd name="connsiteX4" fmla="*/ 4149305 w 5149969"/>
              <a:gd name="connsiteY4" fmla="*/ 465827 h 2717321"/>
              <a:gd name="connsiteX5" fmla="*/ 3743864 w 5149969"/>
              <a:gd name="connsiteY5" fmla="*/ 172528 h 2717321"/>
              <a:gd name="connsiteX6" fmla="*/ 3364301 w 5149969"/>
              <a:gd name="connsiteY6" fmla="*/ 0 h 2717321"/>
              <a:gd name="connsiteX7" fmla="*/ 3105509 w 5149969"/>
              <a:gd name="connsiteY7" fmla="*/ 0 h 2717321"/>
              <a:gd name="connsiteX8" fmla="*/ 2950234 w 5149969"/>
              <a:gd name="connsiteY8" fmla="*/ 69011 h 2717321"/>
              <a:gd name="connsiteX9" fmla="*/ 2691441 w 5149969"/>
              <a:gd name="connsiteY9" fmla="*/ 232913 h 2717321"/>
              <a:gd name="connsiteX10" fmla="*/ 2389517 w 5149969"/>
              <a:gd name="connsiteY10" fmla="*/ 517585 h 2717321"/>
              <a:gd name="connsiteX11" fmla="*/ 1673524 w 5149969"/>
              <a:gd name="connsiteY11" fmla="*/ 1276710 h 2717321"/>
              <a:gd name="connsiteX12" fmla="*/ 1345720 w 5149969"/>
              <a:gd name="connsiteY12" fmla="*/ 1673525 h 2717321"/>
              <a:gd name="connsiteX13" fmla="*/ 862641 w 5149969"/>
              <a:gd name="connsiteY13" fmla="*/ 2165230 h 2717321"/>
              <a:gd name="connsiteX14" fmla="*/ 405441 w 5149969"/>
              <a:gd name="connsiteY14" fmla="*/ 2536166 h 2717321"/>
              <a:gd name="connsiteX15" fmla="*/ 0 w 5149969"/>
              <a:gd name="connsiteY15" fmla="*/ 2717321 h 271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49969" h="2717321">
                <a:moveTo>
                  <a:pt x="0" y="2717321"/>
                </a:moveTo>
                <a:lnTo>
                  <a:pt x="5149969" y="2665562"/>
                </a:lnTo>
                <a:lnTo>
                  <a:pt x="5072332" y="1259457"/>
                </a:lnTo>
                <a:lnTo>
                  <a:pt x="4848045" y="1259457"/>
                </a:lnTo>
                <a:lnTo>
                  <a:pt x="4149305" y="465827"/>
                </a:lnTo>
                <a:lnTo>
                  <a:pt x="3743864" y="172528"/>
                </a:lnTo>
                <a:lnTo>
                  <a:pt x="3364301" y="0"/>
                </a:lnTo>
                <a:lnTo>
                  <a:pt x="3105509" y="0"/>
                </a:lnTo>
                <a:lnTo>
                  <a:pt x="2950234" y="69011"/>
                </a:lnTo>
                <a:lnTo>
                  <a:pt x="2691441" y="232913"/>
                </a:lnTo>
                <a:lnTo>
                  <a:pt x="2389517" y="517585"/>
                </a:lnTo>
                <a:lnTo>
                  <a:pt x="1673524" y="1276710"/>
                </a:lnTo>
                <a:lnTo>
                  <a:pt x="1345720" y="1673525"/>
                </a:lnTo>
                <a:lnTo>
                  <a:pt x="862641" y="2165230"/>
                </a:lnTo>
                <a:lnTo>
                  <a:pt x="405441" y="2536166"/>
                </a:lnTo>
                <a:lnTo>
                  <a:pt x="0" y="27173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Saisonale Nachfrage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83284" y="6347533"/>
            <a:ext cx="8229600" cy="47625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effectLst/>
              </a:rPr>
              <a:t>Enquete-Kommission, 21.10.2020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655833" y="5179426"/>
            <a:ext cx="983697" cy="7348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Betten-             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kapazität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1578911" y="5490749"/>
            <a:ext cx="6763145" cy="324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ihandform 7"/>
          <p:cNvSpPr/>
          <p:nvPr/>
        </p:nvSpPr>
        <p:spPr>
          <a:xfrm>
            <a:off x="1613329" y="2799621"/>
            <a:ext cx="6426388" cy="2701875"/>
          </a:xfrm>
          <a:custGeom>
            <a:avLst/>
            <a:gdLst>
              <a:gd name="connsiteX0" fmla="*/ 0 w 4635610"/>
              <a:gd name="connsiteY0" fmla="*/ 743455 h 1494853"/>
              <a:gd name="connsiteX1" fmla="*/ 1156915 w 4635610"/>
              <a:gd name="connsiteY1" fmla="*/ 1494853 h 1494853"/>
              <a:gd name="connsiteX2" fmla="*/ 2309854 w 4635610"/>
              <a:gd name="connsiteY2" fmla="*/ 739479 h 1494853"/>
              <a:gd name="connsiteX3" fmla="*/ 3466769 w 4635610"/>
              <a:gd name="connsiteY3" fmla="*/ 8 h 1494853"/>
              <a:gd name="connsiteX4" fmla="*/ 4635610 w 4635610"/>
              <a:gd name="connsiteY4" fmla="*/ 727552 h 149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610" h="1494853">
                <a:moveTo>
                  <a:pt x="0" y="743455"/>
                </a:moveTo>
                <a:cubicBezTo>
                  <a:pt x="385969" y="1119485"/>
                  <a:pt x="771939" y="1495516"/>
                  <a:pt x="1156915" y="1494853"/>
                </a:cubicBezTo>
                <a:cubicBezTo>
                  <a:pt x="1541891" y="1494190"/>
                  <a:pt x="2309854" y="739479"/>
                  <a:pt x="2309854" y="739479"/>
                </a:cubicBezTo>
                <a:cubicBezTo>
                  <a:pt x="2694830" y="490338"/>
                  <a:pt x="3079143" y="1996"/>
                  <a:pt x="3466769" y="8"/>
                </a:cubicBezTo>
                <a:cubicBezTo>
                  <a:pt x="3854395" y="-1980"/>
                  <a:pt x="4245002" y="362786"/>
                  <a:pt x="4635610" y="727552"/>
                </a:cubicBezTo>
              </a:path>
            </a:pathLst>
          </a:cu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1035465" y="1772817"/>
            <a:ext cx="112750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Bettenangebot und </a:t>
            </a:r>
          </a:p>
          <a:p>
            <a:r>
              <a:rPr lang="de-DE" sz="1600" dirty="0">
                <a:solidFill>
                  <a:srgbClr val="002060"/>
                </a:solidFill>
              </a:rPr>
              <a:t>–nachfrage</a:t>
            </a:r>
            <a:endParaRPr lang="en-GB" sz="1600" dirty="0">
              <a:solidFill>
                <a:srgbClr val="00206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485519" y="4102078"/>
            <a:ext cx="6763145" cy="324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5"/>
          <p:cNvSpPr txBox="1"/>
          <p:nvPr/>
        </p:nvSpPr>
        <p:spPr>
          <a:xfrm>
            <a:off x="107504" y="3689330"/>
            <a:ext cx="1907299" cy="17389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Durchschnittliche</a:t>
            </a:r>
            <a:r>
              <a:rPr lang="de-DE" sz="1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21"/>
          <p:cNvSpPr txBox="1"/>
          <p:nvPr/>
        </p:nvSpPr>
        <p:spPr>
          <a:xfrm>
            <a:off x="8311295" y="6288726"/>
            <a:ext cx="560222" cy="5325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1613331" y="6322941"/>
            <a:ext cx="742316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1613331" y="2442460"/>
            <a:ext cx="0" cy="38804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5"/>
          <p:cNvSpPr txBox="1"/>
          <p:nvPr/>
        </p:nvSpPr>
        <p:spPr>
          <a:xfrm>
            <a:off x="5765369" y="2386440"/>
            <a:ext cx="1907299" cy="44051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Bettennachfrage</a:t>
            </a:r>
            <a:endParaRPr lang="en-GB" sz="16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692460" y="4443284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Überlastung</a:t>
            </a:r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1538472" y="519719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Überlastung</a:t>
            </a:r>
            <a:endParaRPr lang="en-GB" dirty="0"/>
          </a:p>
        </p:txBody>
      </p:sp>
      <p:sp>
        <p:nvSpPr>
          <p:cNvPr id="20" name="Rechteck 19"/>
          <p:cNvSpPr/>
          <p:nvPr/>
        </p:nvSpPr>
        <p:spPr>
          <a:xfrm>
            <a:off x="8039717" y="3933056"/>
            <a:ext cx="1233766" cy="2064844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D90-D071-4836-AA86-D24B573C05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91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35.2|4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35.2|4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35.2|4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35.2|4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35.2|46.9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2917</Words>
  <Application>Microsoft Office PowerPoint</Application>
  <PresentationFormat>Bildschirmpräsentation (4:3)</PresentationFormat>
  <Paragraphs>616</Paragraphs>
  <Slides>73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73</vt:i4>
      </vt:variant>
    </vt:vector>
  </HeadingPairs>
  <TitlesOfParts>
    <vt:vector size="80" baseType="lpstr">
      <vt:lpstr>Arial</vt:lpstr>
      <vt:lpstr>Calibri</vt:lpstr>
      <vt:lpstr>Symbol</vt:lpstr>
      <vt:lpstr>Tahoma</vt:lpstr>
      <vt:lpstr>Times New Roman</vt:lpstr>
      <vt:lpstr>Larissa</vt:lpstr>
      <vt:lpstr>Arbeitsblatt</vt:lpstr>
      <vt:lpstr>GESUNDHEITSMANAGEMENT II Teil 1a-7    Prof. Dr. Steffen Fleßa Lehrstuhl für Allgemeine Betriebswirtschaftslehre  und Gesundheitsmanagement Universität Greifswald </vt:lpstr>
      <vt:lpstr>Gliederung</vt:lpstr>
      <vt:lpstr>1.3 Aktuelle Diskussionen zur Krankenhausfinanzierung 1.3.1 Reservekapazitäten</vt:lpstr>
      <vt:lpstr>Saisonale Nachfrage</vt:lpstr>
      <vt:lpstr>Saisonale Nachfrage</vt:lpstr>
      <vt:lpstr>Saisonale Nachfrage</vt:lpstr>
      <vt:lpstr>Saisonale Nachfrage</vt:lpstr>
      <vt:lpstr>Saisonale Nachfrage</vt:lpstr>
      <vt:lpstr>Saisonale Nachfrage</vt:lpstr>
      <vt:lpstr>Folgen</vt:lpstr>
      <vt:lpstr>1.3.2 Sicherstellungszuschläge</vt:lpstr>
      <vt:lpstr>Sicherstellungszuschlag</vt:lpstr>
      <vt:lpstr>Bedarfsnotwendigkeit</vt:lpstr>
      <vt:lpstr>1.3.3 Neue Untersuchungs- und Behandlungsmethoden (NUB)</vt:lpstr>
      <vt:lpstr>NUBs</vt:lpstr>
      <vt:lpstr>PowerPoint-Präsentation</vt:lpstr>
      <vt:lpstr>1.3.4 Prüfungen durch den medizinischen Dienst</vt:lpstr>
      <vt:lpstr>1.3.5 Finanzierung während der Corona-Pandemie</vt:lpstr>
      <vt:lpstr>1.3.6 Weiterentwicklung des DRG-Systems</vt:lpstr>
      <vt:lpstr>DRGs als Bösewicht</vt:lpstr>
      <vt:lpstr>PowerPoint-Präsentation</vt:lpstr>
      <vt:lpstr> Bettendichte in Deutschland</vt:lpstr>
      <vt:lpstr>PowerPoint-Präsentation</vt:lpstr>
      <vt:lpstr>PowerPoint-Präsentation</vt:lpstr>
      <vt:lpstr>PowerPoint-Präsentation</vt:lpstr>
      <vt:lpstr>DRGs als Bösewicht?</vt:lpstr>
      <vt:lpstr>Krankenhausreform</vt:lpstr>
      <vt:lpstr>Krankenhauslandschaft 2023</vt:lpstr>
      <vt:lpstr>Düster … ist‘s am flachen Land</vt:lpstr>
      <vt:lpstr>Düster … ist‘s am flachen Land</vt:lpstr>
      <vt:lpstr>Krankenhausreform</vt:lpstr>
      <vt:lpstr>Krankenhausreform</vt:lpstr>
      <vt:lpstr>Krankenhausreform</vt:lpstr>
      <vt:lpstr>Krankenhaustransparenzgesetz</vt:lpstr>
      <vt:lpstr>Krankenhaustransparenzgesetz</vt:lpstr>
      <vt:lpstr>Referentenentwurf März 2024</vt:lpstr>
      <vt:lpstr>Orientierungswert</vt:lpstr>
      <vt:lpstr>Transformationsfonds (2026-2035)</vt:lpstr>
      <vt:lpstr>Vorhaltebudget</vt:lpstr>
      <vt:lpstr>Finanzierung</vt:lpstr>
      <vt:lpstr>Budgetfinanzierung und DRGs:  Prinzip der Vorhaltekosten</vt:lpstr>
      <vt:lpstr>Konkrete Umsetzung</vt:lpstr>
      <vt:lpstr>Konkrete Umsetzung</vt:lpstr>
      <vt:lpstr>Konkrete Umsetzung</vt:lpstr>
      <vt:lpstr>Konkrete Umsetzung</vt:lpstr>
      <vt:lpstr>Abrechnung Krankenhaus</vt:lpstr>
      <vt:lpstr>Budgetfinanzierung und DRGs: geplante Situation ab 2025</vt:lpstr>
      <vt:lpstr>Budgetfinanzierung und DRGs:  Beispiel</vt:lpstr>
      <vt:lpstr>Budgetfinanzierung und DRGs:  bei 90 % Ist</vt:lpstr>
      <vt:lpstr>Budgetfinanzierung und DRGs:  bei 110 % Ist</vt:lpstr>
      <vt:lpstr>Extravergütung</vt:lpstr>
      <vt:lpstr>Leistungsgruppen</vt:lpstr>
      <vt:lpstr>Leistungsgruppen NRW</vt:lpstr>
      <vt:lpstr>Qualitätskriterien der Leistungsgruppen: Beispiel Geburten</vt:lpstr>
      <vt:lpstr>Qualitätskriterien der Leistungsgruppen: Beispiel Geburten</vt:lpstr>
      <vt:lpstr>PowerPoint-Präsentation</vt:lpstr>
      <vt:lpstr>Mindestvorhaltezahlen</vt:lpstr>
      <vt:lpstr>Sonderregelung ländlicher Raum</vt:lpstr>
      <vt:lpstr>Sektorenübergreifende Versorgungseinrichtungen</vt:lpstr>
      <vt:lpstr>Bürokratieabbau</vt:lpstr>
      <vt:lpstr>Unklarheiten</vt:lpstr>
      <vt:lpstr>1.3.7 Ambulante Leistungen</vt:lpstr>
      <vt:lpstr>Ambulantes Operieren (AOP) im Krankenhaus (§115b, SGB V) </vt:lpstr>
      <vt:lpstr>Ambualtne Operationen in Deutschland</vt:lpstr>
      <vt:lpstr>IGES-Gutachten (2022) </vt:lpstr>
      <vt:lpstr>Notaufnahme</vt:lpstr>
      <vt:lpstr>Finanzierung der Notaufnahme</vt:lpstr>
      <vt:lpstr>Bedeutung: Aufnahmegrund</vt:lpstr>
      <vt:lpstr>1.3.8 Hybrid-DRGs</vt:lpstr>
      <vt:lpstr>Hybrid-DRG</vt:lpstr>
      <vt:lpstr>Hybrid-DRG</vt:lpstr>
      <vt:lpstr>PowerPoint-Präsentation</vt:lpstr>
      <vt:lpstr>Gliederung</vt:lpstr>
    </vt:vector>
  </TitlesOfParts>
  <Company>ATHOEG Klinikum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686</cp:revision>
  <cp:lastPrinted>2013-04-21T14:09:11Z</cp:lastPrinted>
  <dcterms:created xsi:type="dcterms:W3CDTF">2003-05-27T08:12:45Z</dcterms:created>
  <dcterms:modified xsi:type="dcterms:W3CDTF">2024-04-18T16:59:53Z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