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77" r:id="rId1"/>
  </p:sldMasterIdLst>
  <p:notesMasterIdLst>
    <p:notesMasterId r:id="rId18"/>
  </p:notesMasterIdLst>
  <p:handoutMasterIdLst>
    <p:handoutMasterId r:id="rId19"/>
  </p:handoutMasterIdLst>
  <p:sldIdLst>
    <p:sldId id="964" r:id="rId2"/>
    <p:sldId id="948" r:id="rId3"/>
    <p:sldId id="971" r:id="rId4"/>
    <p:sldId id="587" r:id="rId5"/>
    <p:sldId id="595" r:id="rId6"/>
    <p:sldId id="949" r:id="rId7"/>
    <p:sldId id="594" r:id="rId8"/>
    <p:sldId id="969" r:id="rId9"/>
    <p:sldId id="973" r:id="rId10"/>
    <p:sldId id="968" r:id="rId11"/>
    <p:sldId id="598" r:id="rId12"/>
    <p:sldId id="890" r:id="rId13"/>
    <p:sldId id="599" r:id="rId14"/>
    <p:sldId id="951" r:id="rId15"/>
    <p:sldId id="892" r:id="rId16"/>
    <p:sldId id="972" r:id="rId17"/>
  </p:sldIdLst>
  <p:sldSz cx="9144000" cy="6858000" type="screen4x3"/>
  <p:notesSz cx="7099300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FF"/>
    <a:srgbClr val="DDDDDD"/>
    <a:srgbClr val="FFCCCC"/>
    <a:srgbClr val="FF0000"/>
    <a:srgbClr val="FFFF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8860" autoAdjust="0"/>
    <p:restoredTop sz="90232" autoAdjust="0"/>
  </p:normalViewPr>
  <p:slideViewPr>
    <p:cSldViewPr>
      <p:cViewPr varScale="1">
        <p:scale>
          <a:sx n="86" d="100"/>
          <a:sy n="86" d="100"/>
        </p:scale>
        <p:origin x="725" y="58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31A3FD1-8DCA-4CAD-B0AD-7FD58B56F1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03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ffectLst/>
              </a:defRPr>
            </a:lvl1pPr>
          </a:lstStyle>
          <a:p>
            <a:pPr>
              <a:defRPr/>
            </a:pPr>
            <a:fld id="{D755F224-FB6F-4B9B-B645-049E86AAA0E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335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1pPr>
            <a:lvl2pPr marL="769993" indent="-29615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2pPr>
            <a:lvl3pPr marL="1184605" indent="-23692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3pPr>
            <a:lvl4pPr marL="1658447" indent="-23692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4pPr>
            <a:lvl5pPr marL="2132289" indent="-236921" eaLnBrk="0" hangingPunct="0">
              <a:defRPr sz="2100">
                <a:solidFill>
                  <a:schemeClr val="tx1"/>
                </a:solidFill>
                <a:latin typeface="Tahoma" pitchFamily="34" charset="0"/>
              </a:defRPr>
            </a:lvl5pPr>
            <a:lvl6pPr marL="2606131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6pPr>
            <a:lvl7pPr marL="3079974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7pPr>
            <a:lvl8pPr marL="3553816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8pPr>
            <a:lvl9pPr marL="4027658" indent="-236921" algn="ctr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128361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15" indent="-185715">
              <a:buFont typeface="Arial" pitchFamily="34" charset="0"/>
              <a:buChar char="•"/>
              <a:defRPr/>
            </a:pPr>
            <a:endParaRPr lang="de-DE" dirty="0"/>
          </a:p>
        </p:txBody>
      </p:sp>
      <p:sp>
        <p:nvSpPr>
          <p:cNvPr id="7270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FF4D1D4-12F3-46EB-BD13-AC627F615A6C}" type="slidenum">
              <a:rPr lang="de-DE" sz="1300" smtClean="0"/>
              <a:pPr eaLnBrk="1" hangingPunct="1"/>
              <a:t>12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1224227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 dirty="0">
              <a:sym typeface="Wingdings" pitchFamily="2" charset="2"/>
            </a:endParaRPr>
          </a:p>
        </p:txBody>
      </p:sp>
      <p:sp>
        <p:nvSpPr>
          <p:cNvPr id="737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3278BE1-4356-4071-A1B9-FA0F93951590}" type="slidenum">
              <a:rPr lang="de-DE" sz="1300" smtClean="0"/>
              <a:pPr eaLnBrk="1" hangingPunct="1"/>
              <a:t>13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328072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 dirty="0"/>
          </a:p>
        </p:txBody>
      </p:sp>
      <p:sp>
        <p:nvSpPr>
          <p:cNvPr id="747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D3D33F1-666C-41EC-8691-3A7625CD6C17}" type="slidenum">
              <a:rPr lang="de-DE" sz="1300" smtClean="0"/>
              <a:pPr eaLnBrk="1" hangingPunct="1"/>
              <a:t>14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8420337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  <p:sp>
        <p:nvSpPr>
          <p:cNvPr id="7578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7407B5C-BC98-4D97-A101-5DD0072CCD05}" type="slidenum">
              <a:rPr lang="de-DE" sz="1300" smtClean="0"/>
              <a:pPr eaLnBrk="1" hangingPunct="1"/>
              <a:t>15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2436853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16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445354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  <p:sp>
        <p:nvSpPr>
          <p:cNvPr id="6349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3346C41-50B1-4C74-8E7B-AEC9FB30736B}" type="slidenum">
              <a:rPr lang="de-DE" sz="1300" smtClean="0"/>
              <a:pPr eaLnBrk="1" hangingPunct="1"/>
              <a:t>2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547870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51286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/>
          </a:p>
        </p:txBody>
      </p:sp>
      <p:sp>
        <p:nvSpPr>
          <p:cNvPr id="645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5246856-C88F-450E-9DBC-7E40281BA166}" type="slidenum">
              <a:rPr lang="de-DE" sz="1300" smtClean="0"/>
              <a:pPr eaLnBrk="1" hangingPunct="1"/>
              <a:t>4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501738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/>
          </a:p>
        </p:txBody>
      </p:sp>
      <p:sp>
        <p:nvSpPr>
          <p:cNvPr id="655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AECCC29-266F-4DD7-9D79-F20DA973B6CA}" type="slidenum">
              <a:rPr lang="de-DE" sz="1300" smtClean="0"/>
              <a:pPr eaLnBrk="1" hangingPunct="1"/>
              <a:t>5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3263410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65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1AA8838-D50E-45A5-856C-A3D18E70FDDD}" type="slidenum">
              <a:rPr lang="de-DE" sz="1300" smtClean="0"/>
              <a:pPr eaLnBrk="1" hangingPunct="1"/>
              <a:t>6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2015390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75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112A276-5ABC-49F3-B16E-E21B04BCD4AC}" type="slidenum">
              <a:rPr lang="de-DE" sz="1300" smtClean="0"/>
              <a:pPr eaLnBrk="1" hangingPunct="1"/>
              <a:t>7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2803579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84150" indent="-184150">
              <a:buFontTx/>
              <a:buChar char="•"/>
            </a:pPr>
            <a:endParaRPr lang="de-DE" dirty="0"/>
          </a:p>
        </p:txBody>
      </p:sp>
      <p:sp>
        <p:nvSpPr>
          <p:cNvPr id="686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9614B34-13ED-4B1B-85BA-E934973337DA}" type="slidenum">
              <a:rPr lang="de-DE" sz="1300" smtClean="0"/>
              <a:pPr eaLnBrk="1" hangingPunct="1"/>
              <a:t>10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2290460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716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752DB37-DC73-472B-9701-2470A54AC43E}" type="slidenum">
              <a:rPr lang="de-DE" sz="1300" smtClean="0"/>
              <a:pPr eaLnBrk="1" hangingPunct="1"/>
              <a:t>11</a:t>
            </a:fld>
            <a:endParaRPr lang="de-DE" sz="1300"/>
          </a:p>
        </p:txBody>
      </p:sp>
    </p:spTree>
    <p:extLst>
      <p:ext uri="{BB962C8B-B14F-4D97-AF65-F5344CB8AC3E}">
        <p14:creationId xmlns:p14="http://schemas.microsoft.com/office/powerpoint/2010/main" val="102984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7FD5F-6F0E-469C-AD6D-B7DFC60EE107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44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28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953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93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90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1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23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84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528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785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50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53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4554-2B31-4AE3-A050-48CD59C680D0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6CF4F-3C5E-4C40-9206-6CC95499EE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880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1b-1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56171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17"/>
    </mc:Choice>
    <mc:Fallback xmlns="">
      <p:transition spd="slow" advTm="591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/>
              <a:t>Bedeutung</a:t>
            </a:r>
          </a:p>
        </p:txBody>
      </p:sp>
      <p:sp>
        <p:nvSpPr>
          <p:cNvPr id="1190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Volumen:</a:t>
            </a:r>
          </a:p>
          <a:p>
            <a:pPr lvl="1"/>
            <a:r>
              <a:rPr lang="de-DE" dirty="0" smtClean="0"/>
              <a:t>2022: </a:t>
            </a:r>
            <a:r>
              <a:rPr lang="de-DE" dirty="0"/>
              <a:t>Spendenmarkt </a:t>
            </a:r>
            <a:r>
              <a:rPr lang="de-DE" dirty="0" smtClean="0"/>
              <a:t>5,7 </a:t>
            </a:r>
            <a:r>
              <a:rPr lang="de-DE" dirty="0"/>
              <a:t>Mrd.  €. </a:t>
            </a:r>
          </a:p>
          <a:p>
            <a:pPr lvl="1"/>
            <a:r>
              <a:rPr lang="de-DE" dirty="0"/>
              <a:t>Ungefähr </a:t>
            </a:r>
            <a:r>
              <a:rPr lang="de-DE" dirty="0" smtClean="0"/>
              <a:t>19 </a:t>
            </a:r>
            <a:r>
              <a:rPr lang="de-DE" dirty="0"/>
              <a:t>Mio. Personen, d. h., </a:t>
            </a:r>
            <a:r>
              <a:rPr lang="de-DE" dirty="0" smtClean="0"/>
              <a:t>fast 30</a:t>
            </a:r>
            <a:r>
              <a:rPr lang="de-DE" dirty="0"/>
              <a:t> % der deutschen Bevölkerung</a:t>
            </a:r>
          </a:p>
          <a:p>
            <a:pPr lvl="1"/>
            <a:r>
              <a:rPr lang="de-DE" dirty="0"/>
              <a:t>durchschnittliche Einzelspende </a:t>
            </a:r>
            <a:r>
              <a:rPr lang="de-DE" dirty="0" smtClean="0"/>
              <a:t>43,-</a:t>
            </a:r>
            <a:r>
              <a:rPr lang="de-DE" dirty="0"/>
              <a:t> €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 smtClean="0"/>
              <a:t>Verteilung</a:t>
            </a:r>
            <a:r>
              <a:rPr lang="de-DE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UNICEF: in Deutschland 180 Mio. €/Jahr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DRK : in Deutschland 175 Mio. €/Jahr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Monat: in manchen Jahren (nicht immer!) bis zu 80 % im Dezember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dirty="0"/>
              <a:t>Ansprechpartner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Deutscher Spendenrat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/>
              <a:t>GfK Panel Services Deutschland („Bilanz des Helfens</a:t>
            </a:r>
            <a:r>
              <a:rPr lang="de-DE" dirty="0" smtClean="0"/>
              <a:t>“)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3995936" y="1382042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>
                <a:effectLst/>
              </a:rPr>
              <a:t>https://www.spendenrat.de/bilanz-des-helfens-2022/</a:t>
            </a:r>
          </a:p>
        </p:txBody>
      </p:sp>
    </p:spTree>
    <p:extLst>
      <p:ext uri="{BB962C8B-B14F-4D97-AF65-F5344CB8AC3E}">
        <p14:creationId xmlns:p14="http://schemas.microsoft.com/office/powerpoint/2010/main" val="343076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123"/>
    </mc:Choice>
    <mc:Fallback xmlns="">
      <p:transition spd="slow" advTm="4912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 smtClean="0">
                <a:cs typeface="Times New Roman" pitchFamily="18" charset="0"/>
              </a:rPr>
              <a:t>1.4.2 </a:t>
            </a:r>
            <a:r>
              <a:rPr lang="de-DE" b="1" dirty="0">
                <a:cs typeface="Times New Roman" pitchFamily="18" charset="0"/>
              </a:rPr>
              <a:t>Methoden des Fundraising</a:t>
            </a:r>
            <a:r>
              <a:rPr lang="de-DE" b="1" dirty="0"/>
              <a:t> 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Times New Roman" pitchFamily="18" charset="0"/>
              </a:rPr>
              <a:t>Spendenbeschaffung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Mailing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TV-Werbung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Sammelbüchsen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Haus- und Straßensammlungen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telefonische Spendenakquisition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Benefizveranstaltungen  </a:t>
            </a:r>
            <a:r>
              <a:rPr lang="de-DE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183"/>
    </mc:Choice>
    <mc:Fallback xmlns="">
      <p:transition spd="slow" advTm="87183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 smtClean="0">
                <a:cs typeface="Times New Roman" pitchFamily="18" charset="0"/>
              </a:rPr>
              <a:t>1.4.2 </a:t>
            </a:r>
            <a:r>
              <a:rPr lang="de-DE" b="1" dirty="0">
                <a:cs typeface="Times New Roman" pitchFamily="18" charset="0"/>
              </a:rPr>
              <a:t>Methoden des Fundraising</a:t>
            </a:r>
            <a:r>
              <a:rPr lang="de-DE" b="1" dirty="0"/>
              <a:t> </a:t>
            </a:r>
          </a:p>
        </p:txBody>
      </p:sp>
      <p:sp>
        <p:nvSpPr>
          <p:cNvPr id="112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Stiftungen</a:t>
            </a:r>
            <a:r>
              <a:rPr lang="de-DE" sz="2800" dirty="0"/>
              <a:t> </a:t>
            </a:r>
          </a:p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Freundes- und Förderkreis, Patenschaften</a:t>
            </a:r>
            <a:endParaRPr lang="de-DE" sz="2800" dirty="0"/>
          </a:p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Bußgeldakquisition</a:t>
            </a:r>
            <a:r>
              <a:rPr lang="de-DE" sz="2800" dirty="0"/>
              <a:t> </a:t>
            </a:r>
          </a:p>
          <a:p>
            <a:pPr eaLnBrk="1" hangingPunct="1">
              <a:defRPr/>
            </a:pPr>
            <a:r>
              <a:rPr lang="de-DE" sz="2800" dirty="0">
                <a:cs typeface="Times New Roman" pitchFamily="18" charset="0"/>
              </a:rPr>
              <a:t>Verkauf von Waren mit Spendenaufschlag </a:t>
            </a:r>
          </a:p>
          <a:p>
            <a:pPr eaLnBrk="1" hangingPunct="1">
              <a:buFontTx/>
              <a:buNone/>
              <a:defRPr/>
            </a:pPr>
            <a:r>
              <a:rPr lang="de-DE" sz="2800" dirty="0"/>
              <a:t>	(z. B. Telefonkarten)</a:t>
            </a:r>
          </a:p>
          <a:p>
            <a:pPr eaLnBrk="1" hangingPunct="1">
              <a:defRPr/>
            </a:pPr>
            <a:endParaRPr lang="de-DE" sz="2800" dirty="0"/>
          </a:p>
          <a:p>
            <a:pPr eaLnBrk="1" hangingPunct="1">
              <a:buFontTx/>
              <a:buNone/>
              <a:defRPr/>
            </a:pPr>
            <a:r>
              <a:rPr lang="de-DE" sz="2800" dirty="0">
                <a:sym typeface="Wingdings" pitchFamily="2" charset="2"/>
              </a:rPr>
              <a:t> Problem: bestimmte Leistungen des Gesundheitswesens finden leichter Spender als andere, z.B. </a:t>
            </a:r>
            <a:r>
              <a:rPr lang="de-DE" sz="2800" dirty="0" smtClean="0">
                <a:sym typeface="Wingdings" pitchFamily="2" charset="2"/>
              </a:rPr>
              <a:t>Babynotarzt </a:t>
            </a:r>
            <a:r>
              <a:rPr lang="de-DE" sz="2800" dirty="0">
                <a:sym typeface="Wingdings" pitchFamily="2" charset="2"/>
              </a:rPr>
              <a:t>vs. Leberzirrhose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322"/>
    </mc:Choice>
    <mc:Fallback xmlns="">
      <p:transition spd="slow" advTm="302322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 smtClean="0">
                <a:cs typeface="Times New Roman" pitchFamily="18" charset="0"/>
              </a:rPr>
              <a:t>1.4.3 </a:t>
            </a:r>
            <a:r>
              <a:rPr lang="de-DE" sz="4000" b="1" dirty="0">
                <a:cs typeface="Times New Roman" pitchFamily="18" charset="0"/>
              </a:rPr>
              <a:t>Sponsoring</a:t>
            </a:r>
            <a:r>
              <a:rPr lang="de-DE" sz="4000" b="1" dirty="0"/>
              <a:t> im Gesundheitswesen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>
                <a:cs typeface="Times New Roman" pitchFamily="18" charset="0"/>
              </a:rPr>
              <a:t>Ziele des Sponsors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>
                <a:cs typeface="Times New Roman" pitchFamily="18" charset="0"/>
              </a:rPr>
              <a:t>Sympathie- und Imagetransfer: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>
                <a:cs typeface="Times New Roman" pitchFamily="18" charset="0"/>
              </a:rPr>
              <a:t>Übertragung des positiven Images des </a:t>
            </a:r>
            <a:r>
              <a:rPr lang="de-DE" sz="2000" dirty="0" err="1">
                <a:cs typeface="Times New Roman" pitchFamily="18" charset="0"/>
              </a:rPr>
              <a:t>Gesponsorten</a:t>
            </a:r>
            <a:r>
              <a:rPr lang="de-DE" sz="2000" dirty="0">
                <a:cs typeface="Times New Roman" pitchFamily="18" charset="0"/>
              </a:rPr>
              <a:t> auf das eigene Produkt, z. B. Kultursponsoring; Sportsponsoring („Wir sind so schnell wie …“)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>
                <a:cs typeface="Times New Roman" pitchFamily="18" charset="0"/>
              </a:rPr>
              <a:t>Dokumentation gesellschaftlicher Verantwortung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>
                <a:cs typeface="Times New Roman" pitchFamily="18" charset="0"/>
              </a:rPr>
              <a:t>Besseres Image durch Demonstration sozialer Verantwortung, z. B. Finanzierung von Wissenschaftlern des BUND durch chemische Industrie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>
                <a:cs typeface="Times New Roman" pitchFamily="18" charset="0"/>
              </a:rPr>
              <a:t>Kontakt zur Zielgruppe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>
                <a:cs typeface="Times New Roman" pitchFamily="18" charset="0"/>
              </a:rPr>
              <a:t>Bessere Erreichbarkeit mancher Zielgruppen durch Sponsoring, z. B. Trikotwerbung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>
                <a:cs typeface="Times New Roman" pitchFamily="18" charset="0"/>
              </a:rPr>
              <a:t>Förderung der Corporate Identity</a:t>
            </a:r>
            <a:r>
              <a:rPr lang="de-DE" sz="2400" dirty="0"/>
              <a:t>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Identifikation der </a:t>
            </a:r>
            <a:r>
              <a:rPr lang="de-DE" sz="2000" dirty="0" smtClean="0"/>
              <a:t>Mitarbeiter*in </a:t>
            </a:r>
            <a:r>
              <a:rPr lang="de-DE" sz="2000" dirty="0"/>
              <a:t>mit „sozialem“ Unternehmen erhöht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139"/>
    </mc:Choice>
    <mc:Fallback xmlns="">
      <p:transition spd="slow" advTm="302139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Sponsoring</a:t>
            </a:r>
            <a:r>
              <a:rPr lang="de-DE" sz="4000" b="1" dirty="0"/>
              <a:t> im Gesundheitswesen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>
                <a:cs typeface="Times New Roman" pitchFamily="18" charset="0"/>
              </a:rPr>
              <a:t>Leistungen des </a:t>
            </a:r>
            <a:r>
              <a:rPr lang="de-DE" sz="2400" dirty="0" err="1">
                <a:cs typeface="Times New Roman" pitchFamily="18" charset="0"/>
              </a:rPr>
              <a:t>Gesponsorten</a:t>
            </a:r>
            <a:endParaRPr lang="de-DE" sz="2400" dirty="0"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Times New Roman" pitchFamily="18" charset="0"/>
              </a:rPr>
              <a:t>Werbefläche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Times New Roman" pitchFamily="18" charset="0"/>
              </a:rPr>
              <a:t>Beratung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1800" dirty="0">
                <a:cs typeface="Times New Roman" pitchFamily="18" charset="0"/>
              </a:rPr>
              <a:t>z. B. Gesundheitsförderung im Betrieb durch </a:t>
            </a:r>
            <a:r>
              <a:rPr lang="de-DE" sz="1800" dirty="0" err="1">
                <a:cs typeface="Times New Roman" pitchFamily="18" charset="0"/>
              </a:rPr>
              <a:t>gesponsortes</a:t>
            </a:r>
            <a:r>
              <a:rPr lang="de-DE" sz="1800" dirty="0">
                <a:cs typeface="Times New Roman" pitchFamily="18" charset="0"/>
              </a:rPr>
              <a:t> Krankenhaus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Times New Roman" pitchFamily="18" charset="0"/>
              </a:rPr>
              <a:t>Beiträge über das </a:t>
            </a:r>
            <a:r>
              <a:rPr lang="de-DE" sz="2000" dirty="0" err="1">
                <a:cs typeface="Times New Roman" pitchFamily="18" charset="0"/>
              </a:rPr>
              <a:t>Sponsoringprojekt</a:t>
            </a:r>
            <a:r>
              <a:rPr lang="de-DE" sz="2000" dirty="0">
                <a:cs typeface="Times New Roman" pitchFamily="18" charset="0"/>
              </a:rPr>
              <a:t> in Betriebszeitungen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>
                <a:cs typeface="Times New Roman" pitchFamily="18" charset="0"/>
              </a:rPr>
              <a:t>Teilnahme des </a:t>
            </a:r>
            <a:r>
              <a:rPr lang="de-DE" sz="2000" dirty="0" err="1">
                <a:cs typeface="Times New Roman" pitchFamily="18" charset="0"/>
              </a:rPr>
              <a:t>Gesponsorten</a:t>
            </a:r>
            <a:r>
              <a:rPr lang="de-DE" sz="2000" dirty="0">
                <a:cs typeface="Times New Roman" pitchFamily="18" charset="0"/>
              </a:rPr>
              <a:t> an Veranstaltungen des Sponsors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Steuerliche Aspekte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b="1" dirty="0"/>
              <a:t>Spende: </a:t>
            </a:r>
            <a:r>
              <a:rPr lang="de-DE" sz="2000" dirty="0"/>
              <a:t>Maximal 5% der Einkünfte bzw. 2 Promille des Jahresumsatzes sind als Spende abzugsfähig (bei Spenden an mildtätige, wissenschaftliche oder besonders förderungswürdige kulturelle Zwecke 10%)</a:t>
            </a:r>
            <a:endParaRPr lang="de-DE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b="1" dirty="0"/>
              <a:t>Sponsoring</a:t>
            </a:r>
            <a:r>
              <a:rPr lang="de-DE" sz="2000" dirty="0"/>
              <a:t>: Durch Gegenleistung in voller Höhe abzugsfähig.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631"/>
    </mc:Choice>
    <mc:Fallback xmlns="">
      <p:transition spd="slow" advTm="11863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/>
              <a:t>Sponsoring: Beispiel</a:t>
            </a:r>
          </a:p>
        </p:txBody>
      </p:sp>
      <p:sp>
        <p:nvSpPr>
          <p:cNvPr id="1129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de-DE" dirty="0"/>
              <a:t>Alfried Krupp Krankenhaus, Essen</a:t>
            </a:r>
          </a:p>
          <a:p>
            <a:pPr lvl="1">
              <a:lnSpc>
                <a:spcPct val="80000"/>
              </a:lnSpc>
              <a:defRPr/>
            </a:pPr>
            <a:r>
              <a:rPr lang="de-DE" dirty="0"/>
              <a:t>Komplette Förderung durch Krupp-Stiftung</a:t>
            </a:r>
          </a:p>
          <a:p>
            <a:pPr>
              <a:lnSpc>
                <a:spcPct val="80000"/>
              </a:lnSpc>
              <a:defRPr/>
            </a:pPr>
            <a:r>
              <a:rPr lang="de-DE" dirty="0"/>
              <a:t>Förderung von Spitzenforschung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Sponsoring des Baby-Notarztwagens (</a:t>
            </a:r>
            <a:r>
              <a:rPr lang="de-DE" sz="2800" dirty="0" err="1"/>
              <a:t>Cnopf‘sche</a:t>
            </a:r>
            <a:r>
              <a:rPr lang="de-DE" sz="2800" dirty="0"/>
              <a:t> Kinderklinik Nürnberg)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Sponsoring von Stoma-Hygieneartikeln durch Sanitätshaus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113"/>
    </mc:Choice>
    <mc:Fallback xmlns="">
      <p:transition spd="slow" advTm="12111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1.1 Diagnosis </a:t>
            </a:r>
            <a:r>
              <a:rPr lang="de-DE" dirty="0" err="1"/>
              <a:t>Related</a:t>
            </a:r>
            <a:r>
              <a:rPr lang="de-DE" dirty="0"/>
              <a:t> Groups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1.2 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 smtClean="0"/>
              <a:t>1.4 </a:t>
            </a:r>
            <a:r>
              <a:rPr lang="de-DE" b="1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7811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solidFill>
                  <a:srgbClr val="DDDDDD"/>
                </a:solidFill>
              </a:rPr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sz="2400" dirty="0">
                <a:solidFill>
                  <a:srgbClr val="DDDDDD"/>
                </a:solidFill>
              </a:rPr>
              <a:t>1.1 Diagnosis </a:t>
            </a:r>
            <a:r>
              <a:rPr lang="de-DE" sz="2400" dirty="0" err="1">
                <a:solidFill>
                  <a:srgbClr val="DDDDDD"/>
                </a:solidFill>
              </a:rPr>
              <a:t>Related</a:t>
            </a:r>
            <a:r>
              <a:rPr lang="de-DE" sz="2400" dirty="0">
                <a:solidFill>
                  <a:srgbClr val="DDDDDD"/>
                </a:solidFill>
              </a:rPr>
              <a:t> Groups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rgbClr val="DDDDDD"/>
                </a:solidFill>
              </a:rPr>
              <a:t>1.1.1 Grundlagen des Klassifizierungssystems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>
                <a:solidFill>
                  <a:srgbClr val="DDDDDD"/>
                </a:solidFill>
              </a:rPr>
              <a:t>1.1.2 Betriebswirtschaftliche Herausforderungen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sz="2400" dirty="0">
                <a:solidFill>
                  <a:srgbClr val="DDDDDD"/>
                </a:solidFill>
              </a:rPr>
              <a:t>1.2 Entgeltverhandlung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/>
              <a:t>1.3 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/>
              <a:t>1.4 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solidFill>
                  <a:srgbClr val="DDDDDD"/>
                </a:solidFill>
              </a:rPr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solidFill>
                  <a:srgbClr val="DDDDDD"/>
                </a:solidFill>
              </a:rPr>
              <a:t>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926"/>
    </mc:Choice>
    <mc:Fallback xmlns="">
      <p:transition spd="slow" advTm="6392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1.1 Diagnosis </a:t>
            </a:r>
            <a:r>
              <a:rPr lang="de-DE" dirty="0" err="1"/>
              <a:t>Related</a:t>
            </a:r>
            <a:r>
              <a:rPr lang="de-DE" dirty="0"/>
              <a:t> Groups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1.2 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 smtClean="0"/>
              <a:t>1.4 </a:t>
            </a:r>
            <a:r>
              <a:rPr lang="de-DE" b="1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5152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435100" eaLnBrk="1" hangingPunct="1">
              <a:defRPr/>
            </a:pPr>
            <a:r>
              <a:rPr lang="de-DE" b="1" dirty="0" smtClean="0">
                <a:cs typeface="Times New Roman" pitchFamily="18" charset="0"/>
              </a:rPr>
              <a:t>1.4 </a:t>
            </a:r>
            <a:r>
              <a:rPr lang="de-DE" b="1" dirty="0">
                <a:cs typeface="Times New Roman" pitchFamily="18" charset="0"/>
              </a:rPr>
              <a:t>Sponsoring und Fundraising 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tabLst>
                <a:tab pos="1260475" algn="l"/>
              </a:tabLst>
              <a:defRPr/>
            </a:pPr>
            <a:r>
              <a:rPr lang="de-DE" sz="3600" b="1" dirty="0" smtClean="0">
                <a:cs typeface="Times New Roman" pitchFamily="18" charset="0"/>
              </a:rPr>
              <a:t>1.4.1 </a:t>
            </a:r>
            <a:r>
              <a:rPr lang="de-DE" sz="3600" b="1" dirty="0">
                <a:cs typeface="Times New Roman" pitchFamily="18" charset="0"/>
              </a:rPr>
              <a:t>	Begriffe und Grundlagen</a:t>
            </a:r>
            <a:endParaRPr lang="de-DE" sz="3600" b="1" dirty="0"/>
          </a:p>
          <a:p>
            <a:pPr marL="0" indent="0" eaLnBrk="1" hangingPunct="1">
              <a:buNone/>
              <a:tabLst>
                <a:tab pos="1260475" algn="l"/>
              </a:tabLst>
              <a:defRPr/>
            </a:pPr>
            <a:r>
              <a:rPr lang="de-DE" sz="3600" b="1" dirty="0" smtClean="0">
                <a:cs typeface="Times New Roman" pitchFamily="18" charset="0"/>
              </a:rPr>
              <a:t>1.4.2 </a:t>
            </a:r>
            <a:r>
              <a:rPr lang="de-DE" sz="3600" b="1" dirty="0">
                <a:cs typeface="Times New Roman" pitchFamily="18" charset="0"/>
              </a:rPr>
              <a:t>	Methoden des Fundraising </a:t>
            </a:r>
          </a:p>
          <a:p>
            <a:pPr marL="0" indent="0" eaLnBrk="1" hangingPunct="1">
              <a:buNone/>
              <a:tabLst>
                <a:tab pos="1260475" algn="l"/>
              </a:tabLst>
              <a:defRPr/>
            </a:pPr>
            <a:r>
              <a:rPr lang="de-DE" sz="3600" b="1" dirty="0" smtClean="0">
                <a:cs typeface="Times New Roman" pitchFamily="18" charset="0"/>
              </a:rPr>
              <a:t>1.4.3 </a:t>
            </a:r>
            <a:r>
              <a:rPr lang="de-DE" sz="3600" b="1" dirty="0">
                <a:cs typeface="Times New Roman" pitchFamily="18" charset="0"/>
              </a:rPr>
              <a:t>	Sponsoring im Gesundheitswesen</a:t>
            </a:r>
            <a:endParaRPr lang="de-DE" sz="3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71"/>
    </mc:Choice>
    <mc:Fallback xmlns="">
      <p:transition spd="slow" advTm="637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 smtClean="0">
                <a:cs typeface="Times New Roman" pitchFamily="18" charset="0"/>
              </a:rPr>
              <a:t>1.4.1 </a:t>
            </a:r>
            <a:r>
              <a:rPr lang="de-DE" b="1" dirty="0">
                <a:cs typeface="Times New Roman" pitchFamily="18" charset="0"/>
              </a:rPr>
              <a:t>Begriffe</a:t>
            </a:r>
            <a:endParaRPr lang="de-DE" b="1" dirty="0"/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Times New Roman" pitchFamily="18" charset="0"/>
              </a:rPr>
              <a:t>Begriff: </a:t>
            </a:r>
            <a:r>
              <a:rPr lang="de-DE" dirty="0" err="1">
                <a:cs typeface="Times New Roman" pitchFamily="18" charset="0"/>
              </a:rPr>
              <a:t>Social</a:t>
            </a:r>
            <a:r>
              <a:rPr lang="de-DE" dirty="0">
                <a:cs typeface="Times New Roman" pitchFamily="18" charset="0"/>
              </a:rPr>
              <a:t> Marketing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Definition 1: Dokumentierung des gesellschaftlichen Bewusstseins des Unternehmens durch Marketing der sozialen Komponenten des Unternehmens</a:t>
            </a:r>
            <a:r>
              <a:rPr lang="de-DE" dirty="0"/>
              <a:t> 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Definition 2: Marketing in Non-Profit-Organisationen</a:t>
            </a:r>
            <a:r>
              <a:rPr lang="de-DE" dirty="0"/>
              <a:t> 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Definition 3: Marketing von sozialen Anliegen und Kampagnen, z. B. AIDS-Aufklärungs-Kampagne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46"/>
    </mc:Choice>
    <mc:Fallback xmlns="">
      <p:transition spd="slow" advTm="9114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>
                <a:cs typeface="Times New Roman" pitchFamily="18" charset="0"/>
              </a:rPr>
              <a:t>Begriffe</a:t>
            </a:r>
            <a:r>
              <a:rPr lang="de-DE" b="1" dirty="0"/>
              <a:t> 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Fundraising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im weiteren Sinne: Kapitalbeschaffung (wörtlich übersetzt)</a:t>
            </a:r>
            <a:r>
              <a:rPr lang="de-DE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im engeren Sinne: Akquisition von finanziellen Mitteln ohne Gegenleistung zwischen Geber und Nehmer (Spende)</a:t>
            </a:r>
            <a:r>
              <a:rPr lang="de-DE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dirty="0">
                <a:cs typeface="Times New Roman" pitchFamily="18" charset="0"/>
              </a:rPr>
              <a:t>Grundannahme: Auch bei der Spende stellt die „Bedürfnisbefriedigung“ das Motiv dar, d. h., rein altruistische Beweggründe sind eher selten und finanziell kaum von Bedeutung</a:t>
            </a:r>
            <a:r>
              <a:rPr lang="de-DE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443"/>
    </mc:Choice>
    <mc:Fallback xmlns="">
      <p:transition spd="slow" advTm="19444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b="1" dirty="0">
                <a:cs typeface="Times New Roman" pitchFamily="18" charset="0"/>
              </a:rPr>
              <a:t>Begriffe</a:t>
            </a:r>
            <a:endParaRPr lang="de-DE" b="1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de-DE" dirty="0">
                <a:cs typeface="Times New Roman" pitchFamily="18" charset="0"/>
              </a:rPr>
              <a:t>Sponsoring: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Grundprinzip: Öffentlichkeitswirksames Geschäft auf Gegenseitigkeit, das auf dem Prinzip Leistung gegen Leistung beruht</a:t>
            </a:r>
            <a:r>
              <a:rPr lang="de-DE" dirty="0"/>
              <a:t> 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Grundmotiv des Sponsors: Öffentlichkeitsarbeit, Kommunikationspolitik: „Tue Gutes und rede darüber“</a:t>
            </a:r>
            <a:r>
              <a:rPr lang="de-DE" dirty="0"/>
              <a:t> </a:t>
            </a:r>
          </a:p>
          <a:p>
            <a:pPr lvl="1" eaLnBrk="1" hangingPunct="1">
              <a:defRPr/>
            </a:pPr>
            <a:r>
              <a:rPr lang="de-DE" dirty="0">
                <a:cs typeface="Times New Roman" pitchFamily="18" charset="0"/>
              </a:rPr>
              <a:t>Kostenrechnerische Abgrenzung beim Sponsor</a:t>
            </a:r>
          </a:p>
          <a:p>
            <a:pPr lvl="2" eaLnBrk="1" hangingPunct="1">
              <a:defRPr/>
            </a:pPr>
            <a:r>
              <a:rPr lang="de-DE" b="1" dirty="0">
                <a:cs typeface="Times New Roman" pitchFamily="18" charset="0"/>
              </a:rPr>
              <a:t>Spende</a:t>
            </a:r>
            <a:r>
              <a:rPr lang="de-DE" dirty="0">
                <a:cs typeface="Times New Roman" pitchFamily="18" charset="0"/>
              </a:rPr>
              <a:t>: Aufwand, keine Kosten</a:t>
            </a:r>
            <a:r>
              <a:rPr lang="de-DE" dirty="0"/>
              <a:t> </a:t>
            </a:r>
          </a:p>
          <a:p>
            <a:pPr lvl="2" eaLnBrk="1" hangingPunct="1">
              <a:defRPr/>
            </a:pPr>
            <a:r>
              <a:rPr lang="de-DE" b="1" dirty="0">
                <a:cs typeface="Times New Roman" pitchFamily="18" charset="0"/>
              </a:rPr>
              <a:t>Sponsoring</a:t>
            </a:r>
            <a:r>
              <a:rPr lang="de-DE" dirty="0">
                <a:cs typeface="Times New Roman" pitchFamily="18" charset="0"/>
              </a:rPr>
              <a:t>: Aufwand und Kosten</a:t>
            </a:r>
            <a:r>
              <a:rPr lang="de-DE" dirty="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259"/>
    </mc:Choice>
    <mc:Fallback xmlns="">
      <p:transition spd="slow" advTm="16525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xmlns="" id="{04C94C1B-7D78-4AFA-B33A-A924A2BFE8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8" y="327941"/>
            <a:ext cx="9117023" cy="6495880"/>
          </a:xfr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xmlns="" id="{99F9ADEA-6B0C-4891-84A8-BAAF2A799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de-DE" dirty="0"/>
              <a:t>Bedeutung</a:t>
            </a:r>
          </a:p>
        </p:txBody>
      </p:sp>
    </p:spTree>
    <p:extLst>
      <p:ext uri="{BB962C8B-B14F-4D97-AF65-F5344CB8AC3E}">
        <p14:creationId xmlns:p14="http://schemas.microsoft.com/office/powerpoint/2010/main" val="6599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64"/>
    </mc:Choice>
    <mc:Fallback xmlns="">
      <p:transition spd="slow" advTm="3736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Bedeutung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7" b="19819"/>
          <a:stretch/>
        </p:blipFill>
        <p:spPr>
          <a:xfrm>
            <a:off x="-5919" y="0"/>
            <a:ext cx="9051930" cy="4320480"/>
          </a:xfrm>
        </p:spPr>
      </p:pic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00" b="56300"/>
          <a:stretch/>
        </p:blipFill>
        <p:spPr>
          <a:xfrm>
            <a:off x="-1" y="4365104"/>
            <a:ext cx="9415133" cy="2471438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4572000" y="448739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>
                <a:effectLst/>
              </a:rPr>
              <a:t>https://de.statista.com/infografik/8596/spendenvolumen-und-spendenzwecke-in-deutschland/</a:t>
            </a:r>
          </a:p>
        </p:txBody>
      </p:sp>
    </p:spTree>
    <p:extLst>
      <p:ext uri="{BB962C8B-B14F-4D97-AF65-F5344CB8AC3E}">
        <p14:creationId xmlns:p14="http://schemas.microsoft.com/office/powerpoint/2010/main" val="4125557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478</Words>
  <Application>Microsoft Office PowerPoint</Application>
  <PresentationFormat>Bildschirmpräsentation (4:3)</PresentationFormat>
  <Paragraphs>123</Paragraphs>
  <Slides>16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Tahoma</vt:lpstr>
      <vt:lpstr>Times New Roman</vt:lpstr>
      <vt:lpstr>Wingdings</vt:lpstr>
      <vt:lpstr>Larissa</vt:lpstr>
      <vt:lpstr>GESUNDHEITSMANAGEMENT II Teil 1b-1    Prof. Dr. Steffen Fleßa  Lehrstuhl für Allgemeine Betriebswirtschaftslehre  und Gesundheitsmanagement Universität Greifswald </vt:lpstr>
      <vt:lpstr>Gliederung</vt:lpstr>
      <vt:lpstr>Gliederung</vt:lpstr>
      <vt:lpstr>1.4 Sponsoring und Fundraising </vt:lpstr>
      <vt:lpstr>1.4.1 Begriffe</vt:lpstr>
      <vt:lpstr>Begriffe </vt:lpstr>
      <vt:lpstr>Begriffe</vt:lpstr>
      <vt:lpstr>Bedeutung</vt:lpstr>
      <vt:lpstr>Bedeutung</vt:lpstr>
      <vt:lpstr>Bedeutung</vt:lpstr>
      <vt:lpstr>1.4.2 Methoden des Fundraising </vt:lpstr>
      <vt:lpstr>1.4.2 Methoden des Fundraising </vt:lpstr>
      <vt:lpstr>1.4.3 Sponsoring im Gesundheitswesen</vt:lpstr>
      <vt:lpstr>Sponsoring im Gesundheitswesen</vt:lpstr>
      <vt:lpstr>Sponsoring: Beispiel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413</cp:revision>
  <cp:lastPrinted>2012-04-23T09:10:00Z</cp:lastPrinted>
  <dcterms:created xsi:type="dcterms:W3CDTF">2003-05-27T08:12:45Z</dcterms:created>
  <dcterms:modified xsi:type="dcterms:W3CDTF">2024-01-30T13:02:19Z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