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notesMasterIdLst>
    <p:notesMasterId r:id="rId16"/>
  </p:notesMasterIdLst>
  <p:handoutMasterIdLst>
    <p:handoutMasterId r:id="rId17"/>
  </p:handoutMasterIdLst>
  <p:sldIdLst>
    <p:sldId id="964" r:id="rId2"/>
    <p:sldId id="969" r:id="rId3"/>
    <p:sldId id="601" r:id="rId4"/>
    <p:sldId id="602" r:id="rId5"/>
    <p:sldId id="971" r:id="rId6"/>
    <p:sldId id="606" r:id="rId7"/>
    <p:sldId id="607" r:id="rId8"/>
    <p:sldId id="608" r:id="rId9"/>
    <p:sldId id="952" r:id="rId10"/>
    <p:sldId id="610" r:id="rId11"/>
    <p:sldId id="893" r:id="rId12"/>
    <p:sldId id="967" r:id="rId13"/>
    <p:sldId id="613" r:id="rId14"/>
    <p:sldId id="970" r:id="rId15"/>
  </p:sldIdLst>
  <p:sldSz cx="9144000" cy="6858000" type="screen4x3"/>
  <p:notesSz cx="7099300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CFF"/>
    <a:srgbClr val="DDDDDD"/>
    <a:srgbClr val="FFCCCC"/>
    <a:srgbClr val="FF0000"/>
    <a:srgbClr val="FFFFFF"/>
    <a:srgbClr val="99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8860" autoAdjust="0"/>
    <p:restoredTop sz="90232" autoAdjust="0"/>
  </p:normalViewPr>
  <p:slideViewPr>
    <p:cSldViewPr>
      <p:cViewPr varScale="1">
        <p:scale>
          <a:sx n="86" d="100"/>
          <a:sy n="86" d="100"/>
        </p:scale>
        <p:origin x="725" y="58"/>
      </p:cViewPr>
      <p:guideLst>
        <p:guide orient="horz" pos="2160"/>
        <p:guide pos="2544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6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8.xml"/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>
              <a:defRPr sz="13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531A3FD1-8DCA-4CAD-B0AD-7FD58B56F10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703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effectLst/>
              </a:defRPr>
            </a:lvl1pPr>
          </a:lstStyle>
          <a:p>
            <a:pPr>
              <a:defRPr/>
            </a:pPr>
            <a:fld id="{D755F224-FB6F-4B9B-B645-049E86AAA0E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83357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1740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Tahoma" pitchFamily="34" charset="0"/>
              </a:defRPr>
            </a:lvl1pPr>
            <a:lvl2pPr marL="769993" indent="-296151" eaLnBrk="0" hangingPunct="0">
              <a:defRPr sz="2100">
                <a:solidFill>
                  <a:schemeClr val="tx1"/>
                </a:solidFill>
                <a:latin typeface="Tahoma" pitchFamily="34" charset="0"/>
              </a:defRPr>
            </a:lvl2pPr>
            <a:lvl3pPr marL="1184605" indent="-236921" eaLnBrk="0" hangingPunct="0">
              <a:defRPr sz="2100">
                <a:solidFill>
                  <a:schemeClr val="tx1"/>
                </a:solidFill>
                <a:latin typeface="Tahoma" pitchFamily="34" charset="0"/>
              </a:defRPr>
            </a:lvl3pPr>
            <a:lvl4pPr marL="1658447" indent="-236921" eaLnBrk="0" hangingPunct="0">
              <a:defRPr sz="2100">
                <a:solidFill>
                  <a:schemeClr val="tx1"/>
                </a:solidFill>
                <a:latin typeface="Tahoma" pitchFamily="34" charset="0"/>
              </a:defRPr>
            </a:lvl4pPr>
            <a:lvl5pPr marL="2132289" indent="-236921" eaLnBrk="0" hangingPunct="0">
              <a:defRPr sz="2100">
                <a:solidFill>
                  <a:schemeClr val="tx1"/>
                </a:solidFill>
                <a:latin typeface="Tahoma" pitchFamily="34" charset="0"/>
              </a:defRPr>
            </a:lvl5pPr>
            <a:lvl6pPr marL="2606131" indent="-236921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" pitchFamily="34" charset="0"/>
              </a:defRPr>
            </a:lvl6pPr>
            <a:lvl7pPr marL="3079974" indent="-236921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" pitchFamily="34" charset="0"/>
              </a:defRPr>
            </a:lvl7pPr>
            <a:lvl8pPr marL="3553816" indent="-236921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" pitchFamily="34" charset="0"/>
              </a:defRPr>
            </a:lvl8pPr>
            <a:lvl9pPr marL="4027658" indent="-236921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D391168-26D1-4B2E-B610-04E7843715D5}" type="slidenum">
              <a:rPr lang="de-DE" sz="1200"/>
              <a:pPr eaLnBrk="1" hangingPunct="1"/>
              <a:t>1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6863769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/>
          </a:p>
        </p:txBody>
      </p:sp>
      <p:sp>
        <p:nvSpPr>
          <p:cNvPr id="8397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481C348-E5D8-4086-B26F-E1C1616B41BF}" type="slidenum">
              <a:rPr lang="de-DE" sz="1300" smtClean="0"/>
              <a:pPr eaLnBrk="1" hangingPunct="1"/>
              <a:t>11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40497784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/>
          </a:p>
        </p:txBody>
      </p:sp>
      <p:sp>
        <p:nvSpPr>
          <p:cNvPr id="931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1668A4D-EC53-4F1E-8E5C-6D44AADAB292}" type="slidenum">
              <a:rPr lang="de-DE" sz="1300" smtClean="0"/>
              <a:pPr eaLnBrk="1" hangingPunct="1"/>
              <a:t>12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4729299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187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1BCA730-95ED-4846-A344-21FF0099510F}" type="slidenum">
              <a:rPr lang="de-DE" sz="1300" smtClean="0"/>
              <a:pPr eaLnBrk="1" hangingPunct="1"/>
              <a:t>13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18480381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61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A505D5D-717E-4ABC-80C5-87D57284E121}" type="slidenum">
              <a:rPr lang="de-DE" sz="1200" smtClean="0"/>
              <a:pPr eaLnBrk="1" hangingPunct="1"/>
              <a:t>14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4237619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61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A505D5D-717E-4ABC-80C5-87D57284E121}" type="slidenum">
              <a:rPr lang="de-DE" sz="1200" smtClean="0"/>
              <a:pPr eaLnBrk="1" hangingPunct="1"/>
              <a:t>2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770568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itchFamily="34" charset="0"/>
              <a:buChar char="•"/>
              <a:defRPr/>
            </a:pPr>
            <a:endParaRPr lang="de-DE" dirty="0"/>
          </a:p>
        </p:txBody>
      </p:sp>
      <p:sp>
        <p:nvSpPr>
          <p:cNvPr id="7680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AC50ABD-B51B-414B-B9F1-3F50CBC5EB34}" type="slidenum">
              <a:rPr lang="de-DE" sz="1300" smtClean="0"/>
              <a:pPr eaLnBrk="1" hangingPunct="1"/>
              <a:t>3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2741768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0954" lvl="1" indent="-185715">
              <a:buFont typeface="Arial" pitchFamily="34" charset="0"/>
              <a:buChar char="•"/>
              <a:defRPr/>
            </a:pPr>
            <a:endParaRPr lang="de-DE" dirty="0">
              <a:sym typeface="Wingdings" pitchFamily="2" charset="2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A9B0FEE-D6C7-43A9-988B-EC1904685CB3}" type="slidenum">
              <a:rPr lang="de-DE" sz="1300" smtClean="0"/>
              <a:pPr eaLnBrk="1" hangingPunct="1"/>
              <a:t>4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1254718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788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71571F0-14DA-438F-83E8-2E32E65D325F}" type="slidenum">
              <a:rPr lang="de-DE" sz="1300" smtClean="0"/>
              <a:pPr eaLnBrk="1" hangingPunct="1"/>
              <a:t>6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1211631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84150" indent="-184150">
              <a:buFontTx/>
              <a:buChar char="•"/>
            </a:pPr>
            <a:endParaRPr lang="de-DE"/>
          </a:p>
        </p:txBody>
      </p:sp>
      <p:sp>
        <p:nvSpPr>
          <p:cNvPr id="7987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185C15D-267B-40FB-A89F-56326F7F11AB}" type="slidenum">
              <a:rPr lang="de-DE" sz="1300" smtClean="0"/>
              <a:pPr eaLnBrk="1" hangingPunct="1"/>
              <a:t>7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888918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84150" indent="-184150">
              <a:buFontTx/>
              <a:buChar char="•"/>
            </a:pPr>
            <a:endParaRPr lang="de-DE"/>
          </a:p>
        </p:txBody>
      </p:sp>
      <p:sp>
        <p:nvSpPr>
          <p:cNvPr id="8090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DB23140-E1A2-42D9-8A59-86533DEA7F12}" type="slidenum">
              <a:rPr lang="de-DE" sz="1300" smtClean="0"/>
              <a:pPr eaLnBrk="1" hangingPunct="1"/>
              <a:t>8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3336397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84150" indent="-184150">
              <a:buFontTx/>
              <a:buChar char="•"/>
            </a:pPr>
            <a:endParaRPr lang="de-DE"/>
          </a:p>
        </p:txBody>
      </p:sp>
      <p:sp>
        <p:nvSpPr>
          <p:cNvPr id="819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2599545-FD78-4C37-A1DA-58647B2B3E0C}" type="slidenum">
              <a:rPr lang="de-DE" sz="1300" smtClean="0"/>
              <a:pPr eaLnBrk="1" hangingPunct="1"/>
              <a:t>9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41465484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84150" indent="-184150">
              <a:buFontTx/>
              <a:buChar char="•"/>
            </a:pPr>
            <a:endParaRPr lang="de-DE"/>
          </a:p>
        </p:txBody>
      </p:sp>
      <p:sp>
        <p:nvSpPr>
          <p:cNvPr id="8294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1164C8D-0840-47F1-8271-8CAB64AF697A}" type="slidenum">
              <a:rPr lang="de-DE" sz="1300" smtClean="0"/>
              <a:pPr eaLnBrk="1" hangingPunct="1"/>
              <a:t>10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3403434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17FD5F-6F0E-469C-AD6D-B7DFC60EE107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44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554-2B31-4AE3-A050-48CD59C680D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CF4F-3C5E-4C40-9206-6CC95499EE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3281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554-2B31-4AE3-A050-48CD59C680D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CF4F-3C5E-4C40-9206-6CC95499EE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953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693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554-2B31-4AE3-A050-48CD59C680D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CF4F-3C5E-4C40-9206-6CC95499EE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905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554-2B31-4AE3-A050-48CD59C680D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CF4F-3C5E-4C40-9206-6CC95499EE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410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554-2B31-4AE3-A050-48CD59C680D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CF4F-3C5E-4C40-9206-6CC95499EE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230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554-2B31-4AE3-A050-48CD59C680D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CF4F-3C5E-4C40-9206-6CC95499EE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384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554-2B31-4AE3-A050-48CD59C680D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CF4F-3C5E-4C40-9206-6CC95499EE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7528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554-2B31-4AE3-A050-48CD59C680D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CF4F-3C5E-4C40-9206-6CC95499EE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785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554-2B31-4AE3-A050-48CD59C680D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CF4F-3C5E-4C40-9206-6CC95499EE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250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554-2B31-4AE3-A050-48CD59C680D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CF4F-3C5E-4C40-9206-6CC95499EE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5537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34554-2B31-4AE3-A050-48CD59C680D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6CF4F-3C5E-4C40-9206-6CC95499EE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8801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de-DE" sz="4000" b="1" dirty="0">
                <a:cs typeface="Times New Roman" charset="0"/>
              </a:rPr>
              <a:t>GESUNDHEITSMANAGEMENT II</a:t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>Teil </a:t>
            </a:r>
            <a:r>
              <a:rPr lang="de-DE" sz="4000" b="1" dirty="0" smtClean="0">
                <a:cs typeface="Times New Roman" charset="0"/>
              </a:rPr>
              <a:t>1b-2</a:t>
            </a: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Prof. Dr. Steffen </a:t>
            </a:r>
            <a:r>
              <a:rPr lang="de-DE" sz="2400" b="1" dirty="0" err="1">
                <a:cs typeface="Times New Roman" charset="0"/>
              </a:rPr>
              <a:t>Fleßa</a:t>
            </a:r>
            <a:r>
              <a:rPr lang="de-DE" sz="2400" b="1" dirty="0">
                <a:cs typeface="Times New Roman" charset="0"/>
              </a:rPr>
              <a:t/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/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Lehrstuhl für Allgemeine Betriebswirtschaftslehre 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und Gesundheitsmanagement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Universität Greifswald</a:t>
            </a: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256171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39"/>
    </mc:Choice>
    <mc:Fallback xmlns="">
      <p:transition spd="slow" advTm="593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Nachteile</a:t>
            </a:r>
            <a:endParaRPr lang="de-DE" b="1" dirty="0"/>
          </a:p>
        </p:txBody>
      </p:sp>
      <p:sp>
        <p:nvSpPr>
          <p:cNvPr id="5007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400" dirty="0"/>
              <a:t>Abhängigkeiten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je nach Vertragsgestaltung langfristige Bindung an Partner (Preisentwicklung, Existenz des Leistungserbringers)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/>
              <a:t>Schnittstellenproblematik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/>
              <a:t>Folgen für bisheriges Personal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Entlassung, Übernahme zu schlechteren/anderen Verträgen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/>
              <a:t>Kosten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evtl. höherer Finanzbedarf, zwingende Liquiditätsabflüsse durch Outsourcing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/>
              <a:t>Verlust der </a:t>
            </a:r>
            <a:r>
              <a:rPr lang="de-DE" sz="2400" dirty="0" err="1"/>
              <a:t>corporate</a:t>
            </a:r>
            <a:r>
              <a:rPr lang="de-DE" sz="2400" dirty="0"/>
              <a:t> </a:t>
            </a:r>
            <a:r>
              <a:rPr lang="de-DE" sz="2400" dirty="0" err="1"/>
              <a:t>identity</a:t>
            </a:r>
            <a:r>
              <a:rPr lang="de-DE" sz="240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z.B. Outsourcing des Managements in Diakonie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/>
              <a:t>psychologische Gründe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Outsourcing hat „schlechten Ruf“</a:t>
            </a:r>
            <a:r>
              <a:rPr lang="de-DE" sz="2000" dirty="0">
                <a:cs typeface="Times New Roman" pitchFamily="18" charset="0"/>
              </a:rPr>
              <a:t>“</a:t>
            </a:r>
            <a:r>
              <a:rPr lang="de-DE" sz="2000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6476"/>
    </mc:Choice>
    <mc:Fallback xmlns="">
      <p:transition spd="slow" advTm="266476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Entscheidungsrelevant sind: </a:t>
            </a:r>
          </a:p>
        </p:txBody>
      </p:sp>
      <p:sp>
        <p:nvSpPr>
          <p:cNvPr id="11304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Times New Roman" pitchFamily="18" charset="0"/>
              </a:rPr>
              <a:t>Auswahl der Outsourcing-Partner</a:t>
            </a:r>
            <a:r>
              <a:rPr lang="de-DE" dirty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Times New Roman" pitchFamily="18" charset="0"/>
              </a:rPr>
              <a:t>Bereitstellung der Ressourcen</a:t>
            </a:r>
            <a:r>
              <a:rPr lang="de-DE" dirty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Times New Roman" pitchFamily="18" charset="0"/>
              </a:rPr>
              <a:t>Qualität der erbrachten Leistung</a:t>
            </a:r>
            <a:r>
              <a:rPr lang="de-DE" dirty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Times New Roman" pitchFamily="18" charset="0"/>
              </a:rPr>
              <a:t>Kosten</a:t>
            </a:r>
            <a:r>
              <a:rPr lang="de-DE" dirty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Times New Roman" pitchFamily="18" charset="0"/>
              </a:rPr>
              <a:t>Flexibilität</a:t>
            </a:r>
            <a:r>
              <a:rPr lang="de-DE" dirty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Times New Roman" pitchFamily="18" charset="0"/>
              </a:rPr>
              <a:t>Akzeptanz</a:t>
            </a:r>
            <a:r>
              <a:rPr lang="de-DE" dirty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Times New Roman" pitchFamily="18" charset="0"/>
              </a:rPr>
              <a:t>Zuverlässigkeit, Termintreue</a:t>
            </a:r>
            <a:r>
              <a:rPr lang="de-DE" dirty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Times New Roman" pitchFamily="18" charset="0"/>
              </a:rPr>
              <a:t>Risiken</a:t>
            </a:r>
            <a:r>
              <a:rPr lang="de-DE" dirty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Times New Roman" pitchFamily="18" charset="0"/>
              </a:rPr>
              <a:t>Ökologie</a:t>
            </a:r>
            <a:r>
              <a:rPr lang="de-DE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181"/>
    </mc:Choice>
    <mc:Fallback xmlns="">
      <p:transition spd="slow" advTm="10018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Prinzipielle Möglichkeiten des Outsourcing 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de-DE" dirty="0"/>
              <a:t>Steuerungsbereich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dirty="0" err="1"/>
              <a:t>Ver</a:t>
            </a:r>
            <a:r>
              <a:rPr lang="de-DE" dirty="0"/>
              <a:t>- und Entsorgungsbereich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dirty="0" err="1"/>
              <a:t>Facility</a:t>
            </a:r>
            <a:r>
              <a:rPr lang="de-DE" dirty="0"/>
              <a:t> Management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dirty="0"/>
              <a:t>Hygienebereich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dirty="0"/>
              <a:t>Medizinischer Servicebereich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dirty="0"/>
              <a:t>Medizinischer und pflegerischer Zentralbereich</a:t>
            </a:r>
          </a:p>
        </p:txBody>
      </p:sp>
    </p:spTree>
    <p:extLst>
      <p:ext uri="{BB962C8B-B14F-4D97-AF65-F5344CB8AC3E}">
        <p14:creationId xmlns:p14="http://schemas.microsoft.com/office/powerpoint/2010/main" val="39392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598"/>
    </mc:Choice>
    <mc:Fallback xmlns="">
      <p:transition spd="slow" advTm="106598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Insourcing</a:t>
            </a:r>
            <a:r>
              <a:rPr lang="de-DE" b="1" dirty="0"/>
              <a:t> 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>
                <a:cs typeface="Times New Roman" pitchFamily="18" charset="0"/>
              </a:rPr>
              <a:t>Definitionen: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>
                <a:cs typeface="Times New Roman" pitchFamily="18" charset="0"/>
              </a:rPr>
              <a:t>I.e.S.: Übernahme von Aufträgen von außerhalb des U., die im Rahmen der gewöhnlichen Leistungserstellung übernommen werden können</a:t>
            </a:r>
            <a:r>
              <a:rPr lang="de-DE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/>
              <a:t>I.w.S.: </a:t>
            </a:r>
            <a:r>
              <a:rPr lang="de-DE">
                <a:cs typeface="Times New Roman" pitchFamily="18" charset="0"/>
              </a:rPr>
              <a:t>Leistungserstellung für andere</a:t>
            </a:r>
            <a:r>
              <a:rPr lang="de-DE"/>
              <a:t>, d.h. </a:t>
            </a:r>
            <a:r>
              <a:rPr lang="de-DE">
                <a:cs typeface="Times New Roman" pitchFamily="18" charset="0"/>
              </a:rPr>
              <a:t>auch, wenn die übernommene Funktion komplett neu und fremd ist</a:t>
            </a:r>
            <a:r>
              <a:rPr lang="de-DE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>
                <a:cs typeface="Times New Roman" pitchFamily="18" charset="0"/>
              </a:rPr>
              <a:t>Im übertragenen Sinne: Insourcing = eigene Erbringung vorher outgesourceter Leistungen</a:t>
            </a:r>
            <a:r>
              <a:rPr lang="de-DE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619"/>
    </mc:Choice>
    <mc:Fallback xmlns="">
      <p:transition spd="slow" advTm="34619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1 Finanzierung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/>
              <a:t>1.1 Diagnosis </a:t>
            </a:r>
            <a:r>
              <a:rPr lang="de-DE" dirty="0" err="1"/>
              <a:t>Related</a:t>
            </a:r>
            <a:r>
              <a:rPr lang="de-DE" dirty="0"/>
              <a:t> Groups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 smtClean="0"/>
              <a:t>1.2 Entgeltverhandlung</a:t>
            </a:r>
          </a:p>
          <a:p>
            <a:pPr lvl="1">
              <a:lnSpc>
                <a:spcPct val="90000"/>
              </a:lnSpc>
              <a:buNone/>
              <a:defRPr/>
            </a:pPr>
            <a:r>
              <a:rPr lang="de-DE" dirty="0"/>
              <a:t>1.3 Aktuelle Diskussionen zur Krankenhausfinanzierung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 smtClean="0"/>
              <a:t>1.4 </a:t>
            </a:r>
            <a:r>
              <a:rPr lang="de-DE" dirty="0"/>
              <a:t>Sponsoring und Fundraising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b="1" dirty="0" smtClean="0"/>
              <a:t>1.5 </a:t>
            </a:r>
            <a:r>
              <a:rPr lang="de-DE" b="1" dirty="0"/>
              <a:t>Finanzierungssurrogate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2 Produktionsfaktoren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05769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452"/>
    </mc:Choice>
    <mc:Fallback xmlns="">
      <p:transition spd="slow" advTm="8345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1 Finanzierung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/>
              <a:t>1.1 Diagnosis </a:t>
            </a:r>
            <a:r>
              <a:rPr lang="de-DE" dirty="0" err="1"/>
              <a:t>Related</a:t>
            </a:r>
            <a:r>
              <a:rPr lang="de-DE" dirty="0"/>
              <a:t> Groups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 smtClean="0"/>
              <a:t>1.2 Entgeltverhandlung</a:t>
            </a:r>
          </a:p>
          <a:p>
            <a:pPr lvl="1">
              <a:lnSpc>
                <a:spcPct val="90000"/>
              </a:lnSpc>
              <a:buNone/>
              <a:defRPr/>
            </a:pPr>
            <a:r>
              <a:rPr lang="de-DE" dirty="0"/>
              <a:t>1.3 Aktuelle Diskussionen zur Krankenhausfinanzierung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 smtClean="0"/>
              <a:t>1.4 </a:t>
            </a:r>
            <a:r>
              <a:rPr lang="de-DE" dirty="0"/>
              <a:t>Sponsoring und Fundraising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b="1" dirty="0" smtClean="0"/>
              <a:t>1.5 </a:t>
            </a:r>
            <a:r>
              <a:rPr lang="de-DE" b="1" dirty="0"/>
              <a:t>Finanzierungssurrogate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2 Produktionsfaktoren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761776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452"/>
    </mc:Choice>
    <mc:Fallback xmlns="">
      <p:transition spd="slow" advTm="8345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435100" eaLnBrk="1" hangingPunct="1">
              <a:defRPr/>
            </a:pPr>
            <a:r>
              <a:rPr lang="de-DE" dirty="0"/>
              <a:t>1.5 Finanzierungssurrogate 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3600" dirty="0">
                <a:cs typeface="Times New Roman" pitchFamily="18" charset="0"/>
              </a:rPr>
              <a:t>Inhalt: </a:t>
            </a:r>
          </a:p>
          <a:p>
            <a:pPr marL="1300163" lvl="1" eaLnBrk="1" hangingPunct="1">
              <a:defRPr/>
            </a:pPr>
            <a:r>
              <a:rPr lang="de-DE" sz="3200" dirty="0">
                <a:cs typeface="Times New Roman" pitchFamily="18" charset="0"/>
              </a:rPr>
              <a:t>Nettokapitalbedarf &gt; 0</a:t>
            </a:r>
          </a:p>
          <a:p>
            <a:pPr marL="1300163" lvl="1" eaLnBrk="1" hangingPunct="1">
              <a:defRPr/>
            </a:pPr>
            <a:r>
              <a:rPr lang="de-DE" sz="3200" dirty="0">
                <a:cs typeface="Times New Roman" pitchFamily="18" charset="0"/>
              </a:rPr>
              <a:t>Alternative 1: Kapitalbeschaffung (Innen- und Außenfinanzierung)</a:t>
            </a:r>
          </a:p>
          <a:p>
            <a:pPr marL="1300163" lvl="1" eaLnBrk="1" hangingPunct="1">
              <a:defRPr/>
            </a:pPr>
            <a:r>
              <a:rPr lang="de-DE" sz="3200" dirty="0">
                <a:cs typeface="Times New Roman" pitchFamily="18" charset="0"/>
              </a:rPr>
              <a:t>Alternative 2: Kapitaleinsparung = Finanzierungssurrogat</a:t>
            </a:r>
            <a:endParaRPr lang="de-DE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327"/>
    </mc:Choice>
    <mc:Fallback xmlns="">
      <p:transition spd="slow" advTm="108327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1.5.1 Überblick 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b="1" dirty="0"/>
              <a:t>Verzicht auf Investition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b="1" dirty="0"/>
              <a:t>Vermögensliquidation als Kapitalersatz</a:t>
            </a:r>
            <a:endParaRPr lang="de-DE" sz="24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Natürliche Liquidität: Vermögensliquidation im normalen Geschäftsablauf in Form von Abschreibungen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Künstliche Liquidität: Vorzeitige Vermögensliquidation durch Verkauf von Anlagegegenständen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Factoring: Regelmäßiger Verkauf von Forderungen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Pensionsgeschäfte: Rückkaufgeschäfte</a:t>
            </a:r>
            <a:endParaRPr lang="de-DE" sz="20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b="1" dirty="0"/>
              <a:t>Fremdeigentum als Vermögensersatz</a:t>
            </a:r>
            <a:endParaRPr lang="de-DE" sz="24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Pacht statt Kauf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Leasing statt </a:t>
            </a:r>
            <a:r>
              <a:rPr lang="de-DE" sz="2000" dirty="0" smtClean="0"/>
              <a:t>Kauf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 smtClean="0"/>
              <a:t>Pay-per-</a:t>
            </a:r>
            <a:r>
              <a:rPr lang="de-DE" sz="2000" dirty="0" err="1" smtClean="0"/>
              <a:t>use</a:t>
            </a:r>
            <a:endParaRPr lang="de-DE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Werkstoffe im Fremdeigentum (z. B. Konsignationslager)</a:t>
            </a:r>
            <a:endParaRPr lang="de-DE" sz="20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b="1" dirty="0"/>
              <a:t>Funktionsausgliederung als Substanzersatz</a:t>
            </a:r>
            <a:endParaRPr lang="de-DE" sz="24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Outsourcing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Franchising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5610"/>
    </mc:Choice>
    <mc:Fallback xmlns="">
      <p:transition spd="slow" advTm="34561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Pay-per-</a:t>
            </a:r>
            <a:r>
              <a:rPr lang="de-DE" dirty="0" err="1"/>
              <a:t>use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Form </a:t>
            </a:r>
            <a:r>
              <a:rPr lang="de-DE" dirty="0"/>
              <a:t>des </a:t>
            </a:r>
            <a:r>
              <a:rPr lang="de-DE" dirty="0" smtClean="0"/>
              <a:t>Fremdeigentums</a:t>
            </a:r>
          </a:p>
          <a:p>
            <a:r>
              <a:rPr lang="de-DE" dirty="0" smtClean="0"/>
              <a:t>Kooperationspartner stellt Gerät und alle Verbrauchsmaterialien </a:t>
            </a:r>
            <a:r>
              <a:rPr lang="de-DE" dirty="0"/>
              <a:t>zur </a:t>
            </a:r>
            <a:r>
              <a:rPr lang="de-DE" dirty="0" smtClean="0"/>
              <a:t>Verfügung (inkl. Wartung)</a:t>
            </a:r>
          </a:p>
          <a:p>
            <a:r>
              <a:rPr lang="de-DE" dirty="0" smtClean="0"/>
              <a:t>Nutzer </a:t>
            </a:r>
            <a:r>
              <a:rPr lang="de-DE" dirty="0"/>
              <a:t>zahlt keine Miete, sondern einen festen Preis pro </a:t>
            </a:r>
            <a:r>
              <a:rPr lang="de-DE" dirty="0" smtClean="0"/>
              <a:t>Benutzung</a:t>
            </a:r>
          </a:p>
          <a:p>
            <a:r>
              <a:rPr lang="de-DE" dirty="0" smtClean="0"/>
              <a:t>Beispiele</a:t>
            </a:r>
          </a:p>
          <a:p>
            <a:pPr lvl="1"/>
            <a:r>
              <a:rPr lang="de-DE" dirty="0" smtClean="0"/>
              <a:t>Kopierer, Laborautomaten</a:t>
            </a:r>
          </a:p>
          <a:p>
            <a:pPr lvl="1"/>
            <a:r>
              <a:rPr lang="de-DE" dirty="0" smtClean="0"/>
              <a:t>CTs</a:t>
            </a:r>
            <a:r>
              <a:rPr lang="de-DE" dirty="0"/>
              <a:t>, </a:t>
            </a:r>
            <a:r>
              <a:rPr lang="de-DE" dirty="0" smtClean="0"/>
              <a:t>MRTs, Endoskope</a:t>
            </a:r>
          </a:p>
          <a:p>
            <a:r>
              <a:rPr lang="de-DE" dirty="0" smtClean="0"/>
              <a:t>Kosten:</a:t>
            </a:r>
          </a:p>
          <a:p>
            <a:pPr lvl="1"/>
            <a:r>
              <a:rPr lang="de-DE" dirty="0" smtClean="0"/>
              <a:t>Gut planbar</a:t>
            </a:r>
          </a:p>
          <a:p>
            <a:pPr lvl="1"/>
            <a:r>
              <a:rPr lang="de-DE" dirty="0" smtClean="0"/>
              <a:t>Bei hohem Volumen entsprechend hoch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3479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Konsignationslager 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de-DE" sz="2800" dirty="0">
                <a:cs typeface="Times New Roman" pitchFamily="18" charset="0"/>
              </a:rPr>
              <a:t>Inhalt: Der Lieferant stellt dem Abnehmer einen Warenbestand zur Verfügung. Bis zum endgültigen Verbrauch bleibt die Ware Eigentum des Lieferanten. Lagerung und Bereitstellung obliegen dem Lieferanten</a:t>
            </a:r>
            <a:r>
              <a:rPr lang="de-DE" sz="2800" dirty="0"/>
              <a:t> </a:t>
            </a:r>
          </a:p>
          <a:p>
            <a:pPr eaLnBrk="1" hangingPunct="1">
              <a:defRPr/>
            </a:pPr>
            <a:r>
              <a:rPr lang="de-DE" sz="2800" dirty="0">
                <a:cs typeface="Times New Roman" pitchFamily="18" charset="0"/>
              </a:rPr>
              <a:t>Vorteile für den Kunden: </a:t>
            </a:r>
          </a:p>
          <a:p>
            <a:pPr lvl="1" eaLnBrk="1" hangingPunct="1">
              <a:defRPr/>
            </a:pPr>
            <a:r>
              <a:rPr lang="de-DE" sz="2400" dirty="0">
                <a:cs typeface="Times New Roman" pitchFamily="18" charset="0"/>
              </a:rPr>
              <a:t>Minderung von Kapitalbedarf und Lagerkosten</a:t>
            </a:r>
          </a:p>
          <a:p>
            <a:pPr lvl="1" eaLnBrk="1" hangingPunct="1">
              <a:defRPr/>
            </a:pPr>
            <a:r>
              <a:rPr lang="de-DE" sz="2400" dirty="0">
                <a:cs typeface="Times New Roman" pitchFamily="18" charset="0"/>
              </a:rPr>
              <a:t>Sicherung der Lieferbereitschaft </a:t>
            </a:r>
          </a:p>
          <a:p>
            <a:pPr lvl="1" eaLnBrk="1" hangingPunct="1">
              <a:defRPr/>
            </a:pPr>
            <a:r>
              <a:rPr lang="de-DE" sz="2400" dirty="0">
                <a:cs typeface="Times New Roman" pitchFamily="18" charset="0"/>
              </a:rPr>
              <a:t>Qualität obliegt Lieferanten </a:t>
            </a:r>
          </a:p>
          <a:p>
            <a:pPr eaLnBrk="1" hangingPunct="1">
              <a:defRPr/>
            </a:pPr>
            <a:r>
              <a:rPr lang="de-DE" sz="2800" dirty="0">
                <a:cs typeface="Times New Roman" pitchFamily="18" charset="0"/>
              </a:rPr>
              <a:t>Anwendung im Krankenhaus: insbesondere Implantate (z.B. </a:t>
            </a:r>
            <a:r>
              <a:rPr lang="de-DE" sz="2800" dirty="0"/>
              <a:t>Defibrillator als Implantat)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565"/>
    </mc:Choice>
    <mc:Fallback xmlns="">
      <p:transition spd="slow" advTm="103565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1.5.2 Outsourcing</a:t>
            </a:r>
            <a:endParaRPr lang="de-DE" dirty="0"/>
          </a:p>
        </p:txBody>
      </p:sp>
      <p:sp>
        <p:nvSpPr>
          <p:cNvPr id="497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err="1">
                <a:cs typeface="Times New Roman" pitchFamily="18" charset="0"/>
              </a:rPr>
              <a:t>Wortbedeutung</a:t>
            </a:r>
            <a:r>
              <a:rPr lang="en-US" sz="2800" dirty="0">
                <a:cs typeface="Times New Roman" pitchFamily="18" charset="0"/>
              </a:rPr>
              <a:t>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>
                <a:cs typeface="Times New Roman" pitchFamily="18" charset="0"/>
              </a:rPr>
              <a:t>Outside Resource Using = Outsourcing</a:t>
            </a:r>
            <a:r>
              <a:rPr lang="de-DE" sz="2400" dirty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b="1" dirty="0"/>
              <a:t>Historische Entwicklung: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Ursprünglich auf Informationsverarbeitung, später auf Dienstleistungen beschränkt. Heute ebenso </a:t>
            </a:r>
            <a:r>
              <a:rPr lang="de-DE" sz="2400" dirty="0" err="1"/>
              <a:t>i.w.S</a:t>
            </a:r>
            <a:r>
              <a:rPr lang="de-DE" sz="2400" dirty="0"/>
              <a:t>. Sachgüterbezug</a:t>
            </a:r>
            <a:endParaRPr lang="de-DE" sz="2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b="1" dirty="0">
                <a:cs typeface="Times New Roman" pitchFamily="18" charset="0"/>
              </a:rPr>
              <a:t>Auslagerung und Ausgliederung</a:t>
            </a:r>
            <a:r>
              <a:rPr lang="de-DE" sz="2800" dirty="0">
                <a:cs typeface="Times New Roman" pitchFamily="18" charset="0"/>
              </a:rPr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>
                <a:cs typeface="Times New Roman" pitchFamily="18" charset="0"/>
              </a:rPr>
              <a:t>Als Auslagerung bezeichnet man die reine Funktionsübertragung, als Ausgliederung die Kombination von Funktions- und Vermögensübertragung</a:t>
            </a:r>
            <a:r>
              <a:rPr lang="de-DE" sz="2400" dirty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de-DE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633"/>
    </mc:Choice>
    <mc:Fallback xmlns="">
      <p:transition spd="slow" advTm="80633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Outsourcing</a:t>
            </a:r>
            <a:endParaRPr lang="de-DE" b="1" dirty="0"/>
          </a:p>
        </p:txBody>
      </p:sp>
      <p:sp>
        <p:nvSpPr>
          <p:cNvPr id="498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600" b="1" dirty="0">
                <a:cs typeface="Times New Roman" pitchFamily="18" charset="0"/>
              </a:rPr>
              <a:t>Internes und externes Outsourcing</a:t>
            </a:r>
            <a:r>
              <a:rPr lang="de-DE" sz="2600" dirty="0">
                <a:cs typeface="Times New Roman" pitchFamily="18" charset="0"/>
              </a:rPr>
              <a:t>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100" dirty="0">
                <a:cs typeface="Times New Roman" pitchFamily="18" charset="0"/>
              </a:rPr>
              <a:t>Internes Outsourcing: Funktionsübertragung innerhalb des eigenen Unternehmens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100" dirty="0">
                <a:cs typeface="Times New Roman" pitchFamily="18" charset="0"/>
              </a:rPr>
              <a:t>Externes Outsourcing: Funktionsübertragung an ein rechtlich und kapitalmäßig selbständiges Unternehmen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600" b="1" dirty="0">
                <a:cs typeface="Times New Roman" pitchFamily="18" charset="0"/>
              </a:rPr>
              <a:t>Unterscheidung nach dem Umfang: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200" b="1" dirty="0">
                <a:cs typeface="Times New Roman" pitchFamily="18" charset="0"/>
              </a:rPr>
              <a:t>Zeitlicher Umfang</a:t>
            </a:r>
            <a:r>
              <a:rPr lang="de-DE" sz="2100" dirty="0">
                <a:cs typeface="Times New Roman" pitchFamily="18" charset="0"/>
              </a:rPr>
              <a:t>: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900" dirty="0">
                <a:cs typeface="Times New Roman" pitchFamily="18" charset="0"/>
              </a:rPr>
              <a:t>Befristete Funktionsübertragung vs. Dauerschuldverhältnisse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100" b="1" dirty="0">
                <a:cs typeface="Times New Roman" pitchFamily="18" charset="0"/>
              </a:rPr>
              <a:t>Leistungsspektrum: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900" dirty="0">
                <a:cs typeface="Times New Roman" pitchFamily="18" charset="0"/>
              </a:rPr>
              <a:t>teilweise oder vollständige Funktionsübertragung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600" b="1" dirty="0">
                <a:cs typeface="Times New Roman" pitchFamily="18" charset="0"/>
              </a:rPr>
              <a:t>Leistungsort</a:t>
            </a:r>
            <a:r>
              <a:rPr lang="de-DE" sz="2600" dirty="0">
                <a:cs typeface="Times New Roman" pitchFamily="18" charset="0"/>
              </a:rPr>
              <a:t>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100" dirty="0">
                <a:cs typeface="Times New Roman" pitchFamily="18" charset="0"/>
              </a:rPr>
              <a:t>Leistung kann im Betrieb oder außerhalb erbracht werden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2186"/>
    </mc:Choice>
    <mc:Fallback xmlns="">
      <p:transition spd="slow" advTm="162186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Vorteile</a:t>
            </a:r>
            <a:r>
              <a:rPr lang="de-DE" b="1" dirty="0"/>
              <a:t> 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000" dirty="0">
                <a:cs typeface="Times New Roman" pitchFamily="18" charset="0"/>
              </a:rPr>
              <a:t>Durchsetzbarkeit von Reorganisationsmaßnahmen</a:t>
            </a:r>
            <a:r>
              <a:rPr lang="de-DE" sz="2000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000" dirty="0">
                <a:cs typeface="Times New Roman" pitchFamily="18" charset="0"/>
              </a:rPr>
              <a:t>Kostenvorteile (z. B. andere Tarifverträge)</a:t>
            </a:r>
            <a:r>
              <a:rPr lang="de-DE" sz="2000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000" dirty="0">
                <a:cs typeface="Times New Roman" pitchFamily="18" charset="0"/>
              </a:rPr>
              <a:t>Liquidität</a:t>
            </a:r>
            <a:r>
              <a:rPr lang="de-DE" sz="200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 dirty="0"/>
              <a:t>Outsourcing reduziert den Bedarf an Kapital zur Deckung des Anlagevermögens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 dirty="0"/>
              <a:t>Outsourcing erzeugt einen planbaren, stetigen und leistungsmengenabhängigen Abfluss von Umlaufvermögen (laufende Zahlungen)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000" dirty="0"/>
              <a:t>Risikoabwälzung: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 dirty="0"/>
              <a:t>Konjunkturrisiko, Neuerungsrisiko, Bruch/Verschleiß/Diebstahlrisiko werden vom Partner getragen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000" dirty="0"/>
              <a:t>Mengeneffekte: Outsourcing Partner hat höhere Mengen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 dirty="0"/>
              <a:t>personelle: Spezialwissen/</a:t>
            </a:r>
            <a:r>
              <a:rPr lang="de-DE" sz="1800" dirty="0" err="1"/>
              <a:t>Know-How</a:t>
            </a:r>
            <a:r>
              <a:rPr lang="de-DE" sz="180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 dirty="0"/>
              <a:t>Betriebsmittel: Fixkostendegression, Größendegression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 dirty="0"/>
              <a:t>Werkstoffe: Rabatte bei Mehreinkauf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000" dirty="0"/>
              <a:t>Flexibilität: Es ist oftmals leichter, den Outsourcing-Partner zu wechseln als eine eigene Abteilung zu verändern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4544"/>
    </mc:Choice>
    <mc:Fallback xmlns="">
      <p:transition spd="slow" advTm="184544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583</Words>
  <Application>Microsoft Office PowerPoint</Application>
  <PresentationFormat>Bildschirmpräsentation (4:3)</PresentationFormat>
  <Paragraphs>134</Paragraphs>
  <Slides>14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Arial</vt:lpstr>
      <vt:lpstr>Calibri</vt:lpstr>
      <vt:lpstr>Tahoma</vt:lpstr>
      <vt:lpstr>Times New Roman</vt:lpstr>
      <vt:lpstr>Wingdings</vt:lpstr>
      <vt:lpstr>Larissa</vt:lpstr>
      <vt:lpstr>GESUNDHEITSMANAGEMENT II Teil 1b-2    Prof. Dr. Steffen Fleßa  Lehrstuhl für Allgemeine Betriebswirtschaftslehre  und Gesundheitsmanagement Universität Greifswald </vt:lpstr>
      <vt:lpstr>Gliederung</vt:lpstr>
      <vt:lpstr>1.5 Finanzierungssurrogate </vt:lpstr>
      <vt:lpstr>1.5.1 Überblick </vt:lpstr>
      <vt:lpstr>Pay-per-use</vt:lpstr>
      <vt:lpstr>Konsignationslager </vt:lpstr>
      <vt:lpstr>1.5.2 Outsourcing</vt:lpstr>
      <vt:lpstr>Outsourcing</vt:lpstr>
      <vt:lpstr>Vorteile </vt:lpstr>
      <vt:lpstr>Nachteile</vt:lpstr>
      <vt:lpstr>Entscheidungsrelevant sind: </vt:lpstr>
      <vt:lpstr>Prinzipielle Möglichkeiten des Outsourcing </vt:lpstr>
      <vt:lpstr>Insourcing </vt:lpstr>
      <vt:lpstr>Gliederung</vt:lpstr>
    </vt:vector>
  </TitlesOfParts>
  <Company>ATHOEG Klinikum HD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der Gesundheitsökonomik</dc:title>
  <dc:creator>SteffenF</dc:creator>
  <cp:lastModifiedBy>Steffen Flessa</cp:lastModifiedBy>
  <cp:revision>410</cp:revision>
  <cp:lastPrinted>2012-04-23T09:10:00Z</cp:lastPrinted>
  <dcterms:created xsi:type="dcterms:W3CDTF">2003-05-27T08:12:45Z</dcterms:created>
  <dcterms:modified xsi:type="dcterms:W3CDTF">2024-01-30T13:03:02Z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