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6"/>
  </p:notesMasterIdLst>
  <p:handoutMasterIdLst>
    <p:handoutMasterId r:id="rId47"/>
  </p:handoutMasterIdLst>
  <p:sldIdLst>
    <p:sldId id="1112" r:id="rId2"/>
    <p:sldId id="888" r:id="rId3"/>
    <p:sldId id="890" r:id="rId4"/>
    <p:sldId id="892" r:id="rId5"/>
    <p:sldId id="1103" r:id="rId6"/>
    <p:sldId id="891" r:id="rId7"/>
    <p:sldId id="898" r:id="rId8"/>
    <p:sldId id="899" r:id="rId9"/>
    <p:sldId id="900" r:id="rId10"/>
    <p:sldId id="901" r:id="rId11"/>
    <p:sldId id="893" r:id="rId12"/>
    <p:sldId id="902" r:id="rId13"/>
    <p:sldId id="903" r:id="rId14"/>
    <p:sldId id="904" r:id="rId15"/>
    <p:sldId id="905" r:id="rId16"/>
    <p:sldId id="1104" r:id="rId17"/>
    <p:sldId id="907" r:id="rId18"/>
    <p:sldId id="908" r:id="rId19"/>
    <p:sldId id="894" r:id="rId20"/>
    <p:sldId id="1105" r:id="rId21"/>
    <p:sldId id="910" r:id="rId22"/>
    <p:sldId id="1106" r:id="rId23"/>
    <p:sldId id="895" r:id="rId24"/>
    <p:sldId id="896" r:id="rId25"/>
    <p:sldId id="897" r:id="rId26"/>
    <p:sldId id="616" r:id="rId27"/>
    <p:sldId id="912" r:id="rId28"/>
    <p:sldId id="913" r:id="rId29"/>
    <p:sldId id="914" r:id="rId30"/>
    <p:sldId id="915" r:id="rId31"/>
    <p:sldId id="916" r:id="rId32"/>
    <p:sldId id="1094" r:id="rId33"/>
    <p:sldId id="1095" r:id="rId34"/>
    <p:sldId id="929" r:id="rId35"/>
    <p:sldId id="1101" r:id="rId36"/>
    <p:sldId id="1102" r:id="rId37"/>
    <p:sldId id="1176" r:id="rId38"/>
    <p:sldId id="1178" r:id="rId39"/>
    <p:sldId id="1174" r:id="rId40"/>
    <p:sldId id="1085" r:id="rId41"/>
    <p:sldId id="1087" r:id="rId42"/>
    <p:sldId id="1088" r:id="rId43"/>
    <p:sldId id="1089" r:id="rId44"/>
    <p:sldId id="1175" r:id="rId4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  <a:srgbClr val="FFFF99"/>
    <a:srgbClr val="000000"/>
    <a:srgbClr val="FFFFCC"/>
    <a:srgbClr val="FFCCFF"/>
    <a:srgbClr val="DDDDDD"/>
    <a:srgbClr val="FFCCC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07" autoAdjust="0"/>
    <p:restoredTop sz="81441" autoAdjust="0"/>
  </p:normalViewPr>
  <p:slideViewPr>
    <p:cSldViewPr>
      <p:cViewPr varScale="1">
        <p:scale>
          <a:sx n="77" d="100"/>
          <a:sy n="77" d="100"/>
        </p:scale>
        <p:origin x="989" y="6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78A9E0-E288-46CB-824B-8CB7F13AD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36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FDA9371E-5C4A-488D-A2CE-EFA203F9A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234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0BAC0D-F499-4619-80C0-04E628668FFD}" type="slidenum">
              <a:rPr lang="de-DE" sz="1200" smtClean="0"/>
              <a:pPr eaLnBrk="1" hangingPunct="1"/>
              <a:t>10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1391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EE6943F-4A2D-4D84-A910-72BDD9F43C53}" type="slidenum">
              <a:rPr lang="de-DE" sz="1200" smtClean="0"/>
              <a:pPr eaLnBrk="1" hangingPunct="1"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4610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7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973546-5B7E-41F5-8098-04204D0D8E6E}" type="slidenum">
              <a:rPr lang="de-DE" sz="1200" smtClean="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3094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88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9D599A-3617-46E1-BCF2-E0214BFEE240}" type="slidenum">
              <a:rPr lang="de-DE" sz="1200" smtClean="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31994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3BC5EC4-C856-4238-A86D-9254ACE5C174}" type="slidenum">
              <a:rPr lang="de-DE" sz="1200" smtClean="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19582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31BCC7-036F-4EA9-B789-65F96DD879AF}" type="slidenum">
              <a:rPr lang="de-DE" sz="1200" smtClean="0"/>
              <a:pPr eaLnBrk="1" hangingPunct="1"/>
              <a:t>15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1676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>
              <a:sym typeface="Wingdings" pitchFamily="2" charset="2"/>
            </a:endParaRPr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1726C1-E05E-4E37-B6B3-E933C9493008}" type="slidenum">
              <a:rPr lang="de-DE" sz="1200" smtClean="0"/>
              <a:pPr eaLnBrk="1" hangingPunct="1"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89064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B8662C-E32A-469E-A650-11206894F913}" type="slidenum">
              <a:rPr lang="de-DE" sz="1200" smtClean="0"/>
              <a:pPr eaLnBrk="1" hangingPunct="1"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9318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4F1004-351B-45C6-BFA3-0DC6F779B02D}" type="slidenum">
              <a:rPr lang="de-DE" sz="1200" smtClean="0"/>
              <a:pPr eaLnBrk="1" hangingPunct="1"/>
              <a:t>18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98531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5664F9-736D-4DC7-8336-1A5FB5698C17}" type="slidenum">
              <a:rPr lang="de-DE" sz="1200" smtClean="0"/>
              <a:pPr eaLnBrk="1" hangingPunct="1"/>
              <a:t>19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9903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D2653D-4C33-4040-9B6D-A3020FC719CD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366991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1FB064-1741-48CD-B26E-74D6FC86F90B}" type="slidenum">
              <a:rPr lang="de-DE" sz="1200" smtClean="0"/>
              <a:pPr eaLnBrk="1" hangingPunct="1"/>
              <a:t>20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02801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20E8B6-3B59-4E72-8D1F-23EB31644D81}" type="slidenum">
              <a:rPr lang="de-DE" sz="1200" smtClean="0"/>
              <a:pPr eaLnBrk="1" hangingPunct="1"/>
              <a:t>21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6595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7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1C0B40-3991-485B-8AF1-B567932DD31D}" type="slidenum">
              <a:rPr lang="de-DE" sz="1200" smtClean="0"/>
              <a:pPr eaLnBrk="1" hangingPunct="1"/>
              <a:t>22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66799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98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0E575E3-DAE0-4AA0-9C58-285419A0D6B9}" type="slidenum">
              <a:rPr lang="de-DE" sz="1200" smtClean="0"/>
              <a:pPr eaLnBrk="1" hangingPunct="1"/>
              <a:t>23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03137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99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0E8B85-39C7-45B5-802C-2B4E86A95C52}" type="slidenum">
              <a:rPr lang="de-DE" sz="1200" smtClean="0"/>
              <a:pPr eaLnBrk="1" hangingPunct="1"/>
              <a:t>24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17540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200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5A0B73-08A9-4861-8888-CA8C7213E32D}" type="slidenum">
              <a:rPr lang="de-DE" sz="1200" smtClean="0"/>
              <a:pPr eaLnBrk="1" hangingPunct="1"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78827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0E226F-5B8C-469F-884C-CE0815513013}" type="slidenum">
              <a:rPr lang="de-DE" sz="1200" smtClean="0"/>
              <a:pPr eaLnBrk="1" hangingPunct="1"/>
              <a:t>26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79489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202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35A3EF-D699-4848-BFCE-2E643A08CF32}" type="slidenum">
              <a:rPr lang="de-DE" sz="1200" smtClean="0"/>
              <a:pPr eaLnBrk="1" hangingPunct="1"/>
              <a:t>27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07593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03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05A7DC-8B5E-4FD3-BAEF-95FE3B068CDD}" type="slidenum">
              <a:rPr lang="de-DE" sz="1200" smtClean="0"/>
              <a:pPr eaLnBrk="1" hangingPunct="1"/>
              <a:t>28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17051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04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E877A9-C475-4207-8BCC-BA24A666E53F}" type="slidenum">
              <a:rPr lang="de-DE" sz="1200" smtClean="0"/>
              <a:pPr eaLnBrk="1" hangingPunct="1"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57175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01219C-A592-45F2-93CA-3B1036D631C0}" type="slidenum">
              <a:rPr lang="de-DE" sz="1200" smtClean="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82848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8932B2-E60D-485E-9071-063226833764}" type="slidenum">
              <a:rPr lang="de-DE" sz="1200" smtClean="0"/>
              <a:pPr eaLnBrk="1" hangingPunct="1"/>
              <a:t>30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83415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068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1501D6-A3A9-40FA-826C-B0FDDF21AF5B}" type="slidenum">
              <a:rPr lang="de-DE" sz="1200" smtClean="0"/>
              <a:pPr eaLnBrk="1" hangingPunct="1"/>
              <a:t>31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80088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22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092267-DC7F-40E2-A73D-7F14F779BEDC}" type="slidenum">
              <a:rPr lang="de-DE" sz="1200" smtClean="0"/>
              <a:pPr eaLnBrk="1" hangingPunct="1"/>
              <a:t>32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25691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23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FA589D-CF4D-4E47-A433-D9D41BE56B54}" type="slidenum">
              <a:rPr lang="de-DE" sz="1200" smtClean="0"/>
              <a:pPr eaLnBrk="1" hangingPunct="1"/>
              <a:t>33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38597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24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09B53BC-B2AA-4A66-8584-0DEB4394D4B6}" type="slidenum">
              <a:rPr lang="de-DE" sz="1200" smtClean="0"/>
              <a:pPr eaLnBrk="1" hangingPunct="1"/>
              <a:t>34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3814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10BBCD9-183F-4214-9897-40C845028DDF}" type="slidenum">
              <a:rPr lang="de-DE" sz="1200" smtClean="0"/>
              <a:pPr eaLnBrk="1" hangingPunct="1"/>
              <a:t>35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02962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+mj-lt"/>
              <a:buNone/>
              <a:defRPr/>
            </a:pPr>
            <a:endParaRPr lang="de-DE" dirty="0"/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CF76A8-F544-4817-BC79-7D11C2D72CF8}" type="slidenum">
              <a:rPr lang="de-DE" sz="1200" smtClean="0"/>
              <a:pPr eaLnBrk="1" hangingPunct="1"/>
              <a:t>36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66025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53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3E4AB8-1E3B-442D-9E73-ABCE2176D192}" type="slidenum">
              <a:rPr lang="de-DE" sz="1200" smtClean="0"/>
              <a:pPr eaLnBrk="1" hangingPunct="1"/>
              <a:t>40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59188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56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1E4FC-0616-4BEA-98D4-562974BB89B7}" type="slidenum">
              <a:rPr lang="de-DE" sz="1200" smtClean="0"/>
              <a:pPr eaLnBrk="1" hangingPunct="1"/>
              <a:t>41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18435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570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904473-0D7D-4691-88F1-E0D4CCEFE9D8}" type="slidenum">
              <a:rPr lang="de-DE" sz="1200" smtClean="0"/>
              <a:pPr eaLnBrk="1" hangingPunct="1"/>
              <a:t>42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8960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6FB375-B550-47AD-91A1-39770D220995}" type="slidenum">
              <a:rPr lang="de-DE" sz="1200" smtClean="0"/>
              <a:pPr eaLnBrk="1" hangingPunct="1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39157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58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BB02930-AAB8-43C4-972A-4DE7611198FE}" type="slidenum">
              <a:rPr lang="de-DE" sz="1200" smtClean="0"/>
              <a:pPr eaLnBrk="1" hangingPunct="1"/>
              <a:t>43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69472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D2653D-4C33-4040-9B6D-A3020FC719CD}" type="slidenum">
              <a:rPr lang="de-DE" sz="1200" smtClean="0"/>
              <a:pPr eaLnBrk="1" hangingPunct="1"/>
              <a:t>44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0197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5F9AE8-208D-4365-AF17-171FB1CA090E}" type="slidenum">
              <a:rPr lang="de-DE" sz="1200" smtClean="0"/>
              <a:pPr eaLnBrk="1" hangingPunct="1"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3305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7D9642-B64F-4AD4-9FD0-A483474CB40C}" type="slidenum">
              <a:rPr lang="de-DE" sz="1200" smtClean="0"/>
              <a:pPr eaLnBrk="1" hangingPunct="1"/>
              <a:t>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97982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2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B804C5-4072-42A7-A52A-E343B5FB7127}" type="slidenum">
              <a:rPr lang="de-DE" sz="1200" smtClean="0"/>
              <a:pPr eaLnBrk="1" hangingPunct="1"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89648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626C1E-BF08-4EC2-92F2-519068CC003A}" type="slidenum">
              <a:rPr lang="de-DE" sz="1200" smtClean="0"/>
              <a:pPr eaLnBrk="1" hangingPunct="1"/>
              <a:t>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7578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1D123C-C644-42A6-938C-63A49CB7E8C6}" type="slidenum">
              <a:rPr lang="de-DE" sz="1200" smtClean="0"/>
              <a:pPr eaLnBrk="1" hangingPunct="1"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2794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28C-46AA-437D-AF7E-7ED916899346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EA9B-8E01-45CD-9F27-42EDC28DDF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D571-A5A4-492F-9DB3-A9D6EC0428E9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66E8-F786-41CE-830F-9E0B964EE1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3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DF74-3CCD-42FB-9772-1E133359C1E1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1C0C-EFCA-4DED-A0EA-D69454DE7A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2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5E13-5579-460E-B8B2-D8844C5D83D0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3FA6-87F8-4116-8720-8FF397C0D4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6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8C61-6947-4F5B-AD5C-0B9529FDBFB1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4D8D-262E-43A3-9AA2-8A6B308A0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0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8861-15C7-4CC3-AEAE-40725679CD93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AFE-7AB1-42E8-9367-CCDD600E9C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3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5A08-9D73-4C47-8293-D9A73DFB5BB9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DC8-9267-4F83-90D1-347E707B0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0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E405-1FA4-49BC-A0A7-F6DF8357B722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216-4D3E-41B2-B8C5-5E778A21F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FC93-7DFD-4C37-BF3D-2C3712635940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953-FF15-4F3C-BC81-BD35634439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9E21-98FF-4896-9E88-F56A581882F9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A9DB-4F1E-4A25-ACC6-BE1229827C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C856-9506-4F25-8C40-ED7EFA502F1D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EC20-A1DB-477F-A778-9B1EBAE6A9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6EDF77-C5B0-450B-BBBC-B101812CDFC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9FB7E-A442-4A1F-9A70-BB7AF7B4D3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2-1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/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4921B51-2C6D-4B89-8380-805D7C7C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1EA9B-8E01-45CD-9F27-42EDC28DDF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7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4"/>
    </mc:Choice>
    <mc:Fallback xmlns="">
      <p:transition spd="slow" advTm="78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Leistungsfähigkeit der Mitarbeiter medizinischer Berufe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Anforderungen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Physisch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körperliche Kraft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Geschicklichkeit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Ausdauer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Psychisch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Intelligenz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Kreativität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Problemlösungskompetenz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09D743-9A97-471B-B0E2-3D7E40A5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27"/>
    </mc:Choice>
    <mc:Fallback xmlns="">
      <p:transition spd="slow" advTm="2658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Leistungsbereitschaft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Inhalt: Leistungsbereitschaft determiniert die Leistungsintensität und Leistungsdauer</a:t>
            </a:r>
          </a:p>
          <a:p>
            <a:pPr eaLnBrk="1" hangingPunct="1"/>
            <a:r>
              <a:rPr lang="de-DE" sz="2800"/>
              <a:t>Determinanten der Leistungsbereitschaft</a:t>
            </a:r>
          </a:p>
          <a:p>
            <a:pPr lvl="1" eaLnBrk="1" hangingPunct="1"/>
            <a:r>
              <a:rPr lang="de-DE" sz="2400"/>
              <a:t>körperliche Disposition</a:t>
            </a:r>
          </a:p>
          <a:p>
            <a:pPr lvl="2" eaLnBrk="1" hangingPunct="1"/>
            <a:r>
              <a:rPr lang="de-DE" sz="2000"/>
              <a:t>Tagesrhythmik</a:t>
            </a:r>
          </a:p>
          <a:p>
            <a:pPr lvl="2" eaLnBrk="1" hangingPunct="1"/>
            <a:r>
              <a:rPr lang="de-DE" sz="2000"/>
              <a:t>Ermüdung</a:t>
            </a:r>
          </a:p>
          <a:p>
            <a:pPr lvl="2" eaLnBrk="1" hangingPunct="1"/>
            <a:r>
              <a:rPr lang="de-DE" sz="2000"/>
              <a:t>Erholung</a:t>
            </a:r>
          </a:p>
          <a:p>
            <a:pPr lvl="1" eaLnBrk="1" hangingPunct="1"/>
            <a:r>
              <a:rPr lang="de-DE" sz="2400"/>
              <a:t>Leistungswille</a:t>
            </a:r>
          </a:p>
          <a:p>
            <a:pPr lvl="1" eaLnBrk="1" hangingPunct="1"/>
            <a:r>
              <a:rPr lang="de-DE" sz="2400"/>
              <a:t>Betriebsklima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8E9E3BB-1BF6-45D0-9A5A-F02AE4B5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7"/>
    </mc:Choice>
    <mc:Fallback xmlns="">
      <p:transition spd="slow" advTm="385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Tagesrhythmik und </a:t>
            </a:r>
            <a:r>
              <a:rPr lang="de-DE" dirty="0" err="1"/>
              <a:t>Chronotypen</a:t>
            </a:r>
            <a:endParaRPr lang="de-DE" dirty="0"/>
          </a:p>
        </p:txBody>
      </p:sp>
      <p:sp>
        <p:nvSpPr>
          <p:cNvPr id="1210373" name="Rectangle 5"/>
          <p:cNvSpPr>
            <a:spLocks noChangeArrowheads="1"/>
          </p:cNvSpPr>
          <p:nvPr/>
        </p:nvSpPr>
        <p:spPr bwMode="auto">
          <a:xfrm>
            <a:off x="4479925" y="18573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81919"/>
              </p:ext>
            </p:extLst>
          </p:nvPr>
        </p:nvGraphicFramePr>
        <p:xfrm>
          <a:off x="325177" y="1556792"/>
          <a:ext cx="8495295" cy="471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Document" r:id="rId4" imgW="6961188" imgH="3814763" progId="Word.Document.8">
                  <p:embed/>
                </p:oleObj>
              </mc:Choice>
              <mc:Fallback>
                <p:oleObj name="Document" r:id="rId4" imgW="6961188" imgH="38147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77" y="1556792"/>
                        <a:ext cx="8495295" cy="4713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4479925" y="4600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708400" y="1628775"/>
            <a:ext cx="514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>
                <a:effectLst/>
              </a:rPr>
              <a:t>„Früh- oder Spätaufsteher: Chronotypen“</a:t>
            </a:r>
          </a:p>
          <a:p>
            <a:pPr eaLnBrk="1" hangingPunct="1"/>
            <a:r>
              <a:rPr lang="de-DE">
                <a:effectLst/>
              </a:rPr>
              <a:t>Chronotypen verändern sich mit Lebensalter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30B776AF-6AA2-4480-AC7F-493695F9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9"/>
    </mc:Choice>
    <mc:Fallback xmlns="">
      <p:transition spd="slow" advTm="958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Ermüdungskurve</a:t>
            </a:r>
            <a:endParaRPr lang="de-DE" b="1" dirty="0"/>
          </a:p>
        </p:txBody>
      </p:sp>
      <p:sp>
        <p:nvSpPr>
          <p:cNvPr id="1212421" name="Rectangle 5"/>
          <p:cNvSpPr>
            <a:spLocks noChangeArrowheads="1"/>
          </p:cNvSpPr>
          <p:nvPr/>
        </p:nvSpPr>
        <p:spPr bwMode="auto">
          <a:xfrm>
            <a:off x="4479925" y="16525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143362"/>
              </p:ext>
            </p:extLst>
          </p:nvPr>
        </p:nvGraphicFramePr>
        <p:xfrm>
          <a:off x="395536" y="1550119"/>
          <a:ext cx="8401435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Dokument" r:id="rId4" imgW="7494588" imgH="4383088" progId="Word.Document.8">
                  <p:embed/>
                </p:oleObj>
              </mc:Choice>
              <mc:Fallback>
                <p:oleObj name="Dokument" r:id="rId4" imgW="7494588" imgH="43830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0119"/>
                        <a:ext cx="8401435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22" name="Rectangle 6"/>
          <p:cNvSpPr>
            <a:spLocks noChangeArrowheads="1"/>
          </p:cNvSpPr>
          <p:nvPr/>
        </p:nvSpPr>
        <p:spPr bwMode="auto">
          <a:xfrm>
            <a:off x="4479925" y="48053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2BF9CB8-AD7A-4A12-A4BC-153A7DE9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2"/>
    </mc:Choice>
    <mc:Fallback xmlns="">
      <p:transition spd="slow" advTm="184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Erholungskurve</a:t>
            </a:r>
            <a:endParaRPr lang="de-DE" b="1" dirty="0"/>
          </a:p>
        </p:txBody>
      </p:sp>
      <p:sp>
        <p:nvSpPr>
          <p:cNvPr id="1213445" name="Rectangle 5"/>
          <p:cNvSpPr>
            <a:spLocks noChangeArrowheads="1"/>
          </p:cNvSpPr>
          <p:nvPr/>
        </p:nvSpPr>
        <p:spPr bwMode="auto">
          <a:xfrm>
            <a:off x="4479925" y="16525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176"/>
              </p:ext>
            </p:extLst>
          </p:nvPr>
        </p:nvGraphicFramePr>
        <p:xfrm>
          <a:off x="216024" y="1340768"/>
          <a:ext cx="8676456" cy="513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Dokument" r:id="rId4" imgW="7494588" imgH="4383088" progId="Word.Document.8">
                  <p:embed/>
                </p:oleObj>
              </mc:Choice>
              <mc:Fallback>
                <p:oleObj name="Dokument" r:id="rId4" imgW="7494588" imgH="43830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" y="1340768"/>
                        <a:ext cx="8676456" cy="513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6" name="Rectangle 6"/>
          <p:cNvSpPr>
            <a:spLocks noChangeArrowheads="1"/>
          </p:cNvSpPr>
          <p:nvPr/>
        </p:nvSpPr>
        <p:spPr bwMode="auto">
          <a:xfrm>
            <a:off x="4479925" y="48053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ADEB187-A91E-4E98-92E1-32A0CC1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1"/>
    </mc:Choice>
    <mc:Fallback xmlns="">
      <p:transition spd="slow" advTm="3085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Leistungswille: Menschenbilder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Taylorismus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Frederick Winslow Taylor (1856-1915) </a:t>
            </a:r>
            <a:endParaRPr lang="en-GB" sz="2400" dirty="0"/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Scientific Management: Arbeitsteilung; operative Arbeit, Mensch als gehorsame Maschine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ym typeface="Wingdings" pitchFamily="2" charset="2"/>
              </a:rPr>
              <a:t> 	</a:t>
            </a:r>
            <a:r>
              <a:rPr lang="de-DE" sz="2400" dirty="0"/>
              <a:t>Leistungswille monetär beeinflussbar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/>
              <a:t>Henri Fayol (1841-1925) </a:t>
            </a:r>
            <a:endParaRPr lang="de-DE" sz="2800" dirty="0"/>
          </a:p>
          <a:p>
            <a:pPr lvl="1" eaLnBrk="1" hangingPunct="1">
              <a:lnSpc>
                <a:spcPct val="80000"/>
              </a:lnSpc>
            </a:pPr>
            <a:r>
              <a:rPr lang="fr-FR" sz="2400" dirty="0"/>
              <a:t>„Administration industrielle et générale“ (1916) </a:t>
            </a:r>
            <a:endParaRPr lang="en-GB" sz="2400" dirty="0"/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dispositive menschliche Arbeit, Esprit de </a:t>
            </a:r>
            <a:r>
              <a:rPr lang="de-DE" sz="2400" dirty="0" err="1"/>
              <a:t>corps</a:t>
            </a:r>
            <a:endParaRPr lang="de-DE" sz="2400" dirty="0"/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ym typeface="Wingdings" pitchFamily="2" charset="2"/>
              </a:rPr>
              <a:t> 	</a:t>
            </a:r>
            <a:r>
              <a:rPr lang="de-DE" sz="2400" dirty="0"/>
              <a:t>Leistungswille erfordert Möglichkeit der Mitgestaltung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Max Weber (1864-1920)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Bürokratie als rationalste Form der Herrschaftsausübung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ym typeface="Wingdings" pitchFamily="2" charset="2"/>
              </a:rPr>
              <a:t> 	Leistungswille ergibt sich als Folge klarer Organisationsregeln</a:t>
            </a:r>
            <a:endParaRPr lang="de-DE" sz="24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FDDF5FE0-42B5-4FCB-A302-0F201FCD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98"/>
    </mc:Choice>
    <mc:Fallback xmlns="">
      <p:transition spd="slow" advTm="1844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Leistungswille: Menschenbilder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Human-Resource-Ansatz</a:t>
            </a:r>
            <a:endParaRPr lang="de-DE" sz="2800"/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Hawthorne-Experiment (1924)</a:t>
            </a:r>
            <a:endParaRPr lang="en-GB" sz="2400"/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Motivationstheorien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>
                <a:sym typeface="Wingdings" pitchFamily="2" charset="2"/>
              </a:rPr>
              <a:t> 	Leistungswille durch Incentives beeinflussbar</a:t>
            </a:r>
            <a:endParaRPr lang="de-DE" sz="2400"/>
          </a:p>
          <a:p>
            <a:pPr eaLnBrk="1" hangingPunct="1">
              <a:lnSpc>
                <a:spcPct val="90000"/>
              </a:lnSpc>
            </a:pPr>
            <a:r>
              <a:rPr lang="de-DE" sz="2800"/>
              <a:t>Rational Man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Entscheidungsansatz, Heinen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>
                <a:sym typeface="Wingdings" pitchFamily="2" charset="2"/>
              </a:rPr>
              <a:t> 	Logische Einscheidung über Vorteile führt zur Integration von Betriebs- und Individualzielen</a:t>
            </a:r>
            <a:endParaRPr lang="de-DE" sz="2400"/>
          </a:p>
          <a:p>
            <a:pPr eaLnBrk="1" hangingPunct="1">
              <a:lnSpc>
                <a:spcPct val="90000"/>
              </a:lnSpc>
            </a:pPr>
            <a:r>
              <a:rPr lang="de-DE" sz="2800"/>
              <a:t>Complex Man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Mensch als Selbstverwirklicher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>
                <a:sym typeface="Wingdings" pitchFamily="2" charset="2"/>
              </a:rPr>
              <a:t> 	Leistungswille nicht mehr linear beeinflussbar, nur noch über Selbstverwirklichung</a:t>
            </a:r>
            <a:endParaRPr lang="de-DE" sz="2400"/>
          </a:p>
          <a:p>
            <a:pPr eaLnBrk="1" hangingPunct="1">
              <a:lnSpc>
                <a:spcPct val="90000"/>
              </a:lnSpc>
            </a:pPr>
            <a:endParaRPr lang="de-DE" sz="28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B13F8028-9536-4E5E-8879-3556C2A5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96"/>
    </mc:Choice>
    <mc:Fallback xmlns="">
      <p:transition spd="slow" advTm="1722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Determinanten des Betriebsklimas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/>
              <a:t>Strukturelle Determinanten: Arbeitsbedingungen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sozial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sachlich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räumlich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zeitlich</a:t>
            </a:r>
          </a:p>
          <a:p>
            <a:pPr eaLnBrk="1" hangingPunct="1">
              <a:lnSpc>
                <a:spcPct val="90000"/>
              </a:lnSpc>
            </a:pPr>
            <a:r>
              <a:rPr lang="de-DE" sz="2800"/>
              <a:t>Arbeitsentgelt</a:t>
            </a:r>
          </a:p>
          <a:p>
            <a:pPr eaLnBrk="1" hangingPunct="1">
              <a:lnSpc>
                <a:spcPct val="90000"/>
              </a:lnSpc>
            </a:pPr>
            <a:r>
              <a:rPr lang="de-DE" sz="2800"/>
              <a:t>Entwicklungsmöglichkeit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Aufstiegschancen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/>
              <a:t>Betriebliches Schulungswesen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D9DD808-017D-43EA-AF38-47CA6D95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80"/>
    </mc:Choice>
    <mc:Fallback xmlns="">
      <p:transition spd="slow" advTm="691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Leistungsbereitschaft im Gesundheitswesen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Eingangsmotivation:</a:t>
            </a:r>
          </a:p>
          <a:p>
            <a:pPr lvl="1" eaLnBrk="1" hangingPunct="1"/>
            <a:r>
              <a:rPr lang="de-DE"/>
              <a:t>Hohe soziale Motivation</a:t>
            </a:r>
          </a:p>
          <a:p>
            <a:pPr lvl="1" eaLnBrk="1" hangingPunct="1"/>
            <a:r>
              <a:rPr lang="de-DE"/>
              <a:t>„Helfersyndrom“</a:t>
            </a:r>
          </a:p>
          <a:p>
            <a:pPr eaLnBrk="1" hangingPunct="1"/>
            <a:r>
              <a:rPr lang="de-DE"/>
              <a:t>Anspruch und Realität sozialer Tätigkeiten</a:t>
            </a:r>
          </a:p>
          <a:p>
            <a:pPr eaLnBrk="1" hangingPunct="1"/>
            <a:r>
              <a:rPr lang="de-DE"/>
              <a:t>„Burn-Out“ in sozialen Berufen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CB91817-8DEC-4EFA-AC27-B6FC1720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01"/>
    </mc:Choice>
    <mc:Fallback xmlns="">
      <p:transition spd="slow" advTm="10480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Funktionsbedingte Determinanten der menschlicher Arbeitsleistung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sym typeface="Wingdings" pitchFamily="2" charset="2"/>
              </a:rPr>
              <a:t>Inhalt: </a:t>
            </a:r>
          </a:p>
          <a:p>
            <a:pPr lvl="1" eaLnBrk="1" hangingPunct="1"/>
            <a:r>
              <a:rPr lang="de-DE" sz="2400"/>
              <a:t>Extrapersonelle Determinante (nicht in der Person liegend)</a:t>
            </a:r>
          </a:p>
          <a:p>
            <a:pPr lvl="1" eaLnBrk="1" hangingPunct="1"/>
            <a:r>
              <a:rPr lang="de-DE" sz="2400"/>
              <a:t>durch Arbeitsaufgabe bedingt</a:t>
            </a:r>
          </a:p>
          <a:p>
            <a:pPr lvl="1" eaLnBrk="1" hangingPunct="1"/>
            <a:r>
              <a:rPr lang="de-DE" sz="2400"/>
              <a:t>Physiologische und psychologische Wirkung der Arbeit</a:t>
            </a:r>
          </a:p>
          <a:p>
            <a:pPr eaLnBrk="1" hangingPunct="1"/>
            <a:r>
              <a:rPr lang="de-DE" sz="2800"/>
              <a:t>Komponenten:</a:t>
            </a:r>
          </a:p>
          <a:p>
            <a:pPr lvl="1" eaLnBrk="1" hangingPunct="1"/>
            <a:r>
              <a:rPr lang="de-DE" sz="2400"/>
              <a:t>Art der Aufgabe</a:t>
            </a:r>
          </a:p>
          <a:p>
            <a:pPr lvl="1" eaLnBrk="1" hangingPunct="1"/>
            <a:r>
              <a:rPr lang="de-DE" sz="2400"/>
              <a:t>Komplexität der Aufgabe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2E6FE2A6-6983-4374-BF1A-1E2C8D23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7"/>
    </mc:Choice>
    <mc:Fallback xmlns="">
      <p:transition spd="slow" advTm="465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>
                <a:solidFill>
                  <a:srgbClr val="DDDDDD"/>
                </a:solidFill>
              </a:rPr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b="1" dirty="0"/>
              <a:t>Produktionsfaktoren</a:t>
            </a:r>
          </a:p>
          <a:p>
            <a:pPr eaLnBrk="1" hangingPunct="1">
              <a:buFontTx/>
              <a:buNone/>
            </a:pPr>
            <a:r>
              <a:rPr lang="de-DE" b="1" dirty="0"/>
              <a:t>	</a:t>
            </a:r>
            <a:r>
              <a:rPr lang="de-DE" sz="2800" b="1" dirty="0"/>
              <a:t>2.1	Menschliche Arbeit</a:t>
            </a:r>
          </a:p>
          <a:p>
            <a:pPr eaLnBrk="1" hangingPunct="1">
              <a:buFontTx/>
              <a:buNone/>
            </a:pPr>
            <a:r>
              <a:rPr lang="de-DE" sz="2800" b="1" dirty="0"/>
              <a:t>	</a:t>
            </a:r>
            <a:r>
              <a:rPr lang="de-DE" sz="2800" dirty="0"/>
              <a:t>2.2 	Betriebsmittel</a:t>
            </a:r>
          </a:p>
          <a:p>
            <a:pPr eaLnBrk="1" hangingPunct="1">
              <a:buFontTx/>
              <a:buNone/>
            </a:pPr>
            <a:r>
              <a:rPr lang="de-DE" sz="2800" dirty="0"/>
              <a:t>	2.3 	Werkstoffe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rgbClr val="DDDDDD"/>
                </a:solidFill>
              </a:rPr>
              <a:t>3 	Produktion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2DDD5B9-9F7A-4A30-8ADD-BD69F48E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8"/>
    </mc:Choice>
    <mc:Fallback xmlns="">
      <p:transition spd="slow" advTm="636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Anforderungsarten</a:t>
            </a:r>
            <a:endParaRPr lang="de-DE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DE" sz="2400" dirty="0"/>
              <a:t>Kenntnisse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Ausbildung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Erfahrung</a:t>
            </a:r>
          </a:p>
          <a:p>
            <a:pPr eaLnBrk="1" hangingPunct="1"/>
            <a:r>
              <a:rPr lang="de-DE" sz="2400" dirty="0"/>
              <a:t>Geistige Belastung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Aufmerksamkeit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Denktätigkeit</a:t>
            </a:r>
          </a:p>
          <a:p>
            <a:pPr eaLnBrk="1" hangingPunct="1"/>
            <a:r>
              <a:rPr lang="de-DE" sz="2400" dirty="0"/>
              <a:t>Geschicklichkeit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Handfertigkeit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Körpergewandtheit</a:t>
            </a:r>
          </a:p>
          <a:p>
            <a:pPr eaLnBrk="1" hangingPunct="1"/>
            <a:r>
              <a:rPr lang="de-DE" sz="2400" dirty="0"/>
              <a:t>muskelmäßige Belastung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Dynamische Muskelarbeit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Statische Muskelarbeit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Einseitige Muskelarbeit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38138" indent="-338138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de-DE" sz="2400" dirty="0"/>
              <a:t>Verantwortung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für die eigene Person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für andere Personen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für Aufgaben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für Informationsfluss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für Sachkapital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de-DE" sz="2400" dirty="0"/>
              <a:t>Umweltbedingungen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Klima, Lärm, Beleuchtung, Schwingung,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–"/>
            </a:pPr>
            <a:r>
              <a:rPr lang="de-DE" sz="2000" dirty="0"/>
              <a:t>Staub, Nässe, Öl, Fett, Schmutz, Gase, Dämpfe, 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de-DE" sz="2400" dirty="0"/>
              <a:t>Sozialprestige des Berufes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14875" y="836613"/>
            <a:ext cx="44291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de-DE" sz="2800" dirty="0">
              <a:effectLst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F9E3624A-0823-4B99-939C-B8AFDA39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D3AFE-7AB1-42E8-9367-CCDD600E9C8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17"/>
    </mc:Choice>
    <mc:Fallback xmlns="">
      <p:transition spd="slow" advTm="22521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Komplexität der Arbeit: Arbeitsteilung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Komplexität: </a:t>
            </a:r>
          </a:p>
          <a:p>
            <a:pPr lvl="1" eaLnBrk="1" hangingPunct="1"/>
            <a:r>
              <a:rPr lang="de-DE" sz="2400"/>
              <a:t>Erhöhung der Systemelemente und Austauschbeziehungen</a:t>
            </a:r>
          </a:p>
          <a:p>
            <a:pPr eaLnBrk="1" hangingPunct="1"/>
            <a:r>
              <a:rPr lang="de-DE" sz="2800"/>
              <a:t>Arten-  und Mengenteilung</a:t>
            </a:r>
          </a:p>
          <a:p>
            <a:pPr lvl="1" eaLnBrk="1" hangingPunct="1"/>
            <a:r>
              <a:rPr lang="de-DE" sz="2400"/>
              <a:t>Artenteilung / Spezialisierung erhöht die Komplexität</a:t>
            </a:r>
          </a:p>
          <a:p>
            <a:pPr eaLnBrk="1" hangingPunct="1"/>
            <a:r>
              <a:rPr lang="de-DE" sz="2800"/>
              <a:t>Überwindung der negativen Folgen</a:t>
            </a:r>
          </a:p>
          <a:p>
            <a:pPr lvl="1" eaLnBrk="1" hangingPunct="1"/>
            <a:r>
              <a:rPr lang="de-DE" sz="2400"/>
              <a:t>Aufgabenwechsel (Job Rotation)</a:t>
            </a:r>
          </a:p>
          <a:p>
            <a:pPr lvl="1" eaLnBrk="1" hangingPunct="1"/>
            <a:r>
              <a:rPr lang="de-DE" sz="2400"/>
              <a:t>Aufgabenerweiterung</a:t>
            </a:r>
          </a:p>
          <a:p>
            <a:pPr lvl="2" eaLnBrk="1" hangingPunct="1"/>
            <a:r>
              <a:rPr lang="de-DE" sz="2000"/>
              <a:t>Job Enlargement</a:t>
            </a:r>
          </a:p>
          <a:p>
            <a:pPr lvl="2" eaLnBrk="1" hangingPunct="1"/>
            <a:r>
              <a:rPr lang="de-DE" sz="2000"/>
              <a:t>Job Enrichment</a:t>
            </a:r>
          </a:p>
          <a:p>
            <a:pPr lvl="2" eaLnBrk="1" hangingPunct="1"/>
            <a:endParaRPr lang="de-DE" sz="20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8DE6B2D-703F-4E60-917F-58AC533A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82"/>
    </mc:Choice>
    <mc:Fallback xmlns="">
      <p:transition spd="slow" advTm="1993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Funktionsbedingte Determinanten im Gesundheitswesen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Traditionell: starke Arbeitsteilung</a:t>
            </a:r>
          </a:p>
          <a:p>
            <a:pPr lvl="1" eaLnBrk="1" hangingPunct="1"/>
            <a:r>
              <a:rPr lang="de-DE" sz="2400" dirty="0"/>
              <a:t>Nach Berufsgruppen</a:t>
            </a:r>
          </a:p>
          <a:p>
            <a:pPr lvl="1" eaLnBrk="1" hangingPunct="1"/>
            <a:r>
              <a:rPr lang="de-DE" sz="2400" dirty="0"/>
              <a:t>Funktionspflege</a:t>
            </a:r>
          </a:p>
          <a:p>
            <a:pPr lvl="1" eaLnBrk="1" hangingPunct="1"/>
            <a:r>
              <a:rPr lang="de-DE" sz="2400" dirty="0"/>
              <a:t>Funktionale Organisation</a:t>
            </a:r>
          </a:p>
          <a:p>
            <a:pPr eaLnBrk="1" hangingPunct="1"/>
            <a:r>
              <a:rPr lang="de-DE" sz="2800" dirty="0"/>
              <a:t>Heute:</a:t>
            </a:r>
          </a:p>
          <a:p>
            <a:pPr lvl="1" eaLnBrk="1" hangingPunct="1"/>
            <a:r>
              <a:rPr lang="de-DE" sz="2400" dirty="0"/>
              <a:t>Teamarbeit</a:t>
            </a:r>
          </a:p>
          <a:p>
            <a:pPr lvl="1" eaLnBrk="1" hangingPunct="1"/>
            <a:r>
              <a:rPr lang="de-DE" sz="2400" dirty="0"/>
              <a:t>Bereichs- / Bezugspflege</a:t>
            </a:r>
          </a:p>
          <a:p>
            <a:pPr lvl="1" eaLnBrk="1" hangingPunct="1"/>
            <a:r>
              <a:rPr lang="de-DE" sz="2400" dirty="0"/>
              <a:t>Prozessmanagement, Ausrichtung </a:t>
            </a:r>
            <a:r>
              <a:rPr lang="de-DE" sz="2400" dirty="0" smtClean="0"/>
              <a:t>an der Patient*in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477FD72D-A642-4406-B4CE-A571685D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15"/>
    </mc:Choice>
    <mc:Fallback xmlns="">
      <p:transition spd="slow" advTm="13011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Strukturbedingte Determinanten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/>
              <a:t>Inhalt: Elemente und Relationen zwischen den Elementen im Betrieb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Komponenten: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Soziale Arbeitsbedingungen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Formale und informelle Gruppen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Gruppendynamik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Führung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Sachliche Arbeitsbedingungen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Ergonomie, insb. im Gesundheitswesen stark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Zeitliche Arbeitsbedingungen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Arbeitszeit, Schichtdienst, Wochenenddienst, Bereitschaftsdienst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/>
              <a:t>Pausenregelungen</a:t>
            </a:r>
          </a:p>
          <a:p>
            <a:pPr lvl="1" eaLnBrk="1" hangingPunct="1">
              <a:lnSpc>
                <a:spcPct val="90000"/>
              </a:lnSpc>
            </a:pPr>
            <a:endParaRPr lang="de-DE" sz="20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571F103-A94E-4344-B459-DAEFD84C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81"/>
    </mc:Choice>
    <mc:Fallback xmlns="">
      <p:transition spd="slow" advTm="22898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Prozessbedingte Determinanten der menschlichen Arbeitsleistung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Inhalt: Arbeitsmethodik beeinflusst die Leistung</a:t>
            </a:r>
          </a:p>
          <a:p>
            <a:pPr eaLnBrk="1" hangingPunct="1"/>
            <a:r>
              <a:rPr lang="de-DE" dirty="0"/>
              <a:t>Arbeitsstudien (siehe hinten)</a:t>
            </a:r>
          </a:p>
          <a:p>
            <a:pPr eaLnBrk="1" hangingPunct="1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5CCB0EF-FE14-4A84-862A-A0677248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6"/>
    </mc:Choice>
    <mc:Fallback xmlns="">
      <p:transition spd="slow" advTm="2496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Arbeitsentgelt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Sozial- und Leistungslohn im Gesundheitswesen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Akkord- und Zeitlohn im Gesundheitswesen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Tarifverträge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Tarifvertrag öffentlicher Dienst </a:t>
            </a:r>
            <a:r>
              <a:rPr lang="de-DE" sz="2400"/>
              <a:t>(TVöD)</a:t>
            </a:r>
            <a:endParaRPr lang="de-DE" sz="2400" dirty="0"/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Arbeitsvertragsrichtlinie (</a:t>
            </a:r>
            <a:r>
              <a:rPr lang="de-DE" sz="2400" dirty="0" err="1"/>
              <a:t>AVR</a:t>
            </a:r>
            <a:r>
              <a:rPr lang="de-DE" sz="2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„Dritter Weg“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Außertarifliche Entlohnung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Haustarifverträge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Entlohnung von Chefärzten, Privatliquidation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9254FDC-2165-441E-B289-847284D6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2"/>
    </mc:Choice>
    <mc:Fallback xmlns="">
      <p:transition spd="slow" advTm="20931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2.1.2 Berufsgruppen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736A865C-A9DB-4787-8C56-B5A3BD4B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4"/>
    </mc:Choice>
    <mc:Fallback xmlns="">
      <p:transition spd="slow" advTm="4775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Berufsgruppen</a:t>
            </a:r>
            <a:endParaRPr lang="de-DE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b="1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1221636" name="AutoShape 4"/>
          <p:cNvSpPr>
            <a:spLocks noChangeArrowheads="1"/>
          </p:cNvSpPr>
          <p:nvPr/>
        </p:nvSpPr>
        <p:spPr bwMode="auto">
          <a:xfrm>
            <a:off x="323850" y="4292600"/>
            <a:ext cx="8640763" cy="2088728"/>
          </a:xfrm>
          <a:prstGeom prst="wedgeRoundRectCallout">
            <a:avLst>
              <a:gd name="adj1" fmla="val -11459"/>
              <a:gd name="adj2" fmla="val -984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Gesundheits- und </a:t>
            </a:r>
            <a:r>
              <a:rPr lang="de-DE" dirty="0" smtClean="0">
                <a:effectLst/>
                <a:latin typeface="+mn-lt"/>
              </a:rPr>
              <a:t>Krankenpfleger*in, Krankenpflegehelfer*in, </a:t>
            </a:r>
            <a:r>
              <a:rPr lang="de-DE" dirty="0">
                <a:effectLst/>
                <a:latin typeface="+mn-lt"/>
              </a:rPr>
              <a:t>Kinderkrankenschwester/</a:t>
            </a:r>
            <a:r>
              <a:rPr lang="de-DE" dirty="0" err="1">
                <a:effectLst/>
                <a:latin typeface="+mn-lt"/>
              </a:rPr>
              <a:t>pfleger</a:t>
            </a:r>
            <a:r>
              <a:rPr lang="de-DE" dirty="0">
                <a:effectLst/>
                <a:latin typeface="+mn-lt"/>
              </a:rPr>
              <a:t>, Hebamme/Entbindungspfleger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Fachkrankenschwester/</a:t>
            </a:r>
            <a:r>
              <a:rPr lang="de-DE" dirty="0" err="1">
                <a:effectLst/>
                <a:latin typeface="+mn-lt"/>
              </a:rPr>
              <a:t>pfleger</a:t>
            </a:r>
            <a:r>
              <a:rPr lang="de-DE" dirty="0">
                <a:effectLst/>
                <a:latin typeface="+mn-lt"/>
              </a:rPr>
              <a:t> für Anästhesie- und Intensivmedizin, für den Operationsdienst, für den </a:t>
            </a:r>
            <a:r>
              <a:rPr lang="de-DE" dirty="0" err="1">
                <a:effectLst/>
                <a:latin typeface="+mn-lt"/>
              </a:rPr>
              <a:t>Endoskopiedienst</a:t>
            </a:r>
            <a:r>
              <a:rPr lang="de-DE" dirty="0">
                <a:effectLst/>
                <a:latin typeface="+mn-lt"/>
              </a:rPr>
              <a:t>, für die Rehabilitation, für die Nephrologie und Transplantation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Operationstechnische/r </a:t>
            </a:r>
            <a:r>
              <a:rPr lang="de-DE" dirty="0" smtClean="0">
                <a:effectLst/>
                <a:latin typeface="+mn-lt"/>
              </a:rPr>
              <a:t>Assistent*in </a:t>
            </a:r>
            <a:endParaRPr lang="de-DE" dirty="0">
              <a:effectLst/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DE22FB8-AEA8-4BB4-B250-D97D48A1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2"/>
    </mc:Choice>
    <mc:Fallback xmlns="">
      <p:transition spd="slow" advTm="2905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Berufsgruppen</a:t>
            </a:r>
            <a:endParaRPr lang="de-DE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b="1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1222660" name="AutoShape 4"/>
          <p:cNvSpPr>
            <a:spLocks noChangeArrowheads="1"/>
          </p:cNvSpPr>
          <p:nvPr/>
        </p:nvSpPr>
        <p:spPr bwMode="auto">
          <a:xfrm>
            <a:off x="611561" y="4724400"/>
            <a:ext cx="8353052" cy="1512912"/>
          </a:xfrm>
          <a:prstGeom prst="wedgeRoundRectCallout">
            <a:avLst>
              <a:gd name="adj1" fmla="val -14494"/>
              <a:gd name="adj2" fmla="val -1162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 lvl="4" indent="-266700" algn="l"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dirty="0" smtClean="0">
                <a:effectLst/>
                <a:latin typeface="+mn-lt"/>
              </a:rPr>
              <a:t>Diätassistent*in, Physiotherapeut*in, Masseur*in </a:t>
            </a:r>
            <a:r>
              <a:rPr lang="de-DE" dirty="0">
                <a:effectLst/>
                <a:latin typeface="+mn-lt"/>
              </a:rPr>
              <a:t>und medizinische/r </a:t>
            </a:r>
            <a:r>
              <a:rPr lang="de-DE" dirty="0" smtClean="0">
                <a:effectLst/>
                <a:latin typeface="+mn-lt"/>
              </a:rPr>
              <a:t>Bademeister*in, </a:t>
            </a:r>
            <a:r>
              <a:rPr lang="de-DE" dirty="0">
                <a:effectLst/>
                <a:latin typeface="+mn-lt"/>
              </a:rPr>
              <a:t>Beschäftigungs- und </a:t>
            </a:r>
            <a:r>
              <a:rPr lang="de-DE" dirty="0" smtClean="0">
                <a:effectLst/>
                <a:latin typeface="+mn-lt"/>
              </a:rPr>
              <a:t>Arbeitstherapeut*in, </a:t>
            </a:r>
            <a:r>
              <a:rPr lang="de-DE" dirty="0" err="1" smtClean="0">
                <a:effectLst/>
                <a:latin typeface="+mn-lt"/>
              </a:rPr>
              <a:t>Logopäd</a:t>
            </a:r>
            <a:r>
              <a:rPr lang="de-DE" dirty="0" smtClean="0">
                <a:effectLst/>
                <a:latin typeface="+mn-lt"/>
              </a:rPr>
              <a:t>*in, Orthoptist*in, </a:t>
            </a:r>
            <a:r>
              <a:rPr lang="de-DE" dirty="0">
                <a:effectLst/>
                <a:latin typeface="+mn-lt"/>
              </a:rPr>
              <a:t>Musik- und </a:t>
            </a:r>
            <a:r>
              <a:rPr lang="de-DE" dirty="0" smtClean="0">
                <a:effectLst/>
                <a:latin typeface="+mn-lt"/>
              </a:rPr>
              <a:t>Kunsttherapeut*in, Sozial-</a:t>
            </a:r>
            <a:r>
              <a:rPr lang="de-DE" dirty="0" err="1" smtClean="0">
                <a:effectLst/>
                <a:latin typeface="+mn-lt"/>
              </a:rPr>
              <a:t>Pädagog</a:t>
            </a:r>
            <a:r>
              <a:rPr lang="de-DE" dirty="0" smtClean="0">
                <a:effectLst/>
                <a:latin typeface="+mn-lt"/>
              </a:rPr>
              <a:t>*in, Psycholog*in</a:t>
            </a:r>
            <a:endParaRPr lang="de-DE" dirty="0">
              <a:effectLst/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424FC7E3-EA5F-4AFD-8C80-6E5ADAD8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2"/>
    </mc:Choice>
    <mc:Fallback xmlns="">
      <p:transition spd="slow" advTm="3026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Berufsgruppen</a:t>
            </a:r>
            <a:endParaRPr lang="de-DE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b="1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1223684" name="AutoShape 4"/>
          <p:cNvSpPr>
            <a:spLocks noChangeArrowheads="1"/>
          </p:cNvSpPr>
          <p:nvPr/>
        </p:nvSpPr>
        <p:spPr bwMode="auto">
          <a:xfrm>
            <a:off x="1547664" y="5013176"/>
            <a:ext cx="7273503" cy="1152104"/>
          </a:xfrm>
          <a:prstGeom prst="wedgeRoundRectCallout">
            <a:avLst>
              <a:gd name="adj1" fmla="val -35685"/>
              <a:gd name="adj2" fmla="val -1298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 lvl="4" indent="-266700" algn="l"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dirty="0" smtClean="0">
                <a:effectLst/>
                <a:latin typeface="+mn-lt"/>
              </a:rPr>
              <a:t>Kardiotechniker*in, </a:t>
            </a:r>
            <a:r>
              <a:rPr lang="de-DE" dirty="0">
                <a:effectLst/>
                <a:latin typeface="+mn-lt"/>
              </a:rPr>
              <a:t>Medizinisch-technische </a:t>
            </a:r>
            <a:r>
              <a:rPr lang="de-DE" dirty="0" smtClean="0">
                <a:effectLst/>
                <a:latin typeface="+mn-lt"/>
              </a:rPr>
              <a:t>Assistent*in </a:t>
            </a:r>
            <a:r>
              <a:rPr lang="de-DE" dirty="0">
                <a:effectLst/>
                <a:latin typeface="+mn-lt"/>
              </a:rPr>
              <a:t>Labor/ Röntgen, Funktionsdiagnostiker, Pharmazeutisch-technische/r </a:t>
            </a:r>
            <a:r>
              <a:rPr lang="de-DE" dirty="0" smtClean="0">
                <a:effectLst/>
                <a:latin typeface="+mn-lt"/>
              </a:rPr>
              <a:t>Assistent*in, Rettungsassistent*in</a:t>
            </a:r>
            <a:endParaRPr lang="de-DE" dirty="0">
              <a:effectLst/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CA77D06-CF3F-42C1-B132-4DEC68D4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3"/>
    </mc:Choice>
    <mc:Fallback xmlns="">
      <p:transition spd="slow" advTm="239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2.1	Menschliche Arbeit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de-DE" b="1" dirty="0"/>
              <a:t>2.1.1 Determinanten der menschlichen 		Arbeitsleistung</a:t>
            </a:r>
          </a:p>
          <a:p>
            <a:pPr eaLnBrk="1" hangingPunct="1">
              <a:buFontTx/>
              <a:buNone/>
            </a:pPr>
            <a:r>
              <a:rPr lang="de-DE" b="1" dirty="0"/>
              <a:t>2.1.2 Berufsgruppen</a:t>
            </a:r>
          </a:p>
          <a:p>
            <a:pPr eaLnBrk="1" hangingPunct="1">
              <a:buFontTx/>
              <a:buNone/>
            </a:pPr>
            <a:r>
              <a:rPr lang="de-DE" b="1" dirty="0"/>
              <a:t>2.1.3 Tarifvertrag</a:t>
            </a:r>
            <a:endParaRPr lang="de-DE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D0A5D38F-E89D-4C00-BFE6-7B92F617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Berufsgruppen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b="1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1224708" name="AutoShape 4"/>
          <p:cNvSpPr>
            <a:spLocks noChangeArrowheads="1"/>
          </p:cNvSpPr>
          <p:nvPr/>
        </p:nvSpPr>
        <p:spPr bwMode="auto">
          <a:xfrm>
            <a:off x="5940152" y="2780928"/>
            <a:ext cx="2519561" cy="935756"/>
          </a:xfrm>
          <a:prstGeom prst="wedgeRoundRectCallout">
            <a:avLst>
              <a:gd name="adj1" fmla="val -105600"/>
              <a:gd name="adj2" fmla="val 11336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 lvl="4" indent="-266700" algn="l"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sz="2400" dirty="0" smtClean="0">
                <a:effectLst/>
                <a:latin typeface="+mn-lt"/>
              </a:rPr>
              <a:t>Apotheker*in</a:t>
            </a:r>
            <a:endParaRPr lang="de-DE" sz="2400" dirty="0">
              <a:effectLst/>
              <a:latin typeface="+mn-lt"/>
            </a:endParaRPr>
          </a:p>
          <a:p>
            <a:pPr marL="266700" lvl="4" indent="-266700" algn="l"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sz="2400" dirty="0" err="1" smtClean="0">
                <a:effectLst/>
                <a:latin typeface="+mn-lt"/>
              </a:rPr>
              <a:t>Ärzt</a:t>
            </a:r>
            <a:r>
              <a:rPr lang="de-DE" sz="2400" dirty="0" smtClean="0">
                <a:effectLst/>
                <a:latin typeface="+mn-lt"/>
              </a:rPr>
              <a:t>*in</a:t>
            </a:r>
            <a:endParaRPr lang="de-DE" sz="2400" dirty="0">
              <a:effectLst/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CAF5550-0B27-4D04-A5F1-8F991E41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6"/>
    </mc:Choice>
    <mc:Fallback xmlns="">
      <p:transition spd="slow" advTm="1044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Berufsgruppen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Gliederungsproblem: Ausbildung ist Ländersache, d.h. die Bezeichnungen variieren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>
                <a:cs typeface="Times New Roman" pitchFamily="18" charset="0"/>
              </a:rPr>
              <a:t>Gliederung: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Pflegerische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Therapeutische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Assistenzberufe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>
                <a:cs typeface="Times New Roman" pitchFamily="18" charset="0"/>
              </a:rPr>
              <a:t>Akademische Heilberufe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b="1" dirty="0">
                <a:cs typeface="Times New Roman" pitchFamily="18" charset="0"/>
              </a:rPr>
              <a:t>Wirtschafts- und Verwaltungsberufe </a:t>
            </a:r>
          </a:p>
        </p:txBody>
      </p:sp>
      <p:sp>
        <p:nvSpPr>
          <p:cNvPr id="1225732" name="AutoShape 4"/>
          <p:cNvSpPr>
            <a:spLocks noChangeArrowheads="1"/>
          </p:cNvSpPr>
          <p:nvPr/>
        </p:nvSpPr>
        <p:spPr bwMode="auto">
          <a:xfrm>
            <a:off x="250825" y="5157788"/>
            <a:ext cx="8713788" cy="1700212"/>
          </a:xfrm>
          <a:prstGeom prst="wedgeRoundRectCallout">
            <a:avLst>
              <a:gd name="adj1" fmla="val 4555"/>
              <a:gd name="adj2" fmla="val -633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 lvl="4" indent="-266700" algn="l"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sz="2400" dirty="0" err="1" smtClean="0">
                <a:effectLst/>
                <a:latin typeface="+mn-lt"/>
              </a:rPr>
              <a:t>Köch</a:t>
            </a:r>
            <a:r>
              <a:rPr lang="de-DE" sz="2400" dirty="0" smtClean="0">
                <a:effectLst/>
                <a:latin typeface="+mn-lt"/>
              </a:rPr>
              <a:t>*in</a:t>
            </a:r>
            <a:r>
              <a:rPr lang="de-DE" sz="2400" dirty="0">
                <a:effectLst/>
                <a:latin typeface="+mn-lt"/>
              </a:rPr>
              <a:t>, </a:t>
            </a:r>
            <a:r>
              <a:rPr lang="de-DE" sz="2400" dirty="0" smtClean="0">
                <a:effectLst/>
                <a:latin typeface="+mn-lt"/>
              </a:rPr>
              <a:t>Hauswirtschafter*in, Diplom-Ingenieur*in </a:t>
            </a:r>
            <a:r>
              <a:rPr lang="de-DE" sz="2400" dirty="0">
                <a:effectLst/>
                <a:latin typeface="+mn-lt"/>
              </a:rPr>
              <a:t>für Krankenhaustechnik, Medizinische/r </a:t>
            </a:r>
            <a:r>
              <a:rPr lang="de-DE" sz="2400" dirty="0" smtClean="0">
                <a:effectLst/>
                <a:latin typeface="+mn-lt"/>
              </a:rPr>
              <a:t>Dokumentar*in,  </a:t>
            </a:r>
            <a:r>
              <a:rPr lang="de-DE" sz="2400" dirty="0">
                <a:effectLst/>
                <a:latin typeface="+mn-lt"/>
              </a:rPr>
              <a:t>Ärztliche / </a:t>
            </a:r>
            <a:r>
              <a:rPr lang="de-DE" sz="2400" dirty="0" smtClean="0">
                <a:effectLst/>
                <a:latin typeface="+mn-lt"/>
              </a:rPr>
              <a:t>Stationssekretär*in</a:t>
            </a:r>
            <a:r>
              <a:rPr lang="de-DE" sz="2400" dirty="0">
                <a:effectLst/>
                <a:latin typeface="+mn-lt"/>
              </a:rPr>
              <a:t>, </a:t>
            </a:r>
            <a:r>
              <a:rPr lang="de-DE" sz="2400" dirty="0" smtClean="0">
                <a:effectLst/>
                <a:latin typeface="+mn-lt"/>
              </a:rPr>
              <a:t>Medizin-Informatiker*in, Kaufmann*frau </a:t>
            </a:r>
            <a:r>
              <a:rPr lang="de-DE" sz="2400" dirty="0">
                <a:effectLst/>
                <a:latin typeface="+mn-lt"/>
              </a:rPr>
              <a:t>im Gesundheitswesen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56152BF-8865-4D51-A088-FF139EB9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1"/>
    </mc:Choice>
    <mc:Fallback xmlns="">
      <p:transition spd="slow" advTm="3441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Zeitverbräuche der </a:t>
            </a:r>
            <a:r>
              <a:rPr lang="de-DE" dirty="0" err="1"/>
              <a:t>Stationsärzt</a:t>
            </a:r>
            <a:r>
              <a:rPr lang="de-DE" dirty="0"/>
              <a:t>*innen</a:t>
            </a:r>
          </a:p>
        </p:txBody>
      </p:sp>
      <p:graphicFrame>
        <p:nvGraphicFramePr>
          <p:cNvPr id="5017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90473"/>
              </p:ext>
            </p:extLst>
          </p:nvPr>
        </p:nvGraphicFramePr>
        <p:xfrm>
          <a:off x="576176" y="1412713"/>
          <a:ext cx="7884256" cy="496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Arbeitsblatt" r:id="rId4" imgW="7724775" imgH="4867453" progId="Excel.Sheet.8">
                  <p:embed/>
                </p:oleObj>
              </mc:Choice>
              <mc:Fallback>
                <p:oleObj name="Arbeitsblatt" r:id="rId4" imgW="7724775" imgH="486745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76" y="1412713"/>
                        <a:ext cx="7884256" cy="4968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B78824B-3A64-4EC5-9C82-04B35A8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1"/>
    </mc:Choice>
    <mc:Fallback xmlns="">
      <p:transition spd="slow" advTm="5820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Visite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für alle Ärzte einer Fachabteilung: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Visite: 13 % der Arbeitszeit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Begründung: mehrfache Bindung von Personal für einen Vorgang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Entwicklung: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Stärkung der Dokumentation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Reduktion der Visite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Auslagerung der Lehre am Krankenbett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A292F31-92E8-48D1-8F19-3DC448AE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6"/>
    </mc:Choice>
    <mc:Fallback xmlns="">
      <p:transition spd="slow" advTm="8109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de-DE" dirty="0"/>
              <a:t>Entwicklungen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Berufswahl: </a:t>
            </a:r>
            <a:r>
              <a:rPr lang="en-US"/>
              <a:t>„there is little evidence that individuals aspiring to become physicians have a stronger service orientation than those aspiring to other occupations</a:t>
            </a:r>
            <a:r>
              <a:rPr lang="de-DE"/>
              <a:t>“ (Schulz &amp; Johnson 1983, S. 83)</a:t>
            </a:r>
          </a:p>
          <a:p>
            <a:pPr lvl="1" eaLnBrk="1" hangingPunct="1"/>
            <a:r>
              <a:rPr lang="de-DE"/>
              <a:t>Gute Abiturnote, hoher IQ</a:t>
            </a:r>
          </a:p>
          <a:p>
            <a:pPr lvl="1" eaLnBrk="1" hangingPunct="1"/>
            <a:r>
              <a:rPr lang="de-DE"/>
              <a:t>Überdurchschnittlicher sozialer Hintergrund</a:t>
            </a:r>
          </a:p>
          <a:p>
            <a:pPr lvl="1" eaLnBrk="1" hangingPunct="1"/>
            <a:r>
              <a:rPr lang="de-DE"/>
              <a:t>Hoher Frauenanteil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CEAE0BC-2EFB-4B30-B733-6F6B830C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70"/>
    </mc:Choice>
    <mc:Fallback xmlns="">
      <p:transition spd="slow" advTm="8017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„Ärzteschwemme“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Zahl der Medizinstudenten: hoch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1990-2000: „Schwemme“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Arbeitslosigkeit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Keine Facharztausbildung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Abwanderung in artfremde Bereiche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Heidelberg: 40 % der Mediziner arbeiten 5 Jahren nach 3. Staatsexamen nicht mehr </a:t>
            </a:r>
            <a:r>
              <a:rPr lang="de-DE" sz="2000" dirty="0" smtClean="0"/>
              <a:t>an der Patient*in</a:t>
            </a:r>
            <a:endParaRPr lang="de-DE" sz="2000" dirty="0"/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Greifswald: deutlich geringerer Anteil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Ärzteknappheit: Schweinezyklen der Ausbildung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2857389-4B8F-4DB3-82F9-BD720663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47"/>
    </mc:Choice>
    <mc:Fallback xmlns="">
      <p:transition spd="slow" advTm="52447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„Gefühlter Ärztemangel“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Ärztedichte: 260 Einwohner pro </a:t>
            </a:r>
            <a:r>
              <a:rPr lang="de-DE" sz="2400" dirty="0" err="1"/>
              <a:t>Ärzt</a:t>
            </a:r>
            <a:r>
              <a:rPr lang="de-DE" sz="2400" dirty="0"/>
              <a:t>*in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Studierende</a:t>
            </a:r>
            <a:r>
              <a:rPr lang="de-DE" sz="2400" dirty="0"/>
              <a:t>: ca. 85.000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err="1"/>
              <a:t>Abbrecherquote</a:t>
            </a:r>
            <a:r>
              <a:rPr lang="de-DE" sz="2400" dirty="0"/>
              <a:t> Medizinstudium: 3% (vgl.: BWL: 19%)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Ärzte ohne ärztliche Tätigkeit:</a:t>
            </a:r>
            <a:r>
              <a:rPr lang="de-DE" sz="2400" dirty="0">
                <a:cs typeface="Tahoma" pitchFamily="34" charset="0"/>
              </a:rPr>
              <a:t>≈ 25.000 (konstant)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de-DE" sz="2400" dirty="0">
                <a:cs typeface="Tahoma" pitchFamily="34" charset="0"/>
                <a:sym typeface="Wingdings" pitchFamily="2" charset="2"/>
              </a:rPr>
              <a:t>Ärztemangel ist keine Frage der absoluten Quantität, sondern der Verteilung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de-DE" sz="2000" dirty="0">
                <a:cs typeface="Tahoma" pitchFamily="34" charset="0"/>
                <a:sym typeface="Wingdings" pitchFamily="2" charset="2"/>
              </a:rPr>
              <a:t>Z.B. Work-Life-Balance: Junge Ärzte sind weniger bereit, 70 Stunden in einer Landpraxis zu arbeiten, als früher!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de-DE" sz="2000" dirty="0">
                <a:cs typeface="Tahoma" pitchFamily="34" charset="0"/>
                <a:sym typeface="Wingdings" pitchFamily="2" charset="2"/>
              </a:rPr>
              <a:t>Z.B. steigender Anteil weiblicher Ärzte führt zu größerer Bedeutung von Vereinbarkeit mit Familie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FA3523A-7C72-4E27-90DB-0D3550D8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05"/>
    </mc:Choice>
    <mc:Fallback xmlns="">
      <p:transition spd="slow" advTm="12320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der Überwindung des </a:t>
            </a:r>
            <a:r>
              <a:rPr lang="de-DE" dirty="0" err="1" smtClean="0"/>
              <a:t>Personalmanagels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Ausbildung</a:t>
            </a:r>
          </a:p>
          <a:p>
            <a:r>
              <a:rPr lang="de-DE" dirty="0" smtClean="0"/>
              <a:t>Anwerbung von Personal aus dem Ausland</a:t>
            </a:r>
          </a:p>
          <a:p>
            <a:r>
              <a:rPr lang="de-DE" dirty="0" smtClean="0"/>
              <a:t>Substitution durch Hilfskräfte</a:t>
            </a:r>
          </a:p>
          <a:p>
            <a:r>
              <a:rPr lang="de-DE" dirty="0" smtClean="0"/>
              <a:t>Führung und Motivation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068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F697DDE-5F5E-4FD6-AAFE-7BC4802A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2" t="19150" r="51875" b="28431"/>
          <a:stretch/>
        </p:blipFill>
        <p:spPr>
          <a:xfrm>
            <a:off x="1187624" y="-32454"/>
            <a:ext cx="7056784" cy="702176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9ED8C647-27B8-46DC-A558-3507AED33C5D}"/>
              </a:ext>
            </a:extLst>
          </p:cNvPr>
          <p:cNvSpPr/>
          <p:nvPr/>
        </p:nvSpPr>
        <p:spPr>
          <a:xfrm rot="16200000">
            <a:off x="6384939" y="34619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https://www.facebook.com/story.php?story_fbid=pfbid0NW4p1sJ6pkNJkrV43tpmGqy1Z3LdJ1Ciu8VyFnbMcidAGZYReBPwVP3vd6yaKnPHl&amp;id=100044642580103&amp;_rdr</a:t>
            </a:r>
          </a:p>
        </p:txBody>
      </p:sp>
    </p:spTree>
    <p:extLst>
      <p:ext uri="{BB962C8B-B14F-4D97-AF65-F5344CB8AC3E}">
        <p14:creationId xmlns:p14="http://schemas.microsoft.com/office/powerpoint/2010/main" val="139392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Gesundheitsberufe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Chirurgisch-technische Assistent*in</a:t>
            </a:r>
            <a:endParaRPr lang="de-DE" dirty="0"/>
          </a:p>
          <a:p>
            <a:pPr lvl="1"/>
            <a:r>
              <a:rPr lang="de-DE" dirty="0"/>
              <a:t>3jährige Fachschulausbildung nach Hochschulreife</a:t>
            </a:r>
          </a:p>
          <a:p>
            <a:pPr lvl="1"/>
            <a:r>
              <a:rPr lang="de-DE" dirty="0"/>
              <a:t>Delegierbare Ärztliche Tätigkeiten, die früher von Assistenzärzten wahrgenommen wurden  (z.B. spezielle </a:t>
            </a:r>
            <a:r>
              <a:rPr lang="de-DE" dirty="0" smtClean="0"/>
              <a:t>Patient*</a:t>
            </a:r>
            <a:r>
              <a:rPr lang="de-DE" dirty="0" err="1" smtClean="0"/>
              <a:t>innenlagerung</a:t>
            </a:r>
            <a:r>
              <a:rPr lang="de-DE" dirty="0"/>
              <a:t>, Op-Assistenz, Blutentnahmen, Anamnese, Arztbriefe, postoperative Wundversorgung, Codieren)</a:t>
            </a:r>
          </a:p>
          <a:p>
            <a:r>
              <a:rPr lang="de-DE" dirty="0"/>
              <a:t>Physician Technican</a:t>
            </a:r>
          </a:p>
          <a:p>
            <a:pPr lvl="1"/>
            <a:r>
              <a:rPr lang="de-DE" dirty="0"/>
              <a:t>BA-Studium (FH)</a:t>
            </a:r>
          </a:p>
          <a:p>
            <a:pPr lvl="1"/>
            <a:r>
              <a:rPr lang="de-DE" dirty="0"/>
              <a:t>Ähnliche Aufgaben wie chirurgisch-technischer </a:t>
            </a:r>
            <a:r>
              <a:rPr lang="de-DE" dirty="0" smtClean="0"/>
              <a:t>Assistent*in</a:t>
            </a:r>
            <a:endParaRPr lang="de-DE" dirty="0"/>
          </a:p>
          <a:p>
            <a:pPr lvl="1"/>
            <a:r>
              <a:rPr lang="de-DE" dirty="0"/>
              <a:t>Primär Privatkliniken (z.B. Fresenius, Sana)</a:t>
            </a:r>
          </a:p>
          <a:p>
            <a:r>
              <a:rPr lang="de-DE" dirty="0" smtClean="0"/>
              <a:t>Operationstechnische Assistent*in</a:t>
            </a:r>
            <a:endParaRPr lang="de-DE" dirty="0"/>
          </a:p>
          <a:p>
            <a:pPr lvl="1"/>
            <a:r>
              <a:rPr lang="de-DE" dirty="0"/>
              <a:t>3jährige Ausbildung mit starkem Praxisanteil</a:t>
            </a:r>
          </a:p>
          <a:p>
            <a:pPr lvl="1"/>
            <a:r>
              <a:rPr lang="de-DE" dirty="0"/>
              <a:t>Aufgaben von Operationspflegekräften  (z.B. Vorbereitung der Instrumente und Geräte vor OP, Anreichen von Instrumenten und Nahtmaterial, Entsorgung und Sterilisation der Instrumente)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 Starker Widerstand von </a:t>
            </a:r>
            <a:r>
              <a:rPr lang="de-DE" dirty="0" err="1" smtClean="0">
                <a:sym typeface="Wingdings"/>
              </a:rPr>
              <a:t>Ärzt</a:t>
            </a:r>
            <a:r>
              <a:rPr lang="de-DE" dirty="0" smtClean="0">
                <a:sym typeface="Wingdings"/>
              </a:rPr>
              <a:t>*innen </a:t>
            </a:r>
            <a:r>
              <a:rPr lang="de-DE" dirty="0">
                <a:sym typeface="Wingdings"/>
              </a:rPr>
              <a:t>(insb. </a:t>
            </a:r>
            <a:r>
              <a:rPr lang="de-DE" dirty="0" smtClean="0">
                <a:sym typeface="Wingdings"/>
              </a:rPr>
              <a:t>Anästhesist*innen</a:t>
            </a:r>
            <a:r>
              <a:rPr lang="de-DE" dirty="0">
                <a:sym typeface="Wingdings"/>
              </a:rPr>
              <a:t>)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9652326A-E5A7-4E6C-BC80-4A06E6C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8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53"/>
    </mc:Choice>
    <mc:Fallback xmlns="">
      <p:transition spd="slow" advTm="1464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2.1.1 Determinanten menschlicher Arbeitsleistung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b="1" dirty="0"/>
              <a:t>Überblick</a:t>
            </a:r>
            <a:r>
              <a:rPr lang="de-DE" sz="28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/>
              <a:t>	1 Intrapersonelle Einflussgrößen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>
                <a:sym typeface="Wingdings" pitchFamily="2" charset="2"/>
              </a:rPr>
              <a:t>		</a:t>
            </a:r>
            <a:r>
              <a:rPr lang="de-DE" sz="2000" dirty="0"/>
              <a:t> vorwiegend im Arbeitenden selbst begründet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/>
              <a:t>		</a:t>
            </a:r>
            <a:r>
              <a:rPr lang="de-DE" sz="2400" dirty="0"/>
              <a:t>1.1 Leistungsfähigkeit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/>
              <a:t>		1.2 Leistungsbereitschaft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/>
              <a:t>	2 Extrapersonelle Einflussgrößen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>
                <a:sym typeface="Wingdings" pitchFamily="2" charset="2"/>
              </a:rPr>
              <a:t>		</a:t>
            </a:r>
            <a:r>
              <a:rPr lang="de-DE" sz="2000" dirty="0">
                <a:sym typeface="Wingdings" pitchFamily="2" charset="2"/>
              </a:rPr>
              <a:t></a:t>
            </a:r>
            <a:r>
              <a:rPr lang="de-DE" sz="2000" dirty="0"/>
              <a:t> Determinanten außerhalb des Arbeitenden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/>
              <a:t>		</a:t>
            </a:r>
            <a:r>
              <a:rPr lang="de-DE" sz="2400" dirty="0"/>
              <a:t>2.1 Funktionsbedingte Determinanten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/>
              <a:t>		2.2 Strukturbedingte Determinanten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/>
              <a:t>		2.3 Prozessbedingte Determinanten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dirty="0"/>
              <a:t>3 Arbeitsentgelt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0EAAF6DE-5050-4FC1-B829-78216F2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32"/>
    </mc:Choice>
    <mc:Fallback xmlns="">
      <p:transition spd="slow" advTm="5083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2.1.3 Tarifvertrag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Bundesangestelltentarifvertrag (BAT)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Gültig bis 30.09.2005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Grundsätze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Zuschläge abhängig von Familienstand und Kinderzahl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Altersmäßige Zulagen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Keine Leistungsabhängigkeit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Tarifvertrag für den öffentlichen Dienst  (</a:t>
            </a:r>
            <a:r>
              <a:rPr lang="de-DE" sz="2800" dirty="0" err="1"/>
              <a:t>TVöD</a:t>
            </a:r>
            <a:r>
              <a:rPr lang="de-DE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Gültig ab 1. Oktober 2005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Völlig neue Grundlage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D2D1E96A-F505-434C-99CD-2FE8BF6F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84"/>
    </mc:Choice>
    <mc:Fallback xmlns="">
      <p:transition spd="slow" advTm="67784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Bereitschaftsdienst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/>
              <a:t>Definition: </a:t>
            </a:r>
            <a:r>
              <a:rPr lang="de-DE" sz="2400" b="1"/>
              <a:t>Bereitschaftsdienst</a:t>
            </a:r>
            <a:r>
              <a:rPr lang="de-DE" sz="2400"/>
              <a:t> ist gegeben, wenn sich der </a:t>
            </a:r>
            <a:r>
              <a:rPr lang="de-DE" sz="2400" b="1"/>
              <a:t>Arbeitnehmer</a:t>
            </a:r>
            <a:r>
              <a:rPr lang="de-DE" sz="2400"/>
              <a:t> für Zwecke des Betriebs an einer bestimmten Stelle innerhalb oder außerhalb des Betriebs aufzuhalten hat, um bei Bedarf die Arbeit unverzüglich aufzunehmen.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Belastungsstufen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A: 0-10 % Arbeitsleistung innerhalb des Bereitschaftsdienstes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B: 11-25 % Arbeitsleistung innerhalb des Bereitschaftsdienstes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C: 26-40 % Arbeitsleistung innerhalb des Bereitschaftsdienstes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D: 41-49 % Arbeitsleistung innerhalb des Bereitschaftsdienstes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&gt; 49 %: kein Bereitschaftsdienst, sondern Vollarbeitszeit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endParaRPr lang="de-DE" sz="20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CA183106-02E6-4364-9F87-F3DB35E9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78"/>
    </mc:Choice>
    <mc:Fallback xmlns="">
      <p:transition spd="slow" advTm="8207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Entlohnung des Bereitschaftsdienst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dirty="0"/>
              <a:t>BAT-Regelung: 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Belastung: bis zu 32 Stunden „am Stück“ möglich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Entlohnung: 40-80 % (A-D) je nach Bereitschaftsdienststufe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Urteil des Europäischen Gerichtshofs (9.9.2003): 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Arbeitszeit ist die Zeitspanne, während der ein Arbeitnehmer gemäß den einzelstaatlichen Vorschriften und Gepflogenheiten arbeitet, dem Arbeitgeber zur Verfügung steht und seine Tätigkeit ausübt oder Aufgaben wahrnimmt. 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Bereitschaftszeit = Arbeitszeit!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EE03B57-64B5-4178-9A71-E30738DC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43"/>
    </mc:Choice>
    <mc:Fallback xmlns="">
      <p:transition spd="slow" advTm="6694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Entlohnung des Bereitschaftsdienst nach TVöD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/>
              <a:t>Belastung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Belastungsstufen A+B: Arbeitszeit (Bereitschaft und Vollarbeitszeit) maximal 16 Stunden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Belastungsstufen C+D: maximal 13 Stunden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Betriebs- und Dienstvereinbarung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Abweichung von obiger Regelung in Vereinbarung möglich, jedoch maximal 24 Stunden „am Stück“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Durchschnittliche Wochenarbeitszeit (Jahresdurchschnitt):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maximal 48 Stunden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Abweichung durch Betriebs- und Dienstvereinbarung möglich</a:t>
            </a:r>
          </a:p>
          <a:p>
            <a:pPr lvl="1" eaLnBrk="1" hangingPunct="1">
              <a:lnSpc>
                <a:spcPct val="90000"/>
              </a:lnSpc>
            </a:pPr>
            <a:endParaRPr lang="de-DE" sz="200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D274A659-65AA-4F00-91DD-6EAA1231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5"/>
    </mc:Choice>
    <mc:Fallback xmlns="">
      <p:transition spd="slow" advTm="71405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>
                <a:solidFill>
                  <a:srgbClr val="DDDDDD"/>
                </a:solidFill>
              </a:rPr>
              <a:t>1 	</a:t>
            </a:r>
            <a:r>
              <a:rPr lang="de-DE" dirty="0"/>
              <a:t>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  <a:r>
              <a:rPr lang="de-DE" b="1" dirty="0"/>
              <a:t>2.1	Menschliche Arbeit</a:t>
            </a:r>
          </a:p>
          <a:p>
            <a:pPr eaLnBrk="1" hangingPunct="1">
              <a:buFontTx/>
              <a:buNone/>
            </a:pPr>
            <a:r>
              <a:rPr lang="de-DE" dirty="0"/>
              <a:t>	2.2 Betriebsmittel</a:t>
            </a:r>
          </a:p>
          <a:p>
            <a:pPr eaLnBrk="1" hangingPunct="1">
              <a:buFontTx/>
              <a:buNone/>
            </a:pPr>
            <a:r>
              <a:rPr lang="de-DE" dirty="0"/>
              <a:t>	2.3 Werkstoffe</a:t>
            </a:r>
          </a:p>
          <a:p>
            <a:pPr eaLnBrk="1" hangingPunct="1">
              <a:buFontTx/>
              <a:buNone/>
            </a:pPr>
            <a:r>
              <a:rPr lang="de-DE" dirty="0"/>
              <a:t>3 	Produktion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B3F6F377-9F94-4279-82F8-48CAD842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36"/>
    </mc:Choice>
    <mc:Fallback xmlns="">
      <p:transition spd="slow" advTm="343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F2CC3D0-FF1F-47A3-9B41-646A91CF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89953-FF15-4F3C-BC81-BD356344392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07"/>
    </mc:Choice>
    <mc:Fallback xmlns="">
      <p:transition spd="slow" advTm="1467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Leistungsfähigkeit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/>
              <a:t>Dimensionen der Kapazität: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Leistungsquerschnitt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Leistungsdauer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Leistungsintensität</a:t>
            </a:r>
          </a:p>
          <a:p>
            <a:pPr eaLnBrk="1" hangingPunct="1">
              <a:lnSpc>
                <a:spcPct val="80000"/>
              </a:lnSpc>
            </a:pPr>
            <a:r>
              <a:rPr lang="de-DE" sz="2800"/>
              <a:t>Leistungsfähigkeit determiniert den Leistungsquerschnitt der menschlichen Arbeitsleistung</a:t>
            </a:r>
          </a:p>
          <a:p>
            <a:pPr eaLnBrk="1" hangingPunct="1">
              <a:lnSpc>
                <a:spcPct val="80000"/>
              </a:lnSpc>
            </a:pPr>
            <a:r>
              <a:rPr lang="de-DE" sz="2800"/>
              <a:t>Komponenten der Leistungsfähigkeit: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Angeborene Anlagen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Entfaltung der Anlagen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0EB761E-BD0D-47B3-921B-F008AC5E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75"/>
    </mc:Choice>
    <mc:Fallback xmlns="">
      <p:transition spd="slow" advTm="1230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Entfaltung der Anlagen durch Einweisung</a:t>
            </a:r>
          </a:p>
        </p:txBody>
      </p:sp>
      <p:graphicFrame>
        <p:nvGraphicFramePr>
          <p:cNvPr id="10243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77045"/>
              </p:ext>
            </p:extLst>
          </p:nvPr>
        </p:nvGraphicFramePr>
        <p:xfrm>
          <a:off x="755576" y="1748217"/>
          <a:ext cx="7632848" cy="492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Picture" r:id="rId4" imgW="7291080" imgH="4699800" progId="Word.Picture.8">
                  <p:embed/>
                </p:oleObj>
              </mc:Choice>
              <mc:Fallback>
                <p:oleObj name="Picture" r:id="rId4" imgW="7291080" imgH="4699800" progId="Word.Picture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48217"/>
                        <a:ext cx="7632848" cy="4921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5253" name="Rectangle 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086F40C-C5DB-4A0C-AB50-54F1BF57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71"/>
    </mc:Choice>
    <mc:Fallback xmlns="">
      <p:transition spd="slow" advTm="1264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Lernkurve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481255"/>
              </p:ext>
            </p:extLst>
          </p:nvPr>
        </p:nvGraphicFramePr>
        <p:xfrm>
          <a:off x="611560" y="1628801"/>
          <a:ext cx="7921028" cy="47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Picture" r:id="rId4" imgW="6931080" imgH="4159800" progId="Word.Picture.8">
                  <p:embed/>
                </p:oleObj>
              </mc:Choice>
              <mc:Fallback>
                <p:oleObj name="Picture" r:id="rId4" imgW="6931080" imgH="4159800" progId="Word.Pictur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1"/>
                        <a:ext cx="7921028" cy="475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7299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07300" name="Rectangle 4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2446DBDF-2D4C-47CE-BE30-13F1AA95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76"/>
    </mc:Choice>
    <mc:Fallback xmlns="">
      <p:transition spd="slow" advTm="2032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Physiologische Leistungskurve</a:t>
            </a:r>
          </a:p>
        </p:txBody>
      </p:sp>
      <p:sp>
        <p:nvSpPr>
          <p:cNvPr id="1208323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08324" name="Rectangle 4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08327" name="Rectangle 7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91256"/>
              </p:ext>
            </p:extLst>
          </p:nvPr>
        </p:nvGraphicFramePr>
        <p:xfrm>
          <a:off x="216024" y="1627972"/>
          <a:ext cx="8676456" cy="496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Document" r:id="rId4" imgW="7758113" imgH="4383088" progId="Word.Document.8">
                  <p:embed/>
                </p:oleObj>
              </mc:Choice>
              <mc:Fallback>
                <p:oleObj name="Document" r:id="rId4" imgW="7758113" imgH="438308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" y="1627972"/>
                        <a:ext cx="8676456" cy="4969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28" name="Rectangle 8"/>
          <p:cNvSpPr>
            <a:spLocks noChangeArrowheads="1"/>
          </p:cNvSpPr>
          <p:nvPr/>
        </p:nvSpPr>
        <p:spPr bwMode="auto">
          <a:xfrm>
            <a:off x="0" y="5005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A0C2E4E-404C-4AA4-AADB-3E9268F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26"/>
    </mc:Choice>
    <mc:Fallback xmlns="">
      <p:transition spd="slow" advTm="16632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1312</Words>
  <Application>Microsoft Office PowerPoint</Application>
  <PresentationFormat>Bildschirmpräsentation (4:3)</PresentationFormat>
  <Paragraphs>405</Paragraphs>
  <Slides>44</Slides>
  <Notes>41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44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Larissa</vt:lpstr>
      <vt:lpstr>Picture</vt:lpstr>
      <vt:lpstr>Document</vt:lpstr>
      <vt:lpstr>Dokument</vt:lpstr>
      <vt:lpstr>Arbeitsblatt</vt:lpstr>
      <vt:lpstr>GESUNDHEITSMANAGEMENT II Teil 2-1    Prof. Dr. Steffen Fleßa  Lehrstuhl für Allgemeine Betriebswirtschaftslehre  und Gesundheitsmanagement Universität Greifswald </vt:lpstr>
      <vt:lpstr>Gliederung</vt:lpstr>
      <vt:lpstr>2.1 Menschliche Arbeit</vt:lpstr>
      <vt:lpstr>2.1.1 Determinanten menschlicher Arbeitsleistung</vt:lpstr>
      <vt:lpstr>PowerPoint-Präsentation</vt:lpstr>
      <vt:lpstr>Leistungsfähigkeit</vt:lpstr>
      <vt:lpstr>Entfaltung der Anlagen durch Einweisung</vt:lpstr>
      <vt:lpstr>Lernkurve</vt:lpstr>
      <vt:lpstr>Physiologische Leistungskurve</vt:lpstr>
      <vt:lpstr>Leistungsfähigkeit der Mitarbeiter medizinischer Berufe</vt:lpstr>
      <vt:lpstr>Leistungsbereitschaft</vt:lpstr>
      <vt:lpstr>Tagesrhythmik und Chronotypen</vt:lpstr>
      <vt:lpstr>Ermüdungskurve</vt:lpstr>
      <vt:lpstr>Erholungskurve</vt:lpstr>
      <vt:lpstr>Leistungswille: Menschenbilder</vt:lpstr>
      <vt:lpstr>Leistungswille: Menschenbilder</vt:lpstr>
      <vt:lpstr>Determinanten des Betriebsklimas</vt:lpstr>
      <vt:lpstr>Leistungsbereitschaft im Gesundheitswesen</vt:lpstr>
      <vt:lpstr>Funktionsbedingte Determinanten der menschlicher Arbeitsleistung</vt:lpstr>
      <vt:lpstr>Anforderungsarten</vt:lpstr>
      <vt:lpstr>Komplexität der Arbeit: Arbeitsteilung</vt:lpstr>
      <vt:lpstr>Funktionsbedingte Determinanten im Gesundheitswesen</vt:lpstr>
      <vt:lpstr>Strukturbedingte Determinanten</vt:lpstr>
      <vt:lpstr>Prozessbedingte Determinanten der menschlichen Arbeitsleistung</vt:lpstr>
      <vt:lpstr>Arbeitsentgelt</vt:lpstr>
      <vt:lpstr>2.1.2 Berufsgruppen</vt:lpstr>
      <vt:lpstr>Berufsgruppen</vt:lpstr>
      <vt:lpstr>Berufsgruppen</vt:lpstr>
      <vt:lpstr>Berufsgruppen</vt:lpstr>
      <vt:lpstr>Berufsgruppen</vt:lpstr>
      <vt:lpstr>Berufsgruppen</vt:lpstr>
      <vt:lpstr>Zeitverbräuche der Stationsärzt*innen</vt:lpstr>
      <vt:lpstr>Visite</vt:lpstr>
      <vt:lpstr>Entwicklungen</vt:lpstr>
      <vt:lpstr>„Ärzteschwemme“</vt:lpstr>
      <vt:lpstr>„Gefühlter Ärztemangel“</vt:lpstr>
      <vt:lpstr>Strategien der Überwindung des Personalmanagels</vt:lpstr>
      <vt:lpstr>PowerPoint-Präsentation</vt:lpstr>
      <vt:lpstr>Neue Gesundheitsberufe</vt:lpstr>
      <vt:lpstr>2.1.3 Tarifvertrag</vt:lpstr>
      <vt:lpstr>Bereitschaftsdienst</vt:lpstr>
      <vt:lpstr>Entlohnung des Bereitschaftsdienst</vt:lpstr>
      <vt:lpstr>Entlohnung des Bereitschaftsdienst nach TVöD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631</cp:revision>
  <cp:lastPrinted>2013-05-06T11:52:51Z</cp:lastPrinted>
  <dcterms:created xsi:type="dcterms:W3CDTF">2003-05-27T08:12:45Z</dcterms:created>
  <dcterms:modified xsi:type="dcterms:W3CDTF">2024-01-30T14:06:31Z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