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7"/>
  </p:notesMasterIdLst>
  <p:handoutMasterIdLst>
    <p:handoutMasterId r:id="rId18"/>
  </p:handoutMasterIdLst>
  <p:sldIdLst>
    <p:sldId id="1112" r:id="rId2"/>
    <p:sldId id="888" r:id="rId3"/>
    <p:sldId id="1032" r:id="rId4"/>
    <p:sldId id="1033" r:id="rId5"/>
    <p:sldId id="1146" r:id="rId6"/>
    <p:sldId id="1035" r:id="rId7"/>
    <p:sldId id="1091" r:id="rId8"/>
    <p:sldId id="1092" r:id="rId9"/>
    <p:sldId id="1162" r:id="rId10"/>
    <p:sldId id="1163" r:id="rId11"/>
    <p:sldId id="1164" r:id="rId12"/>
    <p:sldId id="1173" r:id="rId13"/>
    <p:sldId id="1178" r:id="rId14"/>
    <p:sldId id="1179" r:id="rId15"/>
    <p:sldId id="1177" r:id="rId16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FFFF99"/>
    <a:srgbClr val="000000"/>
    <a:srgbClr val="FFFFCC"/>
    <a:srgbClr val="FFCCFF"/>
    <a:srgbClr val="DDDDDD"/>
    <a:srgbClr val="FFCCCC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6507" autoAdjust="0"/>
    <p:restoredTop sz="81441" autoAdjust="0"/>
  </p:normalViewPr>
  <p:slideViewPr>
    <p:cSldViewPr>
      <p:cViewPr varScale="1">
        <p:scale>
          <a:sx n="77" d="100"/>
          <a:sy n="77" d="100"/>
        </p:scale>
        <p:origin x="989" y="62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8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B078A9E0-E288-46CB-824B-8CB7F13ADF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6436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FDA9371E-5C4A-488D-A2CE-EFA203F9AD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505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>
              <a:latin typeface="+mn-lt"/>
            </a:endParaRPr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89" indent="-285726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907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70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232" indent="-22858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395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559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722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884" indent="-22858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291892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1D2653D-4C33-4040-9B6D-A3020FC719CD}" type="slidenum">
              <a:rPr lang="de-DE" sz="1200" smtClean="0"/>
              <a:pPr eaLnBrk="1" hangingPunct="1"/>
              <a:t>15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26843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>
              <a:latin typeface="Arial" pitchFamily="34" charset="0"/>
            </a:endParaRPr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1D2653D-4C33-4040-9B6D-A3020FC719CD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842862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48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348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AFA5D25-CB60-439D-82E8-DEF13C2EF332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362814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587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358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10ABB7D-1AC1-4A12-96AC-937DEB1D1421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53569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2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>
              <a:sym typeface="Wingdings" pitchFamily="2" charset="2"/>
            </a:endParaRPr>
          </a:p>
        </p:txBody>
      </p:sp>
      <p:sp>
        <p:nvSpPr>
          <p:cNvPr id="3379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1276B38-1E3A-42F8-AD61-5640BA455CEC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20766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099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4099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434C2F3-55E3-4A3F-A1E5-347FDCCAD77D}" type="slidenum">
              <a:rPr lang="de-DE" sz="1200" smtClean="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232964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201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420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C6656C0-B76B-4643-BC8A-BB39779B613B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048829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304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3430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D033529-CAB4-41E5-8F22-771E6EA4BA03}" type="slidenum">
              <a:rPr lang="de-DE" sz="1200" smtClean="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391060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A9371E-5C4A-488D-A2CE-EFA203F9ADFF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584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80184-F679-4A82-B5AA-9B2D7E10076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EA9B-8E01-45CD-9F27-42EDC28DDF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88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04AD-9A89-4D86-B84F-5570EBAF611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366E8-F786-41CE-830F-9E0B964EE1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35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B5862-0923-4AD4-97D8-8082BBF08DF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21C0C-EFCA-4DED-A0EA-D69454DE7A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253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90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ABF1C-CFB7-4B62-9EFF-EF0BD7BDF04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E3FA6-87F8-4116-8720-8FF397C0D4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1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4CD9A-3EA4-4B91-8A36-AE0B388F2423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84D8D-262E-43A3-9AA2-8A6B308A08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30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D437-C690-4E8B-89BB-1C835DDB194A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AFE-7AB1-42E8-9367-CCDD600E9C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3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9084D-14FC-41F6-B1A7-43F75CD6CE60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7DC8-9267-4F83-90D1-347E707B05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05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3C2A0-D2F4-4929-B135-F55AADED310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21216-4D3E-41B2-B8C5-5E778A21F1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0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32614-36B2-4C36-95E9-73514BAEDB52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89953-FF15-4F3C-BC81-BD356344392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66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DD3F-7680-49F0-B885-B2677688FE0B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A9DB-4F1E-4A25-ACC6-BE1229827C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68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06099-622D-4344-8D87-405A5A90F036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7EC20-A1DB-477F-A778-9B1EBAE6A9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99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060857-CF4C-4D92-AC1E-CDAAFDB7C29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D9FB7E-A442-4A1F-9A70-BB7AF7B4D3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2-4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 smtClean="0">
                <a:cs typeface="Times New Roman" charset="0"/>
              </a:rPr>
              <a:t/>
            </a:r>
            <a:br>
              <a:rPr lang="de-DE" sz="4000" b="1" dirty="0" smtClean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/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BE97F523-CD66-4136-9395-7936EFAD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1EA9B-8E01-45CD-9F27-42EDC28DDFF4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70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45"/>
    </mc:Choice>
    <mc:Fallback xmlns="">
      <p:transition spd="slow" advTm="724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Zulassungsstellen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NB: EU-Zulassung über nationale Zulassungsstellen</a:t>
            </a:r>
          </a:p>
          <a:p>
            <a:r>
              <a:rPr lang="de-DE" dirty="0"/>
              <a:t>Standard: Bundesinstitut für Arzneimittel und Medizinprodukte (</a:t>
            </a:r>
            <a:r>
              <a:rPr lang="de-DE" dirty="0" err="1"/>
              <a:t>BfArM</a:t>
            </a:r>
            <a:r>
              <a:rPr lang="de-DE" dirty="0"/>
              <a:t>) </a:t>
            </a:r>
          </a:p>
          <a:p>
            <a:r>
              <a:rPr lang="de-DE" dirty="0"/>
              <a:t>Ausnahmen:</a:t>
            </a:r>
          </a:p>
          <a:p>
            <a:pPr lvl="1"/>
            <a:r>
              <a:rPr lang="de-DE" dirty="0"/>
              <a:t>Paul-Ehrlich-Institut (Blutprodukte und Impfstoffe)</a:t>
            </a:r>
          </a:p>
          <a:p>
            <a:pPr lvl="1"/>
            <a:r>
              <a:rPr lang="de-DE" dirty="0"/>
              <a:t>Friedrich-Löffler-Institut (immunologische Tierarzneimitteln)</a:t>
            </a:r>
          </a:p>
          <a:p>
            <a:pPr lvl="1"/>
            <a:r>
              <a:rPr lang="de-DE" dirty="0"/>
              <a:t>Bundesamt für Verbraucherschutz und Lebensmittelsicherheit (Tierarzneimittel)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838CCB5D-0F65-422B-8C12-580054B9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73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454"/>
    </mc:Choice>
    <mc:Fallback xmlns="">
      <p:transition spd="slow" advTm="13645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Sonderfälle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/>
              <a:t>Orphan</a:t>
            </a:r>
            <a:r>
              <a:rPr lang="de-DE" dirty="0"/>
              <a:t>-Arzneimittel</a:t>
            </a:r>
          </a:p>
          <a:p>
            <a:pPr lvl="1"/>
            <a:r>
              <a:rPr lang="de-DE" dirty="0"/>
              <a:t>Seltene Krankheiten: in der EU weniger als 5 von 10.000 Personen</a:t>
            </a:r>
          </a:p>
          <a:p>
            <a:pPr lvl="1"/>
            <a:r>
              <a:rPr lang="de-DE" dirty="0"/>
              <a:t>Einfachere Zulassung</a:t>
            </a:r>
          </a:p>
          <a:p>
            <a:r>
              <a:rPr lang="de-DE" dirty="0"/>
              <a:t>Generika</a:t>
            </a:r>
          </a:p>
          <a:p>
            <a:pPr lvl="1"/>
            <a:r>
              <a:rPr lang="de-DE" dirty="0"/>
              <a:t>Arzneimittel mit gleichem Wirkstoff wie nicht mehr patentgeschütztes Referenzarzneimittel.</a:t>
            </a:r>
          </a:p>
          <a:p>
            <a:pPr lvl="1"/>
            <a:r>
              <a:rPr lang="de-DE" dirty="0"/>
              <a:t>vereinfachte Bedingungen zur Zulassung</a:t>
            </a:r>
          </a:p>
          <a:p>
            <a:r>
              <a:rPr lang="de-DE" dirty="0"/>
              <a:t>Analogpräparat (</a:t>
            </a:r>
            <a:r>
              <a:rPr lang="de-DE" dirty="0" err="1"/>
              <a:t>Me</a:t>
            </a:r>
            <a:r>
              <a:rPr lang="de-DE" dirty="0"/>
              <a:t>-</a:t>
            </a:r>
            <a:r>
              <a:rPr lang="de-DE" dirty="0" err="1"/>
              <a:t>Too</a:t>
            </a:r>
            <a:r>
              <a:rPr lang="de-DE" dirty="0"/>
              <a:t>-Arzneimittel)</a:t>
            </a:r>
          </a:p>
          <a:p>
            <a:pPr lvl="1"/>
            <a:r>
              <a:rPr lang="de-DE" dirty="0"/>
              <a:t>Arzneimittel mit Wirkstoff, der im Vergleich zu einem früher eingeführten Arzneistoff keine oder nur marginale therapeutische Unterschiede aufweist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CC2E2C2A-83B0-474D-BE23-69DCFA31C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79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122"/>
    </mc:Choice>
    <mc:Fallback xmlns="">
      <p:transition spd="slow" advTm="1511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NB!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Für Krankenhäuser ist der </a:t>
            </a:r>
            <a:r>
              <a:rPr lang="de-DE" dirty="0" err="1"/>
              <a:t>GKV</a:t>
            </a:r>
            <a:r>
              <a:rPr lang="de-DE" dirty="0"/>
              <a:t>-Erstattungspreis theoretisch irrelevant, da die Verkaufspreise von Medikamenten für Krankenhäuser frei verhandelbar sind.</a:t>
            </a:r>
          </a:p>
          <a:p>
            <a:r>
              <a:rPr lang="de-DE" dirty="0"/>
              <a:t>In der Praxis ist die </a:t>
            </a:r>
            <a:r>
              <a:rPr lang="de-DE" dirty="0" err="1"/>
              <a:t>GKV</a:t>
            </a:r>
            <a:r>
              <a:rPr lang="de-DE" dirty="0"/>
              <a:t>-Erstattung jedoch </a:t>
            </a:r>
            <a:r>
              <a:rPr lang="de-DE"/>
              <a:t>ein Anhaltspunkt.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B10162ED-A68C-4ED2-A284-5E10AC4C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813"/>
    </mc:Choice>
    <mc:Fallback xmlns="">
      <p:transition spd="slow" advTm="3281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3DD491B3-4718-47C6-9C53-A8ED249F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Medizinprodukte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B3FB7A4-48E2-44C8-9794-D47AD8A07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85000" lnSpcReduction="20000"/>
          </a:bodyPr>
          <a:lstStyle/>
          <a:p>
            <a:r>
              <a:rPr lang="de-DE" altLang="de-DE" dirty="0"/>
              <a:t>Medizinproduktegesetz (MPG)</a:t>
            </a:r>
          </a:p>
          <a:p>
            <a:r>
              <a:rPr lang="de-DE" altLang="de-DE" dirty="0"/>
              <a:t>§ 3: Medizinprodukte sind Produkte mit medizinischer Zweckbestimmung für die Anwendung beim Menschen </a:t>
            </a:r>
          </a:p>
          <a:p>
            <a:pPr lvl="1"/>
            <a:r>
              <a:rPr lang="de-DE" altLang="de-DE" dirty="0"/>
              <a:t>Anders als bei Arzneimitteln, die pharmakologisch, immunologisch oder metabolisch wirken, wird die bestimmungsgemäße Hauptwirkung bei Medizinprodukten primär auf z. B. physikalischem Weg erreicht.</a:t>
            </a:r>
          </a:p>
          <a:p>
            <a:r>
              <a:rPr lang="de-DE" altLang="de-DE" dirty="0"/>
              <a:t>Beispiele: Implantate, Produkte zur Injektion, Infusion, Transfusion und Dialyse, medizinische Software, Katheter, Dentalprodukte, Verbandstoffe, Sehhilfen, Röntgengeräte, Kondome, ärztliche Instrumente, Labordiagnostika, … </a:t>
            </a:r>
          </a:p>
          <a:p>
            <a:r>
              <a:rPr lang="de-DE" dirty="0"/>
              <a:t>Problem: Medizinprodukte mit Arzneistoffen (z.B. beschichtete Implantate)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8D1CE1E9-9DE5-4BE8-9E6C-BA28F3DC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78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71"/>
    </mc:Choice>
    <mc:Fallback xmlns="">
      <p:transition spd="slow" advTm="9807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201322-2431-4953-A2C6-1C78AA0D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Risikoklassen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xmlns="" id="{30BC73D7-9E42-4EAA-A164-FB3E364AF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5717"/>
            <a:ext cx="9036496" cy="4773495"/>
          </a:xfr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851AE533-06AE-43AA-A54A-CF5E18EFDCA0}"/>
              </a:ext>
            </a:extLst>
          </p:cNvPr>
          <p:cNvSpPr/>
          <p:nvPr/>
        </p:nvSpPr>
        <p:spPr>
          <a:xfrm>
            <a:off x="2286000" y="6260369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800" dirty="0"/>
              <a:t>https://www.aok-bv.de/imperia/md/aokbv/presse/bilderservice/gesundheitswesen/ams_grafik_p_1218_g.jpg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00D8D221-BA8D-401C-A32E-5364E057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04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602"/>
    </mc:Choice>
    <mc:Fallback xmlns="">
      <p:transition spd="slow" advTm="8360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Gliederung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/>
              <a:t>1 	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b="1" dirty="0"/>
              <a:t>Produktionsfaktoren</a:t>
            </a:r>
          </a:p>
          <a:p>
            <a:pPr eaLnBrk="1" hangingPunct="1">
              <a:buFontTx/>
              <a:buNone/>
            </a:pPr>
            <a:r>
              <a:rPr lang="de-DE" b="1" dirty="0"/>
              <a:t>	2.1	Menschliche Arbeit</a:t>
            </a:r>
          </a:p>
          <a:p>
            <a:pPr eaLnBrk="1" hangingPunct="1">
              <a:buFontTx/>
              <a:buNone/>
            </a:pPr>
            <a:r>
              <a:rPr lang="de-DE" b="1" dirty="0"/>
              <a:t>	2.2 Betriebsmittel</a:t>
            </a:r>
          </a:p>
          <a:p>
            <a:pPr eaLnBrk="1" hangingPunct="1">
              <a:buFontTx/>
              <a:buNone/>
            </a:pPr>
            <a:r>
              <a:rPr lang="de-DE" b="1" dirty="0"/>
              <a:t>	2.3 Werkstoffe</a:t>
            </a:r>
          </a:p>
          <a:p>
            <a:pPr eaLnBrk="1" hangingPunct="1">
              <a:buFontTx/>
              <a:buNone/>
            </a:pPr>
            <a:r>
              <a:rPr lang="de-DE" dirty="0"/>
              <a:t>3 	Produktion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74D95A6A-0E87-4601-B25B-9E3F6782B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38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24"/>
    </mc:Choice>
    <mc:Fallback xmlns="">
      <p:transition spd="slow" advTm="4052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/>
              <a:t>Gliederung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/>
              <a:t>1 	Finanzierung</a:t>
            </a:r>
          </a:p>
          <a:p>
            <a:pPr eaLnBrk="1" hangingPunct="1">
              <a:buFontTx/>
              <a:buAutoNum type="arabicPlain" startAt="2"/>
            </a:pPr>
            <a:r>
              <a:rPr lang="de-DE" dirty="0"/>
              <a:t>Produktionsfaktoren</a:t>
            </a:r>
          </a:p>
          <a:p>
            <a:pPr eaLnBrk="1" hangingPunct="1">
              <a:buFontTx/>
              <a:buNone/>
            </a:pPr>
            <a:r>
              <a:rPr lang="de-DE" dirty="0"/>
              <a:t>	2.1	Menschliche Arbeit</a:t>
            </a:r>
          </a:p>
          <a:p>
            <a:pPr eaLnBrk="1" hangingPunct="1">
              <a:buFontTx/>
              <a:buNone/>
            </a:pPr>
            <a:r>
              <a:rPr lang="de-DE" dirty="0"/>
              <a:t>	2.2 Betriebsmittel</a:t>
            </a:r>
          </a:p>
          <a:p>
            <a:pPr eaLnBrk="1" hangingPunct="1">
              <a:buFontTx/>
              <a:buNone/>
            </a:pPr>
            <a:r>
              <a:rPr lang="de-DE" dirty="0"/>
              <a:t>	</a:t>
            </a:r>
            <a:r>
              <a:rPr lang="de-DE" b="1" dirty="0"/>
              <a:t>2.3 Werkstoffe</a:t>
            </a:r>
          </a:p>
          <a:p>
            <a:pPr eaLnBrk="1" hangingPunct="1">
              <a:buFontTx/>
              <a:buNone/>
            </a:pPr>
            <a:r>
              <a:rPr lang="de-DE" dirty="0"/>
              <a:t>3 	Produktion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E56106AB-1962-4DE8-BD2C-0AFFC016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91"/>
    </mc:Choice>
    <mc:Fallback xmlns="">
      <p:transition spd="slow" advTm="1539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2.3 Werkstoffe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dirty="0"/>
              <a:t>Arzneimittel</a:t>
            </a:r>
          </a:p>
          <a:p>
            <a:pPr eaLnBrk="1" hangingPunct="1"/>
            <a:r>
              <a:rPr lang="de-DE" dirty="0"/>
              <a:t>Medizinprodukte</a:t>
            </a:r>
          </a:p>
          <a:p>
            <a:pPr eaLnBrk="1" hangingPunct="1"/>
            <a:r>
              <a:rPr lang="de-DE" dirty="0"/>
              <a:t>Zahlreiche weitere Werkstoffe:</a:t>
            </a:r>
          </a:p>
          <a:p>
            <a:pPr lvl="1" eaLnBrk="1" hangingPunct="1"/>
            <a:r>
              <a:rPr lang="de-DE" dirty="0"/>
              <a:t>Nahrungsmittel, Reinigungsmittel, Heizstoffe, …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2EB1EBFD-ADB7-4307-A669-A2530DA8F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28"/>
    </mc:Choice>
    <mc:Fallback xmlns="">
      <p:transition spd="slow" advTm="4332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Arzneimittel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de-DE" dirty="0"/>
              <a:t>Synonym: Medikament, Pharmakon, Arzneistoff</a:t>
            </a:r>
          </a:p>
          <a:p>
            <a:pPr eaLnBrk="1" hangingPunct="1">
              <a:lnSpc>
                <a:spcPct val="110000"/>
              </a:lnSpc>
            </a:pPr>
            <a:r>
              <a:rPr lang="de-DE" dirty="0"/>
              <a:t>Definition: Zu Diagnostik, Therapie und Prophylaxe verwendete natürliche oder synthetische Substanz oder Mischung von Substanzen</a:t>
            </a:r>
          </a:p>
          <a:p>
            <a:pPr eaLnBrk="1" hangingPunct="1">
              <a:lnSpc>
                <a:spcPct val="110000"/>
              </a:lnSpc>
            </a:pPr>
            <a:r>
              <a:rPr lang="de-DE" dirty="0"/>
              <a:t>Typen: 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feste Arzneimittel (z. B. Pulver, Puder, Granulat, Tablette, Dragees, Kapsel)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halbfeste Arzneimittel (z. B. Salbe, Gel, Zäpfchen)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flüssige Arzneimittel (z. B. Lösung, Sirup, Saft, Tropfen)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gasförmige Arzneimittel (z. B. </a:t>
            </a:r>
            <a:r>
              <a:rPr lang="de-DE" dirty="0" err="1"/>
              <a:t>Inhalat</a:t>
            </a:r>
            <a:r>
              <a:rPr lang="de-DE" dirty="0"/>
              <a:t>)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therapeutische Systeme (z. B. „Spirale“)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70D43F2-AC1A-4C0A-9243-D9B97A7D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81"/>
    </mc:Choice>
    <mc:Fallback xmlns="">
      <p:transition spd="slow" advTm="4978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Arzneimittel-Klassifikation</a:t>
            </a:r>
            <a:endParaRPr lang="de-DE" b="1" dirty="0"/>
          </a:p>
        </p:txBody>
      </p:sp>
      <p:sp>
        <p:nvSpPr>
          <p:cNvPr id="3" name="Rechteck 2"/>
          <p:cNvSpPr/>
          <p:nvPr/>
        </p:nvSpPr>
        <p:spPr>
          <a:xfrm>
            <a:off x="3575177" y="1414441"/>
            <a:ext cx="2016224" cy="3583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  <a:effectLst/>
              </a:rPr>
              <a:t>Arzneimittel</a:t>
            </a:r>
          </a:p>
        </p:txBody>
      </p:sp>
      <p:sp>
        <p:nvSpPr>
          <p:cNvPr id="6" name="Rechteck 5"/>
          <p:cNvSpPr/>
          <p:nvPr/>
        </p:nvSpPr>
        <p:spPr>
          <a:xfrm>
            <a:off x="899592" y="2206529"/>
            <a:ext cx="2016224" cy="358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ffectLst/>
              </a:rPr>
              <a:t>Apothekenpflichtig</a:t>
            </a:r>
          </a:p>
        </p:txBody>
      </p:sp>
      <p:sp>
        <p:nvSpPr>
          <p:cNvPr id="7" name="Rechteck 6"/>
          <p:cNvSpPr/>
          <p:nvPr/>
        </p:nvSpPr>
        <p:spPr>
          <a:xfrm>
            <a:off x="3572272" y="2198145"/>
            <a:ext cx="2016224" cy="3583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ffectLst/>
              </a:rPr>
              <a:t>Apothekengebunden</a:t>
            </a:r>
          </a:p>
        </p:txBody>
      </p:sp>
      <p:sp>
        <p:nvSpPr>
          <p:cNvPr id="8" name="Rechteck 7"/>
          <p:cNvSpPr/>
          <p:nvPr/>
        </p:nvSpPr>
        <p:spPr>
          <a:xfrm>
            <a:off x="6228184" y="2204864"/>
            <a:ext cx="2016224" cy="358375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ffectLst/>
              </a:rPr>
              <a:t>Freiverkäuflich</a:t>
            </a:r>
          </a:p>
        </p:txBody>
      </p:sp>
      <p:sp>
        <p:nvSpPr>
          <p:cNvPr id="9" name="Rechteck 8"/>
          <p:cNvSpPr/>
          <p:nvPr/>
        </p:nvSpPr>
        <p:spPr>
          <a:xfrm>
            <a:off x="714908" y="2926397"/>
            <a:ext cx="1048780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ffectLst/>
              </a:rPr>
              <a:t>Rezept-pflichtig</a:t>
            </a:r>
          </a:p>
        </p:txBody>
      </p:sp>
      <p:sp>
        <p:nvSpPr>
          <p:cNvPr id="10" name="Rechteck 9"/>
          <p:cNvSpPr/>
          <p:nvPr/>
        </p:nvSpPr>
        <p:spPr>
          <a:xfrm>
            <a:off x="1979712" y="2924944"/>
            <a:ext cx="1048780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ffectLst/>
              </a:rPr>
              <a:t>Rezept-frei</a:t>
            </a:r>
          </a:p>
        </p:txBody>
      </p:sp>
      <p:sp>
        <p:nvSpPr>
          <p:cNvPr id="11" name="Rechteck 10"/>
          <p:cNvSpPr/>
          <p:nvPr/>
        </p:nvSpPr>
        <p:spPr>
          <a:xfrm>
            <a:off x="899592" y="4007485"/>
            <a:ext cx="2016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  <a:effectLst/>
              </a:rPr>
              <a:t>Abgabe per Rezept</a:t>
            </a:r>
          </a:p>
        </p:txBody>
      </p:sp>
      <p:sp>
        <p:nvSpPr>
          <p:cNvPr id="12" name="Rechteck 11"/>
          <p:cNvSpPr/>
          <p:nvPr/>
        </p:nvSpPr>
        <p:spPr>
          <a:xfrm>
            <a:off x="3572272" y="4005064"/>
            <a:ext cx="2016000" cy="900000"/>
          </a:xfrm>
          <a:prstGeom prst="rect">
            <a:avLst/>
          </a:prstGeom>
          <a:gradFill flip="none" rotWithShape="1">
            <a:gsLst>
              <a:gs pos="0">
                <a:srgbClr val="FFFF99"/>
              </a:gs>
              <a:gs pos="6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solidFill>
                  <a:schemeClr val="tx1"/>
                </a:solidFill>
                <a:effectLst/>
              </a:rPr>
              <a:t>Handverkauf in Apotheken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6228184" y="4005821"/>
            <a:ext cx="2016000" cy="900000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800" dirty="0">
                <a:solidFill>
                  <a:schemeClr val="tx1"/>
                </a:solidFill>
                <a:effectLst/>
              </a:rPr>
              <a:t>Verkauf über Drogerien, Reformhäuser etc.</a:t>
            </a:r>
          </a:p>
        </p:txBody>
      </p:sp>
      <p:sp>
        <p:nvSpPr>
          <p:cNvPr id="14" name="Rechteck 13"/>
          <p:cNvSpPr/>
          <p:nvPr/>
        </p:nvSpPr>
        <p:spPr>
          <a:xfrm>
            <a:off x="611560" y="5302661"/>
            <a:ext cx="1154655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  <a:effectLst/>
              </a:rPr>
              <a:t>Erstattungs-fähig</a:t>
            </a:r>
          </a:p>
        </p:txBody>
      </p:sp>
      <p:sp>
        <p:nvSpPr>
          <p:cNvPr id="15" name="Rechteck 14"/>
          <p:cNvSpPr/>
          <p:nvPr/>
        </p:nvSpPr>
        <p:spPr>
          <a:xfrm>
            <a:off x="1982238" y="5301208"/>
            <a:ext cx="1149601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  <a:effectLst/>
              </a:rPr>
              <a:t>Nicht erstattungs-fähig</a:t>
            </a:r>
          </a:p>
        </p:txBody>
      </p:sp>
      <p:sp>
        <p:nvSpPr>
          <p:cNvPr id="4" name="Geschweifte Klammer rechts 3"/>
          <p:cNvSpPr/>
          <p:nvPr/>
        </p:nvSpPr>
        <p:spPr>
          <a:xfrm rot="5400000">
            <a:off x="1722151" y="4755615"/>
            <a:ext cx="216024" cy="2747370"/>
          </a:xfrm>
          <a:prstGeom prst="rightBrace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17" name="Geschweifte Klammer rechts 16"/>
          <p:cNvSpPr/>
          <p:nvPr/>
        </p:nvSpPr>
        <p:spPr>
          <a:xfrm rot="5400000">
            <a:off x="5796136" y="3645024"/>
            <a:ext cx="216024" cy="4968552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56478" y="6313874"/>
            <a:ext cx="2902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effectLst/>
                <a:latin typeface="+mn-lt"/>
              </a:rPr>
              <a:t>Ärztlich induzierte Nachfrage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017645" y="6309320"/>
            <a:ext cx="180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>
                <a:effectLst/>
                <a:latin typeface="+mn-lt"/>
              </a:rPr>
              <a:t>Selbstmedikation</a:t>
            </a:r>
          </a:p>
        </p:txBody>
      </p:sp>
      <p:cxnSp>
        <p:nvCxnSpPr>
          <p:cNvPr id="18" name="Gerade Verbindung mit Pfeil 17"/>
          <p:cNvCxnSpPr>
            <a:stCxn id="3" idx="2"/>
            <a:endCxn id="7" idx="0"/>
          </p:cNvCxnSpPr>
          <p:nvPr/>
        </p:nvCxnSpPr>
        <p:spPr>
          <a:xfrm flipH="1">
            <a:off x="4580384" y="1772816"/>
            <a:ext cx="2905" cy="42532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3" idx="2"/>
            <a:endCxn id="6" idx="0"/>
          </p:cNvCxnSpPr>
          <p:nvPr/>
        </p:nvCxnSpPr>
        <p:spPr>
          <a:xfrm flipH="1">
            <a:off x="1907704" y="1772816"/>
            <a:ext cx="2675585" cy="43371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3" idx="2"/>
            <a:endCxn id="8" idx="0"/>
          </p:cNvCxnSpPr>
          <p:nvPr/>
        </p:nvCxnSpPr>
        <p:spPr>
          <a:xfrm>
            <a:off x="4583289" y="1772816"/>
            <a:ext cx="2653007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7" idx="2"/>
            <a:endCxn id="12" idx="0"/>
          </p:cNvCxnSpPr>
          <p:nvPr/>
        </p:nvCxnSpPr>
        <p:spPr>
          <a:xfrm flipH="1">
            <a:off x="4580272" y="2556520"/>
            <a:ext cx="112" cy="144854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8" idx="2"/>
            <a:endCxn id="13" idx="0"/>
          </p:cNvCxnSpPr>
          <p:nvPr/>
        </p:nvCxnSpPr>
        <p:spPr>
          <a:xfrm flipH="1">
            <a:off x="7236184" y="2563239"/>
            <a:ext cx="112" cy="144258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892" name="Gerade Verbindung mit Pfeil 165891"/>
          <p:cNvCxnSpPr>
            <a:stCxn id="8" idx="2"/>
          </p:cNvCxnSpPr>
          <p:nvPr/>
        </p:nvCxnSpPr>
        <p:spPr>
          <a:xfrm flipH="1">
            <a:off x="5017645" y="2563239"/>
            <a:ext cx="2218651" cy="144182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896" name="Gerade Verbindung mit Pfeil 165895"/>
          <p:cNvCxnSpPr>
            <a:stCxn id="10" idx="2"/>
          </p:cNvCxnSpPr>
          <p:nvPr/>
        </p:nvCxnSpPr>
        <p:spPr>
          <a:xfrm flipH="1">
            <a:off x="2195736" y="3573016"/>
            <a:ext cx="308366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899" name="Gerade Verbindung mit Pfeil 165898"/>
          <p:cNvCxnSpPr>
            <a:stCxn id="9" idx="2"/>
          </p:cNvCxnSpPr>
          <p:nvPr/>
        </p:nvCxnSpPr>
        <p:spPr>
          <a:xfrm>
            <a:off x="1239298" y="3574469"/>
            <a:ext cx="406789" cy="43059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902" name="Gerade Verbindung mit Pfeil 165901"/>
          <p:cNvCxnSpPr>
            <a:stCxn id="10" idx="2"/>
          </p:cNvCxnSpPr>
          <p:nvPr/>
        </p:nvCxnSpPr>
        <p:spPr>
          <a:xfrm>
            <a:off x="2504102" y="3573016"/>
            <a:ext cx="1779866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906" name="Gerade Verbindung mit Pfeil 165905"/>
          <p:cNvCxnSpPr>
            <a:endCxn id="14" idx="0"/>
          </p:cNvCxnSpPr>
          <p:nvPr/>
        </p:nvCxnSpPr>
        <p:spPr>
          <a:xfrm>
            <a:off x="1188887" y="4907485"/>
            <a:ext cx="1" cy="395176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910" name="Gerade Verbindung mit Pfeil 165909"/>
          <p:cNvCxnSpPr>
            <a:endCxn id="15" idx="0"/>
          </p:cNvCxnSpPr>
          <p:nvPr/>
        </p:nvCxnSpPr>
        <p:spPr>
          <a:xfrm>
            <a:off x="2557038" y="4907485"/>
            <a:ext cx="1" cy="39372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913" name="Gerade Verbindung mit Pfeil 165912"/>
          <p:cNvCxnSpPr>
            <a:stCxn id="6" idx="2"/>
            <a:endCxn id="10" idx="0"/>
          </p:cNvCxnSpPr>
          <p:nvPr/>
        </p:nvCxnSpPr>
        <p:spPr>
          <a:xfrm>
            <a:off x="1907704" y="2564904"/>
            <a:ext cx="596398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916" name="Gerade Verbindung mit Pfeil 165915"/>
          <p:cNvCxnSpPr>
            <a:stCxn id="6" idx="2"/>
            <a:endCxn id="9" idx="0"/>
          </p:cNvCxnSpPr>
          <p:nvPr/>
        </p:nvCxnSpPr>
        <p:spPr>
          <a:xfrm flipH="1">
            <a:off x="1239298" y="2564904"/>
            <a:ext cx="668406" cy="36149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xmlns="" id="{B1A5CFCA-BE56-4DDC-8714-F7AFB1E3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21216-4D3E-41B2-B8C5-5E778A21F1A2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42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775"/>
    </mc:Choice>
    <mc:Fallback xmlns="">
      <p:transition spd="slow" advTm="8877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Arzneimittelmarkt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sz="2800"/>
              <a:t>Bedeutender Teilmarkt (15-20% der Gesundheits-ausgaben)</a:t>
            </a:r>
          </a:p>
          <a:p>
            <a:pPr eaLnBrk="1" hangingPunct="1"/>
            <a:r>
              <a:rPr lang="de-DE" sz="2800"/>
              <a:t>Großer Zukunftsmarkt, Selbstmedikamentierung</a:t>
            </a:r>
          </a:p>
          <a:p>
            <a:pPr eaLnBrk="1" hangingPunct="1"/>
            <a:r>
              <a:rPr lang="de-DE" sz="2800"/>
              <a:t>Besonderheiten Deutschlands</a:t>
            </a:r>
          </a:p>
          <a:p>
            <a:pPr lvl="1" eaLnBrk="1" hangingPunct="1"/>
            <a:r>
              <a:rPr lang="de-DE" sz="2400"/>
              <a:t>Volle Mehrwertsteuer</a:t>
            </a:r>
          </a:p>
          <a:p>
            <a:pPr lvl="1" eaLnBrk="1" hangingPunct="1"/>
            <a:r>
              <a:rPr lang="de-DE" sz="2400"/>
              <a:t>Geringe staatliche Regulierung</a:t>
            </a:r>
          </a:p>
          <a:p>
            <a:pPr lvl="1" eaLnBrk="1" hangingPunct="1"/>
            <a:r>
              <a:rPr lang="de-DE" sz="2400"/>
              <a:t>98% der Apotheken sind öffentlich, 2% Krankenhausapotheken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F054CCD3-8ADC-478B-8E15-A129F4570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236"/>
    </mc:Choice>
    <mc:Fallback xmlns="">
      <p:transition spd="slow" advTm="96236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Arzneimittelentwicklung</a:t>
            </a:r>
            <a:endParaRPr lang="de-DE" b="1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de-DE" dirty="0"/>
              <a:t>Phasen: 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Präklinische Studien: Untersuchung des Wirkstoffes, Tierversuche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Klinische Studien</a:t>
            </a:r>
          </a:p>
          <a:p>
            <a:pPr lvl="2" eaLnBrk="1" hangingPunct="1">
              <a:lnSpc>
                <a:spcPct val="110000"/>
              </a:lnSpc>
            </a:pPr>
            <a:r>
              <a:rPr lang="de-DE" dirty="0"/>
              <a:t>Phase 1: Verträglichkeitsprüfung an gesunden Menschen</a:t>
            </a:r>
          </a:p>
          <a:p>
            <a:pPr lvl="2" eaLnBrk="1" hangingPunct="1">
              <a:lnSpc>
                <a:spcPct val="110000"/>
              </a:lnSpc>
            </a:pPr>
            <a:r>
              <a:rPr lang="de-DE" dirty="0"/>
              <a:t>Phase 2: Studien an einer geringen Zahl von Erkrankten (30-300) unter starker Beobachtung (z. B. Klinik) für kurze Zeit</a:t>
            </a:r>
          </a:p>
          <a:p>
            <a:pPr lvl="2" eaLnBrk="1" hangingPunct="1">
              <a:lnSpc>
                <a:spcPct val="110000"/>
              </a:lnSpc>
            </a:pPr>
            <a:r>
              <a:rPr lang="de-DE" dirty="0"/>
              <a:t>Phase 3: Multicenterstudie (Kliniken und Arztpraxen) an großen </a:t>
            </a:r>
            <a:r>
              <a:rPr lang="de-DE" dirty="0" smtClean="0"/>
              <a:t>Patient*innengruppen </a:t>
            </a:r>
            <a:r>
              <a:rPr lang="de-DE" dirty="0"/>
              <a:t>(300-5000) über längere Zeit</a:t>
            </a:r>
          </a:p>
          <a:p>
            <a:pPr lvl="2" eaLnBrk="1" hangingPunct="1">
              <a:lnSpc>
                <a:spcPct val="110000"/>
              </a:lnSpc>
            </a:pPr>
            <a:r>
              <a:rPr lang="de-DE" dirty="0"/>
              <a:t>Phase 4: Klinische Prüfung nach der Zulassung an großen Patient*innengruppen</a:t>
            </a:r>
          </a:p>
          <a:p>
            <a:pPr lvl="1" eaLnBrk="1" hangingPunct="1">
              <a:lnSpc>
                <a:spcPct val="110000"/>
              </a:lnSpc>
            </a:pPr>
            <a:r>
              <a:rPr lang="de-DE" dirty="0"/>
              <a:t>Gesundheitsökonomische Evaluation: Gesundheitsreform 2006 sieht verpflichtende Überprüfung der ökonomischen Sinnhaftigkeit vor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CD29993F-BB30-4B27-B51C-40606B6F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032"/>
    </mc:Choice>
    <mc:Fallback xmlns="">
      <p:transition spd="slow" advTm="16703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4000" dirty="0"/>
              <a:t>Kosten der Arzneimittelentwicklung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2400" dirty="0"/>
              <a:t>Zeit: Von Vorklinischer Phase bis Zulassung: 8-12 Jahre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Patentzeit für Substanzen: 20 Jahre.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Folge: u. U. nur 8 Jahre Ertrag vor Generika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Erfolg: etwa 10 %</a:t>
            </a:r>
          </a:p>
          <a:p>
            <a:pPr eaLnBrk="1" hangingPunct="1">
              <a:lnSpc>
                <a:spcPct val="90000"/>
              </a:lnSpc>
            </a:pPr>
            <a:r>
              <a:rPr lang="de-DE" sz="2400" dirty="0"/>
              <a:t>Kosten: 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Einzelkosten für die Entwicklung eines erfolgreichen Medikaments: 100-400 Mio. €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2000" dirty="0"/>
              <a:t>Einzelkosten als Durchschnitt über alle: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 dirty="0"/>
              <a:t>500-1000 Mio. €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 dirty="0"/>
              <a:t>Grund: 90 % sind erfolglos, aber viele schon in der ersten Phase</a:t>
            </a:r>
          </a:p>
          <a:p>
            <a:pPr lvl="2" eaLnBrk="1" hangingPunct="1">
              <a:lnSpc>
                <a:spcPct val="90000"/>
              </a:lnSpc>
            </a:pPr>
            <a:r>
              <a:rPr lang="de-DE" sz="1800" dirty="0"/>
              <a:t>Ziel: Möglichst viele schon während der ersten Phase aussieben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xmlns="" id="{E1F7AC1C-A5BC-4972-9F32-36535120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06"/>
    </mc:Choice>
    <mc:Fallback xmlns="">
      <p:transition spd="slow" advTm="10800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Zulassung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Inhalt: Feststellung von</a:t>
            </a:r>
          </a:p>
          <a:p>
            <a:pPr lvl="1"/>
            <a:r>
              <a:rPr lang="de-DE" dirty="0"/>
              <a:t>Sicherheit</a:t>
            </a:r>
          </a:p>
          <a:p>
            <a:pPr lvl="1"/>
            <a:r>
              <a:rPr lang="de-DE" dirty="0"/>
              <a:t>Wirksamkeit von Arzneimitteln</a:t>
            </a:r>
          </a:p>
          <a:p>
            <a:pPr marL="457200" lvl="1" indent="0">
              <a:buNone/>
            </a:pPr>
            <a:r>
              <a:rPr lang="de-DE" dirty="0">
                <a:sym typeface="Wingdings"/>
              </a:rPr>
              <a:t> Feststellung der Verkehrsfähigkeit</a:t>
            </a:r>
            <a:endParaRPr lang="de-DE" dirty="0"/>
          </a:p>
          <a:p>
            <a:r>
              <a:rPr lang="de-DE" dirty="0"/>
              <a:t>Verfahren</a:t>
            </a:r>
          </a:p>
          <a:p>
            <a:pPr lvl="1"/>
            <a:r>
              <a:rPr lang="de-DE" dirty="0"/>
              <a:t>Antrag bei Arzneimittelbehörden</a:t>
            </a:r>
          </a:p>
          <a:p>
            <a:pPr lvl="1"/>
            <a:r>
              <a:rPr lang="de-DE" dirty="0"/>
              <a:t>Unterlagen zur pharmazeutischen Qualität, therapeutischen Wirksamkeit und Unbedenklichkeit des Arzneimittels</a:t>
            </a:r>
          </a:p>
          <a:p>
            <a:r>
              <a:rPr lang="de-DE" dirty="0"/>
              <a:t>Nach Zulassung: </a:t>
            </a:r>
            <a:r>
              <a:rPr lang="de-DE" dirty="0" err="1"/>
              <a:t>Pharmakovigilanz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laufende und systematische Überwachung der Sicherheit eines Arzneimittels</a:t>
            </a:r>
          </a:p>
          <a:p>
            <a:pPr lvl="1"/>
            <a:r>
              <a:rPr lang="de-DE" dirty="0"/>
              <a:t>Unerwünschte Arzneimittelwirkungen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08C722DE-86D9-49A3-A2DC-893E2CB8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9E3FA6-87F8-4116-8720-8FF397C0D424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561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481"/>
    </mc:Choice>
    <mc:Fallback xmlns="">
      <p:transition spd="slow" advTm="11548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631</Words>
  <Application>Microsoft Office PowerPoint</Application>
  <PresentationFormat>Bildschirmpräsentation (4:3)</PresentationFormat>
  <Paragraphs>133</Paragraphs>
  <Slides>15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Wingdings</vt:lpstr>
      <vt:lpstr>Larissa</vt:lpstr>
      <vt:lpstr>GESUNDHEITSMANAGEMENT II Teil 2-4     Prof. Dr. Steffen Fleßa  Lehrstuhl für Allgemeine Betriebswirtschaftslehre  und Gesundheitsmanagement Universität Greifswald </vt:lpstr>
      <vt:lpstr>Gliederung</vt:lpstr>
      <vt:lpstr>2.3 Werkstoffe</vt:lpstr>
      <vt:lpstr>Arzneimittel</vt:lpstr>
      <vt:lpstr>Arzneimittel-Klassifikation</vt:lpstr>
      <vt:lpstr>Arzneimittelmarkt</vt:lpstr>
      <vt:lpstr>Arzneimittelentwicklung</vt:lpstr>
      <vt:lpstr>Kosten der Arzneimittelentwicklung</vt:lpstr>
      <vt:lpstr>Zulassung</vt:lpstr>
      <vt:lpstr>Zulassungsstellen</vt:lpstr>
      <vt:lpstr>Sonderfälle</vt:lpstr>
      <vt:lpstr>NB!</vt:lpstr>
      <vt:lpstr>Medizinprodukte</vt:lpstr>
      <vt:lpstr>Risikoklassen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626</cp:revision>
  <cp:lastPrinted>2013-05-06T11:52:51Z</cp:lastPrinted>
  <dcterms:created xsi:type="dcterms:W3CDTF">2003-05-27T08:12:45Z</dcterms:created>
  <dcterms:modified xsi:type="dcterms:W3CDTF">2024-01-30T14:12:18Z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