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handoutMasterIdLst>
    <p:handoutMasterId r:id="rId38"/>
  </p:handoutMasterIdLst>
  <p:sldIdLst>
    <p:sldId id="1099" r:id="rId2"/>
    <p:sldId id="888" r:id="rId3"/>
    <p:sldId id="1098" r:id="rId4"/>
    <p:sldId id="1097" r:id="rId5"/>
    <p:sldId id="1096" r:id="rId6"/>
    <p:sldId id="1095" r:id="rId7"/>
    <p:sldId id="889" r:id="rId8"/>
    <p:sldId id="637" r:id="rId9"/>
    <p:sldId id="1063" r:id="rId10"/>
    <p:sldId id="1100" r:id="rId11"/>
    <p:sldId id="1101" r:id="rId12"/>
    <p:sldId id="903" r:id="rId13"/>
    <p:sldId id="1102" r:id="rId14"/>
    <p:sldId id="1117" r:id="rId15"/>
    <p:sldId id="1118" r:id="rId16"/>
    <p:sldId id="1119" r:id="rId17"/>
    <p:sldId id="1120" r:id="rId18"/>
    <p:sldId id="1104" r:id="rId19"/>
    <p:sldId id="1103" r:id="rId20"/>
    <p:sldId id="905" r:id="rId21"/>
    <p:sldId id="641" r:id="rId22"/>
    <p:sldId id="643" r:id="rId23"/>
    <p:sldId id="644" r:id="rId24"/>
    <p:sldId id="645" r:id="rId25"/>
    <p:sldId id="646" r:id="rId26"/>
    <p:sldId id="647" r:id="rId27"/>
    <p:sldId id="1069" r:id="rId28"/>
    <p:sldId id="1105" r:id="rId29"/>
    <p:sldId id="1106" r:id="rId30"/>
    <p:sldId id="909" r:id="rId31"/>
    <p:sldId id="911" r:id="rId32"/>
    <p:sldId id="913" r:id="rId33"/>
    <p:sldId id="914" r:id="rId34"/>
    <p:sldId id="651" r:id="rId35"/>
    <p:sldId id="1116" r:id="rId3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0000"/>
    <a:srgbClr val="FFCCFF"/>
    <a:srgbClr val="DDDDDD"/>
    <a:srgbClr val="FFCCCC"/>
    <a:srgbClr val="FF0000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7" autoAdjust="0"/>
    <p:restoredTop sz="67155" autoAdjust="0"/>
  </p:normalViewPr>
  <p:slideViewPr>
    <p:cSldViewPr>
      <p:cViewPr varScale="1">
        <p:scale>
          <a:sx n="95" d="100"/>
          <a:sy n="95" d="100"/>
        </p:scale>
        <p:origin x="744" y="7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4.xml"/><Relationship Id="rId1" Type="http://schemas.openxmlformats.org/officeDocument/2006/relationships/slide" Target="slides/slide22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A791768-DB43-4384-BA8E-18557D938B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36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1EF17558-0290-4C89-B4D4-DE901B46B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1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2273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17558-0290-4C89-B4D4-DE901B46B6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64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17558-0290-4C89-B4D4-DE901B46B6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6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F8B35EC-12FC-45E7-A594-132E25E2140A}" type="slidenum">
              <a:rPr lang="de-DE" sz="1200" smtClean="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7468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FEF56E-85EF-4101-A09C-237E23C316AF}" type="slidenum">
              <a:rPr lang="de-DE" sz="1200" smtClean="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909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FEF56E-85EF-4101-A09C-237E23C316AF}" type="slidenum">
              <a:rPr lang="de-DE" sz="1200" smtClean="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1920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FEF56E-85EF-4101-A09C-237E23C316AF}" type="slidenum">
              <a:rPr lang="de-DE" sz="1200" smtClean="0"/>
              <a:pPr eaLnBrk="1" hangingPunct="1"/>
              <a:t>15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6180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FEF56E-85EF-4101-A09C-237E23C316AF}" type="slidenum">
              <a:rPr lang="de-DE" sz="1200" smtClean="0"/>
              <a:pPr eaLnBrk="1" hangingPunct="1"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0579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FEF56E-85EF-4101-A09C-237E23C316AF}" type="slidenum">
              <a:rPr lang="de-DE" sz="1200" smtClean="0"/>
              <a:pPr eaLnBrk="1" hangingPunct="1"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515788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17558-0290-4C89-B4D4-DE901B46B61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53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17558-0290-4C89-B4D4-DE901B46B61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5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24775A-3CB5-43B9-8BDC-120641130D52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26953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6BFDF7-601C-41D7-A46C-63D42B25D073}" type="slidenum">
              <a:rPr lang="de-DE" sz="1200" smtClean="0"/>
              <a:pPr eaLnBrk="1" hangingPunct="1"/>
              <a:t>20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1054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BF55AE-4DE7-4DBB-A749-D1BC74430B08}" type="slidenum">
              <a:rPr lang="de-DE" sz="1200" smtClean="0"/>
              <a:pPr eaLnBrk="1" hangingPunct="1"/>
              <a:t>21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0660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B460D2-D694-4003-A65D-1AC973C5856E}" type="slidenum">
              <a:rPr lang="de-DE" sz="1200" smtClean="0"/>
              <a:pPr eaLnBrk="1" hangingPunct="1"/>
              <a:t>22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104484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1E54209-44BC-4FD4-BEA4-36B20AEA795E}" type="slidenum">
              <a:rPr lang="de-DE" sz="1200" smtClean="0"/>
              <a:pPr eaLnBrk="1" hangingPunct="1"/>
              <a:t>23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93683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97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686D15-30E5-4E1C-9E7F-6B31986780A6}" type="slidenum">
              <a:rPr lang="de-DE" sz="1200" smtClean="0"/>
              <a:pPr eaLnBrk="1" hangingPunct="1"/>
              <a:t>24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55184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9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080C45-BA69-40C0-911F-F819EB7BDD20}" type="slidenum">
              <a:rPr lang="de-DE" sz="1200" smtClean="0"/>
              <a:pPr eaLnBrk="1" hangingPunct="1"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231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0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7C9E35-EB47-4BBE-BB14-A710B841814B}" type="slidenum">
              <a:rPr lang="de-DE" sz="1200" smtClean="0"/>
              <a:pPr eaLnBrk="1" hangingPunct="1"/>
              <a:t>26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94487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5E6381-E418-4752-9E24-1A177E023E85}" type="slidenum">
              <a:rPr lang="de-DE" sz="1200" smtClean="0"/>
              <a:pPr eaLnBrk="1" hangingPunct="1"/>
              <a:t>27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34881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5E6381-E418-4752-9E24-1A177E023E85}" type="slidenum">
              <a:rPr lang="de-DE" sz="1200" smtClean="0"/>
              <a:pPr eaLnBrk="1" hangingPunct="1"/>
              <a:t>28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13288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5E6381-E418-4752-9E24-1A177E023E85}" type="slidenum">
              <a:rPr lang="de-DE" sz="1200" smtClean="0"/>
              <a:pPr eaLnBrk="1" hangingPunct="1"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4530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10A89F-0DB8-48D7-9878-EC616F766C19}" type="slidenum">
              <a:rPr lang="de-DE" sz="1200" smtClean="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110265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204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793FC5D-DCDE-4811-A8AB-BDF7416FC6C4}" type="slidenum">
              <a:rPr lang="de-DE" sz="1200" smtClean="0"/>
              <a:pPr eaLnBrk="1" hangingPunct="1"/>
              <a:t>30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03271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0B15DF-27A1-4245-9ECA-85B3AD01438D}" type="slidenum">
              <a:rPr lang="de-DE" sz="1200" smtClean="0"/>
              <a:pPr eaLnBrk="1" hangingPunct="1"/>
              <a:t>31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55021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78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21A613-175C-48D5-99A9-F6774D6B53C8}" type="slidenum">
              <a:rPr lang="de-DE" sz="1200" smtClean="0"/>
              <a:pPr eaLnBrk="1" hangingPunct="1"/>
              <a:t>32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32667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8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F29E2F-183B-4625-BE8D-6D4AFACE6889}" type="slidenum">
              <a:rPr lang="de-DE" sz="1200" smtClean="0"/>
              <a:pPr eaLnBrk="1" hangingPunct="1"/>
              <a:t>33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072472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09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835C6FF-8457-4991-B7ED-D52004B69DD2}" type="slidenum">
              <a:rPr lang="de-DE" sz="1200" smtClean="0"/>
              <a:pPr eaLnBrk="1" hangingPunct="1"/>
              <a:t>34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731192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24775A-3CB5-43B9-8BDC-120641130D52}" type="slidenum">
              <a:rPr lang="de-DE" sz="1200" smtClean="0"/>
              <a:pPr eaLnBrk="1" hangingPunct="1"/>
              <a:t>35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89482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10A89F-0DB8-48D7-9878-EC616F766C19}" type="slidenum">
              <a:rPr lang="de-DE" sz="1200" smtClean="0"/>
              <a:pPr eaLnBrk="1" hangingPunct="1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9715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10A89F-0DB8-48D7-9878-EC616F766C19}" type="slidenum">
              <a:rPr lang="de-DE" sz="1200" smtClean="0"/>
              <a:pPr eaLnBrk="1" hangingPunct="1"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2032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10A89F-0DB8-48D7-9878-EC616F766C19}" type="slidenum">
              <a:rPr lang="de-DE" sz="1200" smtClean="0"/>
              <a:pPr eaLnBrk="1" hangingPunct="1"/>
              <a:t>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83059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DCDF36-668B-41DA-870E-F1389A337EDC}" type="slidenum">
              <a:rPr lang="de-DE" sz="1200" smtClean="0"/>
              <a:pPr eaLnBrk="1" hangingPunct="1"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8544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97B91B-E01D-40A8-95FC-A5203FE750C5}" type="slidenum">
              <a:rPr lang="de-DE" sz="1200" smtClean="0"/>
              <a:pPr eaLnBrk="1" hangingPunct="1"/>
              <a:t>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506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DA2BEC-59D3-40E4-969B-6BF0D36B2B7A}" type="slidenum">
              <a:rPr lang="de-DE" sz="1200" smtClean="0"/>
              <a:pPr eaLnBrk="1" hangingPunct="1"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5176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B307-4BEA-4C59-A38B-C0686C3AEE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34F9-AE1C-4D0D-9736-93D3F5923D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B99A-479B-44DC-8154-03383004EC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2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B82D-9F93-4DEA-B310-BDCF6A594B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19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1E12-DD25-4028-9D37-1C48D34DDD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0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9FA6-AC0D-40D3-8FAE-15F4CCF59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79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97F6-DA88-4517-A8E3-418FD6C03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83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4BC2-E647-406E-A8B6-EB4A4509A6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13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F717-9B3A-45AD-B520-56A10EDDF1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51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A358-980F-4CA5-93EE-A756A62C22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13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DB22-6FCD-4E67-B2B9-11A316C5E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8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FC673-52CC-4850-8BC2-AC4DA3141D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emf"/><Relationship Id="rId2" Type="http://schemas.microsoft.com/office/2007/relationships/media" Target="../media/media1.m4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3a-1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/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9C62EC2-E35D-450E-8150-2B54F3DC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AB307-4BEA-4C59-A38B-C0686C3AEE8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3"/>
    </mc:Choice>
    <mc:Fallback xmlns="">
      <p:transition spd="slow" advTm="80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Dienstleistungsproduktion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251520" y="1556792"/>
            <a:ext cx="1512168" cy="1499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interne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1763688" y="1556791"/>
            <a:ext cx="1368152" cy="490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Betriebsmittel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63688" y="2047969"/>
            <a:ext cx="1378038" cy="5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Werkstoffe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2552025"/>
            <a:ext cx="1368150" cy="5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Arbeit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1556792"/>
            <a:ext cx="2880320" cy="149923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635896" y="1556792"/>
            <a:ext cx="1152128" cy="1499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VOR-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KOMBI-NATION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380312" y="1556792"/>
            <a:ext cx="1584176" cy="4824536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Dienst-leistung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=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PROBLEM-LÖSUNG</a:t>
            </a:r>
          </a:p>
        </p:txBody>
      </p:sp>
      <p:cxnSp>
        <p:nvCxnSpPr>
          <p:cNvPr id="13" name="Gerade Verbindung mit Pfeil 12"/>
          <p:cNvCxnSpPr>
            <a:stCxn id="8" idx="3"/>
            <a:endCxn id="11" idx="1"/>
          </p:cNvCxnSpPr>
          <p:nvPr/>
        </p:nvCxnSpPr>
        <p:spPr>
          <a:xfrm>
            <a:off x="3141726" y="2299969"/>
            <a:ext cx="494170" cy="644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5364088" y="1556792"/>
            <a:ext cx="1440160" cy="1499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LEISTUNGS-BEREIT-SCHAFT</a:t>
            </a:r>
          </a:p>
        </p:txBody>
      </p:sp>
      <p:sp>
        <p:nvSpPr>
          <p:cNvPr id="25" name="Rechteck 24"/>
          <p:cNvSpPr/>
          <p:nvPr/>
        </p:nvSpPr>
        <p:spPr>
          <a:xfrm>
            <a:off x="5364088" y="3212976"/>
            <a:ext cx="1440160" cy="149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WEITERE INTERNE FAKTOREN</a:t>
            </a:r>
          </a:p>
        </p:txBody>
      </p:sp>
      <p:sp>
        <p:nvSpPr>
          <p:cNvPr id="26" name="Rechteck 25"/>
          <p:cNvSpPr/>
          <p:nvPr/>
        </p:nvSpPr>
        <p:spPr>
          <a:xfrm>
            <a:off x="5364088" y="4882095"/>
            <a:ext cx="1440160" cy="1499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EXTERNER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FAKTOR</a:t>
            </a:r>
          </a:p>
        </p:txBody>
      </p:sp>
      <p:cxnSp>
        <p:nvCxnSpPr>
          <p:cNvPr id="28" name="Gerade Verbindung mit Pfeil 27"/>
          <p:cNvCxnSpPr>
            <a:stCxn id="11" idx="3"/>
            <a:endCxn id="24" idx="1"/>
          </p:cNvCxnSpPr>
          <p:nvPr/>
        </p:nvCxnSpPr>
        <p:spPr>
          <a:xfrm>
            <a:off x="4788024" y="2306409"/>
            <a:ext cx="576064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4" idx="3"/>
          </p:cNvCxnSpPr>
          <p:nvPr/>
        </p:nvCxnSpPr>
        <p:spPr>
          <a:xfrm flipV="1">
            <a:off x="6804248" y="2299969"/>
            <a:ext cx="576064" cy="644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5" idx="3"/>
            <a:endCxn id="12" idx="1"/>
          </p:cNvCxnSpPr>
          <p:nvPr/>
        </p:nvCxnSpPr>
        <p:spPr>
          <a:xfrm>
            <a:off x="6804248" y="3962593"/>
            <a:ext cx="576064" cy="6467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6" idx="3"/>
          </p:cNvCxnSpPr>
          <p:nvPr/>
        </p:nvCxnSpPr>
        <p:spPr>
          <a:xfrm>
            <a:off x="6804248" y="5631712"/>
            <a:ext cx="576064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085654" y="4174209"/>
            <a:ext cx="32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>
                <a:effectLst/>
                <a:latin typeface="+mj-lt"/>
              </a:rPr>
              <a:t>Produktion als Vor- und Endkombination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20DCB4E7-A888-4F3F-896D-926FFB2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4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27"/>
    </mc:Choice>
    <mc:Fallback xmlns="">
      <p:transition spd="slow" advTm="1069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Dienstleistungsproduktion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251520" y="1556792"/>
            <a:ext cx="1512168" cy="1499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interne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1763688" y="1556791"/>
            <a:ext cx="1368152" cy="490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Betriebsmittel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63688" y="2047969"/>
            <a:ext cx="1378038" cy="5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Werkstoffe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2552025"/>
            <a:ext cx="1368150" cy="5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Arbeit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1556792"/>
            <a:ext cx="2880320" cy="149923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635896" y="1556792"/>
            <a:ext cx="1152128" cy="1499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VOR-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KOMBI-NATION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380312" y="1556792"/>
            <a:ext cx="1584176" cy="4824536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Dienst-leistung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=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PROBLEM-LÖSUNG</a:t>
            </a:r>
          </a:p>
        </p:txBody>
      </p:sp>
      <p:cxnSp>
        <p:nvCxnSpPr>
          <p:cNvPr id="13" name="Gerade Verbindung mit Pfeil 12"/>
          <p:cNvCxnSpPr>
            <a:stCxn id="8" idx="3"/>
            <a:endCxn id="11" idx="1"/>
          </p:cNvCxnSpPr>
          <p:nvPr/>
        </p:nvCxnSpPr>
        <p:spPr>
          <a:xfrm>
            <a:off x="3141726" y="2299969"/>
            <a:ext cx="494170" cy="644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5364088" y="1556792"/>
            <a:ext cx="1440160" cy="1499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LEISTUNGS-BEREIT-SCHAFT</a:t>
            </a:r>
          </a:p>
        </p:txBody>
      </p:sp>
      <p:sp>
        <p:nvSpPr>
          <p:cNvPr id="25" name="Rechteck 24"/>
          <p:cNvSpPr/>
          <p:nvPr/>
        </p:nvSpPr>
        <p:spPr>
          <a:xfrm>
            <a:off x="5364088" y="3212976"/>
            <a:ext cx="1440160" cy="149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WEITERE INTERNE FAKTOREN</a:t>
            </a:r>
          </a:p>
        </p:txBody>
      </p:sp>
      <p:sp>
        <p:nvSpPr>
          <p:cNvPr id="26" name="Rechteck 25"/>
          <p:cNvSpPr/>
          <p:nvPr/>
        </p:nvSpPr>
        <p:spPr>
          <a:xfrm>
            <a:off x="5364088" y="4882095"/>
            <a:ext cx="1440160" cy="1499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EXTERNER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FAKTOR</a:t>
            </a:r>
          </a:p>
        </p:txBody>
      </p:sp>
      <p:cxnSp>
        <p:nvCxnSpPr>
          <p:cNvPr id="28" name="Gerade Verbindung mit Pfeil 27"/>
          <p:cNvCxnSpPr>
            <a:stCxn id="11" idx="3"/>
            <a:endCxn id="24" idx="1"/>
          </p:cNvCxnSpPr>
          <p:nvPr/>
        </p:nvCxnSpPr>
        <p:spPr>
          <a:xfrm>
            <a:off x="4788024" y="2306409"/>
            <a:ext cx="576064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4" idx="3"/>
          </p:cNvCxnSpPr>
          <p:nvPr/>
        </p:nvCxnSpPr>
        <p:spPr>
          <a:xfrm flipV="1">
            <a:off x="6804248" y="2299969"/>
            <a:ext cx="576064" cy="644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5" idx="3"/>
            <a:endCxn id="12" idx="1"/>
          </p:cNvCxnSpPr>
          <p:nvPr/>
        </p:nvCxnSpPr>
        <p:spPr>
          <a:xfrm>
            <a:off x="6804248" y="3962593"/>
            <a:ext cx="576064" cy="6467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6" idx="3"/>
          </p:cNvCxnSpPr>
          <p:nvPr/>
        </p:nvCxnSpPr>
        <p:spPr>
          <a:xfrm>
            <a:off x="6804248" y="5631712"/>
            <a:ext cx="576064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085654" y="4174209"/>
            <a:ext cx="32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b="1" dirty="0">
                <a:solidFill>
                  <a:srgbClr val="FF0000"/>
                </a:solidFill>
                <a:effectLst/>
                <a:latin typeface="+mj-lt"/>
              </a:rPr>
              <a:t>Line of </a:t>
            </a:r>
            <a:r>
              <a:rPr lang="de-DE" sz="3600" b="1" dirty="0" err="1">
                <a:solidFill>
                  <a:srgbClr val="FF0000"/>
                </a:solidFill>
                <a:effectLst/>
                <a:latin typeface="+mj-lt"/>
              </a:rPr>
              <a:t>Visibility</a:t>
            </a:r>
            <a:endParaRPr lang="de-DE" sz="3600" b="1" dirty="0"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3" name="Gewinkelte Verbindung 2"/>
          <p:cNvCxnSpPr/>
          <p:nvPr/>
        </p:nvCxnSpPr>
        <p:spPr>
          <a:xfrm rot="5400000">
            <a:off x="3527883" y="3104964"/>
            <a:ext cx="4968556" cy="1872209"/>
          </a:xfrm>
          <a:prstGeom prst="bentConnector3">
            <a:avLst>
              <a:gd name="adj1" fmla="val 31596"/>
            </a:avLst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7B65CE8-6AC2-4FB2-AC38-7D6A785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9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3"/>
    </mc:Choice>
    <mc:Fallback xmlns=""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Line of </a:t>
            </a:r>
            <a:r>
              <a:rPr lang="de-DE" dirty="0" err="1"/>
              <a:t>Visibility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Unterscheidung zwischen kundennahen (Front-office) und kundenfernen (Back-office) Bereichen</a:t>
            </a:r>
          </a:p>
          <a:p>
            <a:pPr lvl="1" eaLnBrk="1" hangingPunct="1"/>
            <a:r>
              <a:rPr lang="de-DE" sz="2400"/>
              <a:t>Kundenferne Bereiche: klassische Produktionstheorie</a:t>
            </a:r>
          </a:p>
          <a:p>
            <a:pPr lvl="1" eaLnBrk="1" hangingPunct="1"/>
            <a:r>
              <a:rPr lang="de-DE" sz="2400"/>
              <a:t>Kundennahe Bereiche: Aktivitäten des Anbieters und Nachfragers sind voneinander abhängig</a:t>
            </a:r>
          </a:p>
          <a:p>
            <a:pPr eaLnBrk="1" hangingPunct="1"/>
            <a:r>
              <a:rPr lang="de-DE" sz="2800"/>
              <a:t>Line of Interaction: Kontakt zwischen Kunden und internen Faktoren</a:t>
            </a:r>
          </a:p>
          <a:p>
            <a:pPr eaLnBrk="1" hangingPunct="1"/>
            <a:endParaRPr lang="de-DE" sz="2800"/>
          </a:p>
          <a:p>
            <a:pPr eaLnBrk="1" hangingPunct="1"/>
            <a:endParaRPr lang="de-DE" sz="28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6FFCF0E-619E-4763-AB7B-F41C94BA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5"/>
    </mc:Choice>
    <mc:Fallback xmlns="">
      <p:transition spd="slow" advTm="5107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3393136"/>
            <a:ext cx="2016000" cy="1260000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Front-Office-Faktoren</a:t>
            </a:r>
          </a:p>
          <a:p>
            <a:r>
              <a:rPr lang="de-DE" b="1" dirty="0">
                <a:solidFill>
                  <a:schemeClr val="tx1"/>
                </a:solidFill>
                <a:effectLst/>
              </a:rPr>
              <a:t>(= interne Kontaktfaktoren)</a:t>
            </a:r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Faktoren des Leistungserstellungssystems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556792"/>
            <a:ext cx="2016000" cy="12600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3393136"/>
            <a:ext cx="2016000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Externe Kontaktfaktoren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5265344"/>
            <a:ext cx="2016000" cy="12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Andere externe Kontaktfaktoren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83568" y="3105104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3568" y="497731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623241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6" idx="0"/>
          </p:cNvCxnSpPr>
          <p:nvPr/>
        </p:nvCxnSpPr>
        <p:spPr>
          <a:xfrm>
            <a:off x="1979600" y="2816792"/>
            <a:ext cx="0" cy="576344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2"/>
            <a:endCxn id="8" idx="0"/>
          </p:cNvCxnSpPr>
          <p:nvPr/>
        </p:nvCxnSpPr>
        <p:spPr>
          <a:xfrm>
            <a:off x="5291968" y="4653136"/>
            <a:ext cx="0" cy="612208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  <a:endCxn id="7" idx="1"/>
          </p:cNvCxnSpPr>
          <p:nvPr/>
        </p:nvCxnSpPr>
        <p:spPr>
          <a:xfrm>
            <a:off x="2987600" y="4023136"/>
            <a:ext cx="1296368" cy="0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07904" y="1484784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effectLst/>
                <a:latin typeface="+mj-lt"/>
              </a:rPr>
              <a:t>Line of Interaction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0501" y="2636912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endParaRPr lang="de-DE" sz="1400" dirty="0"/>
          </a:p>
          <a:p>
            <a:pPr algn="r"/>
            <a:r>
              <a:rPr lang="de-DE" dirty="0"/>
              <a:t>aus Kundensicht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501820" y="4491117"/>
            <a:ext cx="2030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pPr algn="r"/>
            <a:endParaRPr lang="de-DE" sz="1400" dirty="0"/>
          </a:p>
          <a:p>
            <a:pPr algn="r"/>
            <a:r>
              <a:rPr lang="de-DE" dirty="0"/>
              <a:t>aus Anbietersicht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463A079-EF2E-4F3B-9634-B39FD54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AA1A5296-290C-4E4B-BD54-2D7DD3398075}"/>
              </a:ext>
            </a:extLst>
          </p:cNvPr>
          <p:cNvSpPr/>
          <p:nvPr/>
        </p:nvSpPr>
        <p:spPr>
          <a:xfrm flipH="1" flipV="1">
            <a:off x="766451" y="3233829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2738CC83-AE36-4714-AA31-9A564A96658C}"/>
              </a:ext>
            </a:extLst>
          </p:cNvPr>
          <p:cNvSpPr/>
          <p:nvPr/>
        </p:nvSpPr>
        <p:spPr>
          <a:xfrm flipH="1" flipV="1">
            <a:off x="3994041" y="3225976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8A548B2D-A183-42A8-ADA3-9DF7CB3F64ED}"/>
              </a:ext>
            </a:extLst>
          </p:cNvPr>
          <p:cNvSpPr/>
          <p:nvPr/>
        </p:nvSpPr>
        <p:spPr>
          <a:xfrm flipH="1" flipV="1">
            <a:off x="4045626" y="5083365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D4F61B1F-3C8B-4BFC-AFC0-F527828180F9}"/>
              </a:ext>
            </a:extLst>
          </p:cNvPr>
          <p:cNvSpPr/>
          <p:nvPr/>
        </p:nvSpPr>
        <p:spPr>
          <a:xfrm flipH="1" flipV="1">
            <a:off x="849227" y="1370033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3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65"/>
    </mc:Choice>
    <mc:Fallback xmlns="">
      <p:transition spd="slow" advTm="5406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3393136"/>
            <a:ext cx="2016000" cy="1260000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Front-Office-Faktoren</a:t>
            </a:r>
          </a:p>
          <a:p>
            <a:r>
              <a:rPr lang="de-DE" b="1" dirty="0">
                <a:solidFill>
                  <a:schemeClr val="tx1"/>
                </a:solidFill>
                <a:effectLst/>
              </a:rPr>
              <a:t>(= interne Kontaktfaktoren)</a:t>
            </a:r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Faktoren des Leistungserstellungssystems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556792"/>
            <a:ext cx="2016000" cy="12600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3393136"/>
            <a:ext cx="2016000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Externe Kontaktfaktoren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5265344"/>
            <a:ext cx="2016000" cy="12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Andere externe Kontaktfaktoren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83568" y="3105104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3568" y="497731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623241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6" idx="0"/>
          </p:cNvCxnSpPr>
          <p:nvPr/>
        </p:nvCxnSpPr>
        <p:spPr>
          <a:xfrm>
            <a:off x="1979600" y="2816792"/>
            <a:ext cx="0" cy="576344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2"/>
            <a:endCxn id="8" idx="0"/>
          </p:cNvCxnSpPr>
          <p:nvPr/>
        </p:nvCxnSpPr>
        <p:spPr>
          <a:xfrm>
            <a:off x="5291968" y="4653136"/>
            <a:ext cx="0" cy="612208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  <a:endCxn id="7" idx="1"/>
          </p:cNvCxnSpPr>
          <p:nvPr/>
        </p:nvCxnSpPr>
        <p:spPr>
          <a:xfrm>
            <a:off x="2987600" y="4023136"/>
            <a:ext cx="1296368" cy="0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07904" y="1484784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effectLst/>
                <a:latin typeface="+mj-lt"/>
              </a:rPr>
              <a:t>Line of Interaction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0501" y="2636912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endParaRPr lang="de-DE" sz="1400" dirty="0"/>
          </a:p>
          <a:p>
            <a:pPr algn="r"/>
            <a:r>
              <a:rPr lang="de-DE" dirty="0"/>
              <a:t>aus Kundensicht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501820" y="4491117"/>
            <a:ext cx="2030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pPr algn="r"/>
            <a:endParaRPr lang="de-DE" sz="1400" dirty="0"/>
          </a:p>
          <a:p>
            <a:pPr algn="r"/>
            <a:r>
              <a:rPr lang="de-DE" dirty="0"/>
              <a:t>aus Anbietersicht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463A079-EF2E-4F3B-9634-B39FD54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D4861DDA-2A1A-4BF7-91C8-5B0A0E79336A}"/>
              </a:ext>
            </a:extLst>
          </p:cNvPr>
          <p:cNvSpPr/>
          <p:nvPr/>
        </p:nvSpPr>
        <p:spPr>
          <a:xfrm flipH="1" flipV="1">
            <a:off x="766451" y="3233829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7DA8CD5-0404-45EA-A016-ABEFC3EE5BA8}"/>
              </a:ext>
            </a:extLst>
          </p:cNvPr>
          <p:cNvSpPr/>
          <p:nvPr/>
        </p:nvSpPr>
        <p:spPr>
          <a:xfrm flipH="1" flipV="1">
            <a:off x="3944700" y="3214321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9C11EB2-9594-4C58-8359-C1D7F4C9684C}"/>
              </a:ext>
            </a:extLst>
          </p:cNvPr>
          <p:cNvSpPr/>
          <p:nvPr/>
        </p:nvSpPr>
        <p:spPr>
          <a:xfrm flipH="1" flipV="1">
            <a:off x="4045626" y="5178844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3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3393136"/>
            <a:ext cx="2016000" cy="1260000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Front-Office-Faktoren</a:t>
            </a:r>
          </a:p>
          <a:p>
            <a:r>
              <a:rPr lang="de-DE" b="1" dirty="0">
                <a:solidFill>
                  <a:schemeClr val="tx1"/>
                </a:solidFill>
                <a:effectLst/>
              </a:rPr>
              <a:t>(= interne Kontaktfaktoren)</a:t>
            </a:r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Faktoren des Leistungserstellungssystems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556792"/>
            <a:ext cx="2016000" cy="12600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3393136"/>
            <a:ext cx="2016000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Externe Kontaktfaktoren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5265344"/>
            <a:ext cx="2016000" cy="12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Andere externe Kontaktfaktoren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83568" y="3105104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3568" y="497731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623241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6" idx="0"/>
          </p:cNvCxnSpPr>
          <p:nvPr/>
        </p:nvCxnSpPr>
        <p:spPr>
          <a:xfrm>
            <a:off x="1979600" y="2816792"/>
            <a:ext cx="0" cy="576344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2"/>
            <a:endCxn id="8" idx="0"/>
          </p:cNvCxnSpPr>
          <p:nvPr/>
        </p:nvCxnSpPr>
        <p:spPr>
          <a:xfrm>
            <a:off x="5291968" y="4653136"/>
            <a:ext cx="0" cy="612208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  <a:endCxn id="7" idx="1"/>
          </p:cNvCxnSpPr>
          <p:nvPr/>
        </p:nvCxnSpPr>
        <p:spPr>
          <a:xfrm>
            <a:off x="2987600" y="4023136"/>
            <a:ext cx="1296368" cy="0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07904" y="1484784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effectLst/>
                <a:latin typeface="+mj-lt"/>
              </a:rPr>
              <a:t>Line of Interaction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0501" y="2636912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endParaRPr lang="de-DE" sz="1400" dirty="0"/>
          </a:p>
          <a:p>
            <a:pPr algn="r"/>
            <a:r>
              <a:rPr lang="de-DE" dirty="0"/>
              <a:t>aus Kundensicht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501820" y="4491117"/>
            <a:ext cx="2030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pPr algn="r"/>
            <a:endParaRPr lang="de-DE" sz="1400" dirty="0"/>
          </a:p>
          <a:p>
            <a:pPr algn="r"/>
            <a:r>
              <a:rPr lang="de-DE" dirty="0"/>
              <a:t>aus Anbietersicht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463A079-EF2E-4F3B-9634-B39FD54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D4DC1D5C-E112-4D98-923D-DDA936D4742D}"/>
              </a:ext>
            </a:extLst>
          </p:cNvPr>
          <p:cNvSpPr/>
          <p:nvPr/>
        </p:nvSpPr>
        <p:spPr>
          <a:xfrm flipH="1" flipV="1">
            <a:off x="3923775" y="3299879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AC08A9ED-E933-4716-8B86-415C9FB4174C}"/>
              </a:ext>
            </a:extLst>
          </p:cNvPr>
          <p:cNvSpPr/>
          <p:nvPr/>
        </p:nvSpPr>
        <p:spPr>
          <a:xfrm flipH="1" flipV="1">
            <a:off x="3936006" y="5097423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4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5"/>
    </mc:Choice>
    <mc:Fallback xmlns="">
      <p:transition spd="slow" advTm="2818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3393136"/>
            <a:ext cx="2016000" cy="1260000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Front-Office-Faktoren</a:t>
            </a:r>
          </a:p>
          <a:p>
            <a:r>
              <a:rPr lang="de-DE" b="1" dirty="0">
                <a:solidFill>
                  <a:schemeClr val="tx1"/>
                </a:solidFill>
                <a:effectLst/>
              </a:rPr>
              <a:t>(= interne Kontaktfaktoren)</a:t>
            </a:r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Faktoren des Leistungserstellungssystems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556792"/>
            <a:ext cx="2016000" cy="12600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3393136"/>
            <a:ext cx="2016000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Externe Kontaktfaktoren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5265344"/>
            <a:ext cx="2016000" cy="12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Andere externe Kontaktfaktoren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83568" y="3105104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3568" y="497731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623241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6" idx="0"/>
          </p:cNvCxnSpPr>
          <p:nvPr/>
        </p:nvCxnSpPr>
        <p:spPr>
          <a:xfrm>
            <a:off x="1979600" y="2816792"/>
            <a:ext cx="0" cy="576344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2"/>
            <a:endCxn id="8" idx="0"/>
          </p:cNvCxnSpPr>
          <p:nvPr/>
        </p:nvCxnSpPr>
        <p:spPr>
          <a:xfrm>
            <a:off x="5291968" y="4653136"/>
            <a:ext cx="0" cy="612208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  <a:endCxn id="7" idx="1"/>
          </p:cNvCxnSpPr>
          <p:nvPr/>
        </p:nvCxnSpPr>
        <p:spPr>
          <a:xfrm>
            <a:off x="2987600" y="4023136"/>
            <a:ext cx="1296368" cy="0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07904" y="1484784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effectLst/>
                <a:latin typeface="+mj-lt"/>
              </a:rPr>
              <a:t>Line of Interaction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0501" y="2636912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endParaRPr lang="de-DE" sz="1400" dirty="0"/>
          </a:p>
          <a:p>
            <a:pPr algn="r"/>
            <a:r>
              <a:rPr lang="de-DE" dirty="0"/>
              <a:t>aus Kundensicht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501820" y="4491117"/>
            <a:ext cx="2030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pPr algn="r"/>
            <a:endParaRPr lang="de-DE" sz="1400" dirty="0"/>
          </a:p>
          <a:p>
            <a:pPr algn="r"/>
            <a:r>
              <a:rPr lang="de-DE" dirty="0"/>
              <a:t>aus Anbietersicht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463A079-EF2E-4F3B-9634-B39FD54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3085F9DE-6275-41F0-A7D7-06C3DDC4CA0E}"/>
              </a:ext>
            </a:extLst>
          </p:cNvPr>
          <p:cNvSpPr/>
          <p:nvPr/>
        </p:nvSpPr>
        <p:spPr>
          <a:xfrm flipH="1" flipV="1">
            <a:off x="4223986" y="5162740"/>
            <a:ext cx="2456194" cy="155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0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4"/>
    </mc:Choice>
    <mc:Fallback xmlns="">
      <p:transition spd="slow" advTm="1976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3393136"/>
            <a:ext cx="2016000" cy="1260000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Front-Office-Faktoren</a:t>
            </a:r>
          </a:p>
          <a:p>
            <a:r>
              <a:rPr lang="de-DE" b="1" dirty="0">
                <a:solidFill>
                  <a:schemeClr val="tx1"/>
                </a:solidFill>
                <a:effectLst/>
              </a:rPr>
              <a:t>(= interne Kontaktfaktoren)</a:t>
            </a:r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Faktoren des Leistungserstellungssystems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556792"/>
            <a:ext cx="2016000" cy="12600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3393136"/>
            <a:ext cx="2016000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Externe Kontaktfaktoren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5265344"/>
            <a:ext cx="2016000" cy="12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effectLst/>
              </a:rPr>
              <a:t>Andere externe Kontaktfaktoren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83568" y="3105104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3568" y="497731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623241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6" idx="0"/>
          </p:cNvCxnSpPr>
          <p:nvPr/>
        </p:nvCxnSpPr>
        <p:spPr>
          <a:xfrm>
            <a:off x="1979600" y="2816792"/>
            <a:ext cx="0" cy="576344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2"/>
            <a:endCxn id="8" idx="0"/>
          </p:cNvCxnSpPr>
          <p:nvPr/>
        </p:nvCxnSpPr>
        <p:spPr>
          <a:xfrm>
            <a:off x="5291968" y="4653136"/>
            <a:ext cx="0" cy="612208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  <a:endCxn id="7" idx="1"/>
          </p:cNvCxnSpPr>
          <p:nvPr/>
        </p:nvCxnSpPr>
        <p:spPr>
          <a:xfrm>
            <a:off x="2987600" y="4023136"/>
            <a:ext cx="1296368" cy="0"/>
          </a:xfrm>
          <a:prstGeom prst="straightConnector1">
            <a:avLst/>
          </a:prstGeom>
          <a:ln w="349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07904" y="1484784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effectLst/>
                <a:latin typeface="+mj-lt"/>
              </a:rPr>
              <a:t>Line of Interaction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0501" y="2636912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endParaRPr lang="de-DE" sz="1400" dirty="0"/>
          </a:p>
          <a:p>
            <a:pPr algn="r"/>
            <a:r>
              <a:rPr lang="de-DE" dirty="0"/>
              <a:t>aus Kundensicht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501820" y="4491117"/>
            <a:ext cx="2030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+mj-lt"/>
              </a:defRPr>
            </a:lvl1pPr>
          </a:lstStyle>
          <a:p>
            <a:r>
              <a:rPr lang="de-DE" dirty="0"/>
              <a:t>Line of </a:t>
            </a:r>
            <a:r>
              <a:rPr lang="de-DE" dirty="0" err="1"/>
              <a:t>Visibility</a:t>
            </a:r>
            <a:r>
              <a:rPr lang="de-DE" dirty="0"/>
              <a:t> </a:t>
            </a:r>
          </a:p>
          <a:p>
            <a:pPr algn="r"/>
            <a:endParaRPr lang="de-DE" sz="1400" dirty="0"/>
          </a:p>
          <a:p>
            <a:pPr algn="r"/>
            <a:r>
              <a:rPr lang="de-DE" dirty="0"/>
              <a:t>aus Anbietersicht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463A079-EF2E-4F3B-9634-B39FD54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1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81"/>
    </mc:Choice>
    <mc:Fallback xmlns="">
      <p:transition spd="slow" advTm="11738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dirty="0" err="1"/>
              <a:t>Blueprint</a:t>
            </a:r>
            <a:r>
              <a:rPr lang="de-DE" dirty="0"/>
              <a:t>: Arztpraxis</a:t>
            </a:r>
          </a:p>
        </p:txBody>
      </p:sp>
      <p:sp>
        <p:nvSpPr>
          <p:cNvPr id="29" name="Rechteck 28"/>
          <p:cNvSpPr/>
          <p:nvPr/>
        </p:nvSpPr>
        <p:spPr>
          <a:xfrm>
            <a:off x="4932040" y="1252512"/>
            <a:ext cx="244827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Faktoren jenseits der Line of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Visibility</a:t>
            </a:r>
            <a:r>
              <a:rPr lang="de-DE" sz="1200" dirty="0">
                <a:solidFill>
                  <a:schemeClr val="tx1"/>
                </a:solidFill>
                <a:effectLst/>
              </a:rPr>
              <a:t> für Arztpraxis</a:t>
            </a:r>
          </a:p>
        </p:txBody>
      </p:sp>
      <p:sp>
        <p:nvSpPr>
          <p:cNvPr id="30" name="Rechteck 29"/>
          <p:cNvSpPr/>
          <p:nvPr/>
        </p:nvSpPr>
        <p:spPr>
          <a:xfrm>
            <a:off x="7668344" y="1700808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Front-Office-Faktoren</a:t>
            </a:r>
          </a:p>
        </p:txBody>
      </p:sp>
      <p:sp>
        <p:nvSpPr>
          <p:cNvPr id="31" name="Rechteck 30"/>
          <p:cNvSpPr/>
          <p:nvPr/>
        </p:nvSpPr>
        <p:spPr>
          <a:xfrm>
            <a:off x="7668344" y="98072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0465826F-E506-453B-B067-65C0BDF5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0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7"/>
    </mc:Choice>
    <mc:Fallback xmlns="">
      <p:transition spd="slow" advTm="173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dirty="0" err="1"/>
              <a:t>Blueprint</a:t>
            </a:r>
            <a:r>
              <a:rPr lang="de-DE" dirty="0"/>
              <a:t>: Arztpraxis</a:t>
            </a:r>
          </a:p>
        </p:txBody>
      </p:sp>
      <p:sp>
        <p:nvSpPr>
          <p:cNvPr id="4" name="Rechteck 3"/>
          <p:cNvSpPr/>
          <p:nvPr/>
        </p:nvSpPr>
        <p:spPr>
          <a:xfrm>
            <a:off x="827584" y="980728"/>
            <a:ext cx="1008112" cy="842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Häusliche Gespräche, Krankheits-wahrnehmung</a:t>
            </a:r>
          </a:p>
        </p:txBody>
      </p:sp>
      <p:sp>
        <p:nvSpPr>
          <p:cNvPr id="5" name="Rechteck 4"/>
          <p:cNvSpPr/>
          <p:nvPr/>
        </p:nvSpPr>
        <p:spPr>
          <a:xfrm>
            <a:off x="827584" y="2060848"/>
            <a:ext cx="1008112" cy="457200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Termin-vereinbarung</a:t>
            </a:r>
          </a:p>
        </p:txBody>
      </p:sp>
      <p:sp>
        <p:nvSpPr>
          <p:cNvPr id="6" name="Rechteck 5"/>
          <p:cNvSpPr/>
          <p:nvPr/>
        </p:nvSpPr>
        <p:spPr>
          <a:xfrm>
            <a:off x="827584" y="2729110"/>
            <a:ext cx="1008112" cy="313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Fahrt zum Arzt</a:t>
            </a:r>
          </a:p>
        </p:txBody>
      </p:sp>
      <p:sp>
        <p:nvSpPr>
          <p:cNvPr id="7" name="Rechteck 6"/>
          <p:cNvSpPr/>
          <p:nvPr/>
        </p:nvSpPr>
        <p:spPr>
          <a:xfrm>
            <a:off x="827584" y="3266272"/>
            <a:ext cx="1008112" cy="457200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Betreten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der Praxis</a:t>
            </a:r>
          </a:p>
        </p:txBody>
      </p:sp>
      <p:sp>
        <p:nvSpPr>
          <p:cNvPr id="8" name="Rechteck 7"/>
          <p:cNvSpPr/>
          <p:nvPr/>
        </p:nvSpPr>
        <p:spPr>
          <a:xfrm>
            <a:off x="827584" y="3946313"/>
            <a:ext cx="1008112" cy="313184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Rezeption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827584" y="4483968"/>
            <a:ext cx="1008112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Wartezimmer, Gespräch mit Wartenden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2483768" y="2060848"/>
            <a:ext cx="100811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Eintragen des Termins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483768" y="3742790"/>
            <a:ext cx="1008112" cy="63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Telefonat mit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Disease</a:t>
            </a:r>
            <a:r>
              <a:rPr lang="de-DE" sz="1200" dirty="0">
                <a:solidFill>
                  <a:schemeClr val="tx1"/>
                </a:solidFill>
                <a:effectLst/>
              </a:rPr>
              <a:t> Manager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83768" y="3166726"/>
            <a:ext cx="1008112" cy="450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Suchen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der Akte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2483768" y="4534878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Ärztliche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Anamnese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96136" y="4534878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Labor</a:t>
            </a:r>
          </a:p>
        </p:txBody>
      </p:sp>
      <p:sp>
        <p:nvSpPr>
          <p:cNvPr id="15" name="Rechteck 14"/>
          <p:cNvSpPr/>
          <p:nvPr/>
        </p:nvSpPr>
        <p:spPr>
          <a:xfrm>
            <a:off x="4139952" y="4486298"/>
            <a:ext cx="1008112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Wartezimmer, Gespräch mit Wartenden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7452320" y="453487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</a:rPr>
              <a:t>Weiterver-arbeitung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452320" y="381479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Versandt der Proben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96136" y="381479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Vorbereitung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„Röhrchen“</a:t>
            </a:r>
          </a:p>
        </p:txBody>
      </p:sp>
      <p:sp>
        <p:nvSpPr>
          <p:cNvPr id="19" name="Rechteck 18"/>
          <p:cNvSpPr/>
          <p:nvPr/>
        </p:nvSpPr>
        <p:spPr>
          <a:xfrm>
            <a:off x="5796136" y="309471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Erfassung 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der Daten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5796136" y="237463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Anforderung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des Labors</a:t>
            </a:r>
          </a:p>
        </p:txBody>
      </p:sp>
      <p:sp>
        <p:nvSpPr>
          <p:cNvPr id="21" name="Rechteck 20"/>
          <p:cNvSpPr/>
          <p:nvPr/>
        </p:nvSpPr>
        <p:spPr>
          <a:xfrm>
            <a:off x="5796136" y="5400194"/>
            <a:ext cx="1008112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Wartezimmer, Gespräch mit Wartenden</a:t>
            </a:r>
          </a:p>
        </p:txBody>
      </p:sp>
      <p:sp>
        <p:nvSpPr>
          <p:cNvPr id="22" name="Rechteck 21"/>
          <p:cNvSpPr/>
          <p:nvPr/>
        </p:nvSpPr>
        <p:spPr>
          <a:xfrm>
            <a:off x="4355976" y="5400194"/>
            <a:ext cx="1008112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Telefonat mit bester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 Freundin</a:t>
            </a:r>
          </a:p>
        </p:txBody>
      </p:sp>
      <p:sp>
        <p:nvSpPr>
          <p:cNvPr id="23" name="Rechteck 22"/>
          <p:cNvSpPr/>
          <p:nvPr/>
        </p:nvSpPr>
        <p:spPr>
          <a:xfrm>
            <a:off x="2915816" y="5445224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Ärztliches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Gespräch</a:t>
            </a:r>
          </a:p>
        </p:txBody>
      </p:sp>
      <p:sp>
        <p:nvSpPr>
          <p:cNvPr id="24" name="Rechteck 23"/>
          <p:cNvSpPr/>
          <p:nvPr/>
        </p:nvSpPr>
        <p:spPr>
          <a:xfrm>
            <a:off x="1475656" y="5445224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Rezept ausstellen</a:t>
            </a:r>
          </a:p>
        </p:txBody>
      </p:sp>
      <p:sp>
        <p:nvSpPr>
          <p:cNvPr id="25" name="Rechteck 24"/>
          <p:cNvSpPr/>
          <p:nvPr/>
        </p:nvSpPr>
        <p:spPr>
          <a:xfrm>
            <a:off x="1475656" y="6165304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Apotheke</a:t>
            </a:r>
          </a:p>
        </p:txBody>
      </p:sp>
      <p:sp>
        <p:nvSpPr>
          <p:cNvPr id="26" name="Rechteck 25"/>
          <p:cNvSpPr/>
          <p:nvPr/>
        </p:nvSpPr>
        <p:spPr>
          <a:xfrm>
            <a:off x="2915816" y="6165304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Einnahme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Medikamente</a:t>
            </a:r>
          </a:p>
        </p:txBody>
      </p:sp>
      <p:sp>
        <p:nvSpPr>
          <p:cNvPr id="27" name="Rechteck 26"/>
          <p:cNvSpPr/>
          <p:nvPr/>
        </p:nvSpPr>
        <p:spPr>
          <a:xfrm>
            <a:off x="4355976" y="6165304"/>
            <a:ext cx="1008112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effectLst/>
              </a:rPr>
              <a:t>…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796136" y="6165304"/>
            <a:ext cx="244827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Wiedervorstellung zur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Besprechung der Laborergebnisse</a:t>
            </a:r>
          </a:p>
        </p:txBody>
      </p:sp>
      <p:sp>
        <p:nvSpPr>
          <p:cNvPr id="29" name="Rechteck 28"/>
          <p:cNvSpPr/>
          <p:nvPr/>
        </p:nvSpPr>
        <p:spPr>
          <a:xfrm>
            <a:off x="4932040" y="1252512"/>
            <a:ext cx="244827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Faktoren jenseits der Line of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Visibility</a:t>
            </a:r>
            <a:r>
              <a:rPr lang="de-DE" sz="1200" dirty="0">
                <a:solidFill>
                  <a:schemeClr val="tx1"/>
                </a:solidFill>
                <a:effectLst/>
              </a:rPr>
              <a:t> für Arztpraxis</a:t>
            </a:r>
          </a:p>
        </p:txBody>
      </p:sp>
      <p:sp>
        <p:nvSpPr>
          <p:cNvPr id="30" name="Rechteck 29"/>
          <p:cNvSpPr/>
          <p:nvPr/>
        </p:nvSpPr>
        <p:spPr>
          <a:xfrm>
            <a:off x="7668344" y="1700808"/>
            <a:ext cx="1008112" cy="50405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Front-Office-Faktoren</a:t>
            </a:r>
          </a:p>
        </p:txBody>
      </p:sp>
      <p:sp>
        <p:nvSpPr>
          <p:cNvPr id="31" name="Rechteck 30"/>
          <p:cNvSpPr/>
          <p:nvPr/>
        </p:nvSpPr>
        <p:spPr>
          <a:xfrm>
            <a:off x="7668344" y="980728"/>
            <a:ext cx="10081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Back-Office-Faktoren</a:t>
            </a:r>
          </a:p>
        </p:txBody>
      </p:sp>
      <p:cxnSp>
        <p:nvCxnSpPr>
          <p:cNvPr id="33" name="Gerade Verbindung mit Pfeil 32"/>
          <p:cNvCxnSpPr>
            <a:stCxn id="4" idx="2"/>
            <a:endCxn id="5" idx="0"/>
          </p:cNvCxnSpPr>
          <p:nvPr/>
        </p:nvCxnSpPr>
        <p:spPr>
          <a:xfrm>
            <a:off x="1331640" y="1823120"/>
            <a:ext cx="0" cy="23772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5" idx="2"/>
            <a:endCxn id="6" idx="0"/>
          </p:cNvCxnSpPr>
          <p:nvPr/>
        </p:nvCxnSpPr>
        <p:spPr>
          <a:xfrm>
            <a:off x="1331640" y="2518048"/>
            <a:ext cx="0" cy="21106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2"/>
            <a:endCxn id="7" idx="0"/>
          </p:cNvCxnSpPr>
          <p:nvPr/>
        </p:nvCxnSpPr>
        <p:spPr>
          <a:xfrm>
            <a:off x="1331640" y="3042294"/>
            <a:ext cx="0" cy="22397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7" idx="2"/>
            <a:endCxn id="8" idx="0"/>
          </p:cNvCxnSpPr>
          <p:nvPr/>
        </p:nvCxnSpPr>
        <p:spPr>
          <a:xfrm>
            <a:off x="1331640" y="3723472"/>
            <a:ext cx="0" cy="22284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9" idx="0"/>
          </p:cNvCxnSpPr>
          <p:nvPr/>
        </p:nvCxnSpPr>
        <p:spPr>
          <a:xfrm>
            <a:off x="1331640" y="4259497"/>
            <a:ext cx="0" cy="22447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9" idx="3"/>
            <a:endCxn id="13" idx="1"/>
          </p:cNvCxnSpPr>
          <p:nvPr/>
        </p:nvCxnSpPr>
        <p:spPr>
          <a:xfrm>
            <a:off x="1835696" y="4784576"/>
            <a:ext cx="648072" cy="23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13" idx="3"/>
            <a:endCxn id="15" idx="1"/>
          </p:cNvCxnSpPr>
          <p:nvPr/>
        </p:nvCxnSpPr>
        <p:spPr>
          <a:xfrm>
            <a:off x="3491880" y="4786906"/>
            <a:ext cx="64807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5" idx="3"/>
            <a:endCxn id="14" idx="1"/>
          </p:cNvCxnSpPr>
          <p:nvPr/>
        </p:nvCxnSpPr>
        <p:spPr>
          <a:xfrm>
            <a:off x="5148064" y="4786906"/>
            <a:ext cx="64807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14" idx="3"/>
            <a:endCxn id="16" idx="1"/>
          </p:cNvCxnSpPr>
          <p:nvPr/>
        </p:nvCxnSpPr>
        <p:spPr>
          <a:xfrm>
            <a:off x="6804248" y="4786906"/>
            <a:ext cx="64807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6" idx="0"/>
            <a:endCxn id="17" idx="2"/>
          </p:cNvCxnSpPr>
          <p:nvPr/>
        </p:nvCxnSpPr>
        <p:spPr>
          <a:xfrm flipV="1">
            <a:off x="7956376" y="4318854"/>
            <a:ext cx="0" cy="216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4" idx="0"/>
            <a:endCxn id="18" idx="2"/>
          </p:cNvCxnSpPr>
          <p:nvPr/>
        </p:nvCxnSpPr>
        <p:spPr>
          <a:xfrm flipV="1">
            <a:off x="6300192" y="4318854"/>
            <a:ext cx="0" cy="216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18" idx="0"/>
            <a:endCxn id="19" idx="2"/>
          </p:cNvCxnSpPr>
          <p:nvPr/>
        </p:nvCxnSpPr>
        <p:spPr>
          <a:xfrm flipV="1">
            <a:off x="6300192" y="3598774"/>
            <a:ext cx="0" cy="216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19" idx="0"/>
            <a:endCxn id="20" idx="2"/>
          </p:cNvCxnSpPr>
          <p:nvPr/>
        </p:nvCxnSpPr>
        <p:spPr>
          <a:xfrm flipV="1">
            <a:off x="6300192" y="2878694"/>
            <a:ext cx="0" cy="216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8" idx="3"/>
            <a:endCxn id="11" idx="1"/>
          </p:cNvCxnSpPr>
          <p:nvPr/>
        </p:nvCxnSpPr>
        <p:spPr>
          <a:xfrm flipV="1">
            <a:off x="1835696" y="4060538"/>
            <a:ext cx="648072" cy="4236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8" idx="3"/>
            <a:endCxn id="12" idx="1"/>
          </p:cNvCxnSpPr>
          <p:nvPr/>
        </p:nvCxnSpPr>
        <p:spPr>
          <a:xfrm flipV="1">
            <a:off x="1835696" y="3392106"/>
            <a:ext cx="648072" cy="71079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>
            <a:stCxn id="5" idx="3"/>
            <a:endCxn id="10" idx="1"/>
          </p:cNvCxnSpPr>
          <p:nvPr/>
        </p:nvCxnSpPr>
        <p:spPr>
          <a:xfrm>
            <a:off x="1835696" y="2289448"/>
            <a:ext cx="64807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14" idx="2"/>
            <a:endCxn id="21" idx="0"/>
          </p:cNvCxnSpPr>
          <p:nvPr/>
        </p:nvCxnSpPr>
        <p:spPr>
          <a:xfrm>
            <a:off x="6300192" y="5038934"/>
            <a:ext cx="0" cy="36126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21" idx="1"/>
            <a:endCxn id="22" idx="3"/>
          </p:cNvCxnSpPr>
          <p:nvPr/>
        </p:nvCxnSpPr>
        <p:spPr>
          <a:xfrm flipH="1">
            <a:off x="5364088" y="570080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22" idx="1"/>
            <a:endCxn id="23" idx="3"/>
          </p:cNvCxnSpPr>
          <p:nvPr/>
        </p:nvCxnSpPr>
        <p:spPr>
          <a:xfrm flipH="1" flipV="1">
            <a:off x="3923928" y="5697252"/>
            <a:ext cx="432048" cy="355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>
            <a:stCxn id="23" idx="1"/>
            <a:endCxn id="24" idx="3"/>
          </p:cNvCxnSpPr>
          <p:nvPr/>
        </p:nvCxnSpPr>
        <p:spPr>
          <a:xfrm flipH="1">
            <a:off x="2483768" y="569725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24" idx="2"/>
            <a:endCxn id="25" idx="0"/>
          </p:cNvCxnSpPr>
          <p:nvPr/>
        </p:nvCxnSpPr>
        <p:spPr>
          <a:xfrm>
            <a:off x="1979712" y="5949280"/>
            <a:ext cx="0" cy="216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>
            <a:stCxn id="25" idx="3"/>
            <a:endCxn id="26" idx="1"/>
          </p:cNvCxnSpPr>
          <p:nvPr/>
        </p:nvCxnSpPr>
        <p:spPr>
          <a:xfrm>
            <a:off x="2483768" y="641733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>
            <a:stCxn id="26" idx="3"/>
            <a:endCxn id="27" idx="1"/>
          </p:cNvCxnSpPr>
          <p:nvPr/>
        </p:nvCxnSpPr>
        <p:spPr>
          <a:xfrm>
            <a:off x="3923928" y="641733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27" idx="3"/>
            <a:endCxn id="28" idx="1"/>
          </p:cNvCxnSpPr>
          <p:nvPr/>
        </p:nvCxnSpPr>
        <p:spPr>
          <a:xfrm>
            <a:off x="5364088" y="641733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0A72E5FA-EB73-4384-A00E-D0B0A6A4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09"/>
    </mc:Choice>
    <mc:Fallback xmlns="">
      <p:transition spd="slow" advTm="2239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	</a:t>
            </a:r>
          </a:p>
          <a:p>
            <a:pPr eaLnBrk="1" hangingPunct="1">
              <a:buFontTx/>
              <a:buAutoNum type="arabicPlain" startAt="3"/>
            </a:pPr>
            <a:r>
              <a:rPr lang="de-DE" b="1" dirty="0"/>
              <a:t>Produktion</a:t>
            </a:r>
          </a:p>
          <a:p>
            <a:pPr eaLnBrk="1" hangingPunct="1">
              <a:buFontTx/>
              <a:buNone/>
            </a:pPr>
            <a:r>
              <a:rPr lang="de-DE" b="1" dirty="0"/>
              <a:t>	3.1 Produktionstheorie der Dienstleister</a:t>
            </a:r>
          </a:p>
          <a:p>
            <a:pPr eaLnBrk="1" hangingPunct="1">
              <a:buFontTx/>
              <a:buNone/>
            </a:pPr>
            <a:r>
              <a:rPr lang="de-DE" dirty="0"/>
              <a:t>	3.2 Qualitätsmanagement</a:t>
            </a:r>
          </a:p>
          <a:p>
            <a:pPr eaLnBrk="1" hangingPunct="1">
              <a:buFontTx/>
              <a:buNone/>
            </a:pPr>
            <a:r>
              <a:rPr lang="de-DE" dirty="0"/>
              <a:t>	3.3 Produktionsprogrammplanung </a:t>
            </a:r>
          </a:p>
          <a:p>
            <a:pPr eaLnBrk="1" hangingPunct="1">
              <a:buFontTx/>
              <a:buNone/>
            </a:pPr>
            <a:r>
              <a:rPr lang="de-DE" dirty="0"/>
              <a:t>	3.4 Prozessmanagement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DD628C69-1186-4F76-9689-3AEB0451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4"/>
    </mc:Choice>
    <mc:Fallback xmlns="">
      <p:transition spd="slow" advTm="264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Folgen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Die Messung und Steuerung der Effizienz ist deutlich schwieriger im Dienstleistungsbereich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Produktionsergebnis ist nicht ausschließlich von beeinflussbaren Faktoren abhängig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Kooperation des externen Faktors und die subjektive Qualität wird von anderen Faktoren beeinflusst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Viele Dienstleister sind Nonprofit Organisationen: schwierige Messung der Effizienz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8AD1250-3448-4103-8BF0-09C20C34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38"/>
    </mc:Choice>
    <mc:Fallback xmlns="">
      <p:transition spd="slow" advTm="5283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Effizienzmessung in erwerbswirtschaftlichen Unternehmen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3000" dirty="0">
                <a:cs typeface="Times New Roman" pitchFamily="18" charset="0"/>
              </a:rPr>
              <a:t>Wirtschaftlichkeit des Produktionsprozesses</a:t>
            </a:r>
            <a:r>
              <a:rPr lang="de-DE" sz="2800" dirty="0"/>
              <a:t> </a:t>
            </a:r>
          </a:p>
          <a:p>
            <a:pPr marL="1395413" lvl="1" indent="-938213" eaLnBrk="1" hangingPunct="1"/>
            <a:endParaRPr lang="de-DE" sz="2400" dirty="0"/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 </a:t>
            </a:r>
          </a:p>
          <a:p>
            <a:pPr marL="1395413" lvl="1" indent="-938213" eaLnBrk="1" hangingPunct="1"/>
            <a:endParaRPr lang="de-DE" sz="2400" dirty="0"/>
          </a:p>
          <a:p>
            <a:pPr marL="1395413" lvl="1" indent="-938213" eaLnBrk="1" hangingPunct="1"/>
            <a:endParaRPr lang="de-DE" sz="2400" dirty="0"/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Mit:	</a:t>
            </a:r>
            <a:r>
              <a:rPr lang="de-DE" sz="2400" dirty="0" err="1">
                <a:cs typeface="Times New Roman" pitchFamily="18" charset="0"/>
              </a:rPr>
              <a:t>x</a:t>
            </a:r>
            <a:r>
              <a:rPr lang="de-DE" sz="2400" baseline="-25000" dirty="0" err="1">
                <a:cs typeface="Times New Roman" pitchFamily="18" charset="0"/>
              </a:rPr>
              <a:t>j</a:t>
            </a:r>
            <a:r>
              <a:rPr lang="de-DE" sz="2400" dirty="0">
                <a:cs typeface="Times New Roman" pitchFamily="18" charset="0"/>
              </a:rPr>
              <a:t> 	Output j, j=1..m [Stück]</a:t>
            </a:r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>
                <a:cs typeface="Times New Roman" pitchFamily="18" charset="0"/>
              </a:rPr>
              <a:t>	</a:t>
            </a:r>
            <a:r>
              <a:rPr lang="de-DE" sz="2400" dirty="0" err="1">
                <a:cs typeface="Times New Roman" pitchFamily="18" charset="0"/>
              </a:rPr>
              <a:t>y</a:t>
            </a:r>
            <a:r>
              <a:rPr lang="de-DE" sz="2400" baseline="-25000" dirty="0" err="1">
                <a:cs typeface="Times New Roman" pitchFamily="18" charset="0"/>
              </a:rPr>
              <a:t>i</a:t>
            </a:r>
            <a:r>
              <a:rPr lang="de-DE" sz="2400" dirty="0">
                <a:cs typeface="Times New Roman" pitchFamily="18" charset="0"/>
              </a:rPr>
              <a:t>	Input i, i=1..n [Stück]</a:t>
            </a:r>
            <a:r>
              <a:rPr lang="de-DE" sz="2400" dirty="0"/>
              <a:t> </a:t>
            </a:r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	</a:t>
            </a:r>
            <a:r>
              <a:rPr lang="de-DE" sz="2400" dirty="0" err="1"/>
              <a:t>p</a:t>
            </a:r>
            <a:r>
              <a:rPr lang="de-DE" sz="2400" baseline="-25000" dirty="0" err="1"/>
              <a:t>j</a:t>
            </a:r>
            <a:r>
              <a:rPr lang="de-DE" sz="2400" dirty="0"/>
              <a:t> 	</a:t>
            </a:r>
            <a:r>
              <a:rPr lang="de-DE" sz="2400" dirty="0">
                <a:cs typeface="Times New Roman" pitchFamily="18" charset="0"/>
              </a:rPr>
              <a:t>Erlös pro Einheit von Output j [Euro]</a:t>
            </a:r>
            <a:r>
              <a:rPr lang="de-DE" sz="2400" dirty="0"/>
              <a:t> </a:t>
            </a:r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	c</a:t>
            </a:r>
            <a:r>
              <a:rPr lang="de-DE" sz="2400" baseline="-25000" dirty="0"/>
              <a:t>i</a:t>
            </a:r>
            <a:r>
              <a:rPr lang="de-DE" sz="2400" dirty="0"/>
              <a:t> 	Faktorpreis</a:t>
            </a:r>
            <a:r>
              <a:rPr lang="de-DE" sz="2400" dirty="0">
                <a:cs typeface="Times New Roman" pitchFamily="18" charset="0"/>
              </a:rPr>
              <a:t> pro Einheit von Input i [Euro]</a:t>
            </a:r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	m	</a:t>
            </a:r>
            <a:r>
              <a:rPr lang="de-DE" sz="2400" dirty="0">
                <a:cs typeface="Times New Roman" pitchFamily="18" charset="0"/>
              </a:rPr>
              <a:t>Zahl der </a:t>
            </a:r>
            <a:r>
              <a:rPr lang="de-DE" sz="2400" dirty="0" err="1">
                <a:cs typeface="Times New Roman" pitchFamily="18" charset="0"/>
              </a:rPr>
              <a:t>Outputfaktoren</a:t>
            </a:r>
            <a:r>
              <a:rPr lang="de-DE" sz="2400" dirty="0"/>
              <a:t> </a:t>
            </a:r>
          </a:p>
          <a:p>
            <a:pPr marL="1395413" lvl="1" indent="-938213" eaLnBrk="1" hangingPunct="1">
              <a:buFont typeface="Tahoma" pitchFamily="34" charset="0"/>
              <a:buNone/>
            </a:pPr>
            <a:r>
              <a:rPr lang="de-DE" sz="2400" dirty="0"/>
              <a:t>	n	</a:t>
            </a:r>
            <a:r>
              <a:rPr lang="de-DE" sz="2400" dirty="0">
                <a:cs typeface="Times New Roman" pitchFamily="18" charset="0"/>
              </a:rPr>
              <a:t>Zahl der Inputfaktoren</a:t>
            </a:r>
            <a:r>
              <a:rPr lang="de-DE" sz="2400" dirty="0"/>
              <a:t> 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37367"/>
              </p:ext>
            </p:extLst>
          </p:nvPr>
        </p:nvGraphicFramePr>
        <p:xfrm>
          <a:off x="1685925" y="2132856"/>
          <a:ext cx="2647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Formel" r:id="rId4" imgW="1114543" imgH="800011" progId="Equation.3">
                  <p:embed/>
                </p:oleObj>
              </mc:Choice>
              <mc:Fallback>
                <p:oleObj name="Formel" r:id="rId4" imgW="1114543" imgH="80001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132856"/>
                        <a:ext cx="2647950" cy="161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79862D7-F01C-4A95-BAC2-8D02031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14"/>
    </mc:Choice>
    <mc:Fallback xmlns="">
      <p:transition spd="slow" advTm="6801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Gewinn als Wirtschaftlichkeitsmaßstab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>
                <a:cs typeface="Times New Roman" pitchFamily="18" charset="0"/>
              </a:rPr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>
                <a:cs typeface="Times New Roman" pitchFamily="18" charset="0"/>
              </a:rPr>
              <a:t>					ist erfüllt, falls</a:t>
            </a:r>
            <a:r>
              <a:rPr lang="de-DE" sz="28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>
              <a:cs typeface="Times New Roman" pitchFamily="18" charset="0"/>
            </a:endParaRPr>
          </a:p>
          <a:p>
            <a:pPr marL="4763" indent="-4763" eaLnBrk="1" hangingPunct="1">
              <a:lnSpc>
                <a:spcPct val="90000"/>
              </a:lnSpc>
              <a:buFontTx/>
              <a:buNone/>
            </a:pPr>
            <a:r>
              <a:rPr lang="de-DE" sz="2000" b="1" u="sng" dirty="0">
                <a:cs typeface="Times New Roman" pitchFamily="18" charset="0"/>
              </a:rPr>
              <a:t>Folge:</a:t>
            </a:r>
            <a:r>
              <a:rPr lang="de-DE" sz="2000" b="1" dirty="0">
                <a:cs typeface="Times New Roman" pitchFamily="18" charset="0"/>
              </a:rPr>
              <a:t> 	</a:t>
            </a:r>
            <a:r>
              <a:rPr lang="de-DE" sz="2000" dirty="0">
                <a:cs typeface="Times New Roman" pitchFamily="18" charset="0"/>
              </a:rPr>
              <a:t>Der Gewinn ist ein einfaches Maß, mit dessen Hilfe die Effizienz eines 	kommerziellen Betriebes abgelesen werden kann. </a:t>
            </a:r>
          </a:p>
          <a:p>
            <a:pPr marL="4763" indent="-4763" eaLnBrk="1" hangingPunct="1">
              <a:lnSpc>
                <a:spcPct val="90000"/>
              </a:lnSpc>
              <a:buFontTx/>
              <a:buNone/>
            </a:pPr>
            <a:r>
              <a:rPr lang="de-DE" sz="2000" dirty="0">
                <a:cs typeface="Times New Roman" pitchFamily="18" charset="0"/>
              </a:rPr>
              <a:t>		Weiterhin ist der Gewinn eine eindimensionale Größe, so dass alle 	betrieblichen Aktivitäten auf allen Planungs- und 	Unternehmensebenen ausschließlich anhand dieses Kriteriums 	bewertet werden können</a:t>
            </a:r>
            <a:endParaRPr lang="de-DE" sz="2400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26621"/>
              </p:ext>
            </p:extLst>
          </p:nvPr>
        </p:nvGraphicFramePr>
        <p:xfrm>
          <a:off x="1268413" y="1427039"/>
          <a:ext cx="242093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Formel" r:id="rId4" imgW="1114543" imgH="800011" progId="Equation.3">
                  <p:embed/>
                </p:oleObj>
              </mc:Choice>
              <mc:Fallback>
                <p:oleObj name="Formel" r:id="rId4" imgW="1114543" imgH="80001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427039"/>
                        <a:ext cx="2420937" cy="1785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20332"/>
              </p:ext>
            </p:extLst>
          </p:nvPr>
        </p:nvGraphicFramePr>
        <p:xfrm>
          <a:off x="1387475" y="3319958"/>
          <a:ext cx="73612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Formel" r:id="rId6" imgW="3505200" imgH="380958" progId="Equation.3">
                  <p:embed/>
                </p:oleObj>
              </mc:Choice>
              <mc:Fallback>
                <p:oleObj name="Formel" r:id="rId6" imgW="3505200" imgH="38095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319958"/>
                        <a:ext cx="7361238" cy="973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024F55E-C9A6-4F4D-89A8-4CB54E28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56"/>
    </mc:Choice>
    <mc:Fallback xmlns="">
      <p:transition spd="slow" advTm="513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Nonprofit</a:t>
            </a:r>
            <a:r>
              <a:rPr lang="de-DE" dirty="0"/>
              <a:t>- Organisationen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cs typeface="Times New Roman" pitchFamily="18" charset="0"/>
              </a:rPr>
              <a:t>Problemstellung</a:t>
            </a:r>
            <a:r>
              <a:rPr lang="de-DE" dirty="0"/>
              <a:t> </a:t>
            </a:r>
          </a:p>
          <a:p>
            <a:pPr lvl="1" eaLnBrk="1" hangingPunct="1"/>
            <a:r>
              <a:rPr lang="de-DE" dirty="0">
                <a:cs typeface="Times New Roman" pitchFamily="18" charset="0"/>
              </a:rPr>
              <a:t>Mehrdimensionales Zielsystem</a:t>
            </a:r>
            <a:r>
              <a:rPr lang="de-DE" dirty="0"/>
              <a:t> </a:t>
            </a:r>
          </a:p>
          <a:p>
            <a:pPr lvl="1" eaLnBrk="1" hangingPunct="1"/>
            <a:r>
              <a:rPr lang="de-DE" dirty="0">
                <a:cs typeface="Times New Roman" pitchFamily="18" charset="0"/>
              </a:rPr>
              <a:t>Zielsystem mit unterschiedlichen Skalen 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de-DE" dirty="0">
                <a:cs typeface="Times New Roman" pitchFamily="18" charset="0"/>
              </a:rPr>
              <a:t>	(€, kg, </a:t>
            </a:r>
            <a:r>
              <a:rPr lang="de-DE" dirty="0" smtClean="0">
                <a:cs typeface="Times New Roman" pitchFamily="18" charset="0"/>
              </a:rPr>
              <a:t>Patient*innenzahl</a:t>
            </a:r>
            <a:r>
              <a:rPr lang="de-DE" dirty="0">
                <a:cs typeface="Times New Roman" pitchFamily="18" charset="0"/>
              </a:rPr>
              <a:t>, Lebensqualität)</a:t>
            </a:r>
            <a:r>
              <a:rPr lang="de-DE" dirty="0"/>
              <a:t> </a:t>
            </a:r>
          </a:p>
          <a:p>
            <a:pPr lvl="1" eaLnBrk="1" hangingPunct="1"/>
            <a:r>
              <a:rPr lang="de-DE" dirty="0">
                <a:cs typeface="Times New Roman" pitchFamily="18" charset="0"/>
              </a:rPr>
              <a:t>Non-monetäre, zum Teil sogar non-quantitative Ziele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D66B955-805F-424E-AB73-82A0C31E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04"/>
    </mc:Choice>
    <mc:Fallback xmlns="">
      <p:transition spd="slow" advTm="8730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Effizienzmessung in NPOs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/>
              <a:t>Mit: 	</a:t>
            </a:r>
            <a:r>
              <a:rPr lang="de-DE" sz="2000" dirty="0" err="1">
                <a:cs typeface="Times New Roman" pitchFamily="18" charset="0"/>
              </a:rPr>
              <a:t>x</a:t>
            </a:r>
            <a:r>
              <a:rPr lang="de-DE" sz="2000" baseline="-25000" dirty="0" err="1">
                <a:cs typeface="Times New Roman" pitchFamily="18" charset="0"/>
              </a:rPr>
              <a:t>j</a:t>
            </a:r>
            <a:r>
              <a:rPr lang="de-DE" sz="2000" dirty="0">
                <a:cs typeface="Times New Roman" pitchFamily="18" charset="0"/>
              </a:rPr>
              <a:t> 	Output j, j=1..m [Stück]</a:t>
            </a:r>
          </a:p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>
                <a:cs typeface="Times New Roman" pitchFamily="18" charset="0"/>
              </a:rPr>
              <a:t>		</a:t>
            </a:r>
            <a:r>
              <a:rPr lang="de-DE" sz="2000" dirty="0" err="1">
                <a:cs typeface="Times New Roman" pitchFamily="18" charset="0"/>
              </a:rPr>
              <a:t>y</a:t>
            </a:r>
            <a:r>
              <a:rPr lang="de-DE" sz="2000" baseline="-25000" dirty="0" err="1">
                <a:cs typeface="Times New Roman" pitchFamily="18" charset="0"/>
              </a:rPr>
              <a:t>i</a:t>
            </a:r>
            <a:r>
              <a:rPr lang="de-DE" sz="2000" dirty="0">
                <a:cs typeface="Times New Roman" pitchFamily="18" charset="0"/>
              </a:rPr>
              <a:t>	Input i, i=1..n [Stück]</a:t>
            </a:r>
            <a:r>
              <a:rPr lang="de-DE" sz="2000" dirty="0"/>
              <a:t> </a:t>
            </a:r>
          </a:p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/>
              <a:t>		</a:t>
            </a:r>
            <a:r>
              <a:rPr lang="de-DE" sz="2000" i="1" dirty="0" err="1">
                <a:cs typeface="Times New Roman" pitchFamily="18" charset="0"/>
              </a:rPr>
              <a:t>w</a:t>
            </a:r>
            <a:r>
              <a:rPr lang="de-DE" sz="2000" baseline="-25000" dirty="0" err="1"/>
              <a:t>j</a:t>
            </a:r>
            <a:r>
              <a:rPr lang="de-DE" sz="2000" dirty="0"/>
              <a:t> 	</a:t>
            </a:r>
            <a:r>
              <a:rPr lang="de-DE" sz="2000" dirty="0">
                <a:cs typeface="Times New Roman" pitchFamily="18" charset="0"/>
              </a:rPr>
              <a:t>Gewicht des Output j </a:t>
            </a:r>
            <a:endParaRPr lang="de-DE" sz="2000" dirty="0"/>
          </a:p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/>
              <a:t>		</a:t>
            </a:r>
            <a:r>
              <a:rPr lang="de-DE" sz="2000" i="1" dirty="0">
                <a:cs typeface="Times New Roman" pitchFamily="18" charset="0"/>
              </a:rPr>
              <a:t>v</a:t>
            </a:r>
            <a:r>
              <a:rPr lang="de-DE" sz="2000" baseline="-25000" dirty="0"/>
              <a:t>i</a:t>
            </a:r>
            <a:r>
              <a:rPr lang="de-DE" sz="2000" dirty="0"/>
              <a:t> 	</a:t>
            </a:r>
            <a:r>
              <a:rPr lang="de-DE" sz="2000" dirty="0">
                <a:cs typeface="Times New Roman" pitchFamily="18" charset="0"/>
              </a:rPr>
              <a:t>Gewicht des Inputs i </a:t>
            </a:r>
          </a:p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/>
              <a:t>		m	</a:t>
            </a:r>
            <a:r>
              <a:rPr lang="de-DE" sz="2000" dirty="0">
                <a:cs typeface="Times New Roman" pitchFamily="18" charset="0"/>
              </a:rPr>
              <a:t>Zahl der </a:t>
            </a:r>
            <a:r>
              <a:rPr lang="de-DE" sz="2000" dirty="0" err="1">
                <a:cs typeface="Times New Roman" pitchFamily="18" charset="0"/>
              </a:rPr>
              <a:t>Outputfaktoren</a:t>
            </a:r>
            <a:r>
              <a:rPr lang="de-DE" sz="2000" dirty="0"/>
              <a:t> </a:t>
            </a:r>
          </a:p>
          <a:p>
            <a:pPr lvl="1" defTabSz="614363" eaLnBrk="1" hangingPunct="1">
              <a:buFont typeface="Tahoma" pitchFamily="34" charset="0"/>
              <a:buNone/>
            </a:pPr>
            <a:r>
              <a:rPr lang="de-DE" sz="2000" dirty="0"/>
              <a:t>		n	</a:t>
            </a:r>
            <a:r>
              <a:rPr lang="de-DE" sz="2000" dirty="0">
                <a:cs typeface="Times New Roman" pitchFamily="18" charset="0"/>
              </a:rPr>
              <a:t>Zahl der Inputfaktoren</a:t>
            </a:r>
          </a:p>
          <a:p>
            <a:pPr defTabSz="614363" eaLnBrk="1" hangingPunct="1"/>
            <a:endParaRPr lang="de-DE" sz="2400" dirty="0"/>
          </a:p>
          <a:p>
            <a:pPr defTabSz="614363" eaLnBrk="1" hangingPunct="1"/>
            <a:endParaRPr lang="de-DE" sz="2400" dirty="0"/>
          </a:p>
          <a:p>
            <a:pPr defTabSz="614363" eaLnBrk="1" hangingPunct="1"/>
            <a:endParaRPr lang="de-DE" sz="2400" dirty="0"/>
          </a:p>
          <a:p>
            <a:pPr defTabSz="614363" eaLnBrk="1" hangingPunct="1"/>
            <a:endParaRPr lang="de-DE" sz="2400" dirty="0"/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100378"/>
              </p:ext>
            </p:extLst>
          </p:nvPr>
        </p:nvGraphicFramePr>
        <p:xfrm>
          <a:off x="810964" y="1331590"/>
          <a:ext cx="332898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Formel" r:id="rId4" imgW="1114543" imgH="800011" progId="Equation.3">
                  <p:embed/>
                </p:oleObj>
              </mc:Choice>
              <mc:Fallback>
                <p:oleObj name="Formel" r:id="rId4" imgW="1114543" imgH="80001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64" y="1331590"/>
                        <a:ext cx="3328988" cy="2457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A06749A-8BA5-4DE0-80F9-517219BD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2"/>
    </mc:Choice>
    <mc:Fallback xmlns="">
      <p:transition spd="slow" advTm="4941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Effizienzmessung mit </a:t>
            </a:r>
            <a:br>
              <a:rPr lang="de-DE" dirty="0"/>
            </a:br>
            <a:r>
              <a:rPr lang="de-DE" dirty="0"/>
              <a:t>Data </a:t>
            </a:r>
            <a:r>
              <a:rPr lang="de-DE" dirty="0" err="1"/>
              <a:t>Envelopment</a:t>
            </a:r>
            <a:r>
              <a:rPr lang="de-DE" dirty="0"/>
              <a:t> Analysis (DEA)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Effizienz der Einheit z</a:t>
            </a:r>
            <a:r>
              <a:rPr lang="de-DE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(DMU: </a:t>
            </a:r>
            <a:r>
              <a:rPr lang="de-DE" sz="2400" dirty="0" err="1"/>
              <a:t>Decision</a:t>
            </a:r>
            <a:r>
              <a:rPr lang="de-DE" sz="2400" dirty="0"/>
              <a:t> Making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/>
              <a:t>	Unit)</a:t>
            </a:r>
          </a:p>
          <a:p>
            <a:pPr eaLnBrk="1" hangingPunct="1">
              <a:lnSpc>
                <a:spcPct val="90000"/>
              </a:lnSpc>
            </a:pPr>
            <a:endParaRPr lang="de-DE" sz="2400" dirty="0"/>
          </a:p>
          <a:p>
            <a:pPr eaLnBrk="1" hangingPunct="1">
              <a:lnSpc>
                <a:spcPct val="90000"/>
              </a:lnSpc>
            </a:pPr>
            <a:endParaRPr lang="de-DE" sz="2400" dirty="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endParaRPr lang="de-DE" sz="2400" dirty="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/>
              <a:t>Mit:	</a:t>
            </a:r>
            <a:r>
              <a:rPr lang="de-DE" sz="2000" dirty="0" err="1"/>
              <a:t>x</a:t>
            </a:r>
            <a:r>
              <a:rPr lang="de-DE" sz="2400" baseline="-25000" dirty="0" err="1"/>
              <a:t>jk</a:t>
            </a:r>
            <a:r>
              <a:rPr lang="de-DE" sz="2000" dirty="0"/>
              <a:t> 	</a:t>
            </a:r>
            <a:r>
              <a:rPr lang="de-DE" sz="2000" dirty="0">
                <a:cs typeface="Times New Roman" pitchFamily="18" charset="0"/>
              </a:rPr>
              <a:t>Output j bei Einheit k, j=1..m [Stück]</a:t>
            </a:r>
            <a:r>
              <a:rPr lang="de-DE" sz="2000" dirty="0"/>
              <a:t>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/>
              <a:t>		</a:t>
            </a:r>
            <a:r>
              <a:rPr lang="de-DE" sz="2000" dirty="0" err="1"/>
              <a:t>y</a:t>
            </a:r>
            <a:r>
              <a:rPr lang="de-DE" sz="2400" baseline="-25000" dirty="0" err="1"/>
              <a:t>ik</a:t>
            </a:r>
            <a:r>
              <a:rPr lang="de-DE" sz="2000" dirty="0"/>
              <a:t> 	</a:t>
            </a:r>
            <a:r>
              <a:rPr lang="de-DE" sz="2000" dirty="0">
                <a:cs typeface="Times New Roman" pitchFamily="18" charset="0"/>
              </a:rPr>
              <a:t>Input i bei Einheit k, i=1..n [Stück]</a:t>
            </a:r>
            <a:r>
              <a:rPr lang="de-DE" sz="2000" dirty="0"/>
              <a:t> </a:t>
            </a:r>
          </a:p>
          <a:p>
            <a:pPr lvl="1" algn="just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>
                <a:cs typeface="Times New Roman" pitchFamily="18" charset="0"/>
              </a:rPr>
              <a:t>		</a:t>
            </a:r>
            <a:r>
              <a:rPr lang="de-DE" sz="2000" i="1" dirty="0" err="1">
                <a:cs typeface="Times New Roman" pitchFamily="18" charset="0"/>
              </a:rPr>
              <a:t>w</a:t>
            </a:r>
            <a:r>
              <a:rPr lang="de-DE" sz="2400" baseline="-25000" dirty="0" err="1">
                <a:cs typeface="Times New Roman" pitchFamily="18" charset="0"/>
              </a:rPr>
              <a:t>j</a:t>
            </a:r>
            <a:r>
              <a:rPr lang="de-DE" sz="2000" dirty="0">
                <a:cs typeface="Times New Roman" pitchFamily="18" charset="0"/>
              </a:rPr>
              <a:t>	Gewicht des Output j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>
                <a:cs typeface="Times New Roman" pitchFamily="18" charset="0"/>
              </a:rPr>
              <a:t>		</a:t>
            </a:r>
            <a:r>
              <a:rPr lang="de-DE" sz="2000" i="1" dirty="0">
                <a:cs typeface="Times New Roman" pitchFamily="18" charset="0"/>
              </a:rPr>
              <a:t>v</a:t>
            </a:r>
            <a:r>
              <a:rPr lang="de-DE" sz="2400" baseline="-25000" dirty="0">
                <a:cs typeface="Times New Roman" pitchFamily="18" charset="0"/>
              </a:rPr>
              <a:t>i</a:t>
            </a:r>
            <a:r>
              <a:rPr lang="de-DE" sz="2000" dirty="0">
                <a:cs typeface="Times New Roman" pitchFamily="18" charset="0"/>
              </a:rPr>
              <a:t>	Gewicht des Inputs i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>
                <a:cs typeface="Times New Roman" pitchFamily="18" charset="0"/>
              </a:rPr>
              <a:t>		m	Zahl der </a:t>
            </a:r>
            <a:r>
              <a:rPr lang="de-DE" sz="2000" dirty="0" err="1">
                <a:cs typeface="Times New Roman" pitchFamily="18" charset="0"/>
              </a:rPr>
              <a:t>Outputfaktoren</a:t>
            </a:r>
            <a:r>
              <a:rPr lang="de-DE" sz="2000" dirty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>
                <a:cs typeface="Times New Roman" pitchFamily="18" charset="0"/>
              </a:rPr>
              <a:t>		n	Zahl der Inputfaktoren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tabLst>
                <a:tab pos="1073150" algn="l"/>
              </a:tabLst>
            </a:pPr>
            <a:r>
              <a:rPr lang="de-DE" sz="2000" dirty="0">
                <a:cs typeface="Times New Roman" pitchFamily="18" charset="0"/>
              </a:rPr>
              <a:t>		s	Anzahl der Einheiten in der Analyse 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153736"/>
              </p:ext>
            </p:extLst>
          </p:nvPr>
        </p:nvGraphicFramePr>
        <p:xfrm>
          <a:off x="4788024" y="1556792"/>
          <a:ext cx="32131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Formel" r:id="rId4" imgW="1152576" imgH="800011" progId="Equation.3">
                  <p:embed/>
                </p:oleObj>
              </mc:Choice>
              <mc:Fallback>
                <p:oleObj name="Formel" r:id="rId4" imgW="1152576" imgH="80001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556792"/>
                        <a:ext cx="3213100" cy="229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A798E75B-5D56-4AF8-A36E-5BB2C3E2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1"/>
    </mc:Choice>
    <mc:Fallback xmlns="">
      <p:transition spd="slow" advTm="4817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Effizienzmessung mit DEA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3600" dirty="0">
                <a:cs typeface="Times New Roman" pitchFamily="18" charset="0"/>
              </a:rPr>
              <a:t>Effizienz aller s Einheiten ist</a:t>
            </a:r>
            <a:br>
              <a:rPr lang="de-DE" sz="3600" dirty="0">
                <a:cs typeface="Times New Roman" pitchFamily="18" charset="0"/>
              </a:rPr>
            </a:br>
            <a:r>
              <a:rPr lang="de-DE" sz="3600" dirty="0">
                <a:cs typeface="Times New Roman" pitchFamily="18" charset="0"/>
              </a:rPr>
              <a:t>maximal 100 %</a:t>
            </a:r>
          </a:p>
          <a:p>
            <a:pPr eaLnBrk="1" hangingPunct="1"/>
            <a:endParaRPr lang="de-DE" sz="3600" dirty="0">
              <a:cs typeface="Times New Roman" pitchFamily="18" charset="0"/>
            </a:endParaRPr>
          </a:p>
          <a:p>
            <a:pPr eaLnBrk="1" hangingPunct="1"/>
            <a:endParaRPr lang="de-DE" sz="3600" dirty="0">
              <a:cs typeface="Times New Roman" pitchFamily="18" charset="0"/>
            </a:endParaRPr>
          </a:p>
          <a:p>
            <a:pPr eaLnBrk="1" hangingPunct="1"/>
            <a:endParaRPr lang="de-DE" sz="3600" dirty="0">
              <a:cs typeface="Times New Roman" pitchFamily="18" charset="0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15559"/>
              </p:ext>
            </p:extLst>
          </p:nvPr>
        </p:nvGraphicFramePr>
        <p:xfrm>
          <a:off x="1847850" y="3274541"/>
          <a:ext cx="468471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Formel" r:id="rId6" imgW="1885984" imgH="800011" progId="Equation.3">
                  <p:embed/>
                </p:oleObj>
              </mc:Choice>
              <mc:Fallback>
                <p:oleObj name="Formel" r:id="rId6" imgW="1885984" imgH="80001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274541"/>
                        <a:ext cx="4684713" cy="209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B8C3A9B-9498-4BB8-91B6-4B54899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1E1EA039-FD3B-49F9-B772-9B5CE18338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3625" y="6397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12"/>
    </mc:Choice>
    <mc:Fallback xmlns="">
      <p:transition spd="slow" advTm="66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Effizienzmessung mit DEA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cs typeface="Times New Roman" pitchFamily="18" charset="0"/>
              </a:rPr>
              <a:t>Ergebnis im zweidimensionalen Fall (ein Input, ein Output):</a:t>
            </a:r>
            <a:r>
              <a:rPr lang="de-DE" sz="2400" dirty="0"/>
              <a:t> 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1496"/>
              </p:ext>
            </p:extLst>
          </p:nvPr>
        </p:nvGraphicFramePr>
        <p:xfrm>
          <a:off x="1462088" y="2120900"/>
          <a:ext cx="61928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Picture" r:id="rId4" imgW="5760720" imgH="4434120" progId="Word.Picture.8">
                  <p:embed/>
                </p:oleObj>
              </mc:Choice>
              <mc:Fallback>
                <p:oleObj name="Picture" r:id="rId4" imgW="5760720" imgH="44341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120900"/>
                        <a:ext cx="6192837" cy="451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563938" y="21336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dirty="0">
                <a:effectLst/>
                <a:cs typeface="Times New Roman" pitchFamily="18" charset="0"/>
              </a:rPr>
              <a:t>Ausgangslage</a:t>
            </a:r>
            <a:r>
              <a:rPr lang="de-DE" sz="2400" dirty="0">
                <a:effectLst/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6339995-7E8D-4075-AEA6-23A7DFCE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8"/>
    </mc:Choice>
    <mc:Fallback xmlns="">
      <p:transition spd="slow" advTm="4027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Effizienzmessung mit DEA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cs typeface="Times New Roman" pitchFamily="18" charset="0"/>
              </a:rPr>
              <a:t>Effizienzanalyse I: konstante Skalenerträge</a:t>
            </a:r>
            <a:r>
              <a:rPr lang="de-DE" sz="2400" dirty="0"/>
              <a:t> 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37409"/>
              </p:ext>
            </p:extLst>
          </p:nvPr>
        </p:nvGraphicFramePr>
        <p:xfrm>
          <a:off x="1462088" y="2120900"/>
          <a:ext cx="61928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7" name="Picture" r:id="rId4" imgW="5760720" imgH="4434120" progId="Word.Picture.8">
                  <p:embed/>
                </p:oleObj>
              </mc:Choice>
              <mc:Fallback>
                <p:oleObj name="Picture" r:id="rId4" imgW="5760720" imgH="4434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120900"/>
                        <a:ext cx="6192837" cy="451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3"/>
          <p:cNvCxnSpPr/>
          <p:nvPr/>
        </p:nvCxnSpPr>
        <p:spPr>
          <a:xfrm flipV="1">
            <a:off x="2627784" y="2852936"/>
            <a:ext cx="1872208" cy="3312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4752" y="3810000"/>
            <a:ext cx="1905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dirty="0">
                <a:effectLst/>
                <a:latin typeface="+mj-lt"/>
                <a:cs typeface="Times New Roman" pitchFamily="18" charset="0"/>
              </a:rPr>
              <a:t>DMU 4 ist effizient, alle anderen sind ineffizient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68FDC0D-9573-428F-A3A4-8C0C91DD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5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6"/>
    </mc:Choice>
    <mc:Fallback xmlns="">
      <p:transition spd="slow" advTm="274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Effizienzmessung mit DEA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cs typeface="Times New Roman" pitchFamily="18" charset="0"/>
              </a:rPr>
              <a:t>Effizienzanalyse II: variable Skalenerträge</a:t>
            </a:r>
            <a:r>
              <a:rPr lang="de-DE" sz="2400" dirty="0"/>
              <a:t> 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261"/>
              </p:ext>
            </p:extLst>
          </p:nvPr>
        </p:nvGraphicFramePr>
        <p:xfrm>
          <a:off x="1462088" y="2120900"/>
          <a:ext cx="61928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0" name="Picture" r:id="rId4" imgW="5760720" imgH="4434120" progId="Word.Picture.8">
                  <p:embed/>
                </p:oleObj>
              </mc:Choice>
              <mc:Fallback>
                <p:oleObj name="Picture" r:id="rId4" imgW="5760720" imgH="4434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120900"/>
                        <a:ext cx="6192837" cy="451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3"/>
          <p:cNvCxnSpPr/>
          <p:nvPr/>
        </p:nvCxnSpPr>
        <p:spPr>
          <a:xfrm flipV="1">
            <a:off x="2627784" y="5877272"/>
            <a:ext cx="72008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4752" y="3068960"/>
            <a:ext cx="1905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dirty="0">
                <a:effectLst/>
                <a:cs typeface="Times New Roman" pitchFamily="18" charset="0"/>
              </a:rPr>
              <a:t>DMU 9, 4, 2 und 3 sind auf der Effizienz-Hüllkurve. Alle anderen werden dominiert 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3347864" y="4437112"/>
            <a:ext cx="216024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563888" y="3573016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283968" y="3212976"/>
            <a:ext cx="1368152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652120" y="321297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B89F1EE-7B58-41B8-B1D4-85DAD21C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55"/>
    </mc:Choice>
    <mc:Fallback xmlns="">
      <p:transition spd="slow" advTm="722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3.1 Produktionstheorie der Dienstleister</a:t>
            </a:r>
          </a:p>
        </p:txBody>
      </p:sp>
      <p:sp>
        <p:nvSpPr>
          <p:cNvPr id="5" name="Rechteck 4"/>
          <p:cNvSpPr/>
          <p:nvPr/>
        </p:nvSpPr>
        <p:spPr>
          <a:xfrm>
            <a:off x="4932040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0272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Produktions-ergebnisse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2843808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cxnSp>
        <p:nvCxnSpPr>
          <p:cNvPr id="7" name="Gerade Verbindung mit Pfeil 6"/>
          <p:cNvCxnSpPr>
            <a:stCxn id="9" idx="3"/>
            <a:endCxn id="5" idx="1"/>
          </p:cNvCxnSpPr>
          <p:nvPr/>
        </p:nvCxnSpPr>
        <p:spPr>
          <a:xfrm>
            <a:off x="4283808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3"/>
            <a:endCxn id="8" idx="1"/>
          </p:cNvCxnSpPr>
          <p:nvPr/>
        </p:nvCxnSpPr>
        <p:spPr>
          <a:xfrm>
            <a:off x="6372040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EEAC8315-6F2C-4E54-B255-472482AB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5"/>
    </mc:Choice>
    <mc:Fallback xmlns="">
      <p:transition spd="slow" advTm="3376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DEA in der Praxis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Vorteil: mehrdimensionale Effizienzhüllkurven sind möglich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Beispiel: Vergleich ambulanter Pflegedienste in Bayern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Benchmarking, Vergleich von Einrichtungen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Benchmarking: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Beispiel: DMU 5 wird von DMU2 und DMU3 dominiert, d. h. sie stellen Benchmarks für DMU 5 dar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Krankenhaus: Krankenhausbetriebsvergleich mit Hilfe von DEA war angedacht.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3D41B5DA-2AD4-43BD-BAA0-5236E6C5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3"/>
    </mc:Choice>
    <mc:Fallback xmlns="">
      <p:transition spd="slow" advTm="6859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Ambulante Pflegedienste des Diakonischen Werkes </a:t>
            </a:r>
            <a:r>
              <a:rPr lang="de-DE" dirty="0" err="1"/>
              <a:t>i.B</a:t>
            </a:r>
            <a:r>
              <a:rPr lang="de-DE" dirty="0"/>
              <a:t>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Hintergrund: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270 ambulante Pflegedienste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Kennzahlensystem „Fokus Ambulant“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Inputs: z. B. Arbeitskräfte, Personalkosten, Anteil von Fachkräften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Outputs: z. B. Ist-Arbeitszeit, Zahl der Pflegeleistungen pro </a:t>
            </a:r>
            <a:r>
              <a:rPr lang="de-DE" sz="2000" dirty="0" smtClean="0"/>
              <a:t>Patient*in, </a:t>
            </a:r>
            <a:r>
              <a:rPr lang="de-DE" sz="2000" dirty="0"/>
              <a:t>Pflegezeit pro </a:t>
            </a:r>
            <a:r>
              <a:rPr lang="de-DE" sz="2000" dirty="0" smtClean="0"/>
              <a:t>Patient*in</a:t>
            </a:r>
            <a:endParaRPr lang="de-DE" sz="2000" dirty="0"/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Schwierigkeit des bestehenden Systems:  Stärken und Schwächen einer Einrichtung können immer nur in Bezug auf eine Kennzahl (z. B. Arbeitszeit pro </a:t>
            </a:r>
            <a:r>
              <a:rPr lang="de-DE" sz="2800" dirty="0" smtClean="0"/>
              <a:t>Patient*in) </a:t>
            </a:r>
            <a:r>
              <a:rPr lang="de-DE" sz="2800" dirty="0"/>
              <a:t>ermittelt werden.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96C25EE-FBC7-4C4D-9EDE-B4174003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0"/>
    </mc:Choice>
    <mc:Fallback xmlns="">
      <p:transition spd="slow" advTm="4691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DEA-Modell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dirty="0"/>
              <a:t>Inputs: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Gesamtkosten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Sachkosten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Personalkosten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Verwaltungskosten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Hilfskräfteanteil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Ausfallzeiten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Auslastung des Personals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Outputs: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Umsatz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Zahl der Leistungen pro Hausbesuch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Zeit pro Hausbesuch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Varianten: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Verschiedene Kombinationen von Inputs und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Verschiedene Annahmen bzgl. Skalenelastizität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C8E1878-7CAD-488C-ABBE-B5C605B7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4"/>
    </mc:Choice>
    <mc:Fallback xmlns="">
      <p:transition spd="slow" advTm="2641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Effizienzhäufigkeit bei 21 Szenarien </a:t>
            </a:r>
          </a:p>
        </p:txBody>
      </p:sp>
      <p:sp>
        <p:nvSpPr>
          <p:cNvPr id="1329157" name="Rectangle 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547644"/>
              </p:ext>
            </p:extLst>
          </p:nvPr>
        </p:nvGraphicFramePr>
        <p:xfrm>
          <a:off x="0" y="1412875"/>
          <a:ext cx="91440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Arbeitsblatt" r:id="rId4" imgW="5362575" imgH="3228975" progId="Excel.Sheet.8">
                  <p:embed/>
                </p:oleObj>
              </mc:Choice>
              <mc:Fallback>
                <p:oleObj name="Arbeitsblatt" r:id="rId4" imgW="5362575" imgH="32289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91440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EA84559-0E44-4B0F-9FCB-35089B3F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8"/>
    </mc:Choice>
    <mc:Fallback xmlns="">
      <p:transition spd="slow" advTm="5279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Weiteres Vorgehen der Vorlesung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/>
            <a:r>
              <a:rPr lang="de-DE" sz="2800" dirty="0">
                <a:cs typeface="Times New Roman" pitchFamily="18" charset="0"/>
              </a:rPr>
              <a:t>Prinzip: Verwirklichung des Effizienzprinzips auf allen Planungsebenen</a:t>
            </a:r>
          </a:p>
          <a:p>
            <a:pPr lvl="1" eaLnBrk="1" hangingPunct="1"/>
            <a:r>
              <a:rPr lang="de-DE" sz="2400" dirty="0">
                <a:cs typeface="Times New Roman" pitchFamily="18" charset="0"/>
              </a:rPr>
              <a:t>Geschäftsfeldplanung: Art der zu produzierenden Produkte</a:t>
            </a:r>
            <a:r>
              <a:rPr lang="de-DE" sz="2400" dirty="0"/>
              <a:t> </a:t>
            </a:r>
          </a:p>
          <a:p>
            <a:pPr lvl="1" eaLnBrk="1" hangingPunct="1"/>
            <a:r>
              <a:rPr lang="de-DE" sz="2400" dirty="0">
                <a:cs typeface="Times New Roman" pitchFamily="18" charset="0"/>
              </a:rPr>
              <a:t>Investitionsplanung: Produktionsmittelplanung</a:t>
            </a:r>
            <a:r>
              <a:rPr lang="de-DE" sz="2400" dirty="0"/>
              <a:t> </a:t>
            </a:r>
          </a:p>
          <a:p>
            <a:pPr lvl="1" eaLnBrk="1" hangingPunct="1"/>
            <a:r>
              <a:rPr lang="de-DE" sz="2400" dirty="0">
                <a:cs typeface="Times New Roman" pitchFamily="18" charset="0"/>
              </a:rPr>
              <a:t>Leistungsmanagement</a:t>
            </a:r>
          </a:p>
          <a:p>
            <a:pPr lvl="2" eaLnBrk="1" hangingPunct="1"/>
            <a:r>
              <a:rPr lang="de-DE" sz="2000" dirty="0">
                <a:cs typeface="Times New Roman" pitchFamily="18" charset="0"/>
              </a:rPr>
              <a:t>Programmplanung: Menge der zu produzierenden Produkte</a:t>
            </a:r>
            <a:r>
              <a:rPr lang="de-DE" sz="2000" dirty="0"/>
              <a:t> </a:t>
            </a:r>
          </a:p>
          <a:p>
            <a:pPr lvl="2" eaLnBrk="1" hangingPunct="1"/>
            <a:r>
              <a:rPr lang="de-DE" sz="2000" dirty="0"/>
              <a:t>Qualitätsmanagement: Qualität der zu produzierenden Produkte</a:t>
            </a:r>
          </a:p>
          <a:p>
            <a:pPr lvl="1" eaLnBrk="1" hangingPunct="1"/>
            <a:r>
              <a:rPr lang="de-DE" sz="2400" dirty="0">
                <a:cs typeface="Times New Roman" pitchFamily="18" charset="0"/>
              </a:rPr>
              <a:t>Ablaufplanung: Reihenfolge, Warteschlangen und Lagerhaltung der zu produzierenden Produkte</a:t>
            </a:r>
            <a:r>
              <a:rPr lang="de-DE" sz="24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16132186-579E-4A35-A968-8D40342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2"/>
    </mc:Choice>
    <mc:Fallback xmlns="">
      <p:transition spd="slow" advTm="9715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	</a:t>
            </a:r>
          </a:p>
          <a:p>
            <a:pPr eaLnBrk="1" hangingPunct="1">
              <a:buFontTx/>
              <a:buAutoNum type="arabicPlain" startAt="3"/>
            </a:pPr>
            <a:r>
              <a:rPr lang="de-DE" b="1" dirty="0"/>
              <a:t>Produktion</a:t>
            </a:r>
          </a:p>
          <a:p>
            <a:pPr eaLnBrk="1" hangingPunct="1">
              <a:buFontTx/>
              <a:buNone/>
            </a:pPr>
            <a:r>
              <a:rPr lang="de-DE" b="1" dirty="0"/>
              <a:t>	3.1 Produktionstheorie der Dienstleister</a:t>
            </a:r>
          </a:p>
          <a:p>
            <a:pPr eaLnBrk="1" hangingPunct="1">
              <a:buFontTx/>
              <a:buNone/>
            </a:pPr>
            <a:r>
              <a:rPr lang="de-DE" dirty="0"/>
              <a:t>	3.2 Qualitätsmanagement</a:t>
            </a:r>
          </a:p>
          <a:p>
            <a:pPr eaLnBrk="1" hangingPunct="1">
              <a:buFontTx/>
              <a:buNone/>
            </a:pPr>
            <a:r>
              <a:rPr lang="de-DE" dirty="0"/>
              <a:t>	3.3 Produktionsprogrammplanung </a:t>
            </a:r>
          </a:p>
          <a:p>
            <a:pPr eaLnBrk="1" hangingPunct="1">
              <a:buFontTx/>
              <a:buNone/>
            </a:pPr>
            <a:r>
              <a:rPr lang="de-DE" dirty="0"/>
              <a:t>	3.4 Prozessmanagement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D745B81-68F6-48BE-BA20-2D1004ED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90"/>
    </mc:Choice>
    <mc:Fallback xmlns="">
      <p:transition spd="slow" advTm="344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Ökonomisches Prinzip: Effizienz des Transformationsprozesses</a:t>
            </a:r>
          </a:p>
        </p:txBody>
      </p:sp>
      <p:sp>
        <p:nvSpPr>
          <p:cNvPr id="5" name="Rechteck 4"/>
          <p:cNvSpPr/>
          <p:nvPr/>
        </p:nvSpPr>
        <p:spPr>
          <a:xfrm>
            <a:off x="4932040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0272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Produktions-ergebnisse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2843808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cxnSp>
        <p:nvCxnSpPr>
          <p:cNvPr id="7" name="Gerade Verbindung mit Pfeil 6"/>
          <p:cNvCxnSpPr>
            <a:stCxn id="9" idx="3"/>
            <a:endCxn id="5" idx="1"/>
          </p:cNvCxnSpPr>
          <p:nvPr/>
        </p:nvCxnSpPr>
        <p:spPr>
          <a:xfrm>
            <a:off x="4283808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3"/>
            <a:endCxn id="8" idx="1"/>
          </p:cNvCxnSpPr>
          <p:nvPr/>
        </p:nvCxnSpPr>
        <p:spPr>
          <a:xfrm>
            <a:off x="6372040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95164" y="4221088"/>
            <a:ext cx="8425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+mj-lt"/>
              </a:rPr>
              <a:t>Ingenieure, Mediziner, Pflegekräfte etc. betrachten den Transformationsprozess ebenso. Das „Spezifische“ an der ökonomischen Betrachtung ist die Effizienz. Aber was ist Effizienz?</a:t>
            </a:r>
          </a:p>
        </p:txBody>
      </p:sp>
      <p:cxnSp>
        <p:nvCxnSpPr>
          <p:cNvPr id="3" name="Gekrümmte Verbindung 2"/>
          <p:cNvCxnSpPr>
            <a:stCxn id="9" idx="0"/>
            <a:endCxn id="8" idx="0"/>
          </p:cNvCxnSpPr>
          <p:nvPr/>
        </p:nvCxnSpPr>
        <p:spPr>
          <a:xfrm rot="5400000" flipH="1" flipV="1">
            <a:off x="5652040" y="1052736"/>
            <a:ext cx="12700" cy="4176464"/>
          </a:xfrm>
          <a:prstGeom prst="curvedConnector3">
            <a:avLst>
              <a:gd name="adj1" fmla="val 8492961"/>
            </a:avLst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817799" y="2420888"/>
            <a:ext cx="163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effectLst/>
                <a:latin typeface="+mj-lt"/>
              </a:rPr>
              <a:t>EFFIZIENZ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A24E21C-D22F-43E7-A696-B5223889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6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2"/>
    </mc:Choice>
    <mc:Fallback xmlns="">
      <p:transition spd="slow" advTm="393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Ökonomisches Prinzip: Effizienz des Transformationsprozesses</a:t>
            </a:r>
          </a:p>
        </p:txBody>
      </p:sp>
      <p:sp>
        <p:nvSpPr>
          <p:cNvPr id="5" name="Rechteck 4"/>
          <p:cNvSpPr/>
          <p:nvPr/>
        </p:nvSpPr>
        <p:spPr>
          <a:xfrm>
            <a:off x="4932040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0272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Produktions-ergebnisse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2843808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55576" y="5229200"/>
            <a:ext cx="1440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effectLst/>
              </a:rPr>
              <a:t>Unterneh-mensziele</a:t>
            </a:r>
            <a:endParaRPr lang="de-DE" sz="18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7" name="Gerade Verbindung mit Pfeil 6"/>
          <p:cNvCxnSpPr>
            <a:stCxn id="9" idx="3"/>
            <a:endCxn id="5" idx="1"/>
          </p:cNvCxnSpPr>
          <p:nvPr/>
        </p:nvCxnSpPr>
        <p:spPr>
          <a:xfrm>
            <a:off x="4283808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3"/>
            <a:endCxn id="8" idx="1"/>
          </p:cNvCxnSpPr>
          <p:nvPr/>
        </p:nvCxnSpPr>
        <p:spPr>
          <a:xfrm>
            <a:off x="6372040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8" idx="2"/>
            <a:endCxn id="12" idx="3"/>
          </p:cNvCxnSpPr>
          <p:nvPr/>
        </p:nvCxnSpPr>
        <p:spPr>
          <a:xfrm rot="5400000">
            <a:off x="4103828" y="1952796"/>
            <a:ext cx="1728192" cy="554469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95164" y="1840954"/>
            <a:ext cx="8425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+mj-lt"/>
              </a:rPr>
              <a:t>Effizienz bedeutet, dass die Unternehmensziele mit möglichst geringen Verbräuchen an Produktionsfaktoren erreicht werden bzw. dass mit gegebenen Produktionsfaktoren die Unternehmensziele bestmöglich erreicht werden.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F060AAC-C256-4574-B4A8-06F223CA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2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2"/>
    </mc:Choice>
    <mc:Fallback xmlns="">
      <p:transition spd="slow" advTm="330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2000" dirty="0"/>
              <a:t>Störgrößen führen zu ständiger Adaption der Produktionsvorgaben, um die Unternehmensziele zu erreichen. Hierbei spielt die Gütereigenschaft eine entscheidende Rolle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4932040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0272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Produktions-ergebnisse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2843808" y="3140968"/>
            <a:ext cx="1440000" cy="7200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932040" y="4581128"/>
            <a:ext cx="144000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Produktions-vorgaben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43808" y="5229200"/>
            <a:ext cx="1440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Betriebswirt. 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55576" y="5229200"/>
            <a:ext cx="1440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effectLst/>
              </a:rPr>
              <a:t>Unterneh-mensziele</a:t>
            </a:r>
            <a:endParaRPr lang="de-DE" sz="1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32040" y="1700808"/>
            <a:ext cx="144000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effectLst/>
              </a:rPr>
              <a:t>Störgröße</a:t>
            </a:r>
          </a:p>
        </p:txBody>
      </p:sp>
      <p:cxnSp>
        <p:nvCxnSpPr>
          <p:cNvPr id="7" name="Gerade Verbindung mit Pfeil 6"/>
          <p:cNvCxnSpPr>
            <a:stCxn id="9" idx="3"/>
            <a:endCxn id="5" idx="1"/>
          </p:cNvCxnSpPr>
          <p:nvPr/>
        </p:nvCxnSpPr>
        <p:spPr>
          <a:xfrm>
            <a:off x="4283808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3"/>
            <a:endCxn id="8" idx="1"/>
          </p:cNvCxnSpPr>
          <p:nvPr/>
        </p:nvCxnSpPr>
        <p:spPr>
          <a:xfrm>
            <a:off x="6372040" y="3501008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3" idx="2"/>
            <a:endCxn id="5" idx="0"/>
          </p:cNvCxnSpPr>
          <p:nvPr/>
        </p:nvCxnSpPr>
        <p:spPr>
          <a:xfrm>
            <a:off x="5652040" y="242088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0" idx="0"/>
            <a:endCxn id="5" idx="2"/>
          </p:cNvCxnSpPr>
          <p:nvPr/>
        </p:nvCxnSpPr>
        <p:spPr>
          <a:xfrm flipV="1">
            <a:off x="5652040" y="386104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2" idx="3"/>
            <a:endCxn id="11" idx="1"/>
          </p:cNvCxnSpPr>
          <p:nvPr/>
        </p:nvCxnSpPr>
        <p:spPr>
          <a:xfrm>
            <a:off x="2195576" y="5589240"/>
            <a:ext cx="6482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8" idx="2"/>
            <a:endCxn id="11" idx="3"/>
          </p:cNvCxnSpPr>
          <p:nvPr/>
        </p:nvCxnSpPr>
        <p:spPr>
          <a:xfrm rot="5400000">
            <a:off x="5147944" y="2996912"/>
            <a:ext cx="1728192" cy="345646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winkelte Verbindung 2"/>
          <p:cNvCxnSpPr>
            <a:stCxn id="11" idx="0"/>
            <a:endCxn id="10" idx="1"/>
          </p:cNvCxnSpPr>
          <p:nvPr/>
        </p:nvCxnSpPr>
        <p:spPr>
          <a:xfrm rot="5400000" flipH="1" flipV="1">
            <a:off x="4103908" y="4401068"/>
            <a:ext cx="288032" cy="136823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79C6C03-E130-4D29-BA76-7AB24173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1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27"/>
    </mc:Choice>
    <mc:Fallback xmlns="">
      <p:transition spd="slow" advTm="39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Eigenschaften von Gütern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b="1" dirty="0"/>
              <a:t>Sachgüter:</a:t>
            </a:r>
            <a:endParaRPr lang="de-DE" sz="2400" dirty="0"/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Materiell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Lagerfähig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Transportierbar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Übertragbar</a:t>
            </a:r>
            <a:endParaRPr lang="de-DE" sz="2000" b="1" dirty="0"/>
          </a:p>
          <a:p>
            <a:pPr eaLnBrk="1" hangingPunct="1">
              <a:lnSpc>
                <a:spcPct val="80000"/>
              </a:lnSpc>
            </a:pPr>
            <a:r>
              <a:rPr lang="de-DE" sz="2400" b="1" dirty="0"/>
              <a:t>Dienstleistungen:</a:t>
            </a:r>
            <a:endParaRPr lang="de-DE" sz="2400" dirty="0"/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Immateriell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Volatil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Nicht lagerfähig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Nicht transportierbar</a:t>
            </a:r>
          </a:p>
          <a:p>
            <a:pPr marL="1076325" lvl="1" eaLnBrk="1" hangingPunct="1">
              <a:lnSpc>
                <a:spcPct val="80000"/>
              </a:lnSpc>
            </a:pPr>
            <a:r>
              <a:rPr lang="de-DE" sz="2000" dirty="0"/>
              <a:t>In der Regel nicht übertragbar (Kundenpräsenzbedingte Dienstleistung)</a:t>
            </a:r>
            <a:endParaRPr lang="de-DE" sz="2000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de-DE" sz="2400" dirty="0"/>
              <a:t>Dienstleistungsproduktion erfolgt in Einheit von Ort, Zeit und Handlung; „Uno-Actu Prinzip“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de-DE" sz="2400" dirty="0"/>
              <a:t>Externer Faktor als „Mitproduzent“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95FC1A0-0802-48C1-84B1-B194F0B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24"/>
    </mc:Choice>
    <mc:Fallback xmlns="">
      <p:transition spd="slow" advTm="1333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Klassische Produktionstheorie</a:t>
            </a:r>
          </a:p>
        </p:txBody>
      </p:sp>
      <p:sp>
        <p:nvSpPr>
          <p:cNvPr id="3" name="Rechteck 2"/>
          <p:cNvSpPr/>
          <p:nvPr/>
        </p:nvSpPr>
        <p:spPr>
          <a:xfrm>
            <a:off x="395536" y="2996952"/>
            <a:ext cx="1619821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Produktions-faktoren</a:t>
            </a:r>
          </a:p>
        </p:txBody>
      </p:sp>
      <p:sp>
        <p:nvSpPr>
          <p:cNvPr id="7" name="Rechteck 6"/>
          <p:cNvSpPr/>
          <p:nvPr/>
        </p:nvSpPr>
        <p:spPr>
          <a:xfrm>
            <a:off x="2013082" y="2996952"/>
            <a:ext cx="1478797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Betriebsmittel</a:t>
            </a:r>
            <a:r>
              <a:rPr lang="de-DE" sz="1600" dirty="0">
                <a:solidFill>
                  <a:schemeClr val="tx1"/>
                </a:solidFill>
                <a:effectLst/>
              </a:rPr>
              <a:t> (dominant)</a:t>
            </a:r>
          </a:p>
        </p:txBody>
      </p:sp>
      <p:sp>
        <p:nvSpPr>
          <p:cNvPr id="8" name="Rechteck 7"/>
          <p:cNvSpPr/>
          <p:nvPr/>
        </p:nvSpPr>
        <p:spPr>
          <a:xfrm>
            <a:off x="2015357" y="3717032"/>
            <a:ext cx="1486409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Werkstoffe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effectLst/>
              </a:rPr>
              <a:t>(gewichtig)</a:t>
            </a:r>
          </a:p>
        </p:txBody>
      </p:sp>
      <p:sp>
        <p:nvSpPr>
          <p:cNvPr id="9" name="Rechteck 8"/>
          <p:cNvSpPr/>
          <p:nvPr/>
        </p:nvSpPr>
        <p:spPr>
          <a:xfrm>
            <a:off x="2010660" y="4437112"/>
            <a:ext cx="1481218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ffectLst/>
              </a:rPr>
              <a:t>Arbeit</a:t>
            </a:r>
            <a:r>
              <a:rPr lang="de-DE" sz="1600" dirty="0">
                <a:solidFill>
                  <a:schemeClr val="tx1"/>
                </a:solidFill>
                <a:effectLst/>
              </a:rPr>
              <a:t> (geringe Bedeutung)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2996952"/>
            <a:ext cx="3096344" cy="216024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27984" y="2996952"/>
            <a:ext cx="1800200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KOMBINATION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=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PRODUKTION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7164288" y="2996952"/>
            <a:ext cx="1584176" cy="216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Sächliches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Produkt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=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/>
              </a:rPr>
              <a:t>PROBLEM-LÖSUNG</a:t>
            </a:r>
          </a:p>
        </p:txBody>
      </p:sp>
      <p:cxnSp>
        <p:nvCxnSpPr>
          <p:cNvPr id="5" name="Gerade Verbindung mit Pfeil 4"/>
          <p:cNvCxnSpPr>
            <a:stCxn id="8" idx="3"/>
            <a:endCxn id="10" idx="1"/>
          </p:cNvCxnSpPr>
          <p:nvPr/>
        </p:nvCxnSpPr>
        <p:spPr>
          <a:xfrm>
            <a:off x="3501766" y="4077072"/>
            <a:ext cx="926218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10" idx="3"/>
            <a:endCxn id="11" idx="1"/>
          </p:cNvCxnSpPr>
          <p:nvPr/>
        </p:nvCxnSpPr>
        <p:spPr>
          <a:xfrm>
            <a:off x="6228184" y="4077072"/>
            <a:ext cx="936104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BB44A14-5C4A-417E-AEBF-917126C3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4BC2-E647-406E-A8B6-EB4A4509A69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2"/>
    </mc:Choice>
    <mc:Fallback xmlns="">
      <p:transition spd="slow" advTm="466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Implikationsbeispiel: Kalkulation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Zuschlagskalkulation: Lohnkosten als Zuschlagssatz zum dominanten Faktor Werkstoffe</a:t>
            </a:r>
          </a:p>
          <a:p>
            <a:pPr eaLnBrk="1" hangingPunct="1"/>
            <a:r>
              <a:rPr lang="de-DE" sz="2800"/>
              <a:t>Bei 80% Werkstoffkosten, 10% Abschreibungen und 10% Löhne ist dies eine sinnvolle Möglichkeit</a:t>
            </a:r>
          </a:p>
          <a:p>
            <a:pPr eaLnBrk="1" hangingPunct="1"/>
            <a:r>
              <a:rPr lang="de-DE" sz="2800"/>
              <a:t>Bei 80% Lohnkosten und einer sehr geringen Korrelation von Werkstoffinput und Arbeitszeit ist dies fraglich, z. B. Pflege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E0F91C89-435C-4BDD-8DD3-87608CDA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82D-9F93-4DEA-B310-BDCF6A594BF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40"/>
    </mc:Choice>
    <mc:Fallback xmlns="">
      <p:transition spd="slow" advTm="1011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Bildschirmpräsentation (4:3)</PresentationFormat>
  <Paragraphs>395</Paragraphs>
  <Slides>35</Slides>
  <Notes>35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Calibri</vt:lpstr>
      <vt:lpstr>Symbol</vt:lpstr>
      <vt:lpstr>Tahoma</vt:lpstr>
      <vt:lpstr>Times New Roman</vt:lpstr>
      <vt:lpstr>Larissa</vt:lpstr>
      <vt:lpstr>Formel</vt:lpstr>
      <vt:lpstr>Picture</vt:lpstr>
      <vt:lpstr>Arbeitsblatt</vt:lpstr>
      <vt:lpstr>GESUNDHEITSMANAGEMENT II Teil 3a-1    Prof. Dr. Steffen Fleßa  Lehrstuhl für Allgemeine Betriebswirtschaftslehre  und Gesundheitsmanagement Universität Greifswald </vt:lpstr>
      <vt:lpstr>Gliederung</vt:lpstr>
      <vt:lpstr>3.1 Produktionstheorie der Dienstleister</vt:lpstr>
      <vt:lpstr>Ökonomisches Prinzip: Effizienz des Transformationsprozesses</vt:lpstr>
      <vt:lpstr>Ökonomisches Prinzip: Effizienz des Transformationsprozesses</vt:lpstr>
      <vt:lpstr>Störgrößen führen zu ständiger Adaption der Produktionsvorgaben, um die Unternehmensziele zu erreichen. Hierbei spielt die Gütereigenschaft eine entscheidende Rolle </vt:lpstr>
      <vt:lpstr>Eigenschaften von Gütern</vt:lpstr>
      <vt:lpstr>Klassische Produktionstheorie</vt:lpstr>
      <vt:lpstr>Implikationsbeispiel: Kalkulation</vt:lpstr>
      <vt:lpstr>Dienstleistungsproduktion</vt:lpstr>
      <vt:lpstr>Dienstleistungsproduktion</vt:lpstr>
      <vt:lpstr>Line of Visibility</vt:lpstr>
      <vt:lpstr>Faktoren des Leistungserstellungssystems</vt:lpstr>
      <vt:lpstr>Faktoren des Leistungserstellungssystems</vt:lpstr>
      <vt:lpstr>Faktoren des Leistungserstellungssystems</vt:lpstr>
      <vt:lpstr>Faktoren des Leistungserstellungssystems</vt:lpstr>
      <vt:lpstr>Faktoren des Leistungserstellungssystems</vt:lpstr>
      <vt:lpstr>Blueprint: Arztpraxis</vt:lpstr>
      <vt:lpstr>Blueprint: Arztpraxis</vt:lpstr>
      <vt:lpstr>Folgen</vt:lpstr>
      <vt:lpstr>Effizienzmessung in erwerbswirtschaftlichen Unternehmen</vt:lpstr>
      <vt:lpstr>Gewinn als Wirtschaftlichkeitsmaßstab</vt:lpstr>
      <vt:lpstr>Nonprofit- Organisationen </vt:lpstr>
      <vt:lpstr>Effizienzmessung in NPOs</vt:lpstr>
      <vt:lpstr>Effizienzmessung mit  Data Envelopment Analysis (DEA) </vt:lpstr>
      <vt:lpstr>Effizienzmessung mit DEA</vt:lpstr>
      <vt:lpstr>Effizienzmessung mit DEA</vt:lpstr>
      <vt:lpstr>Effizienzmessung mit DEA</vt:lpstr>
      <vt:lpstr>Effizienzmessung mit DEA</vt:lpstr>
      <vt:lpstr>DEA in der Praxis</vt:lpstr>
      <vt:lpstr>Ambulante Pflegedienste des Diakonischen Werkes i.B.</vt:lpstr>
      <vt:lpstr>DEA-Modell</vt:lpstr>
      <vt:lpstr>Effizienzhäufigkeit bei 21 Szenarien </vt:lpstr>
      <vt:lpstr>Weiteres Vorgehen der Vorlesung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543</cp:revision>
  <cp:lastPrinted>2013-05-28T12:57:16Z</cp:lastPrinted>
  <dcterms:created xsi:type="dcterms:W3CDTF">2003-05-27T08:12:45Z</dcterms:created>
  <dcterms:modified xsi:type="dcterms:W3CDTF">2024-01-30T14:12:42Z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