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3"/>
  </p:notesMasterIdLst>
  <p:handoutMasterIdLst>
    <p:handoutMasterId r:id="rId24"/>
  </p:handoutMasterIdLst>
  <p:sldIdLst>
    <p:sldId id="1099" r:id="rId2"/>
    <p:sldId id="1114" r:id="rId3"/>
    <p:sldId id="1115" r:id="rId4"/>
    <p:sldId id="930" r:id="rId5"/>
    <p:sldId id="997" r:id="rId6"/>
    <p:sldId id="996" r:id="rId7"/>
    <p:sldId id="982" r:id="rId8"/>
    <p:sldId id="1111" r:id="rId9"/>
    <p:sldId id="932" r:id="rId10"/>
    <p:sldId id="933" r:id="rId11"/>
    <p:sldId id="934" r:id="rId12"/>
    <p:sldId id="935" r:id="rId13"/>
    <p:sldId id="936" r:id="rId14"/>
    <p:sldId id="937" r:id="rId15"/>
    <p:sldId id="940" r:id="rId16"/>
    <p:sldId id="1113" r:id="rId17"/>
    <p:sldId id="943" r:id="rId18"/>
    <p:sldId id="944" r:id="rId19"/>
    <p:sldId id="945" r:id="rId20"/>
    <p:sldId id="946" r:id="rId21"/>
    <p:sldId id="1112" r:id="rId22"/>
  </p:sldIdLst>
  <p:sldSz cx="9144000" cy="6858000" type="screen4x3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000000"/>
    <a:srgbClr val="FFCCFF"/>
    <a:srgbClr val="DDDDDD"/>
    <a:srgbClr val="FFCCCC"/>
    <a:srgbClr val="FF0000"/>
    <a:srgbClr val="FFFF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07" autoAdjust="0"/>
    <p:restoredTop sz="67155" autoAdjust="0"/>
  </p:normalViewPr>
  <p:slideViewPr>
    <p:cSldViewPr>
      <p:cViewPr varScale="1">
        <p:scale>
          <a:sx n="63" d="100"/>
          <a:sy n="63" d="100"/>
        </p:scale>
        <p:origin x="1680" y="53"/>
      </p:cViewPr>
      <p:guideLst>
        <p:guide orient="horz" pos="2160"/>
        <p:guide pos="254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8A791768-DB43-4384-BA8E-18557D938B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364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7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1EF17558-0290-4C89-B4D4-DE901B46B61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160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>
              <a:latin typeface="+mn-lt"/>
            </a:endParaRPr>
          </a:p>
        </p:txBody>
      </p:sp>
      <p:sp>
        <p:nvSpPr>
          <p:cNvPr id="1740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889" indent="-285726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2907" indent="-22858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070" indent="-22858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232" indent="-22858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395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559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8722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5884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D391168-26D1-4B2E-B610-04E7843715D5}" type="slidenum">
              <a:rPr lang="de-DE" sz="1200"/>
              <a:pPr eaLnBrk="1" hangingPunct="1"/>
              <a:t>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408739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955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 dirty="0">
              <a:latin typeface="Arial" pitchFamily="34" charset="0"/>
            </a:endParaRPr>
          </a:p>
        </p:txBody>
      </p:sp>
      <p:sp>
        <p:nvSpPr>
          <p:cNvPr id="279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33F4316-E787-4F0A-B650-2E1AE5911151}" type="slidenum">
              <a:rPr lang="de-DE" sz="1200" smtClean="0"/>
              <a:pPr eaLnBrk="1" hangingPunct="1"/>
              <a:t>11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3998693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057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 dirty="0">
              <a:latin typeface="Arial" pitchFamily="34" charset="0"/>
            </a:endParaRPr>
          </a:p>
        </p:txBody>
      </p:sp>
      <p:sp>
        <p:nvSpPr>
          <p:cNvPr id="28058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F765275-40E7-48D5-954F-B99E3A92E541}" type="slidenum">
              <a:rPr lang="de-DE" sz="1200" smtClean="0"/>
              <a:pPr eaLnBrk="1" hangingPunct="1"/>
              <a:t>12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798038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160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 dirty="0">
              <a:latin typeface="Arial" pitchFamily="34" charset="0"/>
            </a:endParaRPr>
          </a:p>
        </p:txBody>
      </p:sp>
      <p:sp>
        <p:nvSpPr>
          <p:cNvPr id="28160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F829D2E-513E-4260-A9F9-F661C43A6903}" type="slidenum">
              <a:rPr lang="de-DE" sz="1200" smtClean="0"/>
              <a:pPr eaLnBrk="1" hangingPunct="1"/>
              <a:t>13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5733992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262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 dirty="0">
              <a:latin typeface="Arial" pitchFamily="34" charset="0"/>
            </a:endParaRPr>
          </a:p>
        </p:txBody>
      </p:sp>
      <p:sp>
        <p:nvSpPr>
          <p:cNvPr id="28262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C0ADD55-A533-40DE-BD0F-A0A3BBE2DE77}" type="slidenum">
              <a:rPr lang="de-DE" sz="1200" smtClean="0"/>
              <a:pPr eaLnBrk="1" hangingPunct="1"/>
              <a:t>14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855844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1843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28650" lvl="1" indent="-171450">
              <a:buFont typeface="Arial" pitchFamily="34" charset="0"/>
              <a:buChar char="•"/>
              <a:defRPr/>
            </a:pPr>
            <a:endParaRPr lang="de-DE" dirty="0">
              <a:latin typeface="Arial" pitchFamily="34" charset="0"/>
            </a:endParaRPr>
          </a:p>
        </p:txBody>
      </p:sp>
      <p:sp>
        <p:nvSpPr>
          <p:cNvPr id="29184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B5E2AD9-BC03-4A78-B8E3-2A8AA1252116}" type="slidenum">
              <a:rPr lang="de-DE" sz="1200" smtClean="0"/>
              <a:pPr eaLnBrk="1" hangingPunct="1"/>
              <a:t>15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4807593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491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 dirty="0">
              <a:latin typeface="Arial" pitchFamily="34" charset="0"/>
            </a:endParaRPr>
          </a:p>
        </p:txBody>
      </p:sp>
      <p:sp>
        <p:nvSpPr>
          <p:cNvPr id="2949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63A8221-253E-4A1B-9428-1FE7E20B95FA}" type="slidenum">
              <a:rPr lang="de-DE" sz="1200" smtClean="0"/>
              <a:pPr eaLnBrk="1" hangingPunct="1"/>
              <a:t>17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088790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593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 dirty="0">
              <a:latin typeface="Arial" pitchFamily="34" charset="0"/>
            </a:endParaRPr>
          </a:p>
        </p:txBody>
      </p:sp>
      <p:sp>
        <p:nvSpPr>
          <p:cNvPr id="29594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5EA6C1F-5620-4967-AE41-D1AC454A3D28}" type="slidenum">
              <a:rPr lang="de-DE" sz="1200" smtClean="0"/>
              <a:pPr eaLnBrk="1" hangingPunct="1"/>
              <a:t>18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3531748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6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 dirty="0">
              <a:latin typeface="Arial" pitchFamily="34" charset="0"/>
            </a:endParaRPr>
          </a:p>
        </p:txBody>
      </p:sp>
      <p:sp>
        <p:nvSpPr>
          <p:cNvPr id="29696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25050B3-2E1E-4EE1-9D83-1D2C90177D2B}" type="slidenum">
              <a:rPr lang="de-DE" sz="1200" smtClean="0"/>
              <a:pPr eaLnBrk="1" hangingPunct="1"/>
              <a:t>19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9131403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798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 dirty="0">
              <a:latin typeface="Arial" pitchFamily="34" charset="0"/>
            </a:endParaRPr>
          </a:p>
        </p:txBody>
      </p:sp>
      <p:sp>
        <p:nvSpPr>
          <p:cNvPr id="2979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B1254A1-FC88-4081-B15D-C3CEA31178D2}" type="slidenum">
              <a:rPr lang="de-DE" sz="1200" smtClean="0"/>
              <a:pPr eaLnBrk="1" hangingPunct="1"/>
              <a:t>20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8392270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094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>
              <a:latin typeface="Arial" pitchFamily="34" charset="0"/>
            </a:endParaRPr>
          </a:p>
        </p:txBody>
      </p:sp>
      <p:sp>
        <p:nvSpPr>
          <p:cNvPr id="21094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D4CE599-E42C-4B6F-940C-BDE816C287C6}" type="slidenum">
              <a:rPr lang="de-DE" sz="1200" smtClean="0"/>
              <a:pPr eaLnBrk="1" hangingPunct="1"/>
              <a:t>21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829942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7920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A24775A-3CB5-43B9-8BDC-120641130D52}" type="slidenum">
              <a:rPr lang="de-DE" sz="1200" smtClean="0"/>
              <a:pPr eaLnBrk="1" hangingPunct="1"/>
              <a:t>2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826966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094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>
              <a:latin typeface="Arial" pitchFamily="34" charset="0"/>
            </a:endParaRPr>
          </a:p>
        </p:txBody>
      </p:sp>
      <p:sp>
        <p:nvSpPr>
          <p:cNvPr id="21094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D4CE599-E42C-4B6F-940C-BDE816C287C6}" type="slidenum">
              <a:rPr lang="de-DE" sz="1200" smtClean="0"/>
              <a:pPr eaLnBrk="1" hangingPunct="1"/>
              <a:t>3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702199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395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 dirty="0">
              <a:latin typeface="Arial" pitchFamily="34" charset="0"/>
            </a:endParaRPr>
          </a:p>
        </p:txBody>
      </p:sp>
      <p:sp>
        <p:nvSpPr>
          <p:cNvPr id="2539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7EAD1AC-AFCE-44B0-9301-5AB713C73FEF}" type="slidenum">
              <a:rPr lang="de-DE" sz="1200" smtClean="0"/>
              <a:pPr eaLnBrk="1" hangingPunct="1"/>
              <a:t>4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075818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34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 dirty="0">
              <a:latin typeface="Arial" pitchFamily="34" charset="0"/>
            </a:endParaRPr>
          </a:p>
        </p:txBody>
      </p:sp>
      <p:sp>
        <p:nvSpPr>
          <p:cNvPr id="2734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112E8C9-5385-4232-8271-27F3F5AA9DD3}" type="slidenum">
              <a:rPr lang="de-DE" sz="1200" smtClean="0"/>
              <a:pPr eaLnBrk="1" hangingPunct="1"/>
              <a:t>5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832499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443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 dirty="0">
              <a:latin typeface="Arial" pitchFamily="34" charset="0"/>
            </a:endParaRPr>
          </a:p>
        </p:txBody>
      </p:sp>
      <p:sp>
        <p:nvSpPr>
          <p:cNvPr id="27443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C35D847-76F9-4F9E-A59B-0DC9006AE717}" type="slidenum">
              <a:rPr lang="de-DE" sz="1200" smtClean="0"/>
              <a:pPr eaLnBrk="1" hangingPunct="1"/>
              <a:t>6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4247413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2754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EE4A685-7D99-471F-BD34-FEB9305EA6A8}" type="slidenum">
              <a:rPr lang="de-DE" sz="1200" smtClean="0"/>
              <a:pPr eaLnBrk="1" hangingPunct="1"/>
              <a:t>7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579699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48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 dirty="0">
              <a:latin typeface="Arial" pitchFamily="34" charset="0"/>
            </a:endParaRPr>
          </a:p>
        </p:txBody>
      </p:sp>
      <p:sp>
        <p:nvSpPr>
          <p:cNvPr id="2764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C5183FD-191D-45A0-9D66-D5780C7C181C}" type="slidenum">
              <a:rPr lang="de-DE" sz="1200" smtClean="0"/>
              <a:pPr eaLnBrk="1" hangingPunct="1"/>
              <a:t>9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700464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853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>
              <a:latin typeface="Arial" pitchFamily="34" charset="0"/>
            </a:endParaRPr>
          </a:p>
        </p:txBody>
      </p:sp>
      <p:sp>
        <p:nvSpPr>
          <p:cNvPr id="2785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17E856B-6FFD-4BDE-B638-502907F5FBCE}" type="slidenum">
              <a:rPr lang="de-DE" sz="1200" smtClean="0"/>
              <a:pPr eaLnBrk="1" hangingPunct="1"/>
              <a:t>10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286632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AB307-4BEA-4C59-A38B-C0686C3AEE8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8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534F9-AE1C-4D0D-9736-93D3F5923D1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9826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1B99A-479B-44DC-8154-03383004ECC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22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4B82D-9F93-4DEA-B310-BDCF6A594BF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197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81E12-DD25-4028-9D37-1C48D34DDDC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004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79FA6-AC0D-40D3-8FAE-15F4CCF5932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1794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797F6-DA88-4517-A8E3-418FD6C03A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283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24BC2-E647-406E-A8B6-EB4A4509A69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813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7F717-9B3A-45AD-B520-56A10EDDF15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513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0A358-980F-4CA5-93EE-A756A62C22B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135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FDB22-6FCD-4E67-B2B9-11A316C5E3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80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B5FC673-52CC-4850-8BC2-AC4DA3141DB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 b="1" dirty="0">
                <a:cs typeface="Times New Roman" charset="0"/>
              </a:rPr>
              <a:t>GESUNDHEITSMANAGEMENT II</a:t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>Teil </a:t>
            </a:r>
            <a:r>
              <a:rPr lang="de-DE" sz="4000" b="1" dirty="0" smtClean="0">
                <a:cs typeface="Times New Roman" charset="0"/>
              </a:rPr>
              <a:t>3a-3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Prof. Dr. Steffen </a:t>
            </a:r>
            <a:r>
              <a:rPr lang="de-DE" sz="2400" b="1" dirty="0" err="1">
                <a:cs typeface="Times New Roman" charset="0"/>
              </a:rPr>
              <a:t>Fleßa</a:t>
            </a:r>
            <a:r>
              <a:rPr lang="de-DE" sz="2400" b="1" dirty="0">
                <a:cs typeface="Times New Roman" charset="0"/>
              </a:rPr>
              <a:t/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/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Lehrstuhl für Allgemeine Betriebswirtschaftslehre 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und Gesundheitsmanagement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Universität Greifswald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endParaRPr lang="de-DE" sz="4000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2CC00A8F-DA0F-4487-9B3D-58DBF4968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9AB307-4BEA-4C59-A38B-C0686C3AEE8A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2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19"/>
    </mc:Choice>
    <mc:Fallback xmlns="">
      <p:transition spd="slow" advTm="821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4000" b="1"/>
              <a:t>Akkreditierung oder Zertifizierung?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z="2400" dirty="0"/>
              <a:t>Akkreditierung ist in USA Voraussetzung, um </a:t>
            </a:r>
            <a:r>
              <a:rPr lang="de-DE" sz="2400" dirty="0" smtClean="0"/>
              <a:t>Patient*innen </a:t>
            </a:r>
            <a:r>
              <a:rPr lang="de-DE" sz="2400" dirty="0"/>
              <a:t>der MEDICARE und MEDICAID zu behandeln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u="sng" dirty="0" err="1">
                <a:cs typeface="Times New Roman" pitchFamily="18" charset="0"/>
              </a:rPr>
              <a:t>Medicare</a:t>
            </a:r>
            <a:r>
              <a:rPr lang="de-DE" sz="2000" u="sng" dirty="0">
                <a:cs typeface="Times New Roman" pitchFamily="18" charset="0"/>
              </a:rPr>
              <a:t>: </a:t>
            </a:r>
            <a:r>
              <a:rPr lang="de-DE" sz="2000" dirty="0">
                <a:cs typeface="Times New Roman" pitchFamily="18" charset="0"/>
              </a:rPr>
              <a:t>steuerfinanzierte Grundversorgung für </a:t>
            </a:r>
            <a:r>
              <a:rPr lang="de-DE" sz="2000" dirty="0" smtClean="0">
                <a:cs typeface="Times New Roman" pitchFamily="18" charset="0"/>
              </a:rPr>
              <a:t>Patient</a:t>
            </a:r>
            <a:r>
              <a:rPr lang="de-DE" sz="2000" dirty="0"/>
              <a:t>*inn</a:t>
            </a:r>
            <a:r>
              <a:rPr lang="de-DE" sz="2000" dirty="0" smtClean="0">
                <a:cs typeface="Times New Roman" pitchFamily="18" charset="0"/>
              </a:rPr>
              <a:t>en </a:t>
            </a:r>
            <a:r>
              <a:rPr lang="de-DE" sz="2000" dirty="0">
                <a:cs typeface="Times New Roman" pitchFamily="18" charset="0"/>
              </a:rPr>
              <a:t>&gt; 65 Lebensjahre</a:t>
            </a:r>
            <a:r>
              <a:rPr lang="de-DE" sz="2000" dirty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u="sng" dirty="0" err="1">
                <a:cs typeface="Times New Roman" pitchFamily="18" charset="0"/>
              </a:rPr>
              <a:t>Medicaid</a:t>
            </a:r>
            <a:r>
              <a:rPr lang="de-DE" sz="2000" dirty="0"/>
              <a:t>: steuerfinanzierte Grundversorgung für bedürftige </a:t>
            </a:r>
            <a:r>
              <a:rPr lang="de-DE" sz="2000" dirty="0" smtClean="0">
                <a:cs typeface="Times New Roman" pitchFamily="18" charset="0"/>
              </a:rPr>
              <a:t>Patient</a:t>
            </a:r>
            <a:r>
              <a:rPr lang="de-DE" sz="2000" dirty="0"/>
              <a:t>*inn</a:t>
            </a:r>
            <a:r>
              <a:rPr lang="de-DE" sz="2000" dirty="0" smtClean="0">
                <a:cs typeface="Times New Roman" pitchFamily="18" charset="0"/>
              </a:rPr>
              <a:t>en</a:t>
            </a:r>
            <a:endParaRPr lang="de-DE" sz="2000" dirty="0"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de-DE" sz="2000" dirty="0">
                <a:cs typeface="Times New Roman" pitchFamily="18" charset="0"/>
              </a:rPr>
              <a:t>HMOs schließen sich teilweise an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Akkreditierung erfolgt entweder durch JCAHO oder Regierung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Regierung selbst bevorzugt JCAHO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Damit ist kein freiwilliger Zertifizierungsprozess, sondern ein erzwungener Akkreditierungsprozess eingeleitet: Ohne Akkreditierung können „Kassenpatient*innen“ nicht abgerechnet werden</a:t>
            </a:r>
          </a:p>
          <a:p>
            <a:pPr lvl="1" eaLnBrk="1" hangingPunct="1">
              <a:lnSpc>
                <a:spcPct val="90000"/>
              </a:lnSpc>
            </a:pPr>
            <a:endParaRPr lang="de-DE" sz="2000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48D53835-B9D0-43DD-A1BA-BE01DF692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4B82D-9F93-4DEA-B310-BDCF6A594BF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428"/>
    </mc:Choice>
    <mc:Fallback xmlns="">
      <p:transition spd="slow" advTm="167428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963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4000" b="1"/>
              <a:t>Zulassungsvoraussetzungen für Akkreditierung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dirty="0"/>
              <a:t>bis 2002: Klinikstandort USA</a:t>
            </a:r>
          </a:p>
          <a:p>
            <a:pPr lvl="1" eaLnBrk="1" hangingPunct="1"/>
            <a:r>
              <a:rPr lang="de-DE" dirty="0"/>
              <a:t>Ausnahme: Armeekrankenhäuser</a:t>
            </a:r>
          </a:p>
          <a:p>
            <a:pPr eaLnBrk="1" hangingPunct="1"/>
            <a:r>
              <a:rPr lang="de-DE" dirty="0"/>
              <a:t>Visitation und Selbstbewertung</a:t>
            </a:r>
          </a:p>
          <a:p>
            <a:pPr lvl="1" eaLnBrk="1" hangingPunct="1"/>
            <a:r>
              <a:rPr lang="de-DE" dirty="0"/>
              <a:t>368 Standards mit 1032 Messelementen</a:t>
            </a:r>
          </a:p>
          <a:p>
            <a:pPr eaLnBrk="1" hangingPunct="1"/>
            <a:r>
              <a:rPr lang="de-DE" dirty="0"/>
              <a:t>Identifikation von Kernleistungen</a:t>
            </a:r>
          </a:p>
          <a:p>
            <a:pPr eaLnBrk="1" hangingPunct="1"/>
            <a:r>
              <a:rPr lang="de-DE" dirty="0"/>
              <a:t>Leistungen müssen primär medizinisch / pflegerisch sein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6517D2A0-3FB7-4333-AAD9-81AAC3C53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4B82D-9F93-4DEA-B310-BDCF6A594BF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296"/>
    </mc:Choice>
    <mc:Fallback xmlns="">
      <p:transition spd="slow" advTm="89296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600" b="1"/>
              <a:t>Unterschiede zu Zertifizierung nach ISO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2800" dirty="0"/>
              <a:t>Verweigerung / Entzug des Zertifikats hat Auswirkungen auf Entgelt und Vertragspartner</a:t>
            </a:r>
          </a:p>
          <a:p>
            <a:pPr eaLnBrk="1" hangingPunct="1">
              <a:lnSpc>
                <a:spcPct val="80000"/>
              </a:lnSpc>
            </a:pPr>
            <a:r>
              <a:rPr lang="de-DE" sz="2800" dirty="0"/>
              <a:t>Stärkere Ergebnisorientierung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400" dirty="0"/>
              <a:t>Verpflichtende Eintragung von Leistungsergebnissen in die </a:t>
            </a:r>
            <a:r>
              <a:rPr lang="de-DE" sz="2400" dirty="0" err="1"/>
              <a:t>ORYX</a:t>
            </a:r>
            <a:r>
              <a:rPr lang="de-DE" sz="2400" dirty="0"/>
              <a:t>-Datenbank, z. B. Infektionsraten, Mortalitäten etc.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err="1"/>
              <a:t>Früher</a:t>
            </a:r>
            <a:r>
              <a:rPr lang="en-US" sz="2800" dirty="0"/>
              <a:t>: Critical Incident Reporting System (</a:t>
            </a:r>
            <a:r>
              <a:rPr lang="en-US" sz="2800" dirty="0" err="1"/>
              <a:t>CIRS</a:t>
            </a:r>
            <a:r>
              <a:rPr lang="en-US" sz="2800" dirty="0"/>
              <a:t>):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err="1"/>
              <a:t>Aufzeichnung</a:t>
            </a:r>
            <a:r>
              <a:rPr lang="en-US" sz="2400" dirty="0"/>
              <a:t> von u</a:t>
            </a:r>
            <a:r>
              <a:rPr lang="de-DE" sz="2400" dirty="0" err="1"/>
              <a:t>nerwarteten</a:t>
            </a:r>
            <a:r>
              <a:rPr lang="de-DE" sz="2400" dirty="0"/>
              <a:t> Begebenheiten (sog. „s</a:t>
            </a:r>
            <a:r>
              <a:rPr lang="en-US" sz="2400" dirty="0" err="1"/>
              <a:t>entinel</a:t>
            </a:r>
            <a:r>
              <a:rPr lang="en-US" sz="2400" dirty="0"/>
              <a:t> events”,</a:t>
            </a:r>
            <a:r>
              <a:rPr lang="de-DE" sz="2400" dirty="0"/>
              <a:t> z. B. Tod </a:t>
            </a:r>
            <a:r>
              <a:rPr lang="de-DE" sz="2400" dirty="0" smtClean="0"/>
              <a:t>einer Patient*in, </a:t>
            </a:r>
            <a:r>
              <a:rPr lang="de-DE" sz="2400" dirty="0"/>
              <a:t>Verlust von Gliedmaßen, etc.) führt zur Benachrichtigung der JCAHO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400" dirty="0" err="1"/>
              <a:t>Sentinel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r>
              <a:rPr lang="de-DE" sz="2400" dirty="0"/>
              <a:t> kann zu Entzug der Akkreditierung führen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400" dirty="0"/>
              <a:t>NB: </a:t>
            </a:r>
            <a:r>
              <a:rPr lang="de-DE" sz="2400" dirty="0" err="1"/>
              <a:t>CIRS</a:t>
            </a:r>
            <a:r>
              <a:rPr lang="de-DE" sz="2400" dirty="0"/>
              <a:t> ist gemäß Patientensicherheitsgesetzt (2012) verpflichtend.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18616985-ECA4-4AAE-B399-361103EE8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4B82D-9F93-4DEA-B310-BDCF6A594BF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6328"/>
    </mc:Choice>
    <mc:Fallback xmlns="">
      <p:transition spd="slow" advTm="206328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4000" b="1"/>
              <a:t>3.2.2.3 EFQM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z="2800" dirty="0"/>
              <a:t>Abkürzung: </a:t>
            </a:r>
            <a:r>
              <a:rPr lang="en-US" sz="2800" dirty="0"/>
              <a:t>European Foundation of Quality Management</a:t>
            </a:r>
            <a:r>
              <a:rPr lang="de-DE" sz="2800" dirty="0"/>
              <a:t> (Brüssel</a:t>
            </a:r>
            <a:r>
              <a:rPr lang="de-DE" sz="2800" dirty="0" smtClean="0"/>
              <a:t>)</a:t>
            </a:r>
          </a:p>
          <a:p>
            <a:pPr eaLnBrk="1" hangingPunct="1"/>
            <a:r>
              <a:rPr lang="de-DE" sz="2800" dirty="0" smtClean="0"/>
              <a:t>Version: EFQM-2020</a:t>
            </a:r>
            <a:endParaRPr lang="de-DE" sz="2800" dirty="0"/>
          </a:p>
          <a:p>
            <a:pPr eaLnBrk="1" hangingPunct="1"/>
            <a:r>
              <a:rPr lang="de-DE" sz="2800" dirty="0"/>
              <a:t>Grundsatz: nicht das Qualitätsmanagementsystem wird geprüft, sondern das gesamte Unternehmen</a:t>
            </a:r>
          </a:p>
          <a:p>
            <a:pPr lvl="1" eaLnBrk="1" hangingPunct="1"/>
            <a:r>
              <a:rPr lang="de-DE" sz="2400" dirty="0"/>
              <a:t>systematisches Beurteilungsverfahren des gesamten Unternehmens anhand von klar definierten Kriterien</a:t>
            </a:r>
          </a:p>
          <a:p>
            <a:pPr lvl="1" eaLnBrk="1" hangingPunct="1"/>
            <a:r>
              <a:rPr lang="de-DE" sz="2400" dirty="0"/>
              <a:t>keine Definition von Standards, sondern von Kriterien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4883D873-A610-4198-B65F-E36A2E3E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4B82D-9F93-4DEA-B310-BDCF6A594BF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428"/>
    </mc:Choice>
    <mc:Fallback xmlns="">
      <p:transition spd="slow" advTm="50428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/>
              <a:t>Zertifizierung nach EFQM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/>
              <a:t>Selbstbewertung</a:t>
            </a:r>
          </a:p>
          <a:p>
            <a:pPr eaLnBrk="1" hangingPunct="1">
              <a:lnSpc>
                <a:spcPct val="90000"/>
              </a:lnSpc>
            </a:pPr>
            <a:r>
              <a:rPr lang="de-DE"/>
              <a:t>Fremdbewertung</a:t>
            </a:r>
          </a:p>
          <a:p>
            <a:pPr eaLnBrk="1" hangingPunct="1">
              <a:lnSpc>
                <a:spcPct val="90000"/>
              </a:lnSpc>
            </a:pPr>
            <a:r>
              <a:rPr lang="de-DE"/>
              <a:t>Teilnahme am European Quality Award</a:t>
            </a:r>
          </a:p>
          <a:p>
            <a:pPr eaLnBrk="1" hangingPunct="1">
              <a:lnSpc>
                <a:spcPct val="90000"/>
              </a:lnSpc>
            </a:pPr>
            <a:endParaRPr lang="de-DE"/>
          </a:p>
          <a:p>
            <a:pPr eaLnBrk="1" hangingPunct="1">
              <a:lnSpc>
                <a:spcPct val="90000"/>
              </a:lnSpc>
            </a:pPr>
            <a:r>
              <a:rPr lang="de-DE"/>
              <a:t>Besonderheiten</a:t>
            </a:r>
          </a:p>
          <a:p>
            <a:pPr lvl="1" eaLnBrk="1" hangingPunct="1">
              <a:lnSpc>
                <a:spcPct val="90000"/>
              </a:lnSpc>
            </a:pPr>
            <a:r>
              <a:rPr lang="de-DE"/>
              <a:t>geringere Kosten (praktisch nur Auslagen)</a:t>
            </a:r>
          </a:p>
          <a:p>
            <a:pPr lvl="1" eaLnBrk="1" hangingPunct="1">
              <a:lnSpc>
                <a:spcPct val="90000"/>
              </a:lnSpc>
            </a:pPr>
            <a:r>
              <a:rPr lang="de-DE"/>
              <a:t>keine Adaption an das Gesundheitswesen</a:t>
            </a:r>
          </a:p>
          <a:p>
            <a:pPr lvl="1" eaLnBrk="1" hangingPunct="1">
              <a:lnSpc>
                <a:spcPct val="90000"/>
              </a:lnSpc>
            </a:pPr>
            <a:r>
              <a:rPr lang="de-DE"/>
              <a:t>baut auf den anderen Verfahren auf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77C2D57E-4870-4EC9-8FCC-85FBF592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4B82D-9F93-4DEA-B310-BDCF6A594BF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694"/>
    </mc:Choice>
    <mc:Fallback xmlns="">
      <p:transition spd="slow" advTm="105694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/>
              <a:t>RADAR-Methode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/>
              <a:t>Bewertung der einzelnen Kriterien anhand von</a:t>
            </a:r>
          </a:p>
          <a:p>
            <a:pPr lvl="1" eaLnBrk="1" hangingPunct="1"/>
            <a:r>
              <a:rPr lang="de-DE"/>
              <a:t>Results</a:t>
            </a:r>
          </a:p>
          <a:p>
            <a:pPr lvl="1" eaLnBrk="1" hangingPunct="1"/>
            <a:r>
              <a:rPr lang="de-DE"/>
              <a:t>Approach</a:t>
            </a:r>
          </a:p>
          <a:p>
            <a:pPr lvl="1" eaLnBrk="1" hangingPunct="1"/>
            <a:r>
              <a:rPr lang="de-DE"/>
              <a:t>Deployment</a:t>
            </a:r>
          </a:p>
          <a:p>
            <a:pPr lvl="1" eaLnBrk="1" hangingPunct="1"/>
            <a:r>
              <a:rPr lang="de-DE"/>
              <a:t>Assessment</a:t>
            </a:r>
          </a:p>
          <a:p>
            <a:pPr lvl="1" eaLnBrk="1" hangingPunct="1"/>
            <a:r>
              <a:rPr lang="de-DE"/>
              <a:t>Review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99AACE3F-03C8-4360-9696-2DB4E9EBA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4B82D-9F93-4DEA-B310-BDCF6A594BF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774"/>
    </mc:Choice>
    <mc:Fallback xmlns="">
      <p:transition spd="slow" advTm="84774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spect="1" noChangeArrowheads="1"/>
          </p:cNvSpPr>
          <p:nvPr/>
        </p:nvSpPr>
        <p:spPr bwMode="auto">
          <a:xfrm>
            <a:off x="9566463" y="1400985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500"/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611560" y="1783182"/>
            <a:ext cx="1208706" cy="289687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de-DE" alt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Führung (10 %)</a:t>
            </a:r>
            <a:endParaRPr lang="de-DE" altLang="de-DE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994600" y="1793976"/>
            <a:ext cx="1708459" cy="876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hangingPunct="0">
              <a:spcBef>
                <a:spcPts val="900"/>
              </a:spcBef>
            </a:pPr>
            <a:r>
              <a:rPr lang="de-DE" alt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Mitarbeiter</a:t>
            </a:r>
            <a:endParaRPr lang="de-DE" altLang="de-DE" sz="1800" dirty="0">
              <a:effectLst/>
              <a:latin typeface="Calibri" panose="020F0502020204030204" pitchFamily="34" charset="0"/>
            </a:endParaRPr>
          </a:p>
          <a:p>
            <a:pPr defTabSz="685800" eaLnBrk="0" hangingPunct="0"/>
            <a:r>
              <a:rPr lang="de-DE" alt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(10 %)</a:t>
            </a:r>
            <a:endParaRPr lang="de-DE" altLang="de-DE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992663" y="2776397"/>
            <a:ext cx="1710397" cy="874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de-DE" alt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Strategie         (10 %)</a:t>
            </a:r>
            <a:endParaRPr lang="de-DE" altLang="de-DE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015906" y="3791204"/>
            <a:ext cx="1710397" cy="874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Partnerschaften &amp; Ressourcen</a:t>
            </a:r>
            <a:endParaRPr lang="de-DE" altLang="de-DE" sz="1800" dirty="0">
              <a:effectLst/>
              <a:latin typeface="Calibri" panose="020F0502020204030204" pitchFamily="34" charset="0"/>
            </a:endParaRPr>
          </a:p>
          <a:p>
            <a:pPr defTabSz="685800" eaLnBrk="0" hangingPunct="0"/>
            <a:r>
              <a:rPr lang="de-DE" alt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(10 %)</a:t>
            </a:r>
            <a:endParaRPr lang="de-DE" altLang="de-DE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3889013" y="1793978"/>
            <a:ext cx="1208706" cy="289687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de-DE" alt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Prozesse, Produkte und Dienst-leistungen           (10 %)</a:t>
            </a:r>
            <a:endParaRPr lang="de-DE" altLang="de-DE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751026" y="908720"/>
            <a:ext cx="4404804" cy="831279"/>
          </a:xfrm>
          <a:prstGeom prst="rightArrow">
            <a:avLst>
              <a:gd name="adj1" fmla="val 50000"/>
              <a:gd name="adj2" fmla="val 123052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endParaRPr lang="en-GB" sz="280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844004" y="1113840"/>
            <a:ext cx="3230966" cy="519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de-DE" altLang="de-DE" sz="28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Befähiger (50 %)</a:t>
            </a:r>
            <a:endParaRPr lang="de-DE" altLang="de-DE" sz="2400"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397959" y="1815569"/>
            <a:ext cx="1710397" cy="874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de-DE" altLang="de-DE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Kundenbe-zogene</a:t>
            </a:r>
            <a:r>
              <a:rPr lang="de-DE" alt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de-DE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Ergeb</a:t>
            </a:r>
            <a:r>
              <a:rPr lang="de-DE" alt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-nisse (15 %)</a:t>
            </a:r>
            <a:endParaRPr lang="de-DE" altLang="de-DE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397959" y="2799788"/>
            <a:ext cx="1710397" cy="874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de-DE" alt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Mitarbeiter-bezogene </a:t>
            </a:r>
            <a:r>
              <a:rPr lang="de-DE" altLang="de-DE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Ergeb</a:t>
            </a:r>
            <a:r>
              <a:rPr lang="de-DE" alt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-nisse (10%)</a:t>
            </a:r>
            <a:endParaRPr lang="de-DE" altLang="de-DE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5419268" y="3812796"/>
            <a:ext cx="1710397" cy="874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de-DE" alt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Gesellschafts-bezogene </a:t>
            </a:r>
            <a:r>
              <a:rPr lang="de-DE" altLang="de-DE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Ergeb</a:t>
            </a:r>
            <a:r>
              <a:rPr lang="de-DE" alt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-nisse (10 %)</a:t>
            </a:r>
            <a:endParaRPr lang="de-DE" altLang="de-DE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7294311" y="1815569"/>
            <a:ext cx="1208706" cy="289687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de-DE" altLang="de-DE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Schlüssel-ergebnisse </a:t>
            </a:r>
            <a:endParaRPr lang="de-DE" altLang="de-DE" sz="1800" dirty="0">
              <a:effectLst/>
              <a:latin typeface="Calibri" panose="020F0502020204030204" pitchFamily="34" charset="0"/>
            </a:endParaRPr>
          </a:p>
          <a:p>
            <a:pPr defTabSz="685800" eaLnBrk="0" hangingPunct="0"/>
            <a:r>
              <a:rPr lang="de-DE" alt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(15 %)</a:t>
            </a:r>
            <a:endParaRPr lang="de-DE" altLang="de-DE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9" name="AutoShape 12"/>
          <p:cNvSpPr>
            <a:spLocks noChangeArrowheads="1"/>
          </p:cNvSpPr>
          <p:nvPr/>
        </p:nvSpPr>
        <p:spPr bwMode="auto">
          <a:xfrm>
            <a:off x="5448323" y="930311"/>
            <a:ext cx="3184477" cy="829480"/>
          </a:xfrm>
          <a:prstGeom prst="rightArrow">
            <a:avLst>
              <a:gd name="adj1" fmla="val 50000"/>
              <a:gd name="adj2" fmla="val 89154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endParaRPr lang="en-GB" sz="280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5343723" y="1135431"/>
            <a:ext cx="3159294" cy="39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de-DE" altLang="de-DE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Ergebnisse </a:t>
            </a:r>
            <a:r>
              <a:rPr lang="de-DE" altLang="de-DE" sz="2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altLang="de-DE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50 %)</a:t>
            </a:r>
            <a:endParaRPr lang="de-DE" altLang="de-DE" sz="2400" dirty="0">
              <a:effectLst/>
              <a:latin typeface="Arial" panose="020B0604020202020204" pitchFamily="34" charset="0"/>
            </a:endParaRPr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 rot="10800000">
            <a:off x="646426" y="4942758"/>
            <a:ext cx="7949568" cy="827680"/>
          </a:xfrm>
          <a:prstGeom prst="rightArrow">
            <a:avLst>
              <a:gd name="adj1" fmla="val 50000"/>
              <a:gd name="adj2" fmla="val 223043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endParaRPr lang="en-GB" sz="2800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3240110" y="5086702"/>
            <a:ext cx="4844510" cy="518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de-DE" altLang="de-DE" sz="28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Innovation und Lernen</a:t>
            </a:r>
            <a:endParaRPr lang="de-DE" altLang="de-DE" sz="240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216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4000" b="1"/>
              <a:t>3.2.2.4 KTQ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z="2400" dirty="0"/>
              <a:t>Abkürzung: Kooperation für Transparenz und Qualität im Gesundheitswesen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„Kooperation“: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GKV-Spitzenverbände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Bundesärztekammer (BÄK)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Deutsche Krankenhausgesellschaft (DKG)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Deutscher Pflegerat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Hartmannbund (Niedergelassene Ärzte)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Inhalt: einziges deutsches krankenhausspezifisches Zertifizierungsverfahren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94C2056D-30EA-405E-8F8B-B2CF28305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4B82D-9F93-4DEA-B310-BDCF6A594BF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059"/>
    </mc:Choice>
    <mc:Fallback xmlns="">
      <p:transition spd="slow" advTm="95059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/>
              <a:t>Entwicklung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z="2800" dirty="0"/>
              <a:t>Pilotphase: bis 2001</a:t>
            </a:r>
          </a:p>
          <a:p>
            <a:pPr eaLnBrk="1" hangingPunct="1"/>
            <a:r>
              <a:rPr lang="de-DE" sz="2800" dirty="0"/>
              <a:t>KTQ Version 5: seit 1. Mai 2005</a:t>
            </a:r>
          </a:p>
          <a:p>
            <a:pPr eaLnBrk="1" hangingPunct="1"/>
            <a:r>
              <a:rPr lang="de-DE" sz="2800" dirty="0"/>
              <a:t>KTQ-Katalog 2009</a:t>
            </a:r>
          </a:p>
          <a:p>
            <a:pPr eaLnBrk="1" hangingPunct="1"/>
            <a:r>
              <a:rPr lang="de-DE" sz="2800" dirty="0"/>
              <a:t>KTQ-Katalog 2009 2. Version seit 2012</a:t>
            </a:r>
          </a:p>
          <a:p>
            <a:pPr eaLnBrk="1" hangingPunct="1"/>
            <a:r>
              <a:rPr lang="de-DE" sz="2800" dirty="0"/>
              <a:t>Ausweitung auf weitere Bereiche</a:t>
            </a:r>
          </a:p>
          <a:p>
            <a:pPr lvl="1" eaLnBrk="1" hangingPunct="1"/>
            <a:r>
              <a:rPr lang="de-DE" sz="2400" dirty="0"/>
              <a:t>niedergelassenen Bereich (2004)</a:t>
            </a:r>
          </a:p>
          <a:p>
            <a:pPr lvl="1" eaLnBrk="1" hangingPunct="1"/>
            <a:r>
              <a:rPr lang="de-DE" sz="2400" dirty="0"/>
              <a:t>Rehabilitationskliniken (2005)</a:t>
            </a:r>
          </a:p>
          <a:p>
            <a:pPr lvl="1" eaLnBrk="1" hangingPunct="1"/>
            <a:r>
              <a:rPr lang="de-DE" sz="2400" dirty="0"/>
              <a:t>stationäre und teilstationäre Pflege, ambulante Pflegedienste, Hospize, alternativen Wohnformen (2007)</a:t>
            </a:r>
          </a:p>
          <a:p>
            <a:pPr lvl="1" eaLnBrk="1" hangingPunct="1"/>
            <a:r>
              <a:rPr lang="de-DE" sz="2400" dirty="0"/>
              <a:t>Rettungsdienste, Krankentransporte (2011)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A8B50AF3-2BA4-427E-8650-251658EF2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4B82D-9F93-4DEA-B310-BDCF6A594BF7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817"/>
    </mc:Choice>
    <mc:Fallback xmlns="">
      <p:transition spd="slow" advTm="26817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/>
              <a:t>Transparenz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2400" dirty="0"/>
              <a:t>Ziel: Transparenz über alle Bereiche, nicht nur Qualitätsmanagement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000" dirty="0"/>
              <a:t>Richtung EFQM</a:t>
            </a:r>
          </a:p>
          <a:p>
            <a:pPr eaLnBrk="1" hangingPunct="1">
              <a:lnSpc>
                <a:spcPct val="80000"/>
              </a:lnSpc>
            </a:pPr>
            <a:r>
              <a:rPr lang="de-DE" sz="2400" dirty="0"/>
              <a:t>Teilsysteme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000" dirty="0"/>
              <a:t>Transparenz für Patient*innen im Sinne einer Entscheidungshilfe und Information im Vorfeld einer Krankenhausbehandlung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000" dirty="0"/>
              <a:t>Transparenz für die niedergelassenen Ärzte im Sinne einer Orientierungshilfe für die Einweisung und Weiterbetreuung der Patient*innen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000" dirty="0"/>
              <a:t>Transparenz für die </a:t>
            </a:r>
            <a:r>
              <a:rPr lang="de-DE" sz="2000" dirty="0" smtClean="0"/>
              <a:t>Mitarbeiter*innen </a:t>
            </a:r>
            <a:r>
              <a:rPr lang="de-DE" sz="2000" dirty="0"/>
              <a:t>des KH im Sinne einer Information über Leistungen und Qualitätsmanagement im eigenen Haus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000" dirty="0"/>
              <a:t>Transparenz für die Krankenhäuser im Sinne einer nach außen sichtbaren Leistungsdarstellung nach erfolgreicher Zertifizierung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59E8760A-69FC-4B3B-B435-9F7BDA2D6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4B82D-9F93-4DEA-B310-BDCF6A594BF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475"/>
    </mc:Choice>
    <mc:Fallback xmlns="">
      <p:transition spd="slow" advTm="10847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/>
              <a:t>Gliederung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de-DE" dirty="0"/>
              <a:t>1 	Finanzierung</a:t>
            </a:r>
          </a:p>
          <a:p>
            <a:pPr eaLnBrk="1" hangingPunct="1">
              <a:buFontTx/>
              <a:buAutoNum type="arabicPlain" startAt="2"/>
            </a:pPr>
            <a:r>
              <a:rPr lang="de-DE" dirty="0"/>
              <a:t>Produktionsfaktoren	</a:t>
            </a:r>
          </a:p>
          <a:p>
            <a:pPr eaLnBrk="1" hangingPunct="1">
              <a:buFontTx/>
              <a:buAutoNum type="arabicPlain" startAt="3"/>
            </a:pPr>
            <a:r>
              <a:rPr lang="de-DE" dirty="0"/>
              <a:t>Produktion</a:t>
            </a:r>
          </a:p>
          <a:p>
            <a:pPr eaLnBrk="1" hangingPunct="1">
              <a:buFontTx/>
              <a:buNone/>
            </a:pPr>
            <a:r>
              <a:rPr lang="de-DE" dirty="0"/>
              <a:t>	3.1 Produktionstheorie der Dienstleister</a:t>
            </a:r>
          </a:p>
          <a:p>
            <a:pPr eaLnBrk="1" hangingPunct="1">
              <a:buFontTx/>
              <a:buNone/>
            </a:pPr>
            <a:r>
              <a:rPr lang="de-DE" b="1" dirty="0"/>
              <a:t>	3.2 Qualitätsmanagement</a:t>
            </a:r>
          </a:p>
          <a:p>
            <a:pPr eaLnBrk="1" hangingPunct="1">
              <a:buFontTx/>
              <a:buNone/>
            </a:pPr>
            <a:r>
              <a:rPr lang="de-DE" dirty="0"/>
              <a:t>	3.3 Produktionsprogrammplanung </a:t>
            </a:r>
          </a:p>
          <a:p>
            <a:pPr eaLnBrk="1" hangingPunct="1">
              <a:buFontTx/>
              <a:buNone/>
            </a:pPr>
            <a:r>
              <a:rPr lang="de-DE" dirty="0"/>
              <a:t>	3.4 Prozessmanagement</a:t>
            </a:r>
          </a:p>
          <a:p>
            <a:pPr eaLnBrk="1" hangingPunct="1">
              <a:buFontTx/>
              <a:buNone/>
            </a:pPr>
            <a:r>
              <a:rPr lang="de-DE" dirty="0"/>
              <a:t>	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FC4BE30B-B4AD-4D7C-A8D3-1A52878AA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4B82D-9F93-4DEA-B310-BDCF6A594BF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1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47"/>
    </mc:Choice>
    <mc:Fallback xmlns="">
      <p:transition spd="slow" advTm="26147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4000" b="1"/>
              <a:t>Interdisziplinarität und Komplexität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z="2800" dirty="0"/>
              <a:t>Grundsatz: es wird grundsätzlich nur ein ganzes Krankenhaus zertifiziert, nicht einzelne Abteilungen</a:t>
            </a:r>
          </a:p>
          <a:p>
            <a:pPr eaLnBrk="1" hangingPunct="1"/>
            <a:r>
              <a:rPr lang="de-DE" sz="2800" dirty="0" err="1"/>
              <a:t>Visitorenteam</a:t>
            </a:r>
            <a:r>
              <a:rPr lang="de-DE" sz="2800" dirty="0"/>
              <a:t> besteht aus drei Personen</a:t>
            </a:r>
          </a:p>
          <a:p>
            <a:pPr lvl="1" eaLnBrk="1" hangingPunct="1"/>
            <a:r>
              <a:rPr lang="de-DE" sz="2400" dirty="0" err="1" smtClean="0"/>
              <a:t>Ärzt</a:t>
            </a:r>
            <a:r>
              <a:rPr lang="de-DE" sz="2400" dirty="0" smtClean="0"/>
              <a:t>*in</a:t>
            </a:r>
            <a:endParaRPr lang="de-DE" sz="2400" dirty="0"/>
          </a:p>
          <a:p>
            <a:pPr lvl="1" eaLnBrk="1" hangingPunct="1"/>
            <a:r>
              <a:rPr lang="de-DE" sz="2400" dirty="0"/>
              <a:t>Verwalter*in</a:t>
            </a:r>
          </a:p>
          <a:p>
            <a:pPr lvl="1" eaLnBrk="1" hangingPunct="1"/>
            <a:r>
              <a:rPr lang="de-DE" sz="2400" dirty="0"/>
              <a:t>Pfleger*in</a:t>
            </a:r>
          </a:p>
          <a:p>
            <a:pPr eaLnBrk="1" hangingPunct="1"/>
            <a:r>
              <a:rPr lang="de-DE" sz="2800" dirty="0" smtClean="0"/>
              <a:t>Assessor*innen </a:t>
            </a:r>
            <a:r>
              <a:rPr lang="de-DE" sz="2800" dirty="0"/>
              <a:t>müssen aktive </a:t>
            </a:r>
            <a:r>
              <a:rPr lang="de-DE" sz="2800" dirty="0" smtClean="0"/>
              <a:t>KH-Mitarbeiter*innen </a:t>
            </a:r>
            <a:r>
              <a:rPr lang="de-DE" sz="2800" dirty="0"/>
              <a:t>sein.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22AC9C48-6149-4C7A-BAA9-F8B85856C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4B82D-9F93-4DEA-B310-BDCF6A594BF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895"/>
    </mc:Choice>
    <mc:Fallback xmlns="">
      <p:transition spd="slow" advTm="73895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/>
              <a:t>3.2 Qualitätsmanagement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sz="2800" b="1" dirty="0"/>
              <a:t>3.2.1 Grundlagen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sz="2800" b="1" dirty="0"/>
              <a:t>3.2.2 Ausgewählte Modelle im 	Überblick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sz="2800" b="1" dirty="0"/>
              <a:t>	</a:t>
            </a:r>
            <a:r>
              <a:rPr lang="de-DE" sz="2000" dirty="0"/>
              <a:t>	</a:t>
            </a:r>
            <a:r>
              <a:rPr lang="de-DE" sz="2000" b="1" dirty="0"/>
              <a:t>3.2.2.1 DIN EN ISO </a:t>
            </a:r>
            <a:r>
              <a:rPr lang="de-DE" sz="2000" b="1" dirty="0" err="1"/>
              <a:t>9000ff</a:t>
            </a:r>
            <a:r>
              <a:rPr lang="de-DE" sz="2000" b="1" dirty="0"/>
              <a:t> (2000)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sz="2000" b="1" dirty="0"/>
              <a:t>		3.2.2.2 </a:t>
            </a:r>
            <a:r>
              <a:rPr lang="de-DE" sz="2000" b="1" dirty="0" err="1"/>
              <a:t>JCAHO</a:t>
            </a:r>
            <a:endParaRPr lang="de-DE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sz="2000" b="1" dirty="0"/>
              <a:t>		3.2.2.3 EFQM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sz="2000" b="1" dirty="0"/>
              <a:t>		3.2.2.4 </a:t>
            </a:r>
            <a:r>
              <a:rPr lang="de-DE" sz="2000" b="1" dirty="0" err="1"/>
              <a:t>KTQ</a:t>
            </a:r>
            <a:endParaRPr lang="de-DE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sz="2800" dirty="0" smtClean="0"/>
              <a:t>3.2.3 Qualitätsmanagement im Gesundheitswesen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sz="2800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E67CD8B0-3CC4-4C0D-8EAF-3D77BC349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4B82D-9F93-4DEA-B310-BDCF6A594BF7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958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827"/>
    </mc:Choice>
    <mc:Fallback xmlns="">
      <p:transition spd="slow" advTm="12582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/>
              <a:t>3.2 Qualitätsmanagement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sz="2800" b="1" dirty="0"/>
              <a:t>3.2.1 Grundlagen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sz="2800" b="1" dirty="0"/>
              <a:t>3.2.2 Ausgewählte Modelle im 	Überblick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sz="2800" b="1" dirty="0"/>
              <a:t>	</a:t>
            </a:r>
            <a:r>
              <a:rPr lang="de-DE" sz="2000" dirty="0"/>
              <a:t>	</a:t>
            </a:r>
            <a:r>
              <a:rPr lang="de-DE" sz="2000" b="1" dirty="0"/>
              <a:t>3.2.2.1 DIN EN ISO </a:t>
            </a:r>
            <a:r>
              <a:rPr lang="de-DE" sz="2000" b="1" dirty="0" err="1"/>
              <a:t>9000ff</a:t>
            </a:r>
            <a:r>
              <a:rPr lang="de-DE" sz="2000" b="1" dirty="0"/>
              <a:t> (2000)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sz="2000" b="1" dirty="0"/>
              <a:t>		3.2.2.2 </a:t>
            </a:r>
            <a:r>
              <a:rPr lang="de-DE" sz="2000" b="1" dirty="0" err="1"/>
              <a:t>JCAHO</a:t>
            </a:r>
            <a:endParaRPr lang="de-DE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sz="2000" b="1" dirty="0"/>
              <a:t>		3.2.2.3 EFQM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sz="2000" b="1" dirty="0"/>
              <a:t>		3.2.2.4 </a:t>
            </a:r>
            <a:r>
              <a:rPr lang="de-DE" sz="2000" b="1" dirty="0" err="1"/>
              <a:t>KTQ</a:t>
            </a:r>
            <a:endParaRPr lang="de-DE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sz="2800" dirty="0" smtClean="0"/>
              <a:t>3.2.3 Qualitätsmanagement im Gesundheitswesen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sz="2800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E67CD8B0-3CC4-4C0D-8EAF-3D77BC349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4B82D-9F93-4DEA-B310-BDCF6A594BF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9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827"/>
    </mc:Choice>
    <mc:Fallback xmlns="">
      <p:transition spd="slow" advTm="12582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4000" b="1" dirty="0"/>
              <a:t>3.2.2.1 DIN EN ISO 9000ff (2008)</a:t>
            </a:r>
          </a:p>
        </p:txBody>
      </p:sp>
      <p:sp>
        <p:nvSpPr>
          <p:cNvPr id="13455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de-DE" sz="2400" dirty="0"/>
              <a:t>Norm: </a:t>
            </a:r>
            <a:br>
              <a:rPr lang="de-DE" sz="2400" dirty="0"/>
            </a:b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/>
              <a:t>Allgemein gültige Spezifikation, anhand derer ermittelt werden kann, ob Forderungen bezüglich eines Vorgangs oder einer Leistung etc. erfüllt werden</a:t>
            </a:r>
            <a:br>
              <a:rPr lang="de-DE" sz="2400" dirty="0"/>
            </a:br>
            <a:endParaRPr lang="de-DE" sz="24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de-DE" sz="2400" dirty="0"/>
              <a:t>ISO: International Organisation </a:t>
            </a:r>
            <a:r>
              <a:rPr lang="de-DE" sz="2400" dirty="0" err="1"/>
              <a:t>for</a:t>
            </a:r>
            <a:r>
              <a:rPr lang="de-DE" sz="2400" dirty="0"/>
              <a:t> Standardisation 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de-DE" sz="2000" dirty="0"/>
              <a:t>weltweite Vereinigung nationaler Normungsinstitute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de-DE" sz="2000" dirty="0"/>
              <a:t>Technische Komitees: Erarbeitung internationaler Normen   (z. B. TC 176: Quality Management </a:t>
            </a:r>
            <a:r>
              <a:rPr lang="de-DE" sz="2000" dirty="0" err="1"/>
              <a:t>and</a:t>
            </a:r>
            <a:r>
              <a:rPr lang="de-DE" sz="2000" dirty="0"/>
              <a:t> Quality Assurance)</a:t>
            </a:r>
          </a:p>
          <a:p>
            <a:pPr marL="457200" lvl="1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de-DE" sz="20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de-DE" sz="2400" dirty="0"/>
              <a:t>DIN: Deutsches Institut für Normung e.V., Berlin</a:t>
            </a:r>
            <a:br>
              <a:rPr lang="de-DE" sz="2400" dirty="0"/>
            </a:br>
            <a:endParaRPr lang="de-DE" sz="24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de-DE" sz="2400" dirty="0"/>
              <a:t>EN: Europäische Normungsbehörde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6301BE5D-8993-49B3-B71B-DA1E13BA1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4B82D-9F93-4DEA-B310-BDCF6A594BF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120"/>
    </mc:Choice>
    <mc:Fallback xmlns="">
      <p:transition spd="slow" advTm="8912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/>
              <a:t>Wahl eines Zertifizierers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z="2400"/>
              <a:t>Personelle Kompetenz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/>
              <a:t>theoretische Auditorenqualität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/>
              <a:t>Praktische Auditorenerfahrung</a:t>
            </a:r>
          </a:p>
          <a:p>
            <a:pPr eaLnBrk="1" hangingPunct="1">
              <a:lnSpc>
                <a:spcPct val="90000"/>
              </a:lnSpc>
            </a:pPr>
            <a:r>
              <a:rPr lang="de-DE" sz="2400"/>
              <a:t>Institutionelle Kompetenz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/>
              <a:t>Durchgeführte Zertifizierungen im Gesundheitswesen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/>
              <a:t>Durchgeführte Zertifizierungen im Fachgebiet (z. B. Labor)</a:t>
            </a:r>
          </a:p>
          <a:p>
            <a:pPr eaLnBrk="1" hangingPunct="1">
              <a:lnSpc>
                <a:spcPct val="90000"/>
              </a:lnSpc>
            </a:pPr>
            <a:r>
              <a:rPr lang="de-DE" sz="2400"/>
              <a:t>Reputation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/>
              <a:t>Referenzen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/>
              <a:t>Image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/>
              <a:t>Bekanntheitsgrad</a:t>
            </a:r>
          </a:p>
          <a:p>
            <a:pPr eaLnBrk="1" hangingPunct="1">
              <a:lnSpc>
                <a:spcPct val="90000"/>
              </a:lnSpc>
            </a:pPr>
            <a:r>
              <a:rPr lang="de-DE" sz="2400"/>
              <a:t>Gesamtkosten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/>
              <a:t>Externe Kosten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/>
              <a:t>Interne Kosten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2EC99123-34BE-46D8-964F-B01EEB00B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4B82D-9F93-4DEA-B310-BDCF6A594BF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314"/>
    </mc:Choice>
    <mc:Fallback xmlns="">
      <p:transition spd="slow" advTm="135314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/>
              <a:t>Vorteile einer ISO-Zertifizierung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z="2400" dirty="0"/>
              <a:t>Systematische Vorgehensweise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Zwang zu umfassendem QM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Hohe Strukturierungsleistung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Grundlage für eine Prozesskostenrechnung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Klare Normen als Maßstab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Klare Verbesserung der Prozessqualität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Hohe Bekanntheit und Reputation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Motivation der </a:t>
            </a:r>
            <a:r>
              <a:rPr lang="de-DE" sz="2400" dirty="0" smtClean="0"/>
              <a:t>Mitarbeiter*innen</a:t>
            </a:r>
            <a:endParaRPr lang="de-DE" sz="2400" dirty="0"/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verbesserte Kommunikation und Transparenz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aktive Beteiligung und Verantwortung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externe Anerkennung der Arbeit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Zertifizierung einzelner Teilbereiche möglich </a:t>
            </a:r>
            <a:br>
              <a:rPr lang="de-DE" sz="2400" dirty="0"/>
            </a:br>
            <a:r>
              <a:rPr lang="de-DE" sz="2400" dirty="0"/>
              <a:t>(z. B. Labor, Chirurgie,…)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4DE9D9F7-E587-4566-A580-200CBF552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4B82D-9F93-4DEA-B310-BDCF6A594BF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4361"/>
    </mc:Choice>
    <mc:Fallback xmlns="">
      <p:transition spd="slow" advTm="23436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4000" b="1"/>
              <a:t>Nachteile einer ISO-Zertifizierung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z="2400" dirty="0"/>
              <a:t>Keine Notengebung (Ja-Nein-Entscheidung)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Kosten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interne Kosten: im Durchschnitt 60.000 Euro pro Einrichtung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externe Kosten: im Durchschnitt 15.000 Euro pro Einrichtung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Demotivation der </a:t>
            </a:r>
            <a:r>
              <a:rPr lang="de-DE" sz="2400" dirty="0" smtClean="0"/>
              <a:t>Mitarbeiter*</a:t>
            </a:r>
            <a:r>
              <a:rPr lang="de-DE" sz="2400" dirty="0" err="1" smtClean="0"/>
              <a:t>inen</a:t>
            </a:r>
            <a:r>
              <a:rPr lang="de-DE" sz="2400" dirty="0" smtClean="0"/>
              <a:t> </a:t>
            </a:r>
            <a:r>
              <a:rPr lang="de-DE" sz="2400" dirty="0"/>
              <a:t>durch starke „administrative“ Arbeit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Papierbürokratie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Gefahr, dass QM-Handbuch „Schubladenwerk“ wird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Keine Branchen-Lösung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Gefahr, dass </a:t>
            </a:r>
            <a:r>
              <a:rPr lang="de-DE" sz="2000" dirty="0" err="1"/>
              <a:t>Zertifizierer</a:t>
            </a:r>
            <a:r>
              <a:rPr lang="de-DE" sz="2000" dirty="0"/>
              <a:t> aus der Industrie kommen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insb. bei TÜV, LGA</a:t>
            </a:r>
          </a:p>
          <a:p>
            <a:pPr eaLnBrk="1" hangingPunct="1">
              <a:lnSpc>
                <a:spcPct val="90000"/>
              </a:lnSpc>
            </a:pPr>
            <a:endParaRPr lang="de-DE" sz="2400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82F5E1EC-0901-4EB3-B451-E646E966D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4B82D-9F93-4DEA-B310-BDCF6A594BF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4739"/>
    </mc:Choice>
    <mc:Fallback xmlns="">
      <p:transition spd="slow" advTm="194739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DIN EN ISO 15224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Branchennorm :</a:t>
            </a:r>
          </a:p>
          <a:p>
            <a:pPr lvl="1"/>
            <a:r>
              <a:rPr lang="de-DE" dirty="0"/>
              <a:t>aus DIN EN ISO 9001 abgeleitet </a:t>
            </a:r>
          </a:p>
          <a:p>
            <a:pPr lvl="1"/>
            <a:r>
              <a:rPr lang="de-DE" dirty="0"/>
              <a:t>speziell für Einrichtungen des Gesundheitswesens </a:t>
            </a:r>
          </a:p>
          <a:p>
            <a:pPr lvl="1"/>
            <a:r>
              <a:rPr lang="de-DE" dirty="0"/>
              <a:t>Patientensicherheit, Risikomanagement als Schwerpunkte</a:t>
            </a:r>
          </a:p>
          <a:p>
            <a:pPr lvl="1"/>
            <a:r>
              <a:rPr lang="de-DE" dirty="0"/>
              <a:t>sprachlich angepasst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4A6331D3-DB50-4434-8615-6E744FEE1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4B82D-9F93-4DEA-B310-BDCF6A594BF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1183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897"/>
    </mc:Choice>
    <mc:Fallback xmlns="">
      <p:transition spd="slow" advTm="49897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4000" b="1"/>
              <a:t>3.2.2.2 JCAHO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dirty="0"/>
              <a:t>Abkürzung: Joint </a:t>
            </a:r>
            <a:r>
              <a:rPr lang="de-DE" dirty="0" err="1"/>
              <a:t>Commission</a:t>
            </a:r>
            <a:r>
              <a:rPr lang="de-DE" dirty="0"/>
              <a:t> on Accreditation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Healthcare</a:t>
            </a:r>
            <a:r>
              <a:rPr lang="de-DE" dirty="0"/>
              <a:t> </a:t>
            </a:r>
            <a:r>
              <a:rPr lang="de-DE" dirty="0" err="1"/>
              <a:t>Organisations</a:t>
            </a:r>
            <a:endParaRPr lang="de-DE" dirty="0"/>
          </a:p>
          <a:p>
            <a:pPr eaLnBrk="1" hangingPunct="1">
              <a:lnSpc>
                <a:spcPct val="90000"/>
              </a:lnSpc>
            </a:pPr>
            <a:r>
              <a:rPr lang="de-DE" dirty="0"/>
              <a:t>Entwicklung</a:t>
            </a:r>
          </a:p>
          <a:p>
            <a:pPr lvl="1" eaLnBrk="1" hangingPunct="1">
              <a:lnSpc>
                <a:spcPct val="90000"/>
              </a:lnSpc>
            </a:pPr>
            <a:r>
              <a:rPr lang="de-DE" dirty="0"/>
              <a:t>Gründung 1951 als Joint </a:t>
            </a:r>
            <a:r>
              <a:rPr lang="de-DE" dirty="0" err="1"/>
              <a:t>Commission</a:t>
            </a:r>
            <a:r>
              <a:rPr lang="de-DE" dirty="0"/>
              <a:t> on </a:t>
            </a:r>
            <a:r>
              <a:rPr lang="de-DE" dirty="0" err="1"/>
              <a:t>Accredition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Hospitals (JCAH)</a:t>
            </a:r>
          </a:p>
          <a:p>
            <a:pPr lvl="1" eaLnBrk="1" hangingPunct="1">
              <a:lnSpc>
                <a:spcPct val="90000"/>
              </a:lnSpc>
            </a:pPr>
            <a:r>
              <a:rPr lang="de-DE" dirty="0"/>
              <a:t>1987: </a:t>
            </a:r>
            <a:r>
              <a:rPr lang="de-DE" dirty="0" err="1"/>
              <a:t>healthcare</a:t>
            </a:r>
            <a:r>
              <a:rPr lang="de-DE" dirty="0"/>
              <a:t> </a:t>
            </a:r>
            <a:r>
              <a:rPr lang="de-DE" dirty="0" err="1"/>
              <a:t>organisations</a:t>
            </a:r>
            <a:endParaRPr lang="de-DE" dirty="0"/>
          </a:p>
          <a:p>
            <a:pPr lvl="1" eaLnBrk="1" hangingPunct="1">
              <a:lnSpc>
                <a:spcPct val="90000"/>
              </a:lnSpc>
            </a:pPr>
            <a:r>
              <a:rPr lang="de-DE" dirty="0"/>
              <a:t>2002: Internationale Akkreditierung, d. h. auch deutsche Krankenhäuser können nach JCAHO akkreditiert werden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de-DE" sz="2000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5366847F-CD09-4BE2-9ED3-F78EF82C0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4B82D-9F93-4DEA-B310-BDCF6A594BF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053"/>
    </mc:Choice>
    <mc:Fallback xmlns="">
      <p:transition spd="slow" advTm="80053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816</Words>
  <Application>Microsoft Office PowerPoint</Application>
  <PresentationFormat>Bildschirmpräsentation (4:3)</PresentationFormat>
  <Paragraphs>221</Paragraphs>
  <Slides>21</Slides>
  <Notes>19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6" baseType="lpstr">
      <vt:lpstr>Arial</vt:lpstr>
      <vt:lpstr>Calibri</vt:lpstr>
      <vt:lpstr>Tahoma</vt:lpstr>
      <vt:lpstr>Times New Roman</vt:lpstr>
      <vt:lpstr>Larissa</vt:lpstr>
      <vt:lpstr>GESUNDHEITSMANAGEMENT II Teil 3a-3    Prof. Dr. Steffen Fleßa  Lehrstuhl für Allgemeine Betriebswirtschaftslehre  und Gesundheitsmanagement Universität Greifswald </vt:lpstr>
      <vt:lpstr>Gliederung</vt:lpstr>
      <vt:lpstr>3.2 Qualitätsmanagement</vt:lpstr>
      <vt:lpstr>3.2.2.1 DIN EN ISO 9000ff (2008)</vt:lpstr>
      <vt:lpstr>Wahl eines Zertifizierers</vt:lpstr>
      <vt:lpstr>Vorteile einer ISO-Zertifizierung</vt:lpstr>
      <vt:lpstr>Nachteile einer ISO-Zertifizierung</vt:lpstr>
      <vt:lpstr>DIN EN ISO 15224</vt:lpstr>
      <vt:lpstr>3.2.2.2 JCAHO</vt:lpstr>
      <vt:lpstr>Akkreditierung oder Zertifizierung?</vt:lpstr>
      <vt:lpstr>Zulassungsvoraussetzungen für Akkreditierung</vt:lpstr>
      <vt:lpstr>Unterschiede zu Zertifizierung nach ISO</vt:lpstr>
      <vt:lpstr>3.2.2.3 EFQM</vt:lpstr>
      <vt:lpstr>Zertifizierung nach EFQM</vt:lpstr>
      <vt:lpstr>RADAR-Methode</vt:lpstr>
      <vt:lpstr>PowerPoint-Präsentation</vt:lpstr>
      <vt:lpstr>3.2.2.4 KTQ</vt:lpstr>
      <vt:lpstr>Entwicklung</vt:lpstr>
      <vt:lpstr>Transparenz</vt:lpstr>
      <vt:lpstr>Interdisziplinarität und Komplexität</vt:lpstr>
      <vt:lpstr>3.2 Qualitätsmanagement</vt:lpstr>
    </vt:vector>
  </TitlesOfParts>
  <Company>ATHOEG Klinikum HD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der Gesundheitsökonomik</dc:title>
  <dc:creator>SteffenF</dc:creator>
  <cp:lastModifiedBy>Steffen Flessa</cp:lastModifiedBy>
  <cp:revision>545</cp:revision>
  <cp:lastPrinted>2013-05-28T12:57:16Z</cp:lastPrinted>
  <dcterms:created xsi:type="dcterms:W3CDTF">2003-05-27T08:12:45Z</dcterms:created>
  <dcterms:modified xsi:type="dcterms:W3CDTF">2024-01-30T14:14:56Z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