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handoutMasterIdLst>
    <p:handoutMasterId r:id="rId25"/>
  </p:handoutMasterIdLst>
  <p:sldIdLst>
    <p:sldId id="1099" r:id="rId2"/>
    <p:sldId id="1117" r:id="rId3"/>
    <p:sldId id="910" r:id="rId4"/>
    <p:sldId id="1028" r:id="rId5"/>
    <p:sldId id="1044" r:id="rId6"/>
    <p:sldId id="1030" r:id="rId7"/>
    <p:sldId id="1031" r:id="rId8"/>
    <p:sldId id="1032" r:id="rId9"/>
    <p:sldId id="1033" r:id="rId10"/>
    <p:sldId id="1041" r:id="rId11"/>
    <p:sldId id="1042" r:id="rId12"/>
    <p:sldId id="1065" r:id="rId13"/>
    <p:sldId id="1036" r:id="rId14"/>
    <p:sldId id="1029" r:id="rId15"/>
    <p:sldId id="1049" r:id="rId16"/>
    <p:sldId id="1058" r:id="rId17"/>
    <p:sldId id="1059" r:id="rId18"/>
    <p:sldId id="1112" r:id="rId19"/>
    <p:sldId id="1113" r:id="rId20"/>
    <p:sldId id="1114" r:id="rId21"/>
    <p:sldId id="1115" r:id="rId22"/>
    <p:sldId id="1116" r:id="rId23"/>
  </p:sldIdLst>
  <p:sldSz cx="9144000" cy="6858000" type="screen4x3"/>
  <p:notesSz cx="6797675" cy="9926638"/>
  <p:defaultTextStyle>
    <a:defPPr>
      <a:defRPr lang="en-US"/>
    </a:defPPr>
    <a:lvl1pPr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5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000000"/>
    <a:srgbClr val="FFCCFF"/>
    <a:srgbClr val="DDDDDD"/>
    <a:srgbClr val="FFCCCC"/>
    <a:srgbClr val="FF0000"/>
    <a:srgbClr val="FF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07" autoAdjust="0"/>
    <p:restoredTop sz="67155" autoAdjust="0"/>
  </p:normalViewPr>
  <p:slideViewPr>
    <p:cSldViewPr>
      <p:cViewPr varScale="1">
        <p:scale>
          <a:sx n="95" d="100"/>
          <a:sy n="95" d="100"/>
        </p:scale>
        <p:origin x="744" y="72"/>
      </p:cViewPr>
      <p:guideLst>
        <p:guide orient="horz" pos="2160"/>
        <p:guide pos="25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9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47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1">
                <a:effectLst>
                  <a:outerShdw blurRad="38100" dist="38100" dir="2700000" algn="tl">
                    <a:srgbClr val="C0C0C0"/>
                  </a:outerShdw>
                </a:effectLst>
              </a:defRPr>
            </a:lvl1pPr>
          </a:lstStyle>
          <a:p>
            <a:pPr>
              <a:defRPr/>
            </a:pPr>
            <a:endParaRPr lang="de-DE"/>
          </a:p>
        </p:txBody>
      </p:sp>
      <p:sp>
        <p:nvSpPr>
          <p:cNvPr id="37478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effectLst>
                  <a:outerShdw blurRad="38100" dist="38100" dir="2700000" algn="tl">
                    <a:srgbClr val="C0C0C0"/>
                  </a:outerShdw>
                </a:effectLst>
              </a:defRPr>
            </a:lvl1pPr>
          </a:lstStyle>
          <a:p>
            <a:pPr>
              <a:defRPr/>
            </a:pPr>
            <a:endParaRPr lang="de-DE"/>
          </a:p>
        </p:txBody>
      </p:sp>
      <p:sp>
        <p:nvSpPr>
          <p:cNvPr id="37478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1">
                <a:effectLst>
                  <a:outerShdw blurRad="38100" dist="38100" dir="2700000" algn="tl">
                    <a:srgbClr val="C0C0C0"/>
                  </a:outerShdw>
                </a:effectLst>
              </a:defRPr>
            </a:lvl1pPr>
          </a:lstStyle>
          <a:p>
            <a:pPr>
              <a:defRPr/>
            </a:pPr>
            <a:endParaRPr lang="de-DE"/>
          </a:p>
        </p:txBody>
      </p:sp>
      <p:sp>
        <p:nvSpPr>
          <p:cNvPr id="37478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effectLst>
                  <a:outerShdw blurRad="38100" dist="38100" dir="2700000" algn="tl">
                    <a:srgbClr val="C0C0C0"/>
                  </a:outerShdw>
                </a:effectLst>
              </a:defRPr>
            </a:lvl1pPr>
          </a:lstStyle>
          <a:p>
            <a:pPr>
              <a:defRPr/>
            </a:pPr>
            <a:fld id="{8A791768-DB43-4384-BA8E-18557D938BA5}" type="slidenum">
              <a:rPr lang="de-DE"/>
              <a:pPr>
                <a:defRPr/>
              </a:pPr>
              <a:t>‹Nr.›</a:t>
            </a:fld>
            <a:endParaRPr lang="de-DE"/>
          </a:p>
        </p:txBody>
      </p:sp>
    </p:spTree>
    <p:extLst>
      <p:ext uri="{BB962C8B-B14F-4D97-AF65-F5344CB8AC3E}">
        <p14:creationId xmlns:p14="http://schemas.microsoft.com/office/powerpoint/2010/main" val="3885364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defRPr>
            </a:lvl1pPr>
          </a:lstStyle>
          <a:p>
            <a:pPr>
              <a:defRPr/>
            </a:pPr>
            <a:endParaRPr lang="de-DE"/>
          </a:p>
        </p:txBody>
      </p:sp>
      <p:sp>
        <p:nvSpPr>
          <p:cNvPr id="14950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pPr>
              <a:defRPr/>
            </a:pPr>
            <a:endParaRPr lang="de-DE"/>
          </a:p>
        </p:txBody>
      </p:sp>
      <p:sp>
        <p:nvSpPr>
          <p:cNvPr id="1771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951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defRPr>
            </a:lvl1pPr>
          </a:lstStyle>
          <a:p>
            <a:pPr>
              <a:defRPr/>
            </a:pPr>
            <a:endParaRPr lang="de-DE"/>
          </a:p>
        </p:txBody>
      </p:sp>
      <p:sp>
        <p:nvSpPr>
          <p:cNvPr id="149511"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pPr>
              <a:defRPr/>
            </a:pPr>
            <a:fld id="{1EF17558-0290-4C89-B4D4-DE901B46B615}" type="slidenum">
              <a:rPr lang="de-DE"/>
              <a:pPr>
                <a:defRPr/>
              </a:pPr>
              <a:t>‹Nr.›</a:t>
            </a:fld>
            <a:endParaRPr lang="de-DE"/>
          </a:p>
        </p:txBody>
      </p:sp>
    </p:spTree>
    <p:extLst>
      <p:ext uri="{BB962C8B-B14F-4D97-AF65-F5344CB8AC3E}">
        <p14:creationId xmlns:p14="http://schemas.microsoft.com/office/powerpoint/2010/main" val="39521601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Folienbildplatzhalter 1"/>
          <p:cNvSpPr>
            <a:spLocks noGrp="1" noRot="1" noChangeAspect="1" noTextEdit="1"/>
          </p:cNvSpPr>
          <p:nvPr>
            <p:ph type="sldImg"/>
          </p:nvPr>
        </p:nvSpPr>
        <p:spPr>
          <a:ln/>
        </p:spPr>
      </p:sp>
      <p:sp>
        <p:nvSpPr>
          <p:cNvPr id="174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latin typeface="+mn-lt"/>
            </a:endParaRPr>
          </a:p>
        </p:txBody>
      </p:sp>
      <p:sp>
        <p:nvSpPr>
          <p:cNvPr id="174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889" indent="-285726" eaLnBrk="0" hangingPunct="0">
              <a:defRPr sz="2000">
                <a:solidFill>
                  <a:schemeClr val="tx1"/>
                </a:solidFill>
                <a:latin typeface="Tahoma" pitchFamily="34" charset="0"/>
              </a:defRPr>
            </a:lvl2pPr>
            <a:lvl3pPr marL="1142907" indent="-228581" eaLnBrk="0" hangingPunct="0">
              <a:defRPr sz="2000">
                <a:solidFill>
                  <a:schemeClr val="tx1"/>
                </a:solidFill>
                <a:latin typeface="Tahoma" pitchFamily="34" charset="0"/>
              </a:defRPr>
            </a:lvl3pPr>
            <a:lvl4pPr marL="1600070" indent="-228581" eaLnBrk="0" hangingPunct="0">
              <a:defRPr sz="2000">
                <a:solidFill>
                  <a:schemeClr val="tx1"/>
                </a:solidFill>
                <a:latin typeface="Tahoma" pitchFamily="34" charset="0"/>
              </a:defRPr>
            </a:lvl4pPr>
            <a:lvl5pPr marL="2057232" indent="-228581" eaLnBrk="0" hangingPunct="0">
              <a:defRPr sz="2000">
                <a:solidFill>
                  <a:schemeClr val="tx1"/>
                </a:solidFill>
                <a:latin typeface="Tahoma" pitchFamily="34" charset="0"/>
              </a:defRPr>
            </a:lvl5pPr>
            <a:lvl6pPr marL="2514395" indent="-228581" algn="ctr" eaLnBrk="0" fontAlgn="base" hangingPunct="0">
              <a:spcBef>
                <a:spcPct val="0"/>
              </a:spcBef>
              <a:spcAft>
                <a:spcPct val="0"/>
              </a:spcAft>
              <a:defRPr sz="2000">
                <a:solidFill>
                  <a:schemeClr val="tx1"/>
                </a:solidFill>
                <a:latin typeface="Tahoma" pitchFamily="34" charset="0"/>
              </a:defRPr>
            </a:lvl6pPr>
            <a:lvl7pPr marL="2971559" indent="-228581" algn="ctr" eaLnBrk="0" fontAlgn="base" hangingPunct="0">
              <a:spcBef>
                <a:spcPct val="0"/>
              </a:spcBef>
              <a:spcAft>
                <a:spcPct val="0"/>
              </a:spcAft>
              <a:defRPr sz="2000">
                <a:solidFill>
                  <a:schemeClr val="tx1"/>
                </a:solidFill>
                <a:latin typeface="Tahoma" pitchFamily="34" charset="0"/>
              </a:defRPr>
            </a:lvl7pPr>
            <a:lvl8pPr marL="3428722" indent="-228581" algn="ctr" eaLnBrk="0" fontAlgn="base" hangingPunct="0">
              <a:spcBef>
                <a:spcPct val="0"/>
              </a:spcBef>
              <a:spcAft>
                <a:spcPct val="0"/>
              </a:spcAft>
              <a:defRPr sz="2000">
                <a:solidFill>
                  <a:schemeClr val="tx1"/>
                </a:solidFill>
                <a:latin typeface="Tahoma" pitchFamily="34" charset="0"/>
              </a:defRPr>
            </a:lvl8pPr>
            <a:lvl9pPr marL="3885884" indent="-228581" algn="ctr" eaLnBrk="0" fontAlgn="base" hangingPunct="0">
              <a:spcBef>
                <a:spcPct val="0"/>
              </a:spcBef>
              <a:spcAft>
                <a:spcPct val="0"/>
              </a:spcAft>
              <a:defRPr sz="2000">
                <a:solidFill>
                  <a:schemeClr val="tx1"/>
                </a:solidFill>
                <a:latin typeface="Tahoma" pitchFamily="34" charset="0"/>
              </a:defRPr>
            </a:lvl9pPr>
          </a:lstStyle>
          <a:p>
            <a:pPr eaLnBrk="1" hangingPunct="1"/>
            <a:fld id="{0D391168-26D1-4B2E-B610-04E7843715D5}" type="slidenum">
              <a:rPr lang="de-DE" sz="1200"/>
              <a:pPr eaLnBrk="1" hangingPunct="1"/>
              <a:t>1</a:t>
            </a:fld>
            <a:endParaRPr lang="de-DE" sz="1200"/>
          </a:p>
        </p:txBody>
      </p:sp>
    </p:spTree>
    <p:extLst>
      <p:ext uri="{BB962C8B-B14F-4D97-AF65-F5344CB8AC3E}">
        <p14:creationId xmlns:p14="http://schemas.microsoft.com/office/powerpoint/2010/main" val="15420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Folienbildplatzhalter 1"/>
          <p:cNvSpPr>
            <a:spLocks noGrp="1" noRot="1" noChangeAspect="1" noTextEdit="1"/>
          </p:cNvSpPr>
          <p:nvPr>
            <p:ph type="sldImg"/>
          </p:nvPr>
        </p:nvSpPr>
        <p:spPr>
          <a:ln/>
        </p:spPr>
      </p:sp>
      <p:sp>
        <p:nvSpPr>
          <p:cNvPr id="3317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dirty="0">
              <a:latin typeface="Arial" pitchFamily="34" charset="0"/>
            </a:endParaRPr>
          </a:p>
        </p:txBody>
      </p:sp>
      <p:sp>
        <p:nvSpPr>
          <p:cNvPr id="3317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3758082F-F4B5-4507-A5E7-CD8652065482}" type="slidenum">
              <a:rPr lang="de-DE" sz="1200" smtClean="0"/>
              <a:pPr eaLnBrk="1" hangingPunct="1"/>
              <a:t>10</a:t>
            </a:fld>
            <a:endParaRPr lang="de-DE" sz="1200"/>
          </a:p>
        </p:txBody>
      </p:sp>
    </p:spTree>
    <p:extLst>
      <p:ext uri="{BB962C8B-B14F-4D97-AF65-F5344CB8AC3E}">
        <p14:creationId xmlns:p14="http://schemas.microsoft.com/office/powerpoint/2010/main" val="3186013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Folienbildplatzhalter 1"/>
          <p:cNvSpPr>
            <a:spLocks noGrp="1" noRot="1" noChangeAspect="1" noTextEdit="1"/>
          </p:cNvSpPr>
          <p:nvPr>
            <p:ph type="sldImg"/>
          </p:nvPr>
        </p:nvSpPr>
        <p:spPr>
          <a:ln/>
        </p:spPr>
      </p:sp>
      <p:sp>
        <p:nvSpPr>
          <p:cNvPr id="3328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dirty="0">
              <a:latin typeface="Arial" pitchFamily="34" charset="0"/>
            </a:endParaRPr>
          </a:p>
        </p:txBody>
      </p:sp>
      <p:sp>
        <p:nvSpPr>
          <p:cNvPr id="3328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F37155BB-0181-44D6-B96E-F8FF5CA95032}" type="slidenum">
              <a:rPr lang="de-DE" sz="1200" smtClean="0"/>
              <a:pPr eaLnBrk="1" hangingPunct="1"/>
              <a:t>11</a:t>
            </a:fld>
            <a:endParaRPr lang="de-DE" sz="1200"/>
          </a:p>
        </p:txBody>
      </p:sp>
    </p:spTree>
    <p:extLst>
      <p:ext uri="{BB962C8B-B14F-4D97-AF65-F5344CB8AC3E}">
        <p14:creationId xmlns:p14="http://schemas.microsoft.com/office/powerpoint/2010/main" val="4221119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Folienbildplatzhalter 1"/>
          <p:cNvSpPr>
            <a:spLocks noGrp="1" noRot="1" noChangeAspect="1" noTextEdit="1"/>
          </p:cNvSpPr>
          <p:nvPr>
            <p:ph type="sldImg"/>
          </p:nvPr>
        </p:nvSpPr>
        <p:spPr>
          <a:ln/>
        </p:spPr>
      </p:sp>
      <p:sp>
        <p:nvSpPr>
          <p:cNvPr id="3338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latin typeface="Arial" pitchFamily="34" charset="0"/>
            </a:endParaRPr>
          </a:p>
        </p:txBody>
      </p:sp>
      <p:sp>
        <p:nvSpPr>
          <p:cNvPr id="3338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B1DC53D8-8C37-442C-A07C-7CAA3F4716AC}" type="slidenum">
              <a:rPr lang="de-DE" sz="1200" smtClean="0"/>
              <a:pPr eaLnBrk="1" hangingPunct="1"/>
              <a:t>12</a:t>
            </a:fld>
            <a:endParaRPr lang="de-DE" sz="1200"/>
          </a:p>
        </p:txBody>
      </p:sp>
    </p:spTree>
    <p:extLst>
      <p:ext uri="{BB962C8B-B14F-4D97-AF65-F5344CB8AC3E}">
        <p14:creationId xmlns:p14="http://schemas.microsoft.com/office/powerpoint/2010/main" val="3806976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Folienbildplatzhalter 1"/>
          <p:cNvSpPr>
            <a:spLocks noGrp="1" noRot="1" noChangeAspect="1" noTextEdit="1"/>
          </p:cNvSpPr>
          <p:nvPr>
            <p:ph type="sldImg"/>
          </p:nvPr>
        </p:nvSpPr>
        <p:spPr>
          <a:ln/>
        </p:spPr>
      </p:sp>
      <p:sp>
        <p:nvSpPr>
          <p:cNvPr id="3389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latin typeface="Arial" pitchFamily="34" charset="0"/>
            </a:endParaRPr>
          </a:p>
        </p:txBody>
      </p:sp>
      <p:sp>
        <p:nvSpPr>
          <p:cNvPr id="338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53110833-3AE9-46B4-9953-8E173A665BDB}" type="slidenum">
              <a:rPr lang="de-DE" sz="1200" smtClean="0"/>
              <a:pPr eaLnBrk="1" hangingPunct="1"/>
              <a:t>13</a:t>
            </a:fld>
            <a:endParaRPr lang="de-DE" sz="1200"/>
          </a:p>
        </p:txBody>
      </p:sp>
    </p:spTree>
    <p:extLst>
      <p:ext uri="{BB962C8B-B14F-4D97-AF65-F5344CB8AC3E}">
        <p14:creationId xmlns:p14="http://schemas.microsoft.com/office/powerpoint/2010/main" val="3957322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Folienbildplatzhalter 1"/>
          <p:cNvSpPr>
            <a:spLocks noGrp="1" noRot="1" noChangeAspect="1" noTextEdit="1"/>
          </p:cNvSpPr>
          <p:nvPr>
            <p:ph type="sldImg"/>
          </p:nvPr>
        </p:nvSpPr>
        <p:spPr>
          <a:ln/>
        </p:spPr>
      </p:sp>
      <p:sp>
        <p:nvSpPr>
          <p:cNvPr id="3399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a:latin typeface="Arial" pitchFamily="34" charset="0"/>
            </a:endParaRPr>
          </a:p>
        </p:txBody>
      </p:sp>
      <p:sp>
        <p:nvSpPr>
          <p:cNvPr id="3399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EFC39D52-F448-473C-A951-17BE75389099}" type="slidenum">
              <a:rPr lang="de-DE" sz="1200" smtClean="0"/>
              <a:pPr eaLnBrk="1" hangingPunct="1"/>
              <a:t>14</a:t>
            </a:fld>
            <a:endParaRPr lang="de-DE" sz="1200"/>
          </a:p>
        </p:txBody>
      </p:sp>
    </p:spTree>
    <p:extLst>
      <p:ext uri="{BB962C8B-B14F-4D97-AF65-F5344CB8AC3E}">
        <p14:creationId xmlns:p14="http://schemas.microsoft.com/office/powerpoint/2010/main" val="3626393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Folienbildplatzhalter 1"/>
          <p:cNvSpPr>
            <a:spLocks noGrp="1" noRot="1" noChangeAspect="1" noTextEdit="1"/>
          </p:cNvSpPr>
          <p:nvPr>
            <p:ph type="sldImg"/>
          </p:nvPr>
        </p:nvSpPr>
        <p:spPr>
          <a:ln/>
        </p:spPr>
      </p:sp>
      <p:sp>
        <p:nvSpPr>
          <p:cNvPr id="3461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atin typeface="Arial" pitchFamily="34" charset="0"/>
            </a:endParaRPr>
          </a:p>
        </p:txBody>
      </p:sp>
      <p:sp>
        <p:nvSpPr>
          <p:cNvPr id="3461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F71EB1A1-0B59-4FAE-BE7A-72AE4C7073CB}" type="slidenum">
              <a:rPr lang="de-DE" sz="1200" smtClean="0"/>
              <a:pPr eaLnBrk="1" hangingPunct="1"/>
              <a:t>15</a:t>
            </a:fld>
            <a:endParaRPr lang="de-DE" sz="1200"/>
          </a:p>
        </p:txBody>
      </p:sp>
    </p:spTree>
    <p:extLst>
      <p:ext uri="{BB962C8B-B14F-4D97-AF65-F5344CB8AC3E}">
        <p14:creationId xmlns:p14="http://schemas.microsoft.com/office/powerpoint/2010/main" val="2640171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Folienbildplatzhalter 1"/>
          <p:cNvSpPr>
            <a:spLocks noGrp="1" noRot="1" noChangeAspect="1" noTextEdit="1"/>
          </p:cNvSpPr>
          <p:nvPr>
            <p:ph type="sldImg"/>
          </p:nvPr>
        </p:nvSpPr>
        <p:spPr>
          <a:ln/>
        </p:spPr>
      </p:sp>
      <p:sp>
        <p:nvSpPr>
          <p:cNvPr id="3471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atin typeface="Arial" pitchFamily="34" charset="0"/>
            </a:endParaRPr>
          </a:p>
        </p:txBody>
      </p:sp>
      <p:sp>
        <p:nvSpPr>
          <p:cNvPr id="3471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095C0255-843B-42D1-AE16-667AA7492C89}" type="slidenum">
              <a:rPr lang="de-DE" sz="1200" smtClean="0"/>
              <a:pPr eaLnBrk="1" hangingPunct="1"/>
              <a:t>16</a:t>
            </a:fld>
            <a:endParaRPr lang="de-DE" sz="1200"/>
          </a:p>
        </p:txBody>
      </p:sp>
    </p:spTree>
    <p:extLst>
      <p:ext uri="{BB962C8B-B14F-4D97-AF65-F5344CB8AC3E}">
        <p14:creationId xmlns:p14="http://schemas.microsoft.com/office/powerpoint/2010/main" val="3492501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Folienbildplatzhalter 1"/>
          <p:cNvSpPr>
            <a:spLocks noGrp="1" noRot="1" noChangeAspect="1" noTextEdit="1"/>
          </p:cNvSpPr>
          <p:nvPr>
            <p:ph type="sldImg"/>
          </p:nvPr>
        </p:nvSpPr>
        <p:spPr>
          <a:ln/>
        </p:spPr>
      </p:sp>
      <p:sp>
        <p:nvSpPr>
          <p:cNvPr id="3481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atin typeface="Arial" pitchFamily="34" charset="0"/>
            </a:endParaRPr>
          </a:p>
        </p:txBody>
      </p:sp>
      <p:sp>
        <p:nvSpPr>
          <p:cNvPr id="3481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F6960063-ECF9-4CCE-844E-20E7F276F491}" type="slidenum">
              <a:rPr lang="de-DE" sz="1200" smtClean="0"/>
              <a:pPr eaLnBrk="1" hangingPunct="1"/>
              <a:t>17</a:t>
            </a:fld>
            <a:endParaRPr lang="de-DE" sz="1200"/>
          </a:p>
        </p:txBody>
      </p:sp>
    </p:spTree>
    <p:extLst>
      <p:ext uri="{BB962C8B-B14F-4D97-AF65-F5344CB8AC3E}">
        <p14:creationId xmlns:p14="http://schemas.microsoft.com/office/powerpoint/2010/main" val="1479000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1792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FA24775A-3CB5-43B9-8BDC-120641130D52}" type="slidenum">
              <a:rPr lang="de-DE" sz="1200" smtClean="0"/>
              <a:pPr eaLnBrk="1" hangingPunct="1"/>
              <a:t>22</a:t>
            </a:fld>
            <a:endParaRPr lang="de-DE" sz="1200"/>
          </a:p>
        </p:txBody>
      </p:sp>
    </p:spTree>
    <p:extLst>
      <p:ext uri="{BB962C8B-B14F-4D97-AF65-F5344CB8AC3E}">
        <p14:creationId xmlns:p14="http://schemas.microsoft.com/office/powerpoint/2010/main" val="1446216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endParaRPr lang="de-DE" dirty="0"/>
          </a:p>
        </p:txBody>
      </p:sp>
      <p:sp>
        <p:nvSpPr>
          <p:cNvPr id="1792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FA24775A-3CB5-43B9-8BDC-120641130D52}" type="slidenum">
              <a:rPr lang="de-DE" sz="1200" smtClean="0"/>
              <a:pPr eaLnBrk="1" hangingPunct="1"/>
              <a:t>2</a:t>
            </a:fld>
            <a:endParaRPr lang="de-DE" sz="1200"/>
          </a:p>
        </p:txBody>
      </p:sp>
    </p:spTree>
    <p:extLst>
      <p:ext uri="{BB962C8B-B14F-4D97-AF65-F5344CB8AC3E}">
        <p14:creationId xmlns:p14="http://schemas.microsoft.com/office/powerpoint/2010/main" val="3472852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Folienbildplatzhalter 1"/>
          <p:cNvSpPr>
            <a:spLocks noGrp="1" noRot="1" noChangeAspect="1" noTextEdit="1"/>
          </p:cNvSpPr>
          <p:nvPr>
            <p:ph type="sldImg"/>
          </p:nvPr>
        </p:nvSpPr>
        <p:spPr>
          <a:ln/>
        </p:spPr>
      </p:sp>
      <p:sp>
        <p:nvSpPr>
          <p:cNvPr id="2109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atin typeface="Arial" pitchFamily="34" charset="0"/>
            </a:endParaRPr>
          </a:p>
        </p:txBody>
      </p:sp>
      <p:sp>
        <p:nvSpPr>
          <p:cNvPr id="2109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AD4CE599-E42C-4B6F-940C-BDE816C287C6}" type="slidenum">
              <a:rPr lang="de-DE" sz="1200" smtClean="0"/>
              <a:pPr eaLnBrk="1" hangingPunct="1"/>
              <a:t>3</a:t>
            </a:fld>
            <a:endParaRPr lang="de-DE" sz="1200"/>
          </a:p>
        </p:txBody>
      </p:sp>
    </p:spTree>
    <p:extLst>
      <p:ext uri="{BB962C8B-B14F-4D97-AF65-F5344CB8AC3E}">
        <p14:creationId xmlns:p14="http://schemas.microsoft.com/office/powerpoint/2010/main" val="3738113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Folienbildplatzhalter 1"/>
          <p:cNvSpPr>
            <a:spLocks noGrp="1" noRot="1" noChangeAspect="1" noTextEdit="1"/>
          </p:cNvSpPr>
          <p:nvPr>
            <p:ph type="sldImg"/>
          </p:nvPr>
        </p:nvSpPr>
        <p:spPr>
          <a:ln/>
        </p:spPr>
      </p:sp>
      <p:sp>
        <p:nvSpPr>
          <p:cNvPr id="32563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28650" lvl="1" indent="-171450">
              <a:buFontTx/>
              <a:buChar char="•"/>
            </a:pPr>
            <a:endParaRPr lang="de-DE" dirty="0">
              <a:latin typeface="Arial" pitchFamily="34" charset="0"/>
            </a:endParaRPr>
          </a:p>
        </p:txBody>
      </p:sp>
      <p:sp>
        <p:nvSpPr>
          <p:cNvPr id="3256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22155ECC-F2E4-4B4D-B10C-FB60BD127006}" type="slidenum">
              <a:rPr lang="de-DE" sz="1200" smtClean="0"/>
              <a:pPr eaLnBrk="1" hangingPunct="1"/>
              <a:t>4</a:t>
            </a:fld>
            <a:endParaRPr lang="de-DE" sz="1200"/>
          </a:p>
        </p:txBody>
      </p:sp>
    </p:spTree>
    <p:extLst>
      <p:ext uri="{BB962C8B-B14F-4D97-AF65-F5344CB8AC3E}">
        <p14:creationId xmlns:p14="http://schemas.microsoft.com/office/powerpoint/2010/main" val="2773809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Folienbildplatzhalter 1"/>
          <p:cNvSpPr>
            <a:spLocks noGrp="1" noRot="1" noChangeAspect="1" noTextEdit="1"/>
          </p:cNvSpPr>
          <p:nvPr>
            <p:ph type="sldImg"/>
          </p:nvPr>
        </p:nvSpPr>
        <p:spPr>
          <a:ln/>
        </p:spPr>
      </p:sp>
      <p:sp>
        <p:nvSpPr>
          <p:cNvPr id="3266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dirty="0">
              <a:latin typeface="Arial" pitchFamily="34" charset="0"/>
            </a:endParaRPr>
          </a:p>
        </p:txBody>
      </p:sp>
      <p:sp>
        <p:nvSpPr>
          <p:cNvPr id="3266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3EAAB9A6-E359-473C-8C08-B519DCD833FA}" type="slidenum">
              <a:rPr lang="de-DE" sz="1200" smtClean="0"/>
              <a:pPr eaLnBrk="1" hangingPunct="1"/>
              <a:t>5</a:t>
            </a:fld>
            <a:endParaRPr lang="de-DE" sz="1200"/>
          </a:p>
        </p:txBody>
      </p:sp>
    </p:spTree>
    <p:extLst>
      <p:ext uri="{BB962C8B-B14F-4D97-AF65-F5344CB8AC3E}">
        <p14:creationId xmlns:p14="http://schemas.microsoft.com/office/powerpoint/2010/main" val="3818681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Folienbildplatzhalter 1"/>
          <p:cNvSpPr>
            <a:spLocks noGrp="1" noRot="1" noChangeAspect="1" noTextEdit="1"/>
          </p:cNvSpPr>
          <p:nvPr>
            <p:ph type="sldImg"/>
          </p:nvPr>
        </p:nvSpPr>
        <p:spPr>
          <a:ln/>
        </p:spPr>
      </p:sp>
      <p:sp>
        <p:nvSpPr>
          <p:cNvPr id="3276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28650" lvl="1" indent="-171450">
              <a:buFontTx/>
              <a:buChar char="•"/>
            </a:pPr>
            <a:endParaRPr lang="de-DE" dirty="0">
              <a:latin typeface="Arial" pitchFamily="34" charset="0"/>
            </a:endParaRPr>
          </a:p>
        </p:txBody>
      </p:sp>
      <p:sp>
        <p:nvSpPr>
          <p:cNvPr id="3276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4D74BECC-608C-45F2-8DA2-3918201072D2}" type="slidenum">
              <a:rPr lang="de-DE" sz="1200" smtClean="0"/>
              <a:pPr eaLnBrk="1" hangingPunct="1"/>
              <a:t>6</a:t>
            </a:fld>
            <a:endParaRPr lang="de-DE" sz="1200"/>
          </a:p>
        </p:txBody>
      </p:sp>
    </p:spTree>
    <p:extLst>
      <p:ext uri="{BB962C8B-B14F-4D97-AF65-F5344CB8AC3E}">
        <p14:creationId xmlns:p14="http://schemas.microsoft.com/office/powerpoint/2010/main" val="3972728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Folienbildplatzhalter 1"/>
          <p:cNvSpPr>
            <a:spLocks noGrp="1" noRot="1" noChangeAspect="1" noTextEdit="1"/>
          </p:cNvSpPr>
          <p:nvPr>
            <p:ph type="sldImg"/>
          </p:nvPr>
        </p:nvSpPr>
        <p:spPr>
          <a:ln/>
        </p:spPr>
      </p:sp>
      <p:sp>
        <p:nvSpPr>
          <p:cNvPr id="3287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atin typeface="Arial" pitchFamily="34" charset="0"/>
            </a:endParaRPr>
          </a:p>
        </p:txBody>
      </p:sp>
      <p:sp>
        <p:nvSpPr>
          <p:cNvPr id="3287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E55A635F-25AD-45E6-BBC4-3397A44FA777}" type="slidenum">
              <a:rPr lang="de-DE" sz="1200" smtClean="0"/>
              <a:pPr eaLnBrk="1" hangingPunct="1"/>
              <a:t>7</a:t>
            </a:fld>
            <a:endParaRPr lang="de-DE" sz="1200"/>
          </a:p>
        </p:txBody>
      </p:sp>
    </p:spTree>
    <p:extLst>
      <p:ext uri="{BB962C8B-B14F-4D97-AF65-F5344CB8AC3E}">
        <p14:creationId xmlns:p14="http://schemas.microsoft.com/office/powerpoint/2010/main" val="93152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Folienbildplatzhalter 1"/>
          <p:cNvSpPr>
            <a:spLocks noGrp="1" noRot="1" noChangeAspect="1" noTextEdit="1"/>
          </p:cNvSpPr>
          <p:nvPr>
            <p:ph type="sldImg"/>
          </p:nvPr>
        </p:nvSpPr>
        <p:spPr>
          <a:ln/>
        </p:spPr>
      </p:sp>
      <p:sp>
        <p:nvSpPr>
          <p:cNvPr id="3297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dirty="0">
              <a:latin typeface="Arial" pitchFamily="34" charset="0"/>
            </a:endParaRPr>
          </a:p>
        </p:txBody>
      </p:sp>
      <p:sp>
        <p:nvSpPr>
          <p:cNvPr id="3297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0C4A0E78-ED90-4E26-BBBF-CAC70D37FC48}" type="slidenum">
              <a:rPr lang="de-DE" sz="1200" smtClean="0"/>
              <a:pPr eaLnBrk="1" hangingPunct="1"/>
              <a:t>8</a:t>
            </a:fld>
            <a:endParaRPr lang="de-DE" sz="1200"/>
          </a:p>
        </p:txBody>
      </p:sp>
    </p:spTree>
    <p:extLst>
      <p:ext uri="{BB962C8B-B14F-4D97-AF65-F5344CB8AC3E}">
        <p14:creationId xmlns:p14="http://schemas.microsoft.com/office/powerpoint/2010/main" val="1730202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Folienbildplatzhalter 1"/>
          <p:cNvSpPr>
            <a:spLocks noGrp="1" noRot="1" noChangeAspect="1" noTextEdit="1"/>
          </p:cNvSpPr>
          <p:nvPr>
            <p:ph type="sldImg"/>
          </p:nvPr>
        </p:nvSpPr>
        <p:spPr>
          <a:ln/>
        </p:spPr>
      </p:sp>
      <p:sp>
        <p:nvSpPr>
          <p:cNvPr id="3307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de-DE" dirty="0">
              <a:latin typeface="Arial" pitchFamily="34" charset="0"/>
            </a:endParaRPr>
          </a:p>
        </p:txBody>
      </p:sp>
      <p:sp>
        <p:nvSpPr>
          <p:cNvPr id="3307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algn="ctr" eaLnBrk="0" fontAlgn="base" hangingPunct="0">
              <a:spcBef>
                <a:spcPct val="0"/>
              </a:spcBef>
              <a:spcAft>
                <a:spcPct val="0"/>
              </a:spcAft>
              <a:defRPr sz="2000">
                <a:solidFill>
                  <a:schemeClr val="tx1"/>
                </a:solidFill>
                <a:latin typeface="Tahoma" pitchFamily="34" charset="0"/>
              </a:defRPr>
            </a:lvl6pPr>
            <a:lvl7pPr marL="2971800" indent="-228600" algn="ctr" eaLnBrk="0" fontAlgn="base" hangingPunct="0">
              <a:spcBef>
                <a:spcPct val="0"/>
              </a:spcBef>
              <a:spcAft>
                <a:spcPct val="0"/>
              </a:spcAft>
              <a:defRPr sz="2000">
                <a:solidFill>
                  <a:schemeClr val="tx1"/>
                </a:solidFill>
                <a:latin typeface="Tahoma" pitchFamily="34" charset="0"/>
              </a:defRPr>
            </a:lvl7pPr>
            <a:lvl8pPr marL="3429000" indent="-228600" algn="ctr" eaLnBrk="0" fontAlgn="base" hangingPunct="0">
              <a:spcBef>
                <a:spcPct val="0"/>
              </a:spcBef>
              <a:spcAft>
                <a:spcPct val="0"/>
              </a:spcAft>
              <a:defRPr sz="2000">
                <a:solidFill>
                  <a:schemeClr val="tx1"/>
                </a:solidFill>
                <a:latin typeface="Tahoma" pitchFamily="34" charset="0"/>
              </a:defRPr>
            </a:lvl8pPr>
            <a:lvl9pPr marL="3886200" indent="-228600" algn="ctr" eaLnBrk="0" fontAlgn="base" hangingPunct="0">
              <a:spcBef>
                <a:spcPct val="0"/>
              </a:spcBef>
              <a:spcAft>
                <a:spcPct val="0"/>
              </a:spcAft>
              <a:defRPr sz="2000">
                <a:solidFill>
                  <a:schemeClr val="tx1"/>
                </a:solidFill>
                <a:latin typeface="Tahoma" pitchFamily="34" charset="0"/>
              </a:defRPr>
            </a:lvl9pPr>
          </a:lstStyle>
          <a:p>
            <a:pPr eaLnBrk="1" hangingPunct="1"/>
            <a:fld id="{179055A3-1399-4D10-BD5A-5C24ADFCD565}" type="slidenum">
              <a:rPr lang="de-DE" sz="1200" smtClean="0"/>
              <a:pPr eaLnBrk="1" hangingPunct="1"/>
              <a:t>9</a:t>
            </a:fld>
            <a:endParaRPr lang="de-DE" sz="1200"/>
          </a:p>
        </p:txBody>
      </p:sp>
    </p:spTree>
    <p:extLst>
      <p:ext uri="{BB962C8B-B14F-4D97-AF65-F5344CB8AC3E}">
        <p14:creationId xmlns:p14="http://schemas.microsoft.com/office/powerpoint/2010/main" val="179452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59AB307-4BEA-4C59-A38B-C0686C3AEE8A}" type="slidenum">
              <a:rPr lang="de-DE"/>
              <a:pPr>
                <a:defRPr/>
              </a:pPr>
              <a:t>‹Nr.›</a:t>
            </a:fld>
            <a:endParaRPr lang="de-DE"/>
          </a:p>
        </p:txBody>
      </p:sp>
    </p:spTree>
    <p:extLst>
      <p:ext uri="{BB962C8B-B14F-4D97-AF65-F5344CB8AC3E}">
        <p14:creationId xmlns:p14="http://schemas.microsoft.com/office/powerpoint/2010/main" val="1062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56534F9-AE1C-4D0D-9736-93D3F5923D13}" type="slidenum">
              <a:rPr lang="de-DE"/>
              <a:pPr>
                <a:defRPr/>
              </a:pPr>
              <a:t>‹Nr.›</a:t>
            </a:fld>
            <a:endParaRPr lang="de-DE"/>
          </a:p>
        </p:txBody>
      </p:sp>
    </p:spTree>
    <p:extLst>
      <p:ext uri="{BB962C8B-B14F-4D97-AF65-F5344CB8AC3E}">
        <p14:creationId xmlns:p14="http://schemas.microsoft.com/office/powerpoint/2010/main" val="4169826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D81B99A-479B-44DC-8154-03383004ECC3}" type="slidenum">
              <a:rPr lang="de-DE"/>
              <a:pPr>
                <a:defRPr/>
              </a:pPr>
              <a:t>‹Nr.›</a:t>
            </a:fld>
            <a:endParaRPr lang="de-DE"/>
          </a:p>
        </p:txBody>
      </p:sp>
    </p:spTree>
    <p:extLst>
      <p:ext uri="{BB962C8B-B14F-4D97-AF65-F5344CB8AC3E}">
        <p14:creationId xmlns:p14="http://schemas.microsoft.com/office/powerpoint/2010/main" val="153122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524B82D-9F93-4DEA-B310-BDCF6A594BF7}" type="slidenum">
              <a:rPr lang="de-DE"/>
              <a:pPr>
                <a:defRPr/>
              </a:pPr>
              <a:t>‹Nr.›</a:t>
            </a:fld>
            <a:endParaRPr lang="de-DE"/>
          </a:p>
        </p:txBody>
      </p:sp>
    </p:spTree>
    <p:extLst>
      <p:ext uri="{BB962C8B-B14F-4D97-AF65-F5344CB8AC3E}">
        <p14:creationId xmlns:p14="http://schemas.microsoft.com/office/powerpoint/2010/main" val="350119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5E81E12-DD25-4028-9D37-1C48D34DDDC1}" type="slidenum">
              <a:rPr lang="de-DE"/>
              <a:pPr>
                <a:defRPr/>
              </a:pPr>
              <a:t>‹Nr.›</a:t>
            </a:fld>
            <a:endParaRPr lang="de-DE"/>
          </a:p>
        </p:txBody>
      </p:sp>
    </p:spTree>
    <p:extLst>
      <p:ext uri="{BB962C8B-B14F-4D97-AF65-F5344CB8AC3E}">
        <p14:creationId xmlns:p14="http://schemas.microsoft.com/office/powerpoint/2010/main" val="82004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5479FA6-AC0D-40D3-8FAE-15F4CCF59324}" type="slidenum">
              <a:rPr lang="de-DE"/>
              <a:pPr>
                <a:defRPr/>
              </a:pPr>
              <a:t>‹Nr.›</a:t>
            </a:fld>
            <a:endParaRPr lang="de-DE"/>
          </a:p>
        </p:txBody>
      </p:sp>
    </p:spTree>
    <p:extLst>
      <p:ext uri="{BB962C8B-B14F-4D97-AF65-F5344CB8AC3E}">
        <p14:creationId xmlns:p14="http://schemas.microsoft.com/office/powerpoint/2010/main" val="123179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D20797F6-DA88-4517-A8E3-418FD6C03AD9}" type="slidenum">
              <a:rPr lang="de-DE"/>
              <a:pPr>
                <a:defRPr/>
              </a:pPr>
              <a:t>‹Nr.›</a:t>
            </a:fld>
            <a:endParaRPr lang="de-DE"/>
          </a:p>
        </p:txBody>
      </p:sp>
    </p:spTree>
    <p:extLst>
      <p:ext uri="{BB962C8B-B14F-4D97-AF65-F5344CB8AC3E}">
        <p14:creationId xmlns:p14="http://schemas.microsoft.com/office/powerpoint/2010/main" val="772836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87424BC2-E647-406E-A8B6-EB4A4509A69D}" type="slidenum">
              <a:rPr lang="de-DE"/>
              <a:pPr>
                <a:defRPr/>
              </a:pPr>
              <a:t>‹Nr.›</a:t>
            </a:fld>
            <a:endParaRPr lang="de-DE"/>
          </a:p>
        </p:txBody>
      </p:sp>
    </p:spTree>
    <p:extLst>
      <p:ext uri="{BB962C8B-B14F-4D97-AF65-F5344CB8AC3E}">
        <p14:creationId xmlns:p14="http://schemas.microsoft.com/office/powerpoint/2010/main" val="361813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657F717-9B3A-45AD-B520-56A10EDDF158}" type="slidenum">
              <a:rPr lang="de-DE"/>
              <a:pPr>
                <a:defRPr/>
              </a:pPr>
              <a:t>‹Nr.›</a:t>
            </a:fld>
            <a:endParaRPr lang="de-DE"/>
          </a:p>
        </p:txBody>
      </p:sp>
    </p:spTree>
    <p:extLst>
      <p:ext uri="{BB962C8B-B14F-4D97-AF65-F5344CB8AC3E}">
        <p14:creationId xmlns:p14="http://schemas.microsoft.com/office/powerpoint/2010/main" val="324651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FDB0A358-980F-4CA5-93EE-A756A62C22B5}" type="slidenum">
              <a:rPr lang="de-DE"/>
              <a:pPr>
                <a:defRPr/>
              </a:pPr>
              <a:t>‹Nr.›</a:t>
            </a:fld>
            <a:endParaRPr lang="de-DE"/>
          </a:p>
        </p:txBody>
      </p:sp>
    </p:spTree>
    <p:extLst>
      <p:ext uri="{BB962C8B-B14F-4D97-AF65-F5344CB8AC3E}">
        <p14:creationId xmlns:p14="http://schemas.microsoft.com/office/powerpoint/2010/main" val="75813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60FDB22-6FCD-4E67-B2B9-11A316C5E387}" type="slidenum">
              <a:rPr lang="de-DE"/>
              <a:pPr>
                <a:defRPr/>
              </a:pPr>
              <a:t>‹Nr.›</a:t>
            </a:fld>
            <a:endParaRPr lang="de-DE"/>
          </a:p>
        </p:txBody>
      </p:sp>
    </p:spTree>
    <p:extLst>
      <p:ext uri="{BB962C8B-B14F-4D97-AF65-F5344CB8AC3E}">
        <p14:creationId xmlns:p14="http://schemas.microsoft.com/office/powerpoint/2010/main" val="421880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2051"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B5FC673-52CC-4850-8BC2-AC4DA3141DBD}"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83"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k-v.d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klinikum-hannover.de/minf/quali" TargetMode="External"/><Relationship Id="rId5" Type="http://schemas.openxmlformats.org/officeDocument/2006/relationships/hyperlink" Target="http://www.helios-kliniken.de/" TargetMode="External"/><Relationship Id="rId4" Type="http://schemas.openxmlformats.org/officeDocument/2006/relationships/hyperlink" Target="http://www.bdpk.d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50"/>
            <a:ext cx="9144000" cy="5113338"/>
          </a:xfrm>
        </p:spPr>
        <p:txBody>
          <a:bodyPr>
            <a:normAutofit fontScale="90000"/>
          </a:bodyPr>
          <a:lstStyle/>
          <a:p>
            <a:pPr eaLnBrk="1" hangingPunct="1">
              <a:defRPr/>
            </a:pPr>
            <a:r>
              <a:rPr lang="de-DE" sz="4000" b="1" dirty="0">
                <a:cs typeface="Times New Roman" charset="0"/>
              </a:rPr>
              <a:t>GESUNDHEITSMANAGEMENT II</a:t>
            </a:r>
            <a:br>
              <a:rPr lang="de-DE" sz="4000" b="1" dirty="0">
                <a:cs typeface="Times New Roman" charset="0"/>
              </a:rPr>
            </a:br>
            <a:r>
              <a:rPr lang="de-DE" sz="4000" b="1" dirty="0">
                <a:cs typeface="Times New Roman" charset="0"/>
              </a:rPr>
              <a:t>Teil </a:t>
            </a:r>
            <a:r>
              <a:rPr lang="de-DE" sz="4000" b="1" dirty="0" smtClean="0">
                <a:cs typeface="Times New Roman" charset="0"/>
              </a:rPr>
              <a:t>3a-4</a:t>
            </a:r>
            <a:r>
              <a:rPr lang="de-DE" sz="4000" b="1" dirty="0">
                <a:cs typeface="Times New Roman" charset="0"/>
              </a:rPr>
              <a:t/>
            </a:r>
            <a:br>
              <a:rPr lang="de-DE" sz="4000" b="1" dirty="0">
                <a:cs typeface="Times New Roman" charset="0"/>
              </a:rPr>
            </a:br>
            <a:r>
              <a:rPr lang="de-DE" sz="4000" b="1" dirty="0">
                <a:cs typeface="Times New Roman" charset="0"/>
              </a:rPr>
              <a:t/>
            </a:r>
            <a:br>
              <a:rPr lang="de-DE" sz="4000" b="1" dirty="0">
                <a:cs typeface="Times New Roman" charset="0"/>
              </a:rPr>
            </a:br>
            <a:r>
              <a:rPr lang="de-DE" sz="4000" b="1" dirty="0">
                <a:cs typeface="Times New Roman" charset="0"/>
              </a:rPr>
              <a:t/>
            </a:r>
            <a:br>
              <a:rPr lang="de-DE" sz="4000" b="1" dirty="0">
                <a:cs typeface="Times New Roman" charset="0"/>
              </a:rPr>
            </a:br>
            <a:r>
              <a:rPr lang="de-DE" sz="4000" b="1" dirty="0">
                <a:cs typeface="Times New Roman" charset="0"/>
              </a:rPr>
              <a:t/>
            </a:r>
            <a:br>
              <a:rPr lang="de-DE" sz="4000" b="1" dirty="0">
                <a:cs typeface="Times New Roman" charset="0"/>
              </a:rPr>
            </a:br>
            <a:r>
              <a:rPr lang="de-DE" sz="2400" b="1" dirty="0">
                <a:cs typeface="Times New Roman" charset="0"/>
              </a:rPr>
              <a:t>Prof. Dr. Steffen </a:t>
            </a:r>
            <a:r>
              <a:rPr lang="de-DE" sz="2400" b="1" dirty="0" err="1">
                <a:cs typeface="Times New Roman" charset="0"/>
              </a:rPr>
              <a:t>Fleßa</a:t>
            </a:r>
            <a:r>
              <a:rPr lang="de-DE" sz="2400" b="1" dirty="0">
                <a:cs typeface="Times New Roman" charset="0"/>
              </a:rPr>
              <a:t/>
            </a:r>
            <a:br>
              <a:rPr lang="de-DE" sz="2400" b="1" dirty="0">
                <a:cs typeface="Times New Roman" charset="0"/>
              </a:rPr>
            </a:br>
            <a:r>
              <a:rPr lang="de-DE" sz="2400" b="1" dirty="0">
                <a:cs typeface="Times New Roman" charset="0"/>
              </a:rPr>
              <a:t/>
            </a:r>
            <a:br>
              <a:rPr lang="de-DE" sz="2400" b="1" dirty="0">
                <a:cs typeface="Times New Roman" charset="0"/>
              </a:rPr>
            </a:br>
            <a:r>
              <a:rPr lang="de-DE" sz="2400" b="1" dirty="0">
                <a:cs typeface="Times New Roman" charset="0"/>
              </a:rPr>
              <a:t>Lehrstuhl für Allgemeine Betriebswirtschaftslehre </a:t>
            </a:r>
            <a:br>
              <a:rPr lang="de-DE" sz="2400" b="1" dirty="0">
                <a:cs typeface="Times New Roman" charset="0"/>
              </a:rPr>
            </a:br>
            <a:r>
              <a:rPr lang="de-DE" sz="2400" b="1" dirty="0">
                <a:cs typeface="Times New Roman" charset="0"/>
              </a:rPr>
              <a:t>und Gesundheitsmanagement</a:t>
            </a:r>
            <a:br>
              <a:rPr lang="de-DE" sz="2400" b="1" dirty="0">
                <a:cs typeface="Times New Roman" charset="0"/>
              </a:rPr>
            </a:br>
            <a:r>
              <a:rPr lang="de-DE" sz="2400" b="1" dirty="0">
                <a:cs typeface="Times New Roman" charset="0"/>
              </a:rPr>
              <a:t>Universität Greifswald</a:t>
            </a:r>
            <a:r>
              <a:rPr lang="de-DE" sz="4000" b="1" dirty="0">
                <a:cs typeface="Times New Roman" charset="0"/>
              </a:rPr>
              <a:t/>
            </a:r>
            <a:br>
              <a:rPr lang="de-DE" sz="4000" b="1" dirty="0">
                <a:cs typeface="Times New Roman" charset="0"/>
              </a:rPr>
            </a:br>
            <a:endParaRPr lang="de-DE" sz="4000" dirty="0"/>
          </a:p>
        </p:txBody>
      </p:sp>
      <p:sp>
        <p:nvSpPr>
          <p:cNvPr id="2" name="Foliennummernplatzhalter 1">
            <a:extLst>
              <a:ext uri="{FF2B5EF4-FFF2-40B4-BE49-F238E27FC236}">
                <a16:creationId xmlns:a16="http://schemas.microsoft.com/office/drawing/2014/main" xmlns="" id="{5EE5389B-C523-431B-8D5F-E19E3F9190A0}"/>
              </a:ext>
            </a:extLst>
          </p:cNvPr>
          <p:cNvSpPr>
            <a:spLocks noGrp="1"/>
          </p:cNvSpPr>
          <p:nvPr>
            <p:ph type="sldNum" sz="quarter" idx="12"/>
          </p:nvPr>
        </p:nvSpPr>
        <p:spPr/>
        <p:txBody>
          <a:bodyPr/>
          <a:lstStyle/>
          <a:p>
            <a:pPr>
              <a:defRPr/>
            </a:pPr>
            <a:fld id="{959AB307-4BEA-4C59-A38B-C0686C3AEE8A}" type="slidenum">
              <a:rPr lang="de-DE" smtClean="0"/>
              <a:pPr>
                <a:defRPr/>
              </a:pPr>
              <a:t>1</a:t>
            </a:fld>
            <a:endParaRPr lang="de-DE"/>
          </a:p>
        </p:txBody>
      </p:sp>
    </p:spTree>
    <p:extLst>
      <p:ext uri="{BB962C8B-B14F-4D97-AF65-F5344CB8AC3E}">
        <p14:creationId xmlns:p14="http://schemas.microsoft.com/office/powerpoint/2010/main" val="200329086"/>
      </p:ext>
    </p:extLst>
  </p:cSld>
  <p:clrMapOvr>
    <a:masterClrMapping/>
  </p:clrMapOvr>
  <mc:AlternateContent xmlns:mc="http://schemas.openxmlformats.org/markup-compatibility/2006" xmlns:p14="http://schemas.microsoft.com/office/powerpoint/2010/main">
    <mc:Choice Requires="p14">
      <p:transition spd="slow" p14:dur="2000" advTm="7569"/>
    </mc:Choice>
    <mc:Fallback xmlns="">
      <p:transition spd="slow" advTm="756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de-DE" dirty="0"/>
              <a:t>§ 137 Qualitätssicherung bei zugelassenen Krankenhäusern</a:t>
            </a:r>
          </a:p>
        </p:txBody>
      </p:sp>
      <p:sp>
        <p:nvSpPr>
          <p:cNvPr id="158723" name="Rectangle 3"/>
          <p:cNvSpPr>
            <a:spLocks noGrp="1" noChangeArrowheads="1"/>
          </p:cNvSpPr>
          <p:nvPr>
            <p:ph idx="1"/>
          </p:nvPr>
        </p:nvSpPr>
        <p:spPr/>
        <p:txBody>
          <a:bodyPr/>
          <a:lstStyle/>
          <a:p>
            <a:pPr eaLnBrk="1" hangingPunct="1">
              <a:lnSpc>
                <a:spcPct val="80000"/>
              </a:lnSpc>
              <a:buFontTx/>
              <a:buNone/>
            </a:pPr>
            <a:r>
              <a:rPr lang="de-DE" sz="2000"/>
              <a:t>	4. Grundsätze zur Einholung von </a:t>
            </a:r>
            <a:r>
              <a:rPr lang="de-DE" sz="2000" b="1"/>
              <a:t>Zweitmeinungen</a:t>
            </a:r>
            <a:r>
              <a:rPr lang="de-DE" sz="2000"/>
              <a:t> vor Eingriffen,</a:t>
            </a:r>
          </a:p>
          <a:p>
            <a:pPr eaLnBrk="1" hangingPunct="1">
              <a:lnSpc>
                <a:spcPct val="80000"/>
              </a:lnSpc>
            </a:pPr>
            <a:r>
              <a:rPr lang="de-DE" sz="2000"/>
              <a:t>5. </a:t>
            </a:r>
            <a:r>
              <a:rPr lang="de-DE" sz="2000" b="1"/>
              <a:t>Vergütungsabschläge</a:t>
            </a:r>
            <a:r>
              <a:rPr lang="de-DE" sz="2000"/>
              <a:t> für zugelassene Krankenhäuser, die ihre Verpflichtungen zur Qualitätssicherung nicht einhalten und</a:t>
            </a:r>
          </a:p>
          <a:p>
            <a:pPr eaLnBrk="1" hangingPunct="1">
              <a:lnSpc>
                <a:spcPct val="80000"/>
              </a:lnSpc>
            </a:pPr>
            <a:r>
              <a:rPr lang="de-DE" sz="2000"/>
              <a:t>6. Inhalt und Umfang eines im Abstand von zwei Jahren zu veröffentlichenden </a:t>
            </a:r>
            <a:r>
              <a:rPr lang="de-DE" sz="2000" b="1"/>
              <a:t>strukturierten Qualitätsberichts</a:t>
            </a:r>
            <a:r>
              <a:rPr lang="de-DE" sz="2000"/>
              <a:t> der zugelassenen Krankenhäuser, in dem der Stand der Qualitätssicherung insbesondere unter Berücksichtigung der Anforderungen nach den Nummern 1 und 2 sowie der Umsetzung der Regelungen nach Nummer 3 dargestellt wird. Der Bericht hat auch Art und Anzahl der Leistungen des Krankenhauses auszuweisen. Er ist über den in der Vereinbarung festgelegten Empfängerkreis hinaus von den Landesverbänden der Krankenkassen und den Verbänden der Ersatzkassen im Internet zu veröffentlichen. Der Bericht ist </a:t>
            </a:r>
            <a:r>
              <a:rPr lang="de-DE" sz="2000" b="1"/>
              <a:t>erstmals im Jahr 2005 für das Jahr 2004</a:t>
            </a:r>
            <a:r>
              <a:rPr lang="de-DE" sz="2000"/>
              <a:t> zu erstellen.</a:t>
            </a:r>
          </a:p>
        </p:txBody>
      </p:sp>
      <p:sp>
        <p:nvSpPr>
          <p:cNvPr id="2" name="Foliennummernplatzhalter 1">
            <a:extLst>
              <a:ext uri="{FF2B5EF4-FFF2-40B4-BE49-F238E27FC236}">
                <a16:creationId xmlns:a16="http://schemas.microsoft.com/office/drawing/2014/main" xmlns="" id="{BBB2423B-95C7-41B0-A81A-727003DAD951}"/>
              </a:ext>
            </a:extLst>
          </p:cNvPr>
          <p:cNvSpPr>
            <a:spLocks noGrp="1"/>
          </p:cNvSpPr>
          <p:nvPr>
            <p:ph type="sldNum" sz="quarter" idx="12"/>
          </p:nvPr>
        </p:nvSpPr>
        <p:spPr/>
        <p:txBody>
          <a:bodyPr/>
          <a:lstStyle/>
          <a:p>
            <a:pPr>
              <a:defRPr/>
            </a:pPr>
            <a:fld id="{4524B82D-9F93-4DEA-B310-BDCF6A594BF7}" type="slidenum">
              <a:rPr lang="de-DE" smtClean="0"/>
              <a:pPr>
                <a:defRPr/>
              </a:pPr>
              <a:t>10</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60761"/>
    </mc:Choice>
    <mc:Fallback xmlns="">
      <p:transition spd="slow" advTm="6076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606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de-DE" dirty="0"/>
              <a:t>§ 137 Qualitätssicherung bei zugelassenen Krankenhäusern</a:t>
            </a:r>
          </a:p>
        </p:txBody>
      </p:sp>
      <p:sp>
        <p:nvSpPr>
          <p:cNvPr id="159747" name="Rectangle 3"/>
          <p:cNvSpPr>
            <a:spLocks noGrp="1" noChangeArrowheads="1"/>
          </p:cNvSpPr>
          <p:nvPr>
            <p:ph idx="1"/>
          </p:nvPr>
        </p:nvSpPr>
        <p:spPr/>
        <p:txBody>
          <a:bodyPr/>
          <a:lstStyle/>
          <a:p>
            <a:pPr eaLnBrk="1" hangingPunct="1">
              <a:lnSpc>
                <a:spcPct val="80000"/>
              </a:lnSpc>
              <a:buFontTx/>
              <a:buNone/>
            </a:pPr>
            <a:r>
              <a:rPr lang="de-DE" sz="2000"/>
              <a:t>	Wenn die nach Satz 3 Nr. 3 erforderliche </a:t>
            </a:r>
            <a:r>
              <a:rPr lang="de-DE" sz="2000" b="1"/>
              <a:t>Mindestmenge</a:t>
            </a:r>
            <a:r>
              <a:rPr lang="de-DE" sz="2000"/>
              <a:t> bei planbaren Leistungen voraussichtlich nicht erreicht wird, dürfen ab dem Jahr 2004 entsprechende Leistungen nicht erbracht werden. Die für die Krankenhausplanung zuständige Landesbehörde kann Leistungen aus dem Katalog nach Satz 3 Nr. 3 bestimmen, bei denen die Anwendung von Satz 4 die Sicherstellung einer flächendeckenden Versorgung der Bevölkerung gefährden könnte; sie entscheidet auf Antrag des Krankenhauses bei diesen Leistungen über die Nichtanwendung von Satz 4. Zum Zwecke der Erhöhung von Transparenz und Qualität der stationären Versorgung können die Kassenärztlichen Vereinigungen und die Krankenkassen und ihre Verbände die Vertragsärzte und die Versicherten auf der Basis der Qualitätsberichte nach Nummer 6 auch vergleichend über die Qualitätsmerkmale der Krankenhäuser informieren und Empfehlungen aussprechen.</a:t>
            </a:r>
          </a:p>
        </p:txBody>
      </p:sp>
      <p:sp>
        <p:nvSpPr>
          <p:cNvPr id="2" name="Foliennummernplatzhalter 1">
            <a:extLst>
              <a:ext uri="{FF2B5EF4-FFF2-40B4-BE49-F238E27FC236}">
                <a16:creationId xmlns:a16="http://schemas.microsoft.com/office/drawing/2014/main" xmlns="" id="{7CD5D4B9-52AD-4C01-AE0D-E3104C7C55B2}"/>
              </a:ext>
            </a:extLst>
          </p:cNvPr>
          <p:cNvSpPr>
            <a:spLocks noGrp="1"/>
          </p:cNvSpPr>
          <p:nvPr>
            <p:ph type="sldNum" sz="quarter" idx="12"/>
          </p:nvPr>
        </p:nvSpPr>
        <p:spPr/>
        <p:txBody>
          <a:bodyPr/>
          <a:lstStyle/>
          <a:p>
            <a:pPr>
              <a:defRPr/>
            </a:pPr>
            <a:fld id="{4524B82D-9F93-4DEA-B310-BDCF6A594BF7}" type="slidenum">
              <a:rPr lang="de-DE" smtClean="0"/>
              <a:pPr>
                <a:defRPr/>
              </a:pPr>
              <a:t>11</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00090"/>
    </mc:Choice>
    <mc:Fallback xmlns="">
      <p:transition spd="slow" advTm="10009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r>
              <a:rPr lang="de-DE" dirty="0"/>
              <a:t>Qualitätsbericht</a:t>
            </a:r>
            <a:endParaRPr lang="de-DE" b="1" dirty="0"/>
          </a:p>
        </p:txBody>
      </p:sp>
      <p:sp>
        <p:nvSpPr>
          <p:cNvPr id="160771" name="Rectangle 3"/>
          <p:cNvSpPr>
            <a:spLocks noGrp="1" noChangeArrowheads="1"/>
          </p:cNvSpPr>
          <p:nvPr>
            <p:ph idx="1"/>
          </p:nvPr>
        </p:nvSpPr>
        <p:spPr/>
        <p:txBody>
          <a:bodyPr/>
          <a:lstStyle/>
          <a:p>
            <a:pPr eaLnBrk="1" hangingPunct="1"/>
            <a:r>
              <a:rPr lang="de-DE" sz="2800"/>
              <a:t>Datensatzbeschreibung:</a:t>
            </a:r>
          </a:p>
          <a:p>
            <a:pPr lvl="1" eaLnBrk="1" hangingPunct="1"/>
            <a:r>
              <a:rPr lang="de-DE" sz="2400">
                <a:hlinkClick r:id="rId3"/>
              </a:rPr>
              <a:t>www.g-k-v.de</a:t>
            </a:r>
            <a:r>
              <a:rPr lang="de-DE" sz="2400"/>
              <a:t> unter „Projekte“ – „Qualitätsbericht Krankenhaus“</a:t>
            </a:r>
          </a:p>
          <a:p>
            <a:pPr lvl="1" eaLnBrk="1" hangingPunct="1"/>
            <a:r>
              <a:rPr lang="de-DE" sz="2400">
                <a:hlinkClick r:id="rId4"/>
              </a:rPr>
              <a:t>www.bdpk.de</a:t>
            </a:r>
            <a:endParaRPr lang="de-DE" sz="2400"/>
          </a:p>
          <a:p>
            <a:pPr eaLnBrk="1" hangingPunct="1"/>
            <a:r>
              <a:rPr lang="de-DE" sz="2800"/>
              <a:t>Beispiele</a:t>
            </a:r>
          </a:p>
          <a:p>
            <a:pPr lvl="1" eaLnBrk="1" hangingPunct="1"/>
            <a:r>
              <a:rPr lang="de-DE" sz="2400">
                <a:hlinkClick r:id="rId5"/>
              </a:rPr>
              <a:t>www.helios-kliniken.de</a:t>
            </a:r>
            <a:endParaRPr lang="de-DE" sz="2400"/>
          </a:p>
          <a:p>
            <a:pPr lvl="1" eaLnBrk="1" hangingPunct="1"/>
            <a:r>
              <a:rPr lang="de-DE" sz="2400">
                <a:hlinkClick r:id="rId6"/>
              </a:rPr>
              <a:t>www.klinikum-hannover.de/minf/quali</a:t>
            </a:r>
            <a:endParaRPr lang="de-DE" sz="2400"/>
          </a:p>
          <a:p>
            <a:pPr lvl="1" eaLnBrk="1" hangingPunct="1">
              <a:buFont typeface="Tahoma" pitchFamily="34" charset="0"/>
              <a:buNone/>
            </a:pPr>
            <a:endParaRPr lang="de-DE" sz="2400"/>
          </a:p>
        </p:txBody>
      </p:sp>
      <p:sp>
        <p:nvSpPr>
          <p:cNvPr id="2" name="Foliennummernplatzhalter 1">
            <a:extLst>
              <a:ext uri="{FF2B5EF4-FFF2-40B4-BE49-F238E27FC236}">
                <a16:creationId xmlns:a16="http://schemas.microsoft.com/office/drawing/2014/main" xmlns="" id="{4D001820-24CB-41E2-98EF-97BEC77C044E}"/>
              </a:ext>
            </a:extLst>
          </p:cNvPr>
          <p:cNvSpPr>
            <a:spLocks noGrp="1"/>
          </p:cNvSpPr>
          <p:nvPr>
            <p:ph type="sldNum" sz="quarter" idx="12"/>
          </p:nvPr>
        </p:nvSpPr>
        <p:spPr/>
        <p:txBody>
          <a:bodyPr/>
          <a:lstStyle/>
          <a:p>
            <a:pPr>
              <a:defRPr/>
            </a:pPr>
            <a:fld id="{4524B82D-9F93-4DEA-B310-BDCF6A594BF7}" type="slidenum">
              <a:rPr lang="de-DE" smtClean="0"/>
              <a:pPr>
                <a:defRPr/>
              </a:pPr>
              <a:t>12</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30510"/>
    </mc:Choice>
    <mc:Fallback xmlns="">
      <p:transition spd="slow" advTm="3051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r>
              <a:rPr lang="de-DE" dirty="0"/>
              <a:t>Zusammenfassung</a:t>
            </a:r>
          </a:p>
        </p:txBody>
      </p:sp>
      <p:sp>
        <p:nvSpPr>
          <p:cNvPr id="165891" name="Rectangle 3"/>
          <p:cNvSpPr>
            <a:spLocks noGrp="1" noChangeArrowheads="1"/>
          </p:cNvSpPr>
          <p:nvPr>
            <p:ph idx="1"/>
          </p:nvPr>
        </p:nvSpPr>
        <p:spPr/>
        <p:txBody>
          <a:bodyPr/>
          <a:lstStyle/>
          <a:p>
            <a:pPr eaLnBrk="1" hangingPunct="1">
              <a:lnSpc>
                <a:spcPct val="80000"/>
              </a:lnSpc>
            </a:pPr>
            <a:r>
              <a:rPr lang="de-DE" sz="2400"/>
              <a:t>Verpflichtung: </a:t>
            </a:r>
          </a:p>
          <a:p>
            <a:pPr lvl="1" eaLnBrk="1" hangingPunct="1">
              <a:lnSpc>
                <a:spcPct val="80000"/>
              </a:lnSpc>
            </a:pPr>
            <a:r>
              <a:rPr lang="de-DE" sz="2000"/>
              <a:t>internes Qualitätsmanagement </a:t>
            </a:r>
          </a:p>
          <a:p>
            <a:pPr lvl="2" eaLnBrk="1" hangingPunct="1">
              <a:lnSpc>
                <a:spcPct val="80000"/>
              </a:lnSpc>
            </a:pPr>
            <a:r>
              <a:rPr lang="de-DE" sz="1800"/>
              <a:t>bislang keine Festlegung auf ein bestimmtes System</a:t>
            </a:r>
          </a:p>
          <a:p>
            <a:pPr lvl="3" eaLnBrk="1" hangingPunct="1">
              <a:lnSpc>
                <a:spcPct val="80000"/>
              </a:lnSpc>
            </a:pPr>
            <a:r>
              <a:rPr lang="de-DE" sz="1600"/>
              <a:t>„Ihr müsst was machen, egal was!“</a:t>
            </a:r>
          </a:p>
          <a:p>
            <a:pPr lvl="1" eaLnBrk="1" hangingPunct="1">
              <a:lnSpc>
                <a:spcPct val="80000"/>
              </a:lnSpc>
            </a:pPr>
            <a:r>
              <a:rPr lang="de-DE" sz="2000"/>
              <a:t>externe Qualitätssicherung</a:t>
            </a:r>
          </a:p>
          <a:p>
            <a:pPr lvl="2" eaLnBrk="1" hangingPunct="1">
              <a:lnSpc>
                <a:spcPct val="80000"/>
              </a:lnSpc>
            </a:pPr>
            <a:r>
              <a:rPr lang="de-DE" sz="1800"/>
              <a:t>bislang keine Festlegung auf ein bestimmtes System</a:t>
            </a:r>
          </a:p>
          <a:p>
            <a:pPr lvl="2" eaLnBrk="1" hangingPunct="1">
              <a:lnSpc>
                <a:spcPct val="80000"/>
              </a:lnSpc>
            </a:pPr>
            <a:r>
              <a:rPr lang="de-DE" sz="1800"/>
              <a:t>Präferenz: KTQ auf Basis von ISO</a:t>
            </a:r>
          </a:p>
          <a:p>
            <a:pPr lvl="1" eaLnBrk="1" hangingPunct="1">
              <a:lnSpc>
                <a:spcPct val="80000"/>
              </a:lnSpc>
            </a:pPr>
            <a:r>
              <a:rPr lang="de-DE" sz="2000"/>
              <a:t>Qualitätsbericht</a:t>
            </a:r>
          </a:p>
          <a:p>
            <a:pPr lvl="2" eaLnBrk="1" hangingPunct="1">
              <a:lnSpc>
                <a:spcPct val="80000"/>
              </a:lnSpc>
            </a:pPr>
            <a:r>
              <a:rPr lang="de-DE" sz="1800"/>
              <a:t>alle 2 Jahre veröffentlichen</a:t>
            </a:r>
          </a:p>
          <a:p>
            <a:pPr lvl="2" eaLnBrk="1" hangingPunct="1">
              <a:lnSpc>
                <a:spcPct val="80000"/>
              </a:lnSpc>
            </a:pPr>
            <a:r>
              <a:rPr lang="de-DE" sz="1800"/>
              <a:t>bei Fehlen des Berichtes: 150 Euro Entgeltabzug pro Fall</a:t>
            </a:r>
          </a:p>
          <a:p>
            <a:pPr eaLnBrk="1" hangingPunct="1">
              <a:lnSpc>
                <a:spcPct val="80000"/>
              </a:lnSpc>
            </a:pPr>
            <a:r>
              <a:rPr lang="de-DE" sz="2400"/>
              <a:t>Ein Qualitätsmanagementsystem sollte diese Anforderungen erfüllen</a:t>
            </a:r>
          </a:p>
          <a:p>
            <a:pPr lvl="1" eaLnBrk="1" hangingPunct="1">
              <a:lnSpc>
                <a:spcPct val="80000"/>
              </a:lnSpc>
            </a:pPr>
            <a:r>
              <a:rPr lang="de-DE" sz="2000"/>
              <a:t>z. B. KTQ</a:t>
            </a:r>
          </a:p>
        </p:txBody>
      </p:sp>
      <p:sp>
        <p:nvSpPr>
          <p:cNvPr id="2" name="Foliennummernplatzhalter 1">
            <a:extLst>
              <a:ext uri="{FF2B5EF4-FFF2-40B4-BE49-F238E27FC236}">
                <a16:creationId xmlns:a16="http://schemas.microsoft.com/office/drawing/2014/main" xmlns="" id="{B2B06259-7FC2-4CE6-9E92-D326B1F72DA4}"/>
              </a:ext>
            </a:extLst>
          </p:cNvPr>
          <p:cNvSpPr>
            <a:spLocks noGrp="1"/>
          </p:cNvSpPr>
          <p:nvPr>
            <p:ph type="sldNum" sz="quarter" idx="12"/>
          </p:nvPr>
        </p:nvSpPr>
        <p:spPr/>
        <p:txBody>
          <a:bodyPr/>
          <a:lstStyle/>
          <a:p>
            <a:pPr>
              <a:defRPr/>
            </a:pPr>
            <a:fld id="{4524B82D-9F93-4DEA-B310-BDCF6A594BF7}" type="slidenum">
              <a:rPr lang="de-DE" smtClean="0"/>
              <a:pPr>
                <a:defRPr/>
              </a:pPr>
              <a:t>13</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69337"/>
    </mc:Choice>
    <mc:Fallback xmlns="">
      <p:transition spd="slow" advTm="6933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r>
              <a:rPr lang="de-DE" dirty="0"/>
              <a:t>3.2.3.2 QM in der Arztpraxis</a:t>
            </a:r>
          </a:p>
        </p:txBody>
      </p:sp>
      <p:sp>
        <p:nvSpPr>
          <p:cNvPr id="166915" name="Rectangle 3"/>
          <p:cNvSpPr>
            <a:spLocks noGrp="1" noChangeArrowheads="1"/>
          </p:cNvSpPr>
          <p:nvPr>
            <p:ph idx="1"/>
          </p:nvPr>
        </p:nvSpPr>
        <p:spPr/>
        <p:txBody>
          <a:bodyPr/>
          <a:lstStyle/>
          <a:p>
            <a:pPr eaLnBrk="1" hangingPunct="1">
              <a:lnSpc>
                <a:spcPct val="80000"/>
              </a:lnSpc>
            </a:pPr>
            <a:r>
              <a:rPr lang="de-DE" sz="2800" dirty="0"/>
              <a:t>Die rechtlichen Grundlagen sind gleich:</a:t>
            </a:r>
          </a:p>
          <a:p>
            <a:pPr lvl="1" eaLnBrk="1" hangingPunct="1">
              <a:lnSpc>
                <a:spcPct val="80000"/>
              </a:lnSpc>
            </a:pPr>
            <a:r>
              <a:rPr lang="de-DE" sz="2400" dirty="0"/>
              <a:t>Vertragsrecht: </a:t>
            </a:r>
          </a:p>
          <a:p>
            <a:pPr lvl="2" eaLnBrk="1" hangingPunct="1">
              <a:lnSpc>
                <a:spcPct val="80000"/>
              </a:lnSpc>
            </a:pPr>
            <a:r>
              <a:rPr lang="de-DE" sz="2000" dirty="0"/>
              <a:t>Vereinbarung von Leistung inkl. Qualität zwischen KH und kassenärztlicher Vereinigung sowie zwischen KH und </a:t>
            </a:r>
            <a:r>
              <a:rPr lang="de-DE" sz="2000" dirty="0" smtClean="0"/>
              <a:t>Patient*in</a:t>
            </a:r>
            <a:endParaRPr lang="de-DE" sz="2000" dirty="0"/>
          </a:p>
          <a:p>
            <a:pPr lvl="1" eaLnBrk="1" hangingPunct="1">
              <a:lnSpc>
                <a:spcPct val="80000"/>
              </a:lnSpc>
            </a:pPr>
            <a:r>
              <a:rPr lang="de-DE" sz="2400" dirty="0"/>
              <a:t>Haftungsrecht: </a:t>
            </a:r>
          </a:p>
          <a:p>
            <a:pPr lvl="2" eaLnBrk="1" hangingPunct="1">
              <a:lnSpc>
                <a:spcPct val="80000"/>
              </a:lnSpc>
            </a:pPr>
            <a:r>
              <a:rPr lang="de-DE" sz="2000" dirty="0"/>
              <a:t>Schadensersatzansprüche der Patient*innen im Falle der Nichtbeachtung der erforderlichen Sorgfalt</a:t>
            </a:r>
          </a:p>
          <a:p>
            <a:pPr lvl="1" eaLnBrk="1" hangingPunct="1">
              <a:lnSpc>
                <a:spcPct val="80000"/>
              </a:lnSpc>
            </a:pPr>
            <a:r>
              <a:rPr lang="de-DE" sz="2400" dirty="0"/>
              <a:t>Sicherheitsrecht: </a:t>
            </a:r>
          </a:p>
          <a:p>
            <a:pPr lvl="2" eaLnBrk="1" hangingPunct="1">
              <a:lnSpc>
                <a:spcPct val="80000"/>
              </a:lnSpc>
            </a:pPr>
            <a:r>
              <a:rPr lang="de-DE" sz="2000" dirty="0"/>
              <a:t>Anforderungen an die Qualität von Anlagen und Produkten, z. B. Arzneimittelgesetz, Strahlenschutzgesetz etc.</a:t>
            </a:r>
          </a:p>
          <a:p>
            <a:pPr lvl="1" eaLnBrk="1" hangingPunct="1">
              <a:lnSpc>
                <a:spcPct val="80000"/>
              </a:lnSpc>
            </a:pPr>
            <a:r>
              <a:rPr lang="de-DE" sz="2400" dirty="0"/>
              <a:t>Berufsrecht: </a:t>
            </a:r>
          </a:p>
          <a:p>
            <a:pPr lvl="2" eaLnBrk="1" hangingPunct="1">
              <a:lnSpc>
                <a:spcPct val="80000"/>
              </a:lnSpc>
            </a:pPr>
            <a:r>
              <a:rPr lang="de-DE" sz="2000" dirty="0"/>
              <a:t>Ärzte sind zur gewissenhaften Versorgung mit geeigneten Untersuchungs- und Behandlungsmethoden, zur Fortbildung und zur Qualitätssicherung verpflichtet</a:t>
            </a:r>
          </a:p>
          <a:p>
            <a:pPr lvl="1" eaLnBrk="1" hangingPunct="1">
              <a:lnSpc>
                <a:spcPct val="80000"/>
              </a:lnSpc>
            </a:pPr>
            <a:r>
              <a:rPr lang="de-DE" sz="2400" dirty="0"/>
              <a:t>Sozialrecht, insb. SGB V</a:t>
            </a:r>
          </a:p>
          <a:p>
            <a:pPr lvl="2" eaLnBrk="1" hangingPunct="1">
              <a:lnSpc>
                <a:spcPct val="80000"/>
              </a:lnSpc>
            </a:pPr>
            <a:r>
              <a:rPr lang="de-DE" sz="2000" dirty="0"/>
              <a:t>Nur diesen Teil betrachten wir im Folgenden</a:t>
            </a:r>
          </a:p>
        </p:txBody>
      </p:sp>
      <p:sp>
        <p:nvSpPr>
          <p:cNvPr id="2" name="Foliennummernplatzhalter 1">
            <a:extLst>
              <a:ext uri="{FF2B5EF4-FFF2-40B4-BE49-F238E27FC236}">
                <a16:creationId xmlns:a16="http://schemas.microsoft.com/office/drawing/2014/main" xmlns="" id="{B88DADA1-BBCD-4B86-80F9-EC04C2EE4A13}"/>
              </a:ext>
            </a:extLst>
          </p:cNvPr>
          <p:cNvSpPr>
            <a:spLocks noGrp="1"/>
          </p:cNvSpPr>
          <p:nvPr>
            <p:ph type="sldNum" sz="quarter" idx="12"/>
          </p:nvPr>
        </p:nvSpPr>
        <p:spPr/>
        <p:txBody>
          <a:bodyPr/>
          <a:lstStyle/>
          <a:p>
            <a:pPr>
              <a:defRPr/>
            </a:pPr>
            <a:fld id="{4524B82D-9F93-4DEA-B310-BDCF6A594BF7}" type="slidenum">
              <a:rPr lang="de-DE" smtClean="0"/>
              <a:pPr>
                <a:defRPr/>
              </a:pPr>
              <a:t>14</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7559"/>
    </mc:Choice>
    <mc:Fallback xmlns="">
      <p:transition spd="slow" advTm="17559"/>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r>
              <a:rPr lang="de-DE" dirty="0"/>
              <a:t>Zusammenfassung</a:t>
            </a:r>
            <a:endParaRPr lang="de-DE" b="1" dirty="0"/>
          </a:p>
        </p:txBody>
      </p:sp>
      <p:sp>
        <p:nvSpPr>
          <p:cNvPr id="173059" name="Rectangle 3"/>
          <p:cNvSpPr>
            <a:spLocks noGrp="1" noChangeArrowheads="1"/>
          </p:cNvSpPr>
          <p:nvPr>
            <p:ph idx="1"/>
          </p:nvPr>
        </p:nvSpPr>
        <p:spPr/>
        <p:txBody>
          <a:bodyPr/>
          <a:lstStyle/>
          <a:p>
            <a:pPr eaLnBrk="1" hangingPunct="1"/>
            <a:r>
              <a:rPr lang="de-DE" sz="2800"/>
              <a:t>Verpflichtung: </a:t>
            </a:r>
          </a:p>
          <a:p>
            <a:pPr lvl="1" eaLnBrk="1" hangingPunct="1"/>
            <a:r>
              <a:rPr lang="de-DE" sz="2400"/>
              <a:t>internes Qualitätsmanagement </a:t>
            </a:r>
          </a:p>
          <a:p>
            <a:pPr lvl="2" eaLnBrk="1" hangingPunct="1"/>
            <a:r>
              <a:rPr lang="de-DE" sz="2000"/>
              <a:t>bislang keine Festlegung auf ein bestimmtes System</a:t>
            </a:r>
          </a:p>
          <a:p>
            <a:pPr lvl="3" eaLnBrk="1" hangingPunct="1"/>
            <a:r>
              <a:rPr lang="de-DE" sz="1800"/>
              <a:t>„Ihr müsst was machen, egal was!“</a:t>
            </a:r>
          </a:p>
          <a:p>
            <a:pPr lvl="1" eaLnBrk="1" hangingPunct="1"/>
            <a:r>
              <a:rPr lang="de-DE" sz="2400"/>
              <a:t>externe Qualitätssicherung</a:t>
            </a:r>
          </a:p>
          <a:p>
            <a:pPr lvl="2" eaLnBrk="1" hangingPunct="1"/>
            <a:r>
              <a:rPr lang="de-DE" sz="2000"/>
              <a:t>bislang keine Festlegung auf ein bestimmtes System</a:t>
            </a:r>
          </a:p>
          <a:p>
            <a:pPr eaLnBrk="1" hangingPunct="1"/>
            <a:r>
              <a:rPr lang="de-DE" sz="2800"/>
              <a:t>Ein Qualitätsmanagementsystem sollte diese Anforderungen erfüllen</a:t>
            </a:r>
          </a:p>
          <a:p>
            <a:pPr eaLnBrk="1" hangingPunct="1">
              <a:buFontTx/>
              <a:buNone/>
            </a:pPr>
            <a:endParaRPr lang="de-DE" sz="2800"/>
          </a:p>
        </p:txBody>
      </p:sp>
      <p:sp>
        <p:nvSpPr>
          <p:cNvPr id="2" name="Foliennummernplatzhalter 1">
            <a:extLst>
              <a:ext uri="{FF2B5EF4-FFF2-40B4-BE49-F238E27FC236}">
                <a16:creationId xmlns:a16="http://schemas.microsoft.com/office/drawing/2014/main" xmlns="" id="{47631AFB-2500-43C1-9058-DAEF76E699D5}"/>
              </a:ext>
            </a:extLst>
          </p:cNvPr>
          <p:cNvSpPr>
            <a:spLocks noGrp="1"/>
          </p:cNvSpPr>
          <p:nvPr>
            <p:ph type="sldNum" sz="quarter" idx="12"/>
          </p:nvPr>
        </p:nvSpPr>
        <p:spPr/>
        <p:txBody>
          <a:bodyPr/>
          <a:lstStyle/>
          <a:p>
            <a:pPr>
              <a:defRPr/>
            </a:pPr>
            <a:fld id="{4524B82D-9F93-4DEA-B310-BDCF6A594BF7}" type="slidenum">
              <a:rPr lang="de-DE" smtClean="0"/>
              <a:pPr>
                <a:defRPr/>
              </a:pPr>
              <a:t>15</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41426"/>
    </mc:Choice>
    <mc:Fallback xmlns="">
      <p:transition spd="slow" advTm="41426"/>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eaLnBrk="1" hangingPunct="1"/>
            <a:r>
              <a:rPr lang="de-DE" dirty="0"/>
              <a:t>Qualitätssicherungsmaßnahmen im ambulanten Bereich</a:t>
            </a:r>
          </a:p>
        </p:txBody>
      </p:sp>
      <p:sp>
        <p:nvSpPr>
          <p:cNvPr id="174083" name="Rectangle 3"/>
          <p:cNvSpPr>
            <a:spLocks noGrp="1" noChangeArrowheads="1"/>
          </p:cNvSpPr>
          <p:nvPr>
            <p:ph idx="1"/>
          </p:nvPr>
        </p:nvSpPr>
        <p:spPr/>
        <p:txBody>
          <a:bodyPr/>
          <a:lstStyle/>
          <a:p>
            <a:pPr eaLnBrk="1" hangingPunct="1">
              <a:lnSpc>
                <a:spcPct val="80000"/>
              </a:lnSpc>
            </a:pPr>
            <a:r>
              <a:rPr lang="de-DE" sz="2800"/>
              <a:t>Qualitätssicherungsmaßnahmen der Kassenärztlichen Vereinigung</a:t>
            </a:r>
          </a:p>
          <a:p>
            <a:pPr lvl="1" eaLnBrk="1" hangingPunct="1">
              <a:lnSpc>
                <a:spcPct val="80000"/>
              </a:lnSpc>
            </a:pPr>
            <a:r>
              <a:rPr lang="de-DE" sz="2400"/>
              <a:t>Definition von Qualifikationsanforderungen für besondere Bereiche, z. B. Sonographie, Röntgen, Psychotherapie etc.</a:t>
            </a:r>
          </a:p>
          <a:p>
            <a:pPr lvl="1" eaLnBrk="1" hangingPunct="1">
              <a:lnSpc>
                <a:spcPct val="80000"/>
              </a:lnSpc>
            </a:pPr>
            <a:r>
              <a:rPr lang="de-DE" sz="2400"/>
              <a:t>Abrechnungssanktionen bei Nichteinhaltung</a:t>
            </a:r>
          </a:p>
          <a:p>
            <a:pPr eaLnBrk="1" hangingPunct="1">
              <a:lnSpc>
                <a:spcPct val="80000"/>
              </a:lnSpc>
            </a:pPr>
            <a:r>
              <a:rPr lang="de-DE" sz="2800"/>
              <a:t>Disease Management Programme als Qualitätssicherungsmaßnahme</a:t>
            </a:r>
          </a:p>
          <a:p>
            <a:pPr lvl="1" eaLnBrk="1" hangingPunct="1">
              <a:lnSpc>
                <a:spcPct val="80000"/>
              </a:lnSpc>
            </a:pPr>
            <a:r>
              <a:rPr lang="de-DE" sz="2400"/>
              <a:t>„Chroniker-Programme“</a:t>
            </a:r>
          </a:p>
          <a:p>
            <a:pPr eaLnBrk="1" hangingPunct="1">
              <a:lnSpc>
                <a:spcPct val="80000"/>
              </a:lnSpc>
            </a:pPr>
            <a:r>
              <a:rPr lang="de-DE" sz="2800"/>
              <a:t>Ärztenetze als Qualitätssicherungsmaßnahme</a:t>
            </a:r>
          </a:p>
          <a:p>
            <a:pPr eaLnBrk="1" hangingPunct="1">
              <a:lnSpc>
                <a:spcPct val="80000"/>
              </a:lnSpc>
            </a:pPr>
            <a:r>
              <a:rPr lang="de-DE" sz="2800"/>
              <a:t>Qualitätszirkel niedergelassener Ärzte</a:t>
            </a:r>
          </a:p>
        </p:txBody>
      </p:sp>
      <p:sp>
        <p:nvSpPr>
          <p:cNvPr id="2" name="Foliennummernplatzhalter 1">
            <a:extLst>
              <a:ext uri="{FF2B5EF4-FFF2-40B4-BE49-F238E27FC236}">
                <a16:creationId xmlns:a16="http://schemas.microsoft.com/office/drawing/2014/main" xmlns="" id="{431568D9-DB48-4F7F-8B05-69D40D998242}"/>
              </a:ext>
            </a:extLst>
          </p:cNvPr>
          <p:cNvSpPr>
            <a:spLocks noGrp="1"/>
          </p:cNvSpPr>
          <p:nvPr>
            <p:ph type="sldNum" sz="quarter" idx="12"/>
          </p:nvPr>
        </p:nvSpPr>
        <p:spPr/>
        <p:txBody>
          <a:bodyPr/>
          <a:lstStyle/>
          <a:p>
            <a:pPr>
              <a:defRPr/>
            </a:pPr>
            <a:fld id="{4524B82D-9F93-4DEA-B310-BDCF6A594BF7}" type="slidenum">
              <a:rPr lang="de-DE" smtClean="0"/>
              <a:pPr>
                <a:defRPr/>
              </a:pPr>
              <a:t>16</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30079"/>
    </mc:Choice>
    <mc:Fallback xmlns="">
      <p:transition spd="slow" advTm="130079"/>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r>
              <a:rPr lang="de-DE" dirty="0"/>
              <a:t>Qualitätsmanagementmodelle im ambulanten Bereich</a:t>
            </a:r>
          </a:p>
        </p:txBody>
      </p:sp>
      <p:sp>
        <p:nvSpPr>
          <p:cNvPr id="175107" name="Rectangle 3"/>
          <p:cNvSpPr>
            <a:spLocks noGrp="1" noChangeArrowheads="1"/>
          </p:cNvSpPr>
          <p:nvPr>
            <p:ph idx="1"/>
          </p:nvPr>
        </p:nvSpPr>
        <p:spPr/>
        <p:txBody>
          <a:bodyPr/>
          <a:lstStyle/>
          <a:p>
            <a:pPr eaLnBrk="1" hangingPunct="1">
              <a:lnSpc>
                <a:spcPct val="80000"/>
              </a:lnSpc>
            </a:pPr>
            <a:r>
              <a:rPr lang="de-DE" sz="2000" dirty="0"/>
              <a:t>EFQM: </a:t>
            </a:r>
          </a:p>
          <a:p>
            <a:pPr lvl="1" eaLnBrk="1" hangingPunct="1">
              <a:lnSpc>
                <a:spcPct val="80000"/>
              </a:lnSpc>
            </a:pPr>
            <a:r>
              <a:rPr lang="de-DE" sz="1800" dirty="0"/>
              <a:t>vollständig übertragbar</a:t>
            </a:r>
          </a:p>
          <a:p>
            <a:pPr lvl="1" eaLnBrk="1" hangingPunct="1">
              <a:lnSpc>
                <a:spcPct val="80000"/>
              </a:lnSpc>
            </a:pPr>
            <a:r>
              <a:rPr lang="de-DE" sz="1800" dirty="0"/>
              <a:t>sehr aufwendig, bislang vor allem bei Privatpraxen</a:t>
            </a:r>
          </a:p>
          <a:p>
            <a:pPr eaLnBrk="1" hangingPunct="1">
              <a:lnSpc>
                <a:spcPct val="80000"/>
              </a:lnSpc>
            </a:pPr>
            <a:r>
              <a:rPr lang="de-DE" sz="2000" dirty="0"/>
              <a:t>DIN EN ISO</a:t>
            </a:r>
          </a:p>
          <a:p>
            <a:pPr lvl="1" eaLnBrk="1" hangingPunct="1">
              <a:lnSpc>
                <a:spcPct val="80000"/>
              </a:lnSpc>
            </a:pPr>
            <a:r>
              <a:rPr lang="de-DE" sz="1800" dirty="0"/>
              <a:t>vollständig übertragbar</a:t>
            </a:r>
          </a:p>
          <a:p>
            <a:pPr lvl="1" eaLnBrk="1" hangingPunct="1">
              <a:lnSpc>
                <a:spcPct val="80000"/>
              </a:lnSpc>
            </a:pPr>
            <a:r>
              <a:rPr lang="de-DE" sz="1800" dirty="0"/>
              <a:t>sehr aufwendig, kaum verbreitet</a:t>
            </a:r>
          </a:p>
          <a:p>
            <a:pPr eaLnBrk="1" hangingPunct="1">
              <a:lnSpc>
                <a:spcPct val="80000"/>
              </a:lnSpc>
            </a:pPr>
            <a:r>
              <a:rPr lang="de-DE" sz="2000" dirty="0"/>
              <a:t>„Qualität und Entwicklung in Praxen“</a:t>
            </a:r>
          </a:p>
          <a:p>
            <a:pPr lvl="1" eaLnBrk="1" hangingPunct="1">
              <a:lnSpc>
                <a:spcPct val="80000"/>
              </a:lnSpc>
            </a:pPr>
            <a:r>
              <a:rPr lang="de-DE" sz="1800" dirty="0"/>
              <a:t>Propagierung durch Kassenärztliche Bundesvereinigung</a:t>
            </a:r>
          </a:p>
          <a:p>
            <a:pPr lvl="1" eaLnBrk="1" hangingPunct="1">
              <a:lnSpc>
                <a:spcPct val="80000"/>
              </a:lnSpc>
            </a:pPr>
            <a:r>
              <a:rPr lang="de-DE" sz="1800" dirty="0"/>
              <a:t>besonders gutes Preis-Leistungs-Verhältnis</a:t>
            </a:r>
          </a:p>
          <a:p>
            <a:pPr eaLnBrk="1" hangingPunct="1">
              <a:lnSpc>
                <a:spcPct val="80000"/>
              </a:lnSpc>
            </a:pPr>
            <a:r>
              <a:rPr lang="de-DE" sz="2000" dirty="0"/>
              <a:t>European Practice Assessment (EPA)</a:t>
            </a:r>
          </a:p>
          <a:p>
            <a:pPr lvl="1" eaLnBrk="1" hangingPunct="1">
              <a:lnSpc>
                <a:spcPct val="80000"/>
              </a:lnSpc>
            </a:pPr>
            <a:r>
              <a:rPr lang="de-DE" sz="1800" dirty="0"/>
              <a:t>Ableger des holländischen „</a:t>
            </a:r>
            <a:r>
              <a:rPr lang="de-DE" sz="1800" dirty="0" err="1"/>
              <a:t>Visitatie</a:t>
            </a:r>
            <a:r>
              <a:rPr lang="de-DE" sz="1800" dirty="0"/>
              <a:t>-Programms“</a:t>
            </a:r>
          </a:p>
          <a:p>
            <a:pPr lvl="1" eaLnBrk="1" hangingPunct="1">
              <a:lnSpc>
                <a:spcPct val="80000"/>
              </a:lnSpc>
            </a:pPr>
            <a:r>
              <a:rPr lang="de-DE" sz="1800" dirty="0"/>
              <a:t>Evaluierung anhand objektiver Ergebnisse</a:t>
            </a:r>
          </a:p>
          <a:p>
            <a:pPr eaLnBrk="1" hangingPunct="1">
              <a:lnSpc>
                <a:spcPct val="80000"/>
              </a:lnSpc>
            </a:pPr>
            <a:r>
              <a:rPr lang="de-DE" sz="2000" dirty="0"/>
              <a:t>KTQ-Praxis</a:t>
            </a:r>
          </a:p>
        </p:txBody>
      </p:sp>
      <p:sp>
        <p:nvSpPr>
          <p:cNvPr id="2" name="Foliennummernplatzhalter 1">
            <a:extLst>
              <a:ext uri="{FF2B5EF4-FFF2-40B4-BE49-F238E27FC236}">
                <a16:creationId xmlns:a16="http://schemas.microsoft.com/office/drawing/2014/main" xmlns="" id="{9B34E2C0-6176-4DF5-92AF-1DCDB289461A}"/>
              </a:ext>
            </a:extLst>
          </p:cNvPr>
          <p:cNvSpPr>
            <a:spLocks noGrp="1"/>
          </p:cNvSpPr>
          <p:nvPr>
            <p:ph type="sldNum" sz="quarter" idx="12"/>
          </p:nvPr>
        </p:nvSpPr>
        <p:spPr/>
        <p:txBody>
          <a:bodyPr/>
          <a:lstStyle/>
          <a:p>
            <a:pPr>
              <a:defRPr/>
            </a:pPr>
            <a:fld id="{4524B82D-9F93-4DEA-B310-BDCF6A594BF7}" type="slidenum">
              <a:rPr lang="de-DE" smtClean="0"/>
              <a:pPr>
                <a:defRPr/>
              </a:pPr>
              <a:t>17</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57135"/>
    </mc:Choice>
    <mc:Fallback xmlns="">
      <p:transition spd="slow" advTm="157135"/>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3.2.3.3 Pay-for-Performance</a:t>
            </a:r>
          </a:p>
        </p:txBody>
      </p:sp>
      <p:sp>
        <p:nvSpPr>
          <p:cNvPr id="3" name="Inhaltsplatzhalter 2"/>
          <p:cNvSpPr>
            <a:spLocks noGrp="1"/>
          </p:cNvSpPr>
          <p:nvPr>
            <p:ph idx="1"/>
          </p:nvPr>
        </p:nvSpPr>
        <p:spPr/>
        <p:txBody>
          <a:bodyPr/>
          <a:lstStyle/>
          <a:p>
            <a:r>
              <a:rPr lang="de-DE" dirty="0"/>
              <a:t>Performance, Performanz</a:t>
            </a:r>
          </a:p>
          <a:p>
            <a:pPr lvl="1"/>
            <a:r>
              <a:rPr lang="de-DE" dirty="0"/>
              <a:t>Leistung bzw. Ergebnis eines Prozesses</a:t>
            </a:r>
          </a:p>
          <a:p>
            <a:pPr lvl="1"/>
            <a:r>
              <a:rPr lang="de-DE" dirty="0"/>
              <a:t>Festlegung anhand von transparenten und eindeutigen Kriterien</a:t>
            </a:r>
          </a:p>
          <a:p>
            <a:pPr lvl="1"/>
            <a:r>
              <a:rPr lang="de-DE" dirty="0"/>
              <a:t>Beispiele: Mortalität, Einhaltung von Regeln, Infektionsraten, etc.</a:t>
            </a:r>
          </a:p>
        </p:txBody>
      </p:sp>
      <p:sp>
        <p:nvSpPr>
          <p:cNvPr id="4" name="Foliennummernplatzhalter 3">
            <a:extLst>
              <a:ext uri="{FF2B5EF4-FFF2-40B4-BE49-F238E27FC236}">
                <a16:creationId xmlns:a16="http://schemas.microsoft.com/office/drawing/2014/main" xmlns="" id="{3663A0CA-8E0A-4D05-9BEE-F3240BFFFBB5}"/>
              </a:ext>
            </a:extLst>
          </p:cNvPr>
          <p:cNvSpPr>
            <a:spLocks noGrp="1"/>
          </p:cNvSpPr>
          <p:nvPr>
            <p:ph type="sldNum" sz="quarter" idx="12"/>
          </p:nvPr>
        </p:nvSpPr>
        <p:spPr/>
        <p:txBody>
          <a:bodyPr/>
          <a:lstStyle/>
          <a:p>
            <a:pPr>
              <a:defRPr/>
            </a:pPr>
            <a:fld id="{4524B82D-9F93-4DEA-B310-BDCF6A594BF7}" type="slidenum">
              <a:rPr lang="de-DE" smtClean="0"/>
              <a:pPr>
                <a:defRPr/>
              </a:pPr>
              <a:t>18</a:t>
            </a:fld>
            <a:endParaRPr lang="de-DE"/>
          </a:p>
        </p:txBody>
      </p:sp>
    </p:spTree>
    <p:extLst>
      <p:ext uri="{BB962C8B-B14F-4D97-AF65-F5344CB8AC3E}">
        <p14:creationId xmlns:p14="http://schemas.microsoft.com/office/powerpoint/2010/main" val="1709483863"/>
      </p:ext>
    </p:extLst>
  </p:cSld>
  <p:clrMapOvr>
    <a:masterClrMapping/>
  </p:clrMapOvr>
  <mc:AlternateContent xmlns:mc="http://schemas.openxmlformats.org/markup-compatibility/2006" xmlns:p14="http://schemas.microsoft.com/office/powerpoint/2010/main">
    <mc:Choice Requires="p14">
      <p:transition spd="slow" p14:dur="2000" advTm="113098"/>
    </mc:Choice>
    <mc:Fallback xmlns="">
      <p:transition spd="slow" advTm="113098"/>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Pay-for-Performance</a:t>
            </a:r>
          </a:p>
        </p:txBody>
      </p:sp>
      <p:sp>
        <p:nvSpPr>
          <p:cNvPr id="3" name="Inhaltsplatzhalter 2"/>
          <p:cNvSpPr>
            <a:spLocks noGrp="1"/>
          </p:cNvSpPr>
          <p:nvPr>
            <p:ph idx="1"/>
          </p:nvPr>
        </p:nvSpPr>
        <p:spPr/>
        <p:txBody>
          <a:bodyPr/>
          <a:lstStyle/>
          <a:p>
            <a:r>
              <a:rPr lang="de-DE" dirty="0"/>
              <a:t>Pay-for-Performance: </a:t>
            </a:r>
          </a:p>
          <a:p>
            <a:pPr lvl="1"/>
            <a:r>
              <a:rPr lang="de-DE" dirty="0"/>
              <a:t>Synonym (fast)</a:t>
            </a:r>
          </a:p>
          <a:p>
            <a:pPr lvl="2"/>
            <a:r>
              <a:rPr lang="de-DE" dirty="0" err="1"/>
              <a:t>P4P</a:t>
            </a:r>
            <a:endParaRPr lang="de-DE" dirty="0"/>
          </a:p>
          <a:p>
            <a:pPr lvl="2"/>
            <a:r>
              <a:rPr lang="de-DE" dirty="0"/>
              <a:t>Leistungsorientierten Vergütung</a:t>
            </a:r>
          </a:p>
          <a:p>
            <a:pPr lvl="2"/>
            <a:r>
              <a:rPr lang="de-DE" dirty="0"/>
              <a:t>Qualitätsorientierte Vergütung</a:t>
            </a:r>
          </a:p>
          <a:p>
            <a:pPr lvl="1"/>
            <a:r>
              <a:rPr lang="de-DE" dirty="0"/>
              <a:t>Sammelbegriff für strategische Vergütungsformen, bei der die Vergütung einer Leistung von der Performanz, insbesondere von Qualität und Ergebnis abhängig ist.</a:t>
            </a:r>
          </a:p>
          <a:p>
            <a:endParaRPr lang="de-DE" dirty="0"/>
          </a:p>
          <a:p>
            <a:endParaRPr lang="de-DE" dirty="0"/>
          </a:p>
        </p:txBody>
      </p:sp>
      <p:sp>
        <p:nvSpPr>
          <p:cNvPr id="4" name="Foliennummernplatzhalter 3">
            <a:extLst>
              <a:ext uri="{FF2B5EF4-FFF2-40B4-BE49-F238E27FC236}">
                <a16:creationId xmlns:a16="http://schemas.microsoft.com/office/drawing/2014/main" xmlns="" id="{173A2220-7950-4396-8ACD-5C24202DF29A}"/>
              </a:ext>
            </a:extLst>
          </p:cNvPr>
          <p:cNvSpPr>
            <a:spLocks noGrp="1"/>
          </p:cNvSpPr>
          <p:nvPr>
            <p:ph type="sldNum" sz="quarter" idx="12"/>
          </p:nvPr>
        </p:nvSpPr>
        <p:spPr/>
        <p:txBody>
          <a:bodyPr/>
          <a:lstStyle/>
          <a:p>
            <a:pPr>
              <a:defRPr/>
            </a:pPr>
            <a:fld id="{4524B82D-9F93-4DEA-B310-BDCF6A594BF7}" type="slidenum">
              <a:rPr lang="de-DE" smtClean="0"/>
              <a:pPr>
                <a:defRPr/>
              </a:pPr>
              <a:t>19</a:t>
            </a:fld>
            <a:endParaRPr lang="de-DE"/>
          </a:p>
        </p:txBody>
      </p:sp>
    </p:spTree>
    <p:extLst>
      <p:ext uri="{BB962C8B-B14F-4D97-AF65-F5344CB8AC3E}">
        <p14:creationId xmlns:p14="http://schemas.microsoft.com/office/powerpoint/2010/main" val="1313177282"/>
      </p:ext>
    </p:extLst>
  </p:cSld>
  <p:clrMapOvr>
    <a:masterClrMapping/>
  </p:clrMapOvr>
  <mc:AlternateContent xmlns:mc="http://schemas.openxmlformats.org/markup-compatibility/2006" xmlns:p14="http://schemas.microsoft.com/office/powerpoint/2010/main">
    <mc:Choice Requires="p14">
      <p:transition spd="slow" p14:dur="2000" advTm="40919"/>
    </mc:Choice>
    <mc:Fallback xmlns="">
      <p:transition spd="slow" advTm="4091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de-DE" b="1" dirty="0"/>
              <a:t>Gliederung</a:t>
            </a:r>
          </a:p>
        </p:txBody>
      </p:sp>
      <p:sp>
        <p:nvSpPr>
          <p:cNvPr id="7171" name="Rectangle 3"/>
          <p:cNvSpPr>
            <a:spLocks noGrp="1" noChangeArrowheads="1"/>
          </p:cNvSpPr>
          <p:nvPr>
            <p:ph idx="1"/>
          </p:nvPr>
        </p:nvSpPr>
        <p:spPr/>
        <p:txBody>
          <a:bodyPr/>
          <a:lstStyle/>
          <a:p>
            <a:pPr eaLnBrk="1" hangingPunct="1">
              <a:buFontTx/>
              <a:buNone/>
            </a:pPr>
            <a:r>
              <a:rPr lang="de-DE" dirty="0"/>
              <a:t>1 	Finanzierung</a:t>
            </a:r>
          </a:p>
          <a:p>
            <a:pPr eaLnBrk="1" hangingPunct="1">
              <a:buFontTx/>
              <a:buAutoNum type="arabicPlain" startAt="2"/>
            </a:pPr>
            <a:r>
              <a:rPr lang="de-DE" dirty="0"/>
              <a:t>Produktionsfaktoren	</a:t>
            </a:r>
          </a:p>
          <a:p>
            <a:pPr eaLnBrk="1" hangingPunct="1">
              <a:buFontTx/>
              <a:buAutoNum type="arabicPlain" startAt="3"/>
            </a:pPr>
            <a:r>
              <a:rPr lang="de-DE" b="1" dirty="0"/>
              <a:t>Produktion</a:t>
            </a:r>
          </a:p>
          <a:p>
            <a:pPr eaLnBrk="1" hangingPunct="1">
              <a:buFontTx/>
              <a:buNone/>
            </a:pPr>
            <a:r>
              <a:rPr lang="de-DE" dirty="0"/>
              <a:t>	3.1 Produktionstheorie der Dienstleister</a:t>
            </a:r>
          </a:p>
          <a:p>
            <a:pPr eaLnBrk="1" hangingPunct="1">
              <a:buFontTx/>
              <a:buNone/>
            </a:pPr>
            <a:r>
              <a:rPr lang="de-DE" dirty="0"/>
              <a:t>	3.2 </a:t>
            </a:r>
            <a:r>
              <a:rPr lang="de-DE" b="1" dirty="0"/>
              <a:t>Qualitätsmanagement</a:t>
            </a:r>
          </a:p>
          <a:p>
            <a:pPr eaLnBrk="1" hangingPunct="1">
              <a:buFontTx/>
              <a:buNone/>
            </a:pPr>
            <a:r>
              <a:rPr lang="de-DE" dirty="0"/>
              <a:t>	3.3 Produktionsprogrammplanung </a:t>
            </a:r>
          </a:p>
          <a:p>
            <a:pPr eaLnBrk="1" hangingPunct="1">
              <a:buFontTx/>
              <a:buNone/>
            </a:pPr>
            <a:r>
              <a:rPr lang="de-DE" dirty="0"/>
              <a:t>	3.4 Prozessmanagement</a:t>
            </a:r>
          </a:p>
        </p:txBody>
      </p:sp>
      <p:sp>
        <p:nvSpPr>
          <p:cNvPr id="2" name="Foliennummernplatzhalter 1">
            <a:extLst>
              <a:ext uri="{FF2B5EF4-FFF2-40B4-BE49-F238E27FC236}">
                <a16:creationId xmlns:a16="http://schemas.microsoft.com/office/drawing/2014/main" xmlns="" id="{9A2B28DA-110F-46A8-A98D-8C85980F8A00}"/>
              </a:ext>
            </a:extLst>
          </p:cNvPr>
          <p:cNvSpPr>
            <a:spLocks noGrp="1"/>
          </p:cNvSpPr>
          <p:nvPr>
            <p:ph type="sldNum" sz="quarter" idx="12"/>
          </p:nvPr>
        </p:nvSpPr>
        <p:spPr/>
        <p:txBody>
          <a:bodyPr/>
          <a:lstStyle/>
          <a:p>
            <a:pPr>
              <a:defRPr/>
            </a:pPr>
            <a:fld id="{4524B82D-9F93-4DEA-B310-BDCF6A594BF7}" type="slidenum">
              <a:rPr lang="de-DE" smtClean="0"/>
              <a:pPr>
                <a:defRPr/>
              </a:pPr>
              <a:t>2</a:t>
            </a:fld>
            <a:endParaRPr lang="de-DE"/>
          </a:p>
        </p:txBody>
      </p:sp>
    </p:spTree>
    <p:extLst>
      <p:ext uri="{BB962C8B-B14F-4D97-AF65-F5344CB8AC3E}">
        <p14:creationId xmlns:p14="http://schemas.microsoft.com/office/powerpoint/2010/main" val="1460102181"/>
      </p:ext>
    </p:extLst>
  </p:cSld>
  <p:clrMapOvr>
    <a:masterClrMapping/>
  </p:clrMapOvr>
  <mc:AlternateContent xmlns:mc="http://schemas.openxmlformats.org/markup-compatibility/2006" xmlns:p14="http://schemas.microsoft.com/office/powerpoint/2010/main">
    <mc:Choice Requires="p14">
      <p:transition spd="slow" p14:dur="2000" advTm="32233"/>
    </mc:Choice>
    <mc:Fallback xmlns="">
      <p:transition spd="slow" advTm="32233"/>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Zusätzliche Begriffe</a:t>
            </a:r>
          </a:p>
        </p:txBody>
      </p:sp>
      <p:sp>
        <p:nvSpPr>
          <p:cNvPr id="3" name="Inhaltsplatzhalter 2"/>
          <p:cNvSpPr>
            <a:spLocks noGrp="1"/>
          </p:cNvSpPr>
          <p:nvPr>
            <p:ph idx="1"/>
          </p:nvPr>
        </p:nvSpPr>
        <p:spPr/>
        <p:txBody>
          <a:bodyPr/>
          <a:lstStyle/>
          <a:p>
            <a:r>
              <a:rPr lang="de-DE" dirty="0"/>
              <a:t>Pay-for-Competence: </a:t>
            </a:r>
          </a:p>
          <a:p>
            <a:pPr lvl="1"/>
            <a:r>
              <a:rPr lang="de-DE" dirty="0"/>
              <a:t>Zahlungen für die Schaffung von Strukturen für eine bessere Versorgungsqualität (z.B. leistungsstarke Diagnose- und Therapiegeräte, </a:t>
            </a:r>
            <a:r>
              <a:rPr lang="de-DE" dirty="0" err="1"/>
              <a:t>IT</a:t>
            </a:r>
            <a:r>
              <a:rPr lang="de-DE" dirty="0"/>
              <a:t>-Ausstattung, zusätzliches Personal)</a:t>
            </a:r>
          </a:p>
          <a:p>
            <a:r>
              <a:rPr lang="de-DE" dirty="0"/>
              <a:t>Pay-for-</a:t>
            </a:r>
            <a:r>
              <a:rPr lang="de-DE" dirty="0" err="1"/>
              <a:t>Transparency</a:t>
            </a:r>
            <a:r>
              <a:rPr lang="de-DE" dirty="0"/>
              <a:t>: </a:t>
            </a:r>
          </a:p>
          <a:p>
            <a:pPr lvl="1"/>
            <a:r>
              <a:rPr lang="de-DE" dirty="0"/>
              <a:t>Zahlungen für die Qualitätsdarlegung (Versorgungsqualität messen und darstellen)</a:t>
            </a:r>
          </a:p>
        </p:txBody>
      </p:sp>
      <p:sp>
        <p:nvSpPr>
          <p:cNvPr id="4" name="Foliennummernplatzhalter 3">
            <a:extLst>
              <a:ext uri="{FF2B5EF4-FFF2-40B4-BE49-F238E27FC236}">
                <a16:creationId xmlns:a16="http://schemas.microsoft.com/office/drawing/2014/main" xmlns="" id="{21373A1B-EA1B-485E-9768-C75CB7C85344}"/>
              </a:ext>
            </a:extLst>
          </p:cNvPr>
          <p:cNvSpPr>
            <a:spLocks noGrp="1"/>
          </p:cNvSpPr>
          <p:nvPr>
            <p:ph type="sldNum" sz="quarter" idx="12"/>
          </p:nvPr>
        </p:nvSpPr>
        <p:spPr/>
        <p:txBody>
          <a:bodyPr/>
          <a:lstStyle/>
          <a:p>
            <a:pPr>
              <a:defRPr/>
            </a:pPr>
            <a:fld id="{4524B82D-9F93-4DEA-B310-BDCF6A594BF7}" type="slidenum">
              <a:rPr lang="de-DE" smtClean="0"/>
              <a:pPr>
                <a:defRPr/>
              </a:pPr>
              <a:t>20</a:t>
            </a:fld>
            <a:endParaRPr lang="de-DE"/>
          </a:p>
        </p:txBody>
      </p:sp>
    </p:spTree>
    <p:extLst>
      <p:ext uri="{BB962C8B-B14F-4D97-AF65-F5344CB8AC3E}">
        <p14:creationId xmlns:p14="http://schemas.microsoft.com/office/powerpoint/2010/main" val="2003922138"/>
      </p:ext>
    </p:extLst>
  </p:cSld>
  <p:clrMapOvr>
    <a:masterClrMapping/>
  </p:clrMapOvr>
  <mc:AlternateContent xmlns:mc="http://schemas.openxmlformats.org/markup-compatibility/2006" xmlns:p14="http://schemas.microsoft.com/office/powerpoint/2010/main">
    <mc:Choice Requires="p14">
      <p:transition spd="slow" p14:dur="2000" advTm="56979"/>
    </mc:Choice>
    <mc:Fallback xmlns="">
      <p:transition spd="slow" advTm="56979"/>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Umsetzung</a:t>
            </a:r>
          </a:p>
        </p:txBody>
      </p:sp>
      <p:sp>
        <p:nvSpPr>
          <p:cNvPr id="3" name="Inhaltsplatzhalter 2"/>
          <p:cNvSpPr>
            <a:spLocks noGrp="1"/>
          </p:cNvSpPr>
          <p:nvPr>
            <p:ph idx="1"/>
          </p:nvPr>
        </p:nvSpPr>
        <p:spPr/>
        <p:txBody>
          <a:bodyPr/>
          <a:lstStyle/>
          <a:p>
            <a:r>
              <a:rPr lang="de-DE" dirty="0"/>
              <a:t>International: </a:t>
            </a:r>
          </a:p>
          <a:p>
            <a:pPr lvl="1"/>
            <a:r>
              <a:rPr lang="de-DE" dirty="0"/>
              <a:t>USA: </a:t>
            </a:r>
            <a:r>
              <a:rPr lang="de-DE" dirty="0" err="1"/>
              <a:t>Medicare</a:t>
            </a:r>
            <a:r>
              <a:rPr lang="de-DE" dirty="0"/>
              <a:t>, </a:t>
            </a:r>
            <a:r>
              <a:rPr lang="de-DE" dirty="0" err="1"/>
              <a:t>Medicaid</a:t>
            </a:r>
            <a:endParaRPr lang="de-DE" dirty="0"/>
          </a:p>
          <a:p>
            <a:pPr lvl="1"/>
            <a:r>
              <a:rPr lang="de-DE" dirty="0"/>
              <a:t>Ruanda</a:t>
            </a:r>
          </a:p>
          <a:p>
            <a:r>
              <a:rPr lang="de-DE" dirty="0"/>
              <a:t>Deutschland: </a:t>
            </a:r>
            <a:r>
              <a:rPr lang="de-DE" dirty="0" err="1"/>
              <a:t>BQS</a:t>
            </a:r>
            <a:r>
              <a:rPr lang="de-DE" dirty="0"/>
              <a:t>-Gutachten 2012</a:t>
            </a:r>
          </a:p>
          <a:p>
            <a:pPr lvl="1"/>
            <a:r>
              <a:rPr lang="de-DE" dirty="0"/>
              <a:t>Bundesgeschäftsstelle Qualitätssicherung (</a:t>
            </a:r>
            <a:r>
              <a:rPr lang="de-DE" dirty="0" err="1"/>
              <a:t>BQS</a:t>
            </a:r>
            <a:r>
              <a:rPr lang="de-DE" dirty="0"/>
              <a:t>)</a:t>
            </a:r>
          </a:p>
          <a:p>
            <a:pPr lvl="1"/>
            <a:r>
              <a:rPr lang="de-DE" dirty="0"/>
              <a:t>Erste Umsetzung in Selektivverträgen oder </a:t>
            </a:r>
            <a:r>
              <a:rPr lang="de-DE" dirty="0" err="1"/>
              <a:t>Chronikerprogrammen</a:t>
            </a:r>
            <a:endParaRPr lang="de-DE" dirty="0"/>
          </a:p>
          <a:p>
            <a:r>
              <a:rPr lang="de-DE" dirty="0"/>
              <a:t>Fehlanreize (starke Fokussierung </a:t>
            </a:r>
            <a:r>
              <a:rPr lang="de-DE"/>
              <a:t>auf Indikatoren)</a:t>
            </a:r>
            <a:endParaRPr lang="de-DE" dirty="0"/>
          </a:p>
        </p:txBody>
      </p:sp>
      <p:sp>
        <p:nvSpPr>
          <p:cNvPr id="4" name="Foliennummernplatzhalter 3">
            <a:extLst>
              <a:ext uri="{FF2B5EF4-FFF2-40B4-BE49-F238E27FC236}">
                <a16:creationId xmlns:a16="http://schemas.microsoft.com/office/drawing/2014/main" xmlns="" id="{D64B6A2F-B8B6-416D-978A-CB929DCCE237}"/>
              </a:ext>
            </a:extLst>
          </p:cNvPr>
          <p:cNvSpPr>
            <a:spLocks noGrp="1"/>
          </p:cNvSpPr>
          <p:nvPr>
            <p:ph type="sldNum" sz="quarter" idx="12"/>
          </p:nvPr>
        </p:nvSpPr>
        <p:spPr/>
        <p:txBody>
          <a:bodyPr/>
          <a:lstStyle/>
          <a:p>
            <a:pPr>
              <a:defRPr/>
            </a:pPr>
            <a:fld id="{4524B82D-9F93-4DEA-B310-BDCF6A594BF7}" type="slidenum">
              <a:rPr lang="de-DE" smtClean="0"/>
              <a:pPr>
                <a:defRPr/>
              </a:pPr>
              <a:t>21</a:t>
            </a:fld>
            <a:endParaRPr lang="de-DE"/>
          </a:p>
        </p:txBody>
      </p:sp>
    </p:spTree>
    <p:extLst>
      <p:ext uri="{BB962C8B-B14F-4D97-AF65-F5344CB8AC3E}">
        <p14:creationId xmlns:p14="http://schemas.microsoft.com/office/powerpoint/2010/main" val="159942793"/>
      </p:ext>
    </p:extLst>
  </p:cSld>
  <p:clrMapOvr>
    <a:masterClrMapping/>
  </p:clrMapOvr>
  <mc:AlternateContent xmlns:mc="http://schemas.openxmlformats.org/markup-compatibility/2006" xmlns:p14="http://schemas.microsoft.com/office/powerpoint/2010/main">
    <mc:Choice Requires="p14">
      <p:transition spd="slow" p14:dur="2000" advTm="195247"/>
    </mc:Choice>
    <mc:Fallback xmlns="">
      <p:transition spd="slow" advTm="195247"/>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de-DE" b="1" dirty="0"/>
              <a:t>Gliederung</a:t>
            </a:r>
          </a:p>
        </p:txBody>
      </p:sp>
      <p:sp>
        <p:nvSpPr>
          <p:cNvPr id="7171" name="Rectangle 3"/>
          <p:cNvSpPr>
            <a:spLocks noGrp="1" noChangeArrowheads="1"/>
          </p:cNvSpPr>
          <p:nvPr>
            <p:ph idx="1"/>
          </p:nvPr>
        </p:nvSpPr>
        <p:spPr/>
        <p:txBody>
          <a:bodyPr/>
          <a:lstStyle/>
          <a:p>
            <a:pPr eaLnBrk="1" hangingPunct="1">
              <a:buFontTx/>
              <a:buNone/>
            </a:pPr>
            <a:r>
              <a:rPr lang="de-DE" dirty="0"/>
              <a:t>1 	Finanzierung</a:t>
            </a:r>
          </a:p>
          <a:p>
            <a:pPr eaLnBrk="1" hangingPunct="1">
              <a:buFontTx/>
              <a:buAutoNum type="arabicPlain" startAt="2"/>
            </a:pPr>
            <a:r>
              <a:rPr lang="de-DE" dirty="0"/>
              <a:t>Produktionsfaktoren	</a:t>
            </a:r>
          </a:p>
          <a:p>
            <a:pPr eaLnBrk="1" hangingPunct="1">
              <a:buFontTx/>
              <a:buAutoNum type="arabicPlain" startAt="3"/>
            </a:pPr>
            <a:r>
              <a:rPr lang="de-DE" b="1" dirty="0"/>
              <a:t>Produktion</a:t>
            </a:r>
          </a:p>
          <a:p>
            <a:pPr eaLnBrk="1" hangingPunct="1">
              <a:buFontTx/>
              <a:buNone/>
            </a:pPr>
            <a:r>
              <a:rPr lang="de-DE" dirty="0"/>
              <a:t>	3.1 Produktionstheorie der Dienstleister</a:t>
            </a:r>
          </a:p>
          <a:p>
            <a:pPr eaLnBrk="1" hangingPunct="1">
              <a:buFontTx/>
              <a:buNone/>
            </a:pPr>
            <a:r>
              <a:rPr lang="de-DE" dirty="0"/>
              <a:t>	3.2 </a:t>
            </a:r>
            <a:r>
              <a:rPr lang="de-DE" b="1" dirty="0"/>
              <a:t>Qualitätsmanagement</a:t>
            </a:r>
          </a:p>
          <a:p>
            <a:pPr eaLnBrk="1" hangingPunct="1">
              <a:buFontTx/>
              <a:buNone/>
            </a:pPr>
            <a:r>
              <a:rPr lang="de-DE" dirty="0"/>
              <a:t>	3.3 Produktionsprogrammplanung </a:t>
            </a:r>
          </a:p>
          <a:p>
            <a:pPr eaLnBrk="1" hangingPunct="1">
              <a:buFontTx/>
              <a:buNone/>
            </a:pPr>
            <a:r>
              <a:rPr lang="de-DE" dirty="0"/>
              <a:t>	3.4 Prozessmanagement</a:t>
            </a:r>
          </a:p>
        </p:txBody>
      </p:sp>
      <p:sp>
        <p:nvSpPr>
          <p:cNvPr id="2" name="Foliennummernplatzhalter 1">
            <a:extLst>
              <a:ext uri="{FF2B5EF4-FFF2-40B4-BE49-F238E27FC236}">
                <a16:creationId xmlns:a16="http://schemas.microsoft.com/office/drawing/2014/main" xmlns="" id="{9A2B28DA-110F-46A8-A98D-8C85980F8A00}"/>
              </a:ext>
            </a:extLst>
          </p:cNvPr>
          <p:cNvSpPr>
            <a:spLocks noGrp="1"/>
          </p:cNvSpPr>
          <p:nvPr>
            <p:ph type="sldNum" sz="quarter" idx="12"/>
          </p:nvPr>
        </p:nvSpPr>
        <p:spPr/>
        <p:txBody>
          <a:bodyPr/>
          <a:lstStyle/>
          <a:p>
            <a:pPr>
              <a:defRPr/>
            </a:pPr>
            <a:fld id="{4524B82D-9F93-4DEA-B310-BDCF6A594BF7}" type="slidenum">
              <a:rPr lang="de-DE" smtClean="0"/>
              <a:pPr>
                <a:defRPr/>
              </a:pPr>
              <a:t>22</a:t>
            </a:fld>
            <a:endParaRPr lang="de-DE"/>
          </a:p>
        </p:txBody>
      </p:sp>
    </p:spTree>
    <p:extLst>
      <p:ext uri="{BB962C8B-B14F-4D97-AF65-F5344CB8AC3E}">
        <p14:creationId xmlns:p14="http://schemas.microsoft.com/office/powerpoint/2010/main" val="2966973331"/>
      </p:ext>
    </p:extLst>
  </p:cSld>
  <p:clrMapOvr>
    <a:masterClrMapping/>
  </p:clrMapOvr>
  <mc:AlternateContent xmlns:mc="http://schemas.openxmlformats.org/markup-compatibility/2006" xmlns:p14="http://schemas.microsoft.com/office/powerpoint/2010/main">
    <mc:Choice Requires="p14">
      <p:transition spd="slow" p14:dur="2000" advTm="32233"/>
    </mc:Choice>
    <mc:Fallback xmlns="">
      <p:transition spd="slow" advTm="3223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de-DE" b="1" dirty="0"/>
              <a:t>3.2 Qualitätsmanagement</a:t>
            </a:r>
          </a:p>
        </p:txBody>
      </p:sp>
      <p:sp>
        <p:nvSpPr>
          <p:cNvPr id="38915" name="Rectangle 3"/>
          <p:cNvSpPr>
            <a:spLocks noGrp="1" noChangeArrowheads="1"/>
          </p:cNvSpPr>
          <p:nvPr>
            <p:ph idx="1"/>
          </p:nvPr>
        </p:nvSpPr>
        <p:spPr/>
        <p:txBody>
          <a:bodyPr/>
          <a:lstStyle/>
          <a:p>
            <a:pPr eaLnBrk="1" hangingPunct="1">
              <a:lnSpc>
                <a:spcPct val="80000"/>
              </a:lnSpc>
              <a:buFontTx/>
              <a:buNone/>
            </a:pPr>
            <a:r>
              <a:rPr lang="de-DE" sz="2800" b="1" dirty="0"/>
              <a:t>3.2.1 Grundlagen </a:t>
            </a:r>
          </a:p>
          <a:p>
            <a:pPr eaLnBrk="1" hangingPunct="1">
              <a:lnSpc>
                <a:spcPct val="80000"/>
              </a:lnSpc>
              <a:buFontTx/>
              <a:buNone/>
            </a:pPr>
            <a:endParaRPr lang="de-DE" sz="2800" b="1" dirty="0"/>
          </a:p>
          <a:p>
            <a:pPr eaLnBrk="1" hangingPunct="1">
              <a:lnSpc>
                <a:spcPct val="80000"/>
              </a:lnSpc>
              <a:buFontTx/>
              <a:buNone/>
            </a:pPr>
            <a:r>
              <a:rPr lang="de-DE" sz="2800" b="1" dirty="0"/>
              <a:t>3.2.2 Ausgewählte Modelle im 	Überblick</a:t>
            </a:r>
          </a:p>
          <a:p>
            <a:pPr eaLnBrk="1" hangingPunct="1">
              <a:lnSpc>
                <a:spcPct val="80000"/>
              </a:lnSpc>
              <a:buFontTx/>
              <a:buNone/>
            </a:pPr>
            <a:endParaRPr lang="de-DE" sz="2800" b="1" dirty="0"/>
          </a:p>
          <a:p>
            <a:pPr eaLnBrk="1" hangingPunct="1">
              <a:lnSpc>
                <a:spcPct val="80000"/>
              </a:lnSpc>
              <a:buFontTx/>
              <a:buNone/>
            </a:pPr>
            <a:r>
              <a:rPr lang="de-DE" sz="2800" b="1" dirty="0"/>
              <a:t>3.2.3 Qualitätsmanagement im 	  		Gesundheitswesen</a:t>
            </a:r>
          </a:p>
          <a:p>
            <a:pPr eaLnBrk="1" hangingPunct="1">
              <a:lnSpc>
                <a:spcPct val="80000"/>
              </a:lnSpc>
              <a:buFontTx/>
              <a:buNone/>
            </a:pPr>
            <a:r>
              <a:rPr lang="de-DE" sz="2800" b="1" dirty="0"/>
              <a:t>	</a:t>
            </a:r>
            <a:r>
              <a:rPr lang="de-DE" sz="2000" dirty="0"/>
              <a:t>	</a:t>
            </a:r>
            <a:r>
              <a:rPr lang="de-DE" sz="2000" b="1" dirty="0"/>
              <a:t>3.2.3.1 QM im Krankenhaus</a:t>
            </a:r>
          </a:p>
          <a:p>
            <a:pPr eaLnBrk="1" hangingPunct="1">
              <a:lnSpc>
                <a:spcPct val="80000"/>
              </a:lnSpc>
              <a:buFontTx/>
              <a:buNone/>
            </a:pPr>
            <a:r>
              <a:rPr lang="de-DE" sz="2000" b="1" dirty="0"/>
              <a:t>		3.2.3.2 QM in der Arztpraxis</a:t>
            </a:r>
          </a:p>
          <a:p>
            <a:pPr eaLnBrk="1" hangingPunct="1">
              <a:lnSpc>
                <a:spcPct val="80000"/>
              </a:lnSpc>
              <a:buFontTx/>
              <a:buNone/>
            </a:pPr>
            <a:r>
              <a:rPr lang="de-DE" sz="2000" b="1" dirty="0"/>
              <a:t>		3.2.3.3 Pay-for-Performance</a:t>
            </a:r>
          </a:p>
          <a:p>
            <a:pPr eaLnBrk="1" hangingPunct="1">
              <a:lnSpc>
                <a:spcPct val="80000"/>
              </a:lnSpc>
              <a:buFontTx/>
              <a:buNone/>
            </a:pPr>
            <a:endParaRPr lang="de-DE" sz="2800" b="1" dirty="0"/>
          </a:p>
          <a:p>
            <a:pPr eaLnBrk="1" hangingPunct="1">
              <a:lnSpc>
                <a:spcPct val="80000"/>
              </a:lnSpc>
              <a:buFontTx/>
              <a:buNone/>
            </a:pPr>
            <a:endParaRPr lang="de-DE" sz="2800" dirty="0"/>
          </a:p>
        </p:txBody>
      </p:sp>
      <p:sp>
        <p:nvSpPr>
          <p:cNvPr id="2" name="Foliennummernplatzhalter 1">
            <a:extLst>
              <a:ext uri="{FF2B5EF4-FFF2-40B4-BE49-F238E27FC236}">
                <a16:creationId xmlns:a16="http://schemas.microsoft.com/office/drawing/2014/main" xmlns="" id="{6431ACE1-D1FA-4DD8-A7D7-1E3565E8B9AB}"/>
              </a:ext>
            </a:extLst>
          </p:cNvPr>
          <p:cNvSpPr>
            <a:spLocks noGrp="1"/>
          </p:cNvSpPr>
          <p:nvPr>
            <p:ph type="sldNum" sz="quarter" idx="12"/>
          </p:nvPr>
        </p:nvSpPr>
        <p:spPr/>
        <p:txBody>
          <a:bodyPr/>
          <a:lstStyle/>
          <a:p>
            <a:pPr>
              <a:defRPr/>
            </a:pPr>
            <a:fld id="{4524B82D-9F93-4DEA-B310-BDCF6A594BF7}" type="slidenum">
              <a:rPr lang="de-DE" smtClean="0"/>
              <a:pPr>
                <a:defRPr/>
              </a:pPr>
              <a:t>3</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28098"/>
    </mc:Choice>
    <mc:Fallback xmlns="">
      <p:transition spd="slow" advTm="2809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r>
              <a:rPr lang="de-DE" dirty="0"/>
              <a:t>3.2.3.1 QM im Krankenhaus</a:t>
            </a:r>
          </a:p>
        </p:txBody>
      </p:sp>
      <p:sp>
        <p:nvSpPr>
          <p:cNvPr id="152579" name="Rectangle 3"/>
          <p:cNvSpPr>
            <a:spLocks noGrp="1" noChangeArrowheads="1"/>
          </p:cNvSpPr>
          <p:nvPr>
            <p:ph idx="1"/>
          </p:nvPr>
        </p:nvSpPr>
        <p:spPr/>
        <p:txBody>
          <a:bodyPr/>
          <a:lstStyle/>
          <a:p>
            <a:pPr eaLnBrk="1" hangingPunct="1"/>
            <a:r>
              <a:rPr lang="de-DE"/>
              <a:t>Hintergrund:</a:t>
            </a:r>
          </a:p>
          <a:p>
            <a:pPr lvl="1" eaLnBrk="1" hangingPunct="1"/>
            <a:r>
              <a:rPr lang="de-DE"/>
              <a:t>Einführung eines pauschalierten Entgeltsystems</a:t>
            </a:r>
          </a:p>
          <a:p>
            <a:pPr lvl="1" eaLnBrk="1" hangingPunct="1"/>
            <a:r>
              <a:rPr lang="de-DE"/>
              <a:t>Erwartete, negative Qualitätswirkung</a:t>
            </a:r>
          </a:p>
          <a:p>
            <a:pPr lvl="2" eaLnBrk="1" hangingPunct="1"/>
            <a:r>
              <a:rPr lang="de-DE"/>
              <a:t>„Blutige Entlassung“</a:t>
            </a:r>
          </a:p>
          <a:p>
            <a:pPr lvl="2" eaLnBrk="1" hangingPunct="1"/>
            <a:r>
              <a:rPr lang="de-DE"/>
              <a:t>„Drehtüreffekt“</a:t>
            </a:r>
          </a:p>
          <a:p>
            <a:pPr lvl="1" eaLnBrk="1" hangingPunct="1"/>
            <a:r>
              <a:rPr lang="de-DE"/>
              <a:t>Qualitätssicherung wird absolut notwendig</a:t>
            </a:r>
          </a:p>
        </p:txBody>
      </p:sp>
      <p:sp>
        <p:nvSpPr>
          <p:cNvPr id="2" name="Foliennummernplatzhalter 1">
            <a:extLst>
              <a:ext uri="{FF2B5EF4-FFF2-40B4-BE49-F238E27FC236}">
                <a16:creationId xmlns:a16="http://schemas.microsoft.com/office/drawing/2014/main" xmlns="" id="{DB63436B-1037-49FD-B327-340F54E9BA20}"/>
              </a:ext>
            </a:extLst>
          </p:cNvPr>
          <p:cNvSpPr>
            <a:spLocks noGrp="1"/>
          </p:cNvSpPr>
          <p:nvPr>
            <p:ph type="sldNum" sz="quarter" idx="12"/>
          </p:nvPr>
        </p:nvSpPr>
        <p:spPr/>
        <p:txBody>
          <a:bodyPr/>
          <a:lstStyle/>
          <a:p>
            <a:pPr>
              <a:defRPr/>
            </a:pPr>
            <a:fld id="{4524B82D-9F93-4DEA-B310-BDCF6A594BF7}" type="slidenum">
              <a:rPr lang="de-DE" smtClean="0"/>
              <a:pPr>
                <a:defRPr/>
              </a:pPr>
              <a:t>4</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86240"/>
    </mc:Choice>
    <mc:Fallback xmlns="">
      <p:transition spd="slow" advTm="8624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r>
              <a:rPr lang="de-DE" dirty="0"/>
              <a:t>3.2.3.1 QM im Krankenhaus</a:t>
            </a:r>
          </a:p>
        </p:txBody>
      </p:sp>
      <p:sp>
        <p:nvSpPr>
          <p:cNvPr id="153603" name="Rectangle 3"/>
          <p:cNvSpPr>
            <a:spLocks noGrp="1" noChangeArrowheads="1"/>
          </p:cNvSpPr>
          <p:nvPr>
            <p:ph idx="1"/>
          </p:nvPr>
        </p:nvSpPr>
        <p:spPr/>
        <p:txBody>
          <a:bodyPr/>
          <a:lstStyle/>
          <a:p>
            <a:pPr eaLnBrk="1" hangingPunct="1">
              <a:lnSpc>
                <a:spcPct val="80000"/>
              </a:lnSpc>
            </a:pPr>
            <a:r>
              <a:rPr lang="de-DE" sz="2400" dirty="0"/>
              <a:t>Rechtliche Grundlage: Verpflichtung zur Qualität durch</a:t>
            </a:r>
          </a:p>
          <a:p>
            <a:pPr lvl="1" eaLnBrk="1" hangingPunct="1">
              <a:lnSpc>
                <a:spcPct val="80000"/>
              </a:lnSpc>
            </a:pPr>
            <a:r>
              <a:rPr lang="de-DE" sz="2000" dirty="0"/>
              <a:t>Vertragsrecht: </a:t>
            </a:r>
          </a:p>
          <a:p>
            <a:pPr lvl="2" eaLnBrk="1" hangingPunct="1">
              <a:lnSpc>
                <a:spcPct val="80000"/>
              </a:lnSpc>
            </a:pPr>
            <a:r>
              <a:rPr lang="de-DE" sz="1800" dirty="0"/>
              <a:t>Vereinbarung von Leistung inkl. Qualität zwischen KH und KK sowie zwischen KH und Patient*in</a:t>
            </a:r>
          </a:p>
          <a:p>
            <a:pPr lvl="1" eaLnBrk="1" hangingPunct="1">
              <a:lnSpc>
                <a:spcPct val="80000"/>
              </a:lnSpc>
            </a:pPr>
            <a:r>
              <a:rPr lang="de-DE" sz="2000" dirty="0"/>
              <a:t>Haftungsrecht: </a:t>
            </a:r>
          </a:p>
          <a:p>
            <a:pPr lvl="2" eaLnBrk="1" hangingPunct="1">
              <a:lnSpc>
                <a:spcPct val="80000"/>
              </a:lnSpc>
            </a:pPr>
            <a:r>
              <a:rPr lang="de-DE" sz="1800" dirty="0"/>
              <a:t>Schadensersatzansprüche des </a:t>
            </a:r>
            <a:r>
              <a:rPr lang="de-DE" sz="1800" dirty="0" smtClean="0"/>
              <a:t>Patient*innen </a:t>
            </a:r>
            <a:r>
              <a:rPr lang="de-DE" sz="1800" dirty="0"/>
              <a:t>im Falle der Nichtbeachtung der erforderlichen Sorgfalt</a:t>
            </a:r>
          </a:p>
          <a:p>
            <a:pPr lvl="1" eaLnBrk="1" hangingPunct="1">
              <a:lnSpc>
                <a:spcPct val="80000"/>
              </a:lnSpc>
            </a:pPr>
            <a:r>
              <a:rPr lang="de-DE" sz="2000" dirty="0"/>
              <a:t>Sicherheitsrecht: </a:t>
            </a:r>
          </a:p>
          <a:p>
            <a:pPr lvl="2" eaLnBrk="1" hangingPunct="1">
              <a:lnSpc>
                <a:spcPct val="80000"/>
              </a:lnSpc>
            </a:pPr>
            <a:r>
              <a:rPr lang="de-DE" sz="1800" dirty="0"/>
              <a:t>Anforderungen an die Qualität von Anlagen und Produkten, z. B. Arzneimittelgesetz, Strahlenschutzgesetz etc.</a:t>
            </a:r>
          </a:p>
          <a:p>
            <a:pPr lvl="1" eaLnBrk="1" hangingPunct="1">
              <a:lnSpc>
                <a:spcPct val="80000"/>
              </a:lnSpc>
            </a:pPr>
            <a:r>
              <a:rPr lang="de-DE" sz="2000" dirty="0"/>
              <a:t>Berufsrecht: </a:t>
            </a:r>
          </a:p>
          <a:p>
            <a:pPr lvl="2" eaLnBrk="1" hangingPunct="1">
              <a:lnSpc>
                <a:spcPct val="80000"/>
              </a:lnSpc>
            </a:pPr>
            <a:r>
              <a:rPr lang="de-DE" sz="1800" dirty="0"/>
              <a:t>Ärzte sind zur gewissenhaften Versorgung mit geeigneten Untersuchungs- und Behandlungsmethoden, zur Fortbildung und zur Qualitätssicherung verpflichtet</a:t>
            </a:r>
          </a:p>
          <a:p>
            <a:pPr lvl="1" eaLnBrk="1" hangingPunct="1">
              <a:lnSpc>
                <a:spcPct val="80000"/>
              </a:lnSpc>
            </a:pPr>
            <a:r>
              <a:rPr lang="de-DE" sz="2000" dirty="0"/>
              <a:t>Sozialrecht, insb. SGB V</a:t>
            </a:r>
          </a:p>
          <a:p>
            <a:pPr lvl="2" eaLnBrk="1" hangingPunct="1">
              <a:lnSpc>
                <a:spcPct val="80000"/>
              </a:lnSpc>
            </a:pPr>
            <a:r>
              <a:rPr lang="de-DE" sz="1800" dirty="0"/>
              <a:t>Nur diesen Teil betrachten wir im Folgenden</a:t>
            </a:r>
          </a:p>
        </p:txBody>
      </p:sp>
      <p:sp>
        <p:nvSpPr>
          <p:cNvPr id="2" name="Foliennummernplatzhalter 1">
            <a:extLst>
              <a:ext uri="{FF2B5EF4-FFF2-40B4-BE49-F238E27FC236}">
                <a16:creationId xmlns:a16="http://schemas.microsoft.com/office/drawing/2014/main" xmlns="" id="{33B1AB0B-E395-4936-B8A8-1E27A8BD431E}"/>
              </a:ext>
            </a:extLst>
          </p:cNvPr>
          <p:cNvSpPr>
            <a:spLocks noGrp="1"/>
          </p:cNvSpPr>
          <p:nvPr>
            <p:ph type="sldNum" sz="quarter" idx="12"/>
          </p:nvPr>
        </p:nvSpPr>
        <p:spPr/>
        <p:txBody>
          <a:bodyPr/>
          <a:lstStyle/>
          <a:p>
            <a:pPr>
              <a:defRPr/>
            </a:pPr>
            <a:fld id="{4524B82D-9F93-4DEA-B310-BDCF6A594BF7}" type="slidenum">
              <a:rPr lang="de-DE" smtClean="0"/>
              <a:pPr>
                <a:defRPr/>
              </a:pPr>
              <a:t>5</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68091"/>
    </mc:Choice>
    <mc:Fallback xmlns="">
      <p:transition spd="slow" advTm="16809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r>
              <a:rPr lang="de-DE" dirty="0"/>
              <a:t>Regelungen des SGB V</a:t>
            </a:r>
          </a:p>
        </p:txBody>
      </p:sp>
      <p:sp>
        <p:nvSpPr>
          <p:cNvPr id="154627" name="Rectangle 3"/>
          <p:cNvSpPr>
            <a:spLocks noGrp="1" noChangeArrowheads="1"/>
          </p:cNvSpPr>
          <p:nvPr>
            <p:ph idx="1"/>
          </p:nvPr>
        </p:nvSpPr>
        <p:spPr/>
        <p:txBody>
          <a:bodyPr/>
          <a:lstStyle/>
          <a:p>
            <a:pPr eaLnBrk="1" hangingPunct="1"/>
            <a:r>
              <a:rPr lang="de-DE" dirty="0"/>
              <a:t>Sozialgesetzbuch V, § 135-139c (Sicherung der Qualität der Leistungserbringung)</a:t>
            </a:r>
          </a:p>
          <a:p>
            <a:pPr eaLnBrk="1" hangingPunct="1"/>
            <a:r>
              <a:rPr lang="de-DE" dirty="0"/>
              <a:t>insb. § 135 a und 137 SGB V seit dem 1.1.2000 bzw. 1.1.2004</a:t>
            </a:r>
          </a:p>
        </p:txBody>
      </p:sp>
      <p:sp>
        <p:nvSpPr>
          <p:cNvPr id="2" name="Foliennummernplatzhalter 1">
            <a:extLst>
              <a:ext uri="{FF2B5EF4-FFF2-40B4-BE49-F238E27FC236}">
                <a16:creationId xmlns:a16="http://schemas.microsoft.com/office/drawing/2014/main" xmlns="" id="{54383574-9D68-44F4-96F0-4C891ACDC64B}"/>
              </a:ext>
            </a:extLst>
          </p:cNvPr>
          <p:cNvSpPr>
            <a:spLocks noGrp="1"/>
          </p:cNvSpPr>
          <p:nvPr>
            <p:ph type="sldNum" sz="quarter" idx="12"/>
          </p:nvPr>
        </p:nvSpPr>
        <p:spPr/>
        <p:txBody>
          <a:bodyPr/>
          <a:lstStyle/>
          <a:p>
            <a:pPr>
              <a:defRPr/>
            </a:pPr>
            <a:fld id="{4524B82D-9F93-4DEA-B310-BDCF6A594BF7}" type="slidenum">
              <a:rPr lang="de-DE" smtClean="0"/>
              <a:pPr>
                <a:defRPr/>
              </a:pPr>
              <a:t>6</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39789"/>
    </mc:Choice>
    <mc:Fallback xmlns="">
      <p:transition spd="slow" advTm="3978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0"/>
            <a:ext cx="8229600" cy="620688"/>
          </a:xfrm>
        </p:spPr>
        <p:txBody>
          <a:bodyPr/>
          <a:lstStyle/>
          <a:p>
            <a:pPr eaLnBrk="1" hangingPunct="1"/>
            <a:r>
              <a:rPr lang="de-DE" dirty="0"/>
              <a:t>Überblick</a:t>
            </a:r>
          </a:p>
        </p:txBody>
      </p:sp>
      <p:sp>
        <p:nvSpPr>
          <p:cNvPr id="2" name="Foliennummernplatzhalter 1">
            <a:extLst>
              <a:ext uri="{FF2B5EF4-FFF2-40B4-BE49-F238E27FC236}">
                <a16:creationId xmlns:a16="http://schemas.microsoft.com/office/drawing/2014/main" xmlns="" id="{62A4BBB0-D5E0-4230-A4C4-B026D725846E}"/>
              </a:ext>
            </a:extLst>
          </p:cNvPr>
          <p:cNvSpPr>
            <a:spLocks noGrp="1"/>
          </p:cNvSpPr>
          <p:nvPr>
            <p:ph type="sldNum" sz="quarter" idx="12"/>
          </p:nvPr>
        </p:nvSpPr>
        <p:spPr/>
        <p:txBody>
          <a:bodyPr/>
          <a:lstStyle/>
          <a:p>
            <a:pPr>
              <a:defRPr/>
            </a:pPr>
            <a:fld id="{4524B82D-9F93-4DEA-B310-BDCF6A594BF7}" type="slidenum">
              <a:rPr lang="de-DE" smtClean="0"/>
              <a:pPr>
                <a:defRPr/>
              </a:pPr>
              <a:t>7</a:t>
            </a:fld>
            <a:endParaRPr lang="de-DE"/>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036624679"/>
              </p:ext>
            </p:extLst>
          </p:nvPr>
        </p:nvGraphicFramePr>
        <p:xfrm>
          <a:off x="457200" y="620681"/>
          <a:ext cx="8229600" cy="6100796"/>
        </p:xfrm>
        <a:graphic>
          <a:graphicData uri="http://schemas.openxmlformats.org/drawingml/2006/table">
            <a:tbl>
              <a:tblPr firstRow="1" firstCol="1" lastRow="1" lastCol="1" bandRow="1" bandCol="1">
                <a:tableStyleId>{5C22544A-7EE6-4342-B048-85BDC9FD1C3A}</a:tableStyleId>
              </a:tblPr>
              <a:tblGrid>
                <a:gridCol w="802432">
                  <a:extLst>
                    <a:ext uri="{9D8B030D-6E8A-4147-A177-3AD203B41FA5}">
                      <a16:colId xmlns:a16="http://schemas.microsoft.com/office/drawing/2014/main" xmlns="" val="1389421519"/>
                    </a:ext>
                  </a:extLst>
                </a:gridCol>
                <a:gridCol w="7427168">
                  <a:extLst>
                    <a:ext uri="{9D8B030D-6E8A-4147-A177-3AD203B41FA5}">
                      <a16:colId xmlns:a16="http://schemas.microsoft.com/office/drawing/2014/main" xmlns="" val="2160066485"/>
                    </a:ext>
                  </a:extLst>
                </a:gridCol>
              </a:tblGrid>
              <a:tr h="194777">
                <a:tc>
                  <a:txBody>
                    <a:bodyPr/>
                    <a:lstStyle/>
                    <a:p>
                      <a:pPr algn="l">
                        <a:lnSpc>
                          <a:spcPts val="900"/>
                        </a:lnSpc>
                        <a:spcBef>
                          <a:spcPts val="100"/>
                        </a:spcBef>
                        <a:spcAft>
                          <a:spcPts val="100"/>
                        </a:spcAft>
                      </a:pPr>
                      <a:r>
                        <a:rPr lang="de-DE" sz="1200" dirty="0">
                          <a:effectLst/>
                        </a:rPr>
                        <a:t>Paragraph</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Inhalt</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157289360"/>
                  </a:ext>
                </a:extLst>
              </a:tr>
              <a:tr h="194777">
                <a:tc>
                  <a:txBody>
                    <a:bodyPr/>
                    <a:lstStyle/>
                    <a:p>
                      <a:pPr algn="l">
                        <a:lnSpc>
                          <a:spcPts val="900"/>
                        </a:lnSpc>
                        <a:spcBef>
                          <a:spcPts val="100"/>
                        </a:spcBef>
                        <a:spcAft>
                          <a:spcPts val="100"/>
                        </a:spcAft>
                      </a:pPr>
                      <a:r>
                        <a:rPr lang="de-DE" sz="1200" dirty="0">
                          <a:effectLst/>
                        </a:rPr>
                        <a:t>§ 135 </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Bewertung von Untersuchungs- und Behandlungsmethoden</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45652185"/>
                  </a:ext>
                </a:extLst>
              </a:tr>
              <a:tr h="194777">
                <a:tc>
                  <a:txBody>
                    <a:bodyPr/>
                    <a:lstStyle/>
                    <a:p>
                      <a:pPr algn="l">
                        <a:lnSpc>
                          <a:spcPts val="900"/>
                        </a:lnSpc>
                        <a:spcBef>
                          <a:spcPts val="100"/>
                        </a:spcBef>
                        <a:spcAft>
                          <a:spcPts val="100"/>
                        </a:spcAft>
                      </a:pPr>
                      <a:r>
                        <a:rPr lang="de-DE" sz="1200" dirty="0">
                          <a:effectLst/>
                        </a:rPr>
                        <a:t>§ 135a </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Verpflichtung der Leistungserbringer zur Qualitätssicherung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67448890"/>
                  </a:ext>
                </a:extLst>
              </a:tr>
              <a:tr h="194777">
                <a:tc>
                  <a:txBody>
                    <a:bodyPr/>
                    <a:lstStyle/>
                    <a:p>
                      <a:pPr algn="l">
                        <a:lnSpc>
                          <a:spcPts val="900"/>
                        </a:lnSpc>
                        <a:spcBef>
                          <a:spcPts val="100"/>
                        </a:spcBef>
                        <a:spcAft>
                          <a:spcPts val="100"/>
                        </a:spcAft>
                      </a:pPr>
                      <a:r>
                        <a:rPr lang="de-DE" sz="1200">
                          <a:effectLst/>
                        </a:rPr>
                        <a:t>§ 135b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Förderung der Qualität durch die Kassenärztlichen Vereinigungen</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85503644"/>
                  </a:ext>
                </a:extLst>
              </a:tr>
              <a:tr h="194777">
                <a:tc>
                  <a:txBody>
                    <a:bodyPr/>
                    <a:lstStyle/>
                    <a:p>
                      <a:pPr algn="l">
                        <a:lnSpc>
                          <a:spcPts val="900"/>
                        </a:lnSpc>
                        <a:spcBef>
                          <a:spcPts val="100"/>
                        </a:spcBef>
                        <a:spcAft>
                          <a:spcPts val="100"/>
                        </a:spcAft>
                      </a:pPr>
                      <a:r>
                        <a:rPr lang="de-DE" sz="1200">
                          <a:effectLst/>
                        </a:rPr>
                        <a:t>§ 135c</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Förderung der Qualität durch die Deutsche Krankenhausgesellschaft</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01186447"/>
                  </a:ext>
                </a:extLst>
              </a:tr>
              <a:tr h="194777">
                <a:tc>
                  <a:txBody>
                    <a:bodyPr/>
                    <a:lstStyle/>
                    <a:p>
                      <a:pPr algn="l">
                        <a:lnSpc>
                          <a:spcPts val="900"/>
                        </a:lnSpc>
                        <a:spcBef>
                          <a:spcPts val="100"/>
                        </a:spcBef>
                        <a:spcAft>
                          <a:spcPts val="100"/>
                        </a:spcAft>
                      </a:pPr>
                      <a:r>
                        <a:rPr lang="de-DE" sz="1200" dirty="0">
                          <a:effectLst/>
                        </a:rPr>
                        <a:t>§ 136 </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Richtlinien des Gemeinsamen Bundesausschusses zur Qualitätssicherung</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953450572"/>
                  </a:ext>
                </a:extLst>
              </a:tr>
              <a:tr h="259481">
                <a:tc>
                  <a:txBody>
                    <a:bodyPr/>
                    <a:lstStyle/>
                    <a:p>
                      <a:pPr algn="l">
                        <a:lnSpc>
                          <a:spcPts val="900"/>
                        </a:lnSpc>
                        <a:spcBef>
                          <a:spcPts val="100"/>
                        </a:spcBef>
                        <a:spcAft>
                          <a:spcPts val="100"/>
                        </a:spcAft>
                      </a:pPr>
                      <a:r>
                        <a:rPr lang="de-DE" sz="1200" dirty="0">
                          <a:effectLst/>
                        </a:rPr>
                        <a:t>§ 136a </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Richtlinien des Gemeinsamen Bundesausschusses zur Qualitätssicherung in ausgewählten Bereichen</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11416330"/>
                  </a:ext>
                </a:extLst>
              </a:tr>
              <a:tr h="259481">
                <a:tc>
                  <a:txBody>
                    <a:bodyPr/>
                    <a:lstStyle/>
                    <a:p>
                      <a:pPr algn="l">
                        <a:lnSpc>
                          <a:spcPts val="900"/>
                        </a:lnSpc>
                        <a:spcBef>
                          <a:spcPts val="100"/>
                        </a:spcBef>
                        <a:spcAft>
                          <a:spcPts val="100"/>
                        </a:spcAft>
                      </a:pPr>
                      <a:r>
                        <a:rPr lang="de-DE" sz="1200">
                          <a:effectLst/>
                        </a:rPr>
                        <a:t>§ 136b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Beschlüsse des Gemeinsamen Bundesausschusses zur Qualitätssicherung im Krankenhaus</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24815600"/>
                  </a:ext>
                </a:extLst>
              </a:tr>
              <a:tr h="259481">
                <a:tc>
                  <a:txBody>
                    <a:bodyPr/>
                    <a:lstStyle/>
                    <a:p>
                      <a:pPr algn="l">
                        <a:lnSpc>
                          <a:spcPts val="900"/>
                        </a:lnSpc>
                        <a:spcBef>
                          <a:spcPts val="100"/>
                        </a:spcBef>
                        <a:spcAft>
                          <a:spcPts val="100"/>
                        </a:spcAft>
                      </a:pPr>
                      <a:r>
                        <a:rPr lang="de-DE" sz="1200">
                          <a:effectLst/>
                        </a:rPr>
                        <a:t>§ 136c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Beschlüsse des Gemeinsamen Bundesausschusses zu Qualitätssicherung und Krankenhausplanung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01340137"/>
                  </a:ext>
                </a:extLst>
              </a:tr>
              <a:tr h="259481">
                <a:tc>
                  <a:txBody>
                    <a:bodyPr/>
                    <a:lstStyle/>
                    <a:p>
                      <a:pPr algn="l">
                        <a:lnSpc>
                          <a:spcPts val="900"/>
                        </a:lnSpc>
                        <a:spcBef>
                          <a:spcPts val="100"/>
                        </a:spcBef>
                        <a:spcAft>
                          <a:spcPts val="100"/>
                        </a:spcAft>
                      </a:pPr>
                      <a:r>
                        <a:rPr lang="de-DE" sz="1200">
                          <a:effectLst/>
                        </a:rPr>
                        <a:t>§ 136d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Evaluation und Weiterentwicklung der Qualitätssicherung durch den Gemeinsamen Bundesausschuss</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26461147"/>
                  </a:ext>
                </a:extLst>
              </a:tr>
              <a:tr h="259481">
                <a:tc>
                  <a:txBody>
                    <a:bodyPr/>
                    <a:lstStyle/>
                    <a:p>
                      <a:pPr algn="l">
                        <a:lnSpc>
                          <a:spcPts val="900"/>
                        </a:lnSpc>
                        <a:spcBef>
                          <a:spcPts val="100"/>
                        </a:spcBef>
                        <a:spcAft>
                          <a:spcPts val="100"/>
                        </a:spcAft>
                      </a:pPr>
                      <a:r>
                        <a:rPr lang="de-DE" sz="1200">
                          <a:effectLst/>
                        </a:rPr>
                        <a:t>§ 137</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Durchsetzung und Kontrolle der Qualitätsanforderungen des Gemeinsamen Bundesausschusses</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77213491"/>
                  </a:ext>
                </a:extLst>
              </a:tr>
              <a:tr h="194777">
                <a:tc>
                  <a:txBody>
                    <a:bodyPr/>
                    <a:lstStyle/>
                    <a:p>
                      <a:pPr algn="l">
                        <a:lnSpc>
                          <a:spcPts val="900"/>
                        </a:lnSpc>
                        <a:spcBef>
                          <a:spcPts val="100"/>
                        </a:spcBef>
                        <a:spcAft>
                          <a:spcPts val="100"/>
                        </a:spcAft>
                      </a:pPr>
                      <a:r>
                        <a:rPr lang="de-DE" sz="1200">
                          <a:effectLst/>
                        </a:rPr>
                        <a:t>§ 137a</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Institut für Qualitätssicherung und Transparenz im Gesundheitswesen</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79307975"/>
                  </a:ext>
                </a:extLst>
              </a:tr>
              <a:tr h="194777">
                <a:tc>
                  <a:txBody>
                    <a:bodyPr/>
                    <a:lstStyle/>
                    <a:p>
                      <a:pPr algn="l">
                        <a:lnSpc>
                          <a:spcPts val="900"/>
                        </a:lnSpc>
                        <a:spcBef>
                          <a:spcPts val="100"/>
                        </a:spcBef>
                        <a:spcAft>
                          <a:spcPts val="100"/>
                        </a:spcAft>
                      </a:pPr>
                      <a:r>
                        <a:rPr lang="de-DE" sz="1200">
                          <a:effectLst/>
                        </a:rPr>
                        <a:t>§ 137b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Aufträge des Gemeinsamen Bundesausschusses an das Institut nach § 137a</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22744386"/>
                  </a:ext>
                </a:extLst>
              </a:tr>
              <a:tr h="259481">
                <a:tc>
                  <a:txBody>
                    <a:bodyPr/>
                    <a:lstStyle/>
                    <a:p>
                      <a:pPr algn="l">
                        <a:lnSpc>
                          <a:spcPts val="900"/>
                        </a:lnSpc>
                        <a:spcBef>
                          <a:spcPts val="100"/>
                        </a:spcBef>
                        <a:spcAft>
                          <a:spcPts val="100"/>
                        </a:spcAft>
                      </a:pPr>
                      <a:r>
                        <a:rPr lang="de-DE" sz="1200">
                          <a:effectLst/>
                        </a:rPr>
                        <a:t>§ 137c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Bewertung von Untersuchungs- und Behandlungsmethoden im Krankenhaus</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61608361"/>
                  </a:ext>
                </a:extLst>
              </a:tr>
              <a:tr h="259481">
                <a:tc>
                  <a:txBody>
                    <a:bodyPr/>
                    <a:lstStyle/>
                    <a:p>
                      <a:pPr algn="l">
                        <a:lnSpc>
                          <a:spcPts val="900"/>
                        </a:lnSpc>
                        <a:spcBef>
                          <a:spcPts val="100"/>
                        </a:spcBef>
                        <a:spcAft>
                          <a:spcPts val="100"/>
                        </a:spcAft>
                      </a:pPr>
                      <a:r>
                        <a:rPr lang="de-DE" sz="1200">
                          <a:effectLst/>
                        </a:rPr>
                        <a:t>§ 137d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Qualitätssicherung bei der ambulanten und stationären Vorsorge oder Rehabilitation</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98759990"/>
                  </a:ext>
                </a:extLst>
              </a:tr>
              <a:tr h="194777">
                <a:tc>
                  <a:txBody>
                    <a:bodyPr/>
                    <a:lstStyle/>
                    <a:p>
                      <a:pPr algn="l">
                        <a:lnSpc>
                          <a:spcPts val="900"/>
                        </a:lnSpc>
                        <a:spcBef>
                          <a:spcPts val="100"/>
                        </a:spcBef>
                        <a:spcAft>
                          <a:spcPts val="100"/>
                        </a:spcAft>
                      </a:pPr>
                      <a:r>
                        <a:rPr lang="de-DE" sz="1200">
                          <a:effectLst/>
                        </a:rPr>
                        <a:t>§ 137e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Erprobung von Untersuchungs- und Behandlungsmethoden</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21725051"/>
                  </a:ext>
                </a:extLst>
              </a:tr>
              <a:tr h="194777">
                <a:tc>
                  <a:txBody>
                    <a:bodyPr/>
                    <a:lstStyle/>
                    <a:p>
                      <a:pPr algn="l">
                        <a:lnSpc>
                          <a:spcPts val="900"/>
                        </a:lnSpc>
                        <a:spcBef>
                          <a:spcPts val="100"/>
                        </a:spcBef>
                        <a:spcAft>
                          <a:spcPts val="100"/>
                        </a:spcAft>
                      </a:pPr>
                      <a:r>
                        <a:rPr lang="de-DE" sz="1200">
                          <a:effectLst/>
                        </a:rPr>
                        <a:t>§ 137f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a:effectLst/>
                        </a:rPr>
                        <a:t>Strukturierte Behandlungsprogramme bei chronischen Krankheiten</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25330100"/>
                  </a:ext>
                </a:extLst>
              </a:tr>
              <a:tr h="194777">
                <a:tc>
                  <a:txBody>
                    <a:bodyPr/>
                    <a:lstStyle/>
                    <a:p>
                      <a:pPr algn="l">
                        <a:lnSpc>
                          <a:spcPts val="900"/>
                        </a:lnSpc>
                        <a:spcBef>
                          <a:spcPts val="100"/>
                        </a:spcBef>
                        <a:spcAft>
                          <a:spcPts val="100"/>
                        </a:spcAft>
                      </a:pPr>
                      <a:r>
                        <a:rPr lang="de-DE" sz="1200">
                          <a:effectLst/>
                        </a:rPr>
                        <a:t>§ 137g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Zulassung strukturierter Behandlungsprogramme</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52717216"/>
                  </a:ext>
                </a:extLst>
              </a:tr>
              <a:tr h="259481">
                <a:tc>
                  <a:txBody>
                    <a:bodyPr/>
                    <a:lstStyle/>
                    <a:p>
                      <a:pPr algn="l">
                        <a:lnSpc>
                          <a:spcPts val="900"/>
                        </a:lnSpc>
                        <a:spcBef>
                          <a:spcPts val="100"/>
                        </a:spcBef>
                        <a:spcAft>
                          <a:spcPts val="100"/>
                        </a:spcAft>
                      </a:pPr>
                      <a:r>
                        <a:rPr lang="de-DE" sz="1200">
                          <a:effectLst/>
                        </a:rPr>
                        <a:t>§ 137h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Bewertung neuer Untersuchungs- und Behandlungsmethoden mit Medizinprodukten hoher Risikoklasse</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67939511"/>
                  </a:ext>
                </a:extLst>
              </a:tr>
              <a:tr h="259481">
                <a:tc>
                  <a:txBody>
                    <a:bodyPr/>
                    <a:lstStyle/>
                    <a:p>
                      <a:pPr algn="l">
                        <a:lnSpc>
                          <a:spcPts val="900"/>
                        </a:lnSpc>
                        <a:spcBef>
                          <a:spcPts val="100"/>
                        </a:spcBef>
                        <a:spcAft>
                          <a:spcPts val="100"/>
                        </a:spcAft>
                      </a:pPr>
                      <a:r>
                        <a:rPr lang="de-DE" sz="1200">
                          <a:effectLst/>
                        </a:rPr>
                        <a:t>§ 137i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Pflegepersonaluntergrenzen in pflegesensitiven Bereichen in Krankenhäusern; Verordnungsermächtigung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7082884"/>
                  </a:ext>
                </a:extLst>
              </a:tr>
              <a:tr h="194777">
                <a:tc>
                  <a:txBody>
                    <a:bodyPr/>
                    <a:lstStyle/>
                    <a:p>
                      <a:pPr algn="l">
                        <a:lnSpc>
                          <a:spcPts val="900"/>
                        </a:lnSpc>
                        <a:spcBef>
                          <a:spcPts val="100"/>
                        </a:spcBef>
                        <a:spcAft>
                          <a:spcPts val="100"/>
                        </a:spcAft>
                      </a:pPr>
                      <a:r>
                        <a:rPr lang="de-DE" sz="1200">
                          <a:effectLst/>
                        </a:rPr>
                        <a:t>§ 137j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Pflegepersonalquotienten, Verordnungsermächtigung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40573554"/>
                  </a:ext>
                </a:extLst>
              </a:tr>
              <a:tr h="194777">
                <a:tc>
                  <a:txBody>
                    <a:bodyPr/>
                    <a:lstStyle/>
                    <a:p>
                      <a:pPr algn="l">
                        <a:lnSpc>
                          <a:spcPts val="900"/>
                        </a:lnSpc>
                        <a:spcBef>
                          <a:spcPts val="100"/>
                        </a:spcBef>
                        <a:spcAft>
                          <a:spcPts val="100"/>
                        </a:spcAft>
                      </a:pPr>
                      <a:r>
                        <a:rPr lang="de-DE" sz="1200">
                          <a:effectLst/>
                        </a:rPr>
                        <a:t>§ 138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Neue Heilmittel</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21514721"/>
                  </a:ext>
                </a:extLst>
              </a:tr>
              <a:tr h="194777">
                <a:tc>
                  <a:txBody>
                    <a:bodyPr/>
                    <a:lstStyle/>
                    <a:p>
                      <a:pPr algn="l">
                        <a:lnSpc>
                          <a:spcPts val="900"/>
                        </a:lnSpc>
                        <a:spcBef>
                          <a:spcPts val="100"/>
                        </a:spcBef>
                        <a:spcAft>
                          <a:spcPts val="100"/>
                        </a:spcAft>
                      </a:pPr>
                      <a:r>
                        <a:rPr lang="de-DE" sz="1200">
                          <a:effectLst/>
                        </a:rPr>
                        <a:t>§ 139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Hilfsmittelverzeichnis, Qualitätssicherung bei Hilfsmitteln</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89765826"/>
                  </a:ext>
                </a:extLst>
              </a:tr>
              <a:tr h="194777">
                <a:tc>
                  <a:txBody>
                    <a:bodyPr/>
                    <a:lstStyle/>
                    <a:p>
                      <a:pPr algn="l">
                        <a:lnSpc>
                          <a:spcPts val="900"/>
                        </a:lnSpc>
                        <a:spcBef>
                          <a:spcPts val="100"/>
                        </a:spcBef>
                        <a:spcAft>
                          <a:spcPts val="100"/>
                        </a:spcAft>
                      </a:pPr>
                      <a:r>
                        <a:rPr lang="de-DE" sz="1200">
                          <a:effectLst/>
                        </a:rPr>
                        <a:t>§ 139a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Institut für Qualität und Wirtschaftlichkeit im Gesundheitswesen</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12091663"/>
                  </a:ext>
                </a:extLst>
              </a:tr>
              <a:tr h="194777">
                <a:tc>
                  <a:txBody>
                    <a:bodyPr/>
                    <a:lstStyle/>
                    <a:p>
                      <a:pPr algn="l">
                        <a:lnSpc>
                          <a:spcPts val="900"/>
                        </a:lnSpc>
                        <a:spcBef>
                          <a:spcPts val="100"/>
                        </a:spcBef>
                        <a:spcAft>
                          <a:spcPts val="100"/>
                        </a:spcAft>
                      </a:pPr>
                      <a:r>
                        <a:rPr lang="de-DE" sz="1200">
                          <a:effectLst/>
                        </a:rPr>
                        <a:t>§ 139b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Aufgabendurchführung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94012738"/>
                  </a:ext>
                </a:extLst>
              </a:tr>
              <a:tr h="194777">
                <a:tc>
                  <a:txBody>
                    <a:bodyPr/>
                    <a:lstStyle/>
                    <a:p>
                      <a:pPr algn="l">
                        <a:lnSpc>
                          <a:spcPts val="900"/>
                        </a:lnSpc>
                        <a:spcBef>
                          <a:spcPts val="100"/>
                        </a:spcBef>
                        <a:spcAft>
                          <a:spcPts val="100"/>
                        </a:spcAft>
                      </a:pPr>
                      <a:r>
                        <a:rPr lang="de-DE" sz="1200">
                          <a:effectLst/>
                        </a:rPr>
                        <a:t>§ 139c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Finanzierung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64594759"/>
                  </a:ext>
                </a:extLst>
              </a:tr>
              <a:tr h="194777">
                <a:tc>
                  <a:txBody>
                    <a:bodyPr/>
                    <a:lstStyle/>
                    <a:p>
                      <a:pPr algn="l">
                        <a:lnSpc>
                          <a:spcPts val="900"/>
                        </a:lnSpc>
                        <a:spcBef>
                          <a:spcPts val="100"/>
                        </a:spcBef>
                        <a:spcAft>
                          <a:spcPts val="100"/>
                        </a:spcAft>
                      </a:pPr>
                      <a:r>
                        <a:rPr lang="de-DE" sz="1200">
                          <a:effectLst/>
                        </a:rPr>
                        <a:t>§ 139d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Erprobung von Leistungen und Maßnahmen zur Krankenbehandlung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6360680"/>
                  </a:ext>
                </a:extLst>
              </a:tr>
              <a:tr h="259481">
                <a:tc>
                  <a:txBody>
                    <a:bodyPr/>
                    <a:lstStyle/>
                    <a:p>
                      <a:pPr algn="l">
                        <a:lnSpc>
                          <a:spcPts val="900"/>
                        </a:lnSpc>
                        <a:spcBef>
                          <a:spcPts val="100"/>
                        </a:spcBef>
                        <a:spcAft>
                          <a:spcPts val="100"/>
                        </a:spcAft>
                      </a:pPr>
                      <a:r>
                        <a:rPr lang="de-DE" sz="1200">
                          <a:effectLst/>
                        </a:rPr>
                        <a:t>§ 139e </a:t>
                      </a:r>
                      <a:endParaRPr lang="de-DE"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900"/>
                        </a:lnSpc>
                        <a:spcBef>
                          <a:spcPts val="100"/>
                        </a:spcBef>
                        <a:spcAft>
                          <a:spcPts val="100"/>
                        </a:spcAft>
                      </a:pPr>
                      <a:r>
                        <a:rPr lang="de-DE" sz="1200" dirty="0">
                          <a:effectLst/>
                        </a:rPr>
                        <a:t>Verzeichnis für digitale Gesundheitsanwendungen; Verordnungsermächtigung</a:t>
                      </a:r>
                      <a:endParaRPr lang="de-D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20418158"/>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59868"/>
    </mc:Choice>
    <mc:Fallback xmlns="">
      <p:transition spd="slow" advTm="5986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r>
              <a:rPr lang="de-DE" dirty="0"/>
              <a:t>§ 135a: Verpflichtung zur Qualitätssicherung</a:t>
            </a:r>
          </a:p>
        </p:txBody>
      </p:sp>
      <p:sp>
        <p:nvSpPr>
          <p:cNvPr id="156675" name="Rectangle 3"/>
          <p:cNvSpPr>
            <a:spLocks noGrp="1" noChangeArrowheads="1"/>
          </p:cNvSpPr>
          <p:nvPr>
            <p:ph idx="1"/>
          </p:nvPr>
        </p:nvSpPr>
        <p:spPr/>
        <p:txBody>
          <a:bodyPr/>
          <a:lstStyle/>
          <a:p>
            <a:pPr eaLnBrk="1" hangingPunct="1">
              <a:lnSpc>
                <a:spcPct val="80000"/>
              </a:lnSpc>
              <a:buFontTx/>
              <a:buNone/>
            </a:pPr>
            <a:r>
              <a:rPr lang="de-DE" sz="2000"/>
              <a:t>(1) Die Leistungserbringer sind zur Sicherung und Weiterentwicklung der Qualität der von ihnen erbrachten Leistungen verpflichtet. Die Leistungen müssen dem jeweiligen Stand der wissenschaftlichen Erkenntnisse entsprechen und in der fachlich gebotenen Qualität erbracht werden.</a:t>
            </a:r>
          </a:p>
          <a:p>
            <a:pPr eaLnBrk="1" hangingPunct="1">
              <a:lnSpc>
                <a:spcPct val="80000"/>
              </a:lnSpc>
              <a:buFontTx/>
              <a:buNone/>
            </a:pPr>
            <a:r>
              <a:rPr lang="de-DE" sz="2000"/>
              <a:t>(2) Vertragsärzte, medizinische Versorgungszentren, zugelassene Krankenhäuser, Erbringer von Vorsorgeleistungen oder Rehabilitationsmaßnahmen und Einrichtungen, mit denen ein Versorgungsvertrag nach § 111a besteht, sind nach Maßgabe der §§ 136a, 136b, 137 und 137d verpflichtet,</a:t>
            </a:r>
          </a:p>
          <a:p>
            <a:pPr eaLnBrk="1" hangingPunct="1">
              <a:lnSpc>
                <a:spcPct val="80000"/>
              </a:lnSpc>
              <a:buFontTx/>
              <a:buNone/>
            </a:pPr>
            <a:r>
              <a:rPr lang="de-DE" sz="2000"/>
              <a:t>	</a:t>
            </a:r>
            <a:r>
              <a:rPr lang="de-DE" sz="2000" b="1"/>
              <a:t>1. sich an einrichtungsübergreifenden Maßnahmen der Qualitätssicherung zu beteiligen, die insbesondere zum Ziel haben, die Ergebnisqualität zu verbessern und</a:t>
            </a:r>
          </a:p>
          <a:p>
            <a:pPr eaLnBrk="1" hangingPunct="1">
              <a:lnSpc>
                <a:spcPct val="80000"/>
              </a:lnSpc>
            </a:pPr>
            <a:r>
              <a:rPr lang="de-DE" sz="2000" b="1"/>
              <a:t>2. einrichtungsintern ein Qualitätsmanagement einzuführen und weiterzuentwickeln </a:t>
            </a:r>
          </a:p>
        </p:txBody>
      </p:sp>
      <p:sp>
        <p:nvSpPr>
          <p:cNvPr id="2" name="Foliennummernplatzhalter 1">
            <a:extLst>
              <a:ext uri="{FF2B5EF4-FFF2-40B4-BE49-F238E27FC236}">
                <a16:creationId xmlns:a16="http://schemas.microsoft.com/office/drawing/2014/main" xmlns="" id="{918C4EAE-42C9-44B7-B9A4-9B537E1CBCC4}"/>
              </a:ext>
            </a:extLst>
          </p:cNvPr>
          <p:cNvSpPr>
            <a:spLocks noGrp="1"/>
          </p:cNvSpPr>
          <p:nvPr>
            <p:ph type="sldNum" sz="quarter" idx="12"/>
          </p:nvPr>
        </p:nvSpPr>
        <p:spPr/>
        <p:txBody>
          <a:bodyPr/>
          <a:lstStyle/>
          <a:p>
            <a:pPr>
              <a:defRPr/>
            </a:pPr>
            <a:fld id="{4524B82D-9F93-4DEA-B310-BDCF6A594BF7}" type="slidenum">
              <a:rPr lang="de-DE" smtClean="0"/>
              <a:pPr>
                <a:defRPr/>
              </a:pPr>
              <a:t>8</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29363"/>
    </mc:Choice>
    <mc:Fallback xmlns="">
      <p:transition spd="slow" advTm="12936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r>
              <a:rPr lang="de-DE" dirty="0"/>
              <a:t>§ 137 Qualitätssicherung bei zugelassenen Krankenhäusern</a:t>
            </a:r>
          </a:p>
        </p:txBody>
      </p:sp>
      <p:sp>
        <p:nvSpPr>
          <p:cNvPr id="157699" name="Rectangle 3"/>
          <p:cNvSpPr>
            <a:spLocks noGrp="1" noChangeArrowheads="1"/>
          </p:cNvSpPr>
          <p:nvPr>
            <p:ph idx="1"/>
          </p:nvPr>
        </p:nvSpPr>
        <p:spPr/>
        <p:txBody>
          <a:bodyPr/>
          <a:lstStyle/>
          <a:p>
            <a:pPr eaLnBrk="1" hangingPunct="1">
              <a:lnSpc>
                <a:spcPct val="80000"/>
              </a:lnSpc>
              <a:buFontTx/>
              <a:buAutoNum type="arabicParenBoth"/>
            </a:pPr>
            <a:r>
              <a:rPr lang="de-DE" sz="1800" dirty="0"/>
              <a:t>Der Gemeinsame Bundesausschuss beschließt unter Beteiligung des Verbandes der privaten Krankenversicherung, der Bundesärztekammer sowie der Berufsorganisationen der Krankenpflegeberufe Maßnahmen der Qualitätssicherung für nach § 108 zugelassene Krankenhäuser einheitlich für alle Patienten. Dabei sind die Erfordernisse einer </a:t>
            </a:r>
            <a:r>
              <a:rPr lang="de-DE" sz="1800" dirty="0" err="1"/>
              <a:t>sektor</a:t>
            </a:r>
            <a:r>
              <a:rPr lang="de-DE" sz="1800" dirty="0"/>
              <a:t>- und berufsgruppenübergreifenden Versorgung angemessen zu berücksichtigen. Die Beschlüsse nach Satz 1 regeln insbesondere</a:t>
            </a:r>
          </a:p>
          <a:p>
            <a:pPr eaLnBrk="1" hangingPunct="1">
              <a:lnSpc>
                <a:spcPct val="80000"/>
              </a:lnSpc>
              <a:buFontTx/>
              <a:buNone/>
            </a:pPr>
            <a:r>
              <a:rPr lang="de-DE" sz="1800" dirty="0"/>
              <a:t>	1. die </a:t>
            </a:r>
            <a:r>
              <a:rPr lang="de-DE" sz="1800" b="1" dirty="0"/>
              <a:t>verpflichtenden Maßnahmen der Qualitätssicherung nach § 135a Abs. 2 sowie die grundsätzlichen Anforderungen an ein einrichtungsinternes Qualitätsmanagement,</a:t>
            </a:r>
          </a:p>
          <a:p>
            <a:pPr eaLnBrk="1" hangingPunct="1">
              <a:lnSpc>
                <a:spcPct val="80000"/>
              </a:lnSpc>
              <a:buFontTx/>
              <a:buNone/>
            </a:pPr>
            <a:r>
              <a:rPr lang="de-DE" sz="1800" dirty="0"/>
              <a:t>	2. </a:t>
            </a:r>
            <a:r>
              <a:rPr lang="de-DE" sz="1800" b="1" dirty="0"/>
              <a:t>Kriterien</a:t>
            </a:r>
            <a:r>
              <a:rPr lang="de-DE" sz="1800" dirty="0"/>
              <a:t> für die indikationsbezogene Notwendigkeit und Qualität der im Rahmen der Krankenhausbehandlung durchgeführten diagnostischen und therapeutischen Leistungen, insbesondere aufwändiger medizintechnischer Leistungen; dabei sind auch Mindestanforderungen an die Strukturqualität einschließlich im Abstand von fünf Jahren zu erfüllender </a:t>
            </a:r>
            <a:r>
              <a:rPr lang="de-DE" sz="1800" b="1" dirty="0"/>
              <a:t>Fortbildungspflichten</a:t>
            </a:r>
            <a:r>
              <a:rPr lang="de-DE" sz="1800" dirty="0"/>
              <a:t> der Fachärzte und an die Ergebnisqualität festzulegen,</a:t>
            </a:r>
          </a:p>
          <a:p>
            <a:pPr eaLnBrk="1" hangingPunct="1">
              <a:lnSpc>
                <a:spcPct val="80000"/>
              </a:lnSpc>
              <a:buFontTx/>
              <a:buNone/>
            </a:pPr>
            <a:r>
              <a:rPr lang="de-DE" sz="1800" dirty="0"/>
              <a:t>	3. einen </a:t>
            </a:r>
            <a:r>
              <a:rPr lang="de-DE" sz="1800" b="1" dirty="0"/>
              <a:t>Katalog planbarer Leistungen</a:t>
            </a:r>
            <a:r>
              <a:rPr lang="de-DE" sz="1800" dirty="0"/>
              <a:t> nach den §§ 17 und 17b des Krankenhausfinanzierungsgesetzes, bei denen die Qualität des Behandlungsergebnisses in besonderem Maße von der Menge der erbrachten Leistungen abhängig ist, </a:t>
            </a:r>
            <a:r>
              <a:rPr lang="de-DE" sz="1800" b="1" dirty="0"/>
              <a:t>Mindestmengen</a:t>
            </a:r>
            <a:r>
              <a:rPr lang="de-DE" sz="1800" dirty="0"/>
              <a:t> für die jeweiligen Leistungen je Arzt oder Krankenhaus und Ausnahmetatbestände,</a:t>
            </a:r>
          </a:p>
        </p:txBody>
      </p:sp>
      <p:sp>
        <p:nvSpPr>
          <p:cNvPr id="2" name="Foliennummernplatzhalter 1">
            <a:extLst>
              <a:ext uri="{FF2B5EF4-FFF2-40B4-BE49-F238E27FC236}">
                <a16:creationId xmlns:a16="http://schemas.microsoft.com/office/drawing/2014/main" xmlns="" id="{7092CD47-5A9E-4B22-B453-4E4E3AF853D9}"/>
              </a:ext>
            </a:extLst>
          </p:cNvPr>
          <p:cNvSpPr>
            <a:spLocks noGrp="1"/>
          </p:cNvSpPr>
          <p:nvPr>
            <p:ph type="sldNum" sz="quarter" idx="12"/>
          </p:nvPr>
        </p:nvSpPr>
        <p:spPr/>
        <p:txBody>
          <a:bodyPr/>
          <a:lstStyle/>
          <a:p>
            <a:pPr>
              <a:defRPr/>
            </a:pPr>
            <a:fld id="{4524B82D-9F93-4DEA-B310-BDCF6A594BF7}" type="slidenum">
              <a:rPr lang="de-DE" smtClean="0"/>
              <a:pPr>
                <a:defRPr/>
              </a:pPr>
              <a:t>9</a:t>
            </a:fld>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31849"/>
    </mc:Choice>
    <mc:Fallback xmlns="">
      <p:transition spd="slow" advTm="31849"/>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934</Words>
  <Application>Microsoft Office PowerPoint</Application>
  <PresentationFormat>Bildschirmpräsentation (4:3)</PresentationFormat>
  <Paragraphs>248</Paragraphs>
  <Slides>22</Slides>
  <Notes>18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Tahoma</vt:lpstr>
      <vt:lpstr>Times New Roman</vt:lpstr>
      <vt:lpstr>Larissa</vt:lpstr>
      <vt:lpstr>GESUNDHEITSMANAGEMENT II Teil 3a-4    Prof. Dr. Steffen Fleßa  Lehrstuhl für Allgemeine Betriebswirtschaftslehre  und Gesundheitsmanagement Universität Greifswald </vt:lpstr>
      <vt:lpstr>Gliederung</vt:lpstr>
      <vt:lpstr>3.2 Qualitätsmanagement</vt:lpstr>
      <vt:lpstr>3.2.3.1 QM im Krankenhaus</vt:lpstr>
      <vt:lpstr>3.2.3.1 QM im Krankenhaus</vt:lpstr>
      <vt:lpstr>Regelungen des SGB V</vt:lpstr>
      <vt:lpstr>Überblick</vt:lpstr>
      <vt:lpstr>§ 135a: Verpflichtung zur Qualitätssicherung</vt:lpstr>
      <vt:lpstr>§ 137 Qualitätssicherung bei zugelassenen Krankenhäusern</vt:lpstr>
      <vt:lpstr>§ 137 Qualitätssicherung bei zugelassenen Krankenhäusern</vt:lpstr>
      <vt:lpstr>§ 137 Qualitätssicherung bei zugelassenen Krankenhäusern</vt:lpstr>
      <vt:lpstr>Qualitätsbericht</vt:lpstr>
      <vt:lpstr>Zusammenfassung</vt:lpstr>
      <vt:lpstr>3.2.3.2 QM in der Arztpraxis</vt:lpstr>
      <vt:lpstr>Zusammenfassung</vt:lpstr>
      <vt:lpstr>Qualitätssicherungsmaßnahmen im ambulanten Bereich</vt:lpstr>
      <vt:lpstr>Qualitätsmanagementmodelle im ambulanten Bereich</vt:lpstr>
      <vt:lpstr>3.2.3.3 Pay-for-Performance</vt:lpstr>
      <vt:lpstr>Pay-for-Performance</vt:lpstr>
      <vt:lpstr>Zusätzliche Begriffe</vt:lpstr>
      <vt:lpstr>Umsetzung</vt:lpstr>
      <vt:lpstr>Gliederung</vt:lpstr>
    </vt:vector>
  </TitlesOfParts>
  <Company>ATHOEG Klinikum HD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der Gesundheitsökonomik</dc:title>
  <dc:creator>SteffenF</dc:creator>
  <cp:lastModifiedBy>Steffen Flessa</cp:lastModifiedBy>
  <cp:revision>543</cp:revision>
  <cp:lastPrinted>2013-05-28T12:57:16Z</cp:lastPrinted>
  <dcterms:created xsi:type="dcterms:W3CDTF">2003-05-27T08:12:45Z</dcterms:created>
  <dcterms:modified xsi:type="dcterms:W3CDTF">2024-01-30T14:14:39Z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