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13"/>
  </p:notesMasterIdLst>
  <p:handoutMasterIdLst>
    <p:handoutMasterId r:id="rId14"/>
  </p:handoutMasterIdLst>
  <p:sldIdLst>
    <p:sldId id="1138" r:id="rId2"/>
    <p:sldId id="888" r:id="rId3"/>
    <p:sldId id="1027" r:id="rId4"/>
    <p:sldId id="1028" r:id="rId5"/>
    <p:sldId id="656" r:id="rId6"/>
    <p:sldId id="657" r:id="rId7"/>
    <p:sldId id="658" r:id="rId8"/>
    <p:sldId id="659" r:id="rId9"/>
    <p:sldId id="660" r:id="rId10"/>
    <p:sldId id="661" r:id="rId11"/>
    <p:sldId id="1139" r:id="rId12"/>
  </p:sldIdLst>
  <p:sldSz cx="9144000" cy="6858000" type="screen4x3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0000"/>
    <a:srgbClr val="DDDDDD"/>
    <a:srgbClr val="FFCCFF"/>
    <a:srgbClr val="FFCCCC"/>
    <a:srgbClr val="FF0000"/>
    <a:srgbClr val="FFFFFF"/>
    <a:srgbClr val="FFFF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7" autoAdjust="0"/>
    <p:restoredTop sz="61661" autoAdjust="0"/>
  </p:normalViewPr>
  <p:slideViewPr>
    <p:cSldViewPr>
      <p:cViewPr varScale="1">
        <p:scale>
          <a:sx n="95" d="100"/>
          <a:sy n="95" d="100"/>
        </p:scale>
        <p:origin x="1238" y="72"/>
      </p:cViewPr>
      <p:guideLst>
        <p:guide orient="horz" pos="2160"/>
        <p:guide pos="2544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9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89ACBCD0-BDCB-46D5-884F-52F24DFA2D4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948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4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3E1CCCA2-50D3-4411-B728-5E97B55AE13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94725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>
              <a:latin typeface="+mn-lt"/>
            </a:endParaRPr>
          </a:p>
        </p:txBody>
      </p:sp>
      <p:sp>
        <p:nvSpPr>
          <p:cNvPr id="1740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889" indent="-285726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2907" indent="-22858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070" indent="-22858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232" indent="-22858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395" indent="-22858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559" indent="-22858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8722" indent="-22858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5884" indent="-22858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D391168-26D1-4B2E-B610-04E7843715D5}" type="slidenum">
              <a:rPr lang="de-DE" sz="1200"/>
              <a:pPr eaLnBrk="1" hangingPunct="1"/>
              <a:t>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7158525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0437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815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1964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4598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396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1108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0429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8853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itchFamily="34" charset="0"/>
              <a:buChar char="•"/>
            </a:pPr>
            <a:endParaRPr lang="de-DE" baseline="0" dirty="0">
              <a:sym typeface="Wingdings" pitchFamily="2" charset="2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0228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4461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0C847-7BA6-4B59-9B1D-7C90798188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07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47A0C-C6EC-4AF9-AA11-DB79D17B8EF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407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EF3C2-40A6-4CD5-88DF-0F43B67C38F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931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927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 rtlCol="0">
            <a:normAutofit/>
          </a:bodyPr>
          <a:lstStyle/>
          <a:p>
            <a:pPr lvl="0"/>
            <a:endParaRPr lang="de-DE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580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0D993-E041-4B8C-993D-67EC0696B67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991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BAB78-9151-41EC-9913-2A1787EB8AC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8864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9DFF9-37E6-4EC6-AC36-E2A6071CD5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828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5586E-E67B-4BC1-93FE-22B319214B1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595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9686D-A88D-4221-A521-A462960675B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0989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CF81D-00ED-4BFC-AA75-6FBB048F997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333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26A84-539C-4D02-9643-0A751E65BD9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3424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91AF8-3564-499E-8D8B-69007961791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2513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D6C0883-7855-47A7-8E74-C78F5C58166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4" r:id="rId12"/>
    <p:sldLayoutId id="2147483765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 b="1" dirty="0">
                <a:cs typeface="Times New Roman" charset="0"/>
              </a:rPr>
              <a:t>GESUNDHEITSMANAGEMENT II</a:t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>Teil </a:t>
            </a:r>
            <a:r>
              <a:rPr lang="de-DE" sz="4000" b="1" dirty="0" smtClean="0">
                <a:cs typeface="Times New Roman" charset="0"/>
              </a:rPr>
              <a:t>3b-1</a:t>
            </a: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Prof. Dr. Steffen Fleßa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/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Lehrstuhl für Allgemeine Betriebswirtschaftslehre 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und Gesundheitsmanagement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Universität Greifswald</a:t>
            </a: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endParaRPr lang="de-DE" sz="4000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F4EFB318-F035-4099-BA84-1609CE49B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0C847-7BA6-4B59-9B1D-7C9079818847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300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65"/>
    </mc:Choice>
    <mc:Fallback xmlns="">
      <p:transition spd="slow" advTm="586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Zielfunktion und Optimierung </a:t>
            </a:r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80963" y="1330325"/>
          <a:ext cx="8599487" cy="544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7" name="Picture" r:id="rId4" imgW="7740720" imgH="4879800" progId="Word.Picture.8">
                  <p:embed/>
                </p:oleObj>
              </mc:Choice>
              <mc:Fallback>
                <p:oleObj name="Picture" r:id="rId4" imgW="7740720" imgH="4879800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3" y="1330325"/>
                        <a:ext cx="8599487" cy="54498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6036" name="Line 4"/>
          <p:cNvSpPr>
            <a:spLocks noChangeShapeType="1"/>
          </p:cNvSpPr>
          <p:nvPr/>
        </p:nvSpPr>
        <p:spPr bwMode="auto">
          <a:xfrm flipH="1" flipV="1">
            <a:off x="2895600" y="3344863"/>
            <a:ext cx="2886075" cy="1531937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724400" y="3810000"/>
            <a:ext cx="216535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de-DE" sz="1800" b="1">
                <a:solidFill>
                  <a:srgbClr val="66FFFF"/>
                </a:solidFill>
                <a:effectLst/>
                <a:latin typeface="Times New Roman" pitchFamily="18" charset="0"/>
              </a:rPr>
              <a:t>Z=10X</a:t>
            </a:r>
            <a:r>
              <a:rPr lang="de-DE" sz="1800" b="1" baseline="-25000">
                <a:solidFill>
                  <a:srgbClr val="66FFFF"/>
                </a:solidFill>
                <a:effectLst/>
                <a:latin typeface="Times New Roman" pitchFamily="18" charset="0"/>
              </a:rPr>
              <a:t>1</a:t>
            </a:r>
            <a:r>
              <a:rPr lang="de-DE" sz="1800" b="1">
                <a:solidFill>
                  <a:srgbClr val="66FFFF"/>
                </a:solidFill>
                <a:effectLst/>
                <a:latin typeface="Times New Roman" pitchFamily="18" charset="0"/>
              </a:rPr>
              <a:t>+16X</a:t>
            </a:r>
            <a:r>
              <a:rPr lang="de-DE" sz="1800" b="1" baseline="-25000">
                <a:solidFill>
                  <a:srgbClr val="66FFFF"/>
                </a:solidFill>
                <a:effectLst/>
                <a:latin typeface="Times New Roman" pitchFamily="18" charset="0"/>
              </a:rPr>
              <a:t>2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74CC61AA-ACB9-4150-9942-5E6840771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99686D-A88D-4221-A521-A462960675B4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192"/>
    </mc:Choice>
    <mc:Fallback xmlns="">
      <p:transition spd="slow" advTm="56192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Gliederung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de-DE" sz="2800" dirty="0">
                <a:solidFill>
                  <a:srgbClr val="DDDDDD"/>
                </a:solidFill>
              </a:rPr>
              <a:t>1 </a:t>
            </a:r>
            <a:r>
              <a:rPr lang="de-DE" sz="2000" dirty="0">
                <a:solidFill>
                  <a:srgbClr val="DDDDDD"/>
                </a:solidFill>
              </a:rPr>
              <a:t>	</a:t>
            </a:r>
            <a:r>
              <a:rPr lang="de-DE" sz="2800" dirty="0">
                <a:solidFill>
                  <a:srgbClr val="DDDDDD"/>
                </a:solidFill>
              </a:rPr>
              <a:t>Finanzierung</a:t>
            </a:r>
          </a:p>
          <a:p>
            <a:pPr eaLnBrk="1" hangingPunct="1">
              <a:buFontTx/>
              <a:buAutoNum type="arabicPlain" startAt="2"/>
            </a:pPr>
            <a:r>
              <a:rPr lang="de-DE" sz="2800" dirty="0">
                <a:solidFill>
                  <a:srgbClr val="DDDDDD"/>
                </a:solidFill>
              </a:rPr>
              <a:t>Produktionsfaktoren</a:t>
            </a:r>
            <a:r>
              <a:rPr lang="de-DE" sz="2000" dirty="0">
                <a:solidFill>
                  <a:srgbClr val="DDDDDD"/>
                </a:solidFill>
              </a:rPr>
              <a:t>	</a:t>
            </a:r>
            <a:endParaRPr lang="de-DE" sz="1800" dirty="0">
              <a:solidFill>
                <a:srgbClr val="DDDDDD"/>
              </a:solidFill>
            </a:endParaRPr>
          </a:p>
          <a:p>
            <a:pPr eaLnBrk="1" hangingPunct="1">
              <a:buFontTx/>
              <a:buAutoNum type="arabicPlain" startAt="3"/>
            </a:pPr>
            <a:r>
              <a:rPr lang="de-DE" b="1" dirty="0"/>
              <a:t>Produktion</a:t>
            </a:r>
          </a:p>
          <a:p>
            <a:pPr eaLnBrk="1" hangingPunct="1">
              <a:buFontTx/>
              <a:buNone/>
            </a:pPr>
            <a:r>
              <a:rPr lang="de-DE" b="1" dirty="0"/>
              <a:t>	</a:t>
            </a:r>
            <a:r>
              <a:rPr lang="de-DE" dirty="0">
                <a:solidFill>
                  <a:srgbClr val="DDDDDD"/>
                </a:solidFill>
              </a:rPr>
              <a:t>3.1 Produktionstheorie der 			    Dienstleister</a:t>
            </a:r>
          </a:p>
          <a:p>
            <a:pPr eaLnBrk="1" hangingPunct="1">
              <a:buFontTx/>
              <a:buNone/>
            </a:pPr>
            <a:r>
              <a:rPr lang="de-DE" dirty="0">
                <a:solidFill>
                  <a:srgbClr val="DDDDDD"/>
                </a:solidFill>
              </a:rPr>
              <a:t>	3.2 Qualitätsmanagement</a:t>
            </a:r>
          </a:p>
          <a:p>
            <a:pPr eaLnBrk="1" hangingPunct="1">
              <a:buFontTx/>
              <a:buNone/>
            </a:pPr>
            <a:r>
              <a:rPr lang="de-DE" b="1" dirty="0"/>
              <a:t>	3.3 Produktionsprogrammplanung </a:t>
            </a:r>
          </a:p>
          <a:p>
            <a:pPr eaLnBrk="1" hangingPunct="1">
              <a:buFontTx/>
              <a:buNone/>
            </a:pPr>
            <a:r>
              <a:rPr lang="de-DE" b="1" dirty="0"/>
              <a:t>	</a:t>
            </a:r>
            <a:r>
              <a:rPr lang="de-DE" dirty="0"/>
              <a:t>3.4 Prozessmanagement</a:t>
            </a:r>
            <a:endParaRPr lang="de-DE" b="1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1471763A-C68E-4A19-A63B-043637F29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155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131"/>
    </mc:Choice>
    <mc:Fallback xmlns="">
      <p:transition spd="slow" advTm="9813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Gliederung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de-DE" sz="2800" dirty="0">
                <a:solidFill>
                  <a:srgbClr val="DDDDDD"/>
                </a:solidFill>
              </a:rPr>
              <a:t>1 </a:t>
            </a:r>
            <a:r>
              <a:rPr lang="de-DE" sz="2000" dirty="0">
                <a:solidFill>
                  <a:srgbClr val="DDDDDD"/>
                </a:solidFill>
              </a:rPr>
              <a:t>	</a:t>
            </a:r>
            <a:r>
              <a:rPr lang="de-DE" sz="2800" dirty="0">
                <a:solidFill>
                  <a:srgbClr val="DDDDDD"/>
                </a:solidFill>
              </a:rPr>
              <a:t>Finanzierung</a:t>
            </a:r>
          </a:p>
          <a:p>
            <a:pPr eaLnBrk="1" hangingPunct="1">
              <a:buFontTx/>
              <a:buAutoNum type="arabicPlain" startAt="2"/>
            </a:pPr>
            <a:r>
              <a:rPr lang="de-DE" sz="2800" dirty="0">
                <a:solidFill>
                  <a:srgbClr val="DDDDDD"/>
                </a:solidFill>
              </a:rPr>
              <a:t>Produktionsfaktoren</a:t>
            </a:r>
            <a:r>
              <a:rPr lang="de-DE" sz="2000" dirty="0">
                <a:solidFill>
                  <a:srgbClr val="DDDDDD"/>
                </a:solidFill>
              </a:rPr>
              <a:t>	</a:t>
            </a:r>
            <a:endParaRPr lang="de-DE" sz="1800" dirty="0">
              <a:solidFill>
                <a:srgbClr val="DDDDDD"/>
              </a:solidFill>
            </a:endParaRPr>
          </a:p>
          <a:p>
            <a:pPr eaLnBrk="1" hangingPunct="1">
              <a:buFontTx/>
              <a:buAutoNum type="arabicPlain" startAt="3"/>
            </a:pPr>
            <a:r>
              <a:rPr lang="de-DE" b="1" dirty="0"/>
              <a:t>Produktion</a:t>
            </a:r>
          </a:p>
          <a:p>
            <a:pPr eaLnBrk="1" hangingPunct="1">
              <a:buFontTx/>
              <a:buNone/>
            </a:pPr>
            <a:r>
              <a:rPr lang="de-DE" b="1" dirty="0"/>
              <a:t>	</a:t>
            </a:r>
            <a:r>
              <a:rPr lang="de-DE" dirty="0">
                <a:solidFill>
                  <a:srgbClr val="DDDDDD"/>
                </a:solidFill>
              </a:rPr>
              <a:t>3.1 Produktionstheorie der 			    Dienstleister</a:t>
            </a:r>
          </a:p>
          <a:p>
            <a:pPr eaLnBrk="1" hangingPunct="1">
              <a:buFontTx/>
              <a:buNone/>
            </a:pPr>
            <a:r>
              <a:rPr lang="de-DE" dirty="0">
                <a:solidFill>
                  <a:srgbClr val="DDDDDD"/>
                </a:solidFill>
              </a:rPr>
              <a:t>	3.2 Qualitätsmanagement</a:t>
            </a:r>
          </a:p>
          <a:p>
            <a:pPr eaLnBrk="1" hangingPunct="1">
              <a:buFontTx/>
              <a:buNone/>
            </a:pPr>
            <a:r>
              <a:rPr lang="de-DE" b="1" dirty="0"/>
              <a:t>	3.3 Produktionsprogrammplanung </a:t>
            </a:r>
          </a:p>
          <a:p>
            <a:pPr eaLnBrk="1" hangingPunct="1">
              <a:buFontTx/>
              <a:buNone/>
            </a:pPr>
            <a:r>
              <a:rPr lang="de-DE" b="1" dirty="0"/>
              <a:t>	</a:t>
            </a:r>
            <a:r>
              <a:rPr lang="de-DE" dirty="0"/>
              <a:t>3.4 Prozessmanagement</a:t>
            </a:r>
            <a:endParaRPr lang="de-DE" b="1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447F44DE-B178-49BB-B47A-7F6339238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791"/>
    </mc:Choice>
    <mc:Fallback xmlns="">
      <p:transition spd="slow" advTm="2579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3.3 Produktionsprogrammplanung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z="2400">
                <a:cs typeface="Times New Roman" pitchFamily="18" charset="0"/>
              </a:rPr>
              <a:t>Inhalt: Festlegung der Menge der zu produzierenden Produkte. 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>
                <a:cs typeface="Times New Roman" pitchFamily="18" charset="0"/>
              </a:rPr>
              <a:t>Krankenhaus: </a:t>
            </a:r>
          </a:p>
          <a:p>
            <a:pPr lvl="2" eaLnBrk="1" hangingPunct="1">
              <a:lnSpc>
                <a:spcPct val="90000"/>
              </a:lnSpc>
            </a:pPr>
            <a:r>
              <a:rPr lang="de-DE" sz="1800">
                <a:cs typeface="Times New Roman" pitchFamily="18" charset="0"/>
              </a:rPr>
              <a:t>Festlegung des Fallklassenprogramms</a:t>
            </a:r>
            <a:r>
              <a:rPr lang="de-DE" sz="180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de-DE" sz="1800"/>
              <a:t>Gebräuchlicher: Leistungsprogrammplanung</a:t>
            </a:r>
          </a:p>
          <a:p>
            <a:pPr eaLnBrk="1" hangingPunct="1">
              <a:lnSpc>
                <a:spcPct val="90000"/>
              </a:lnSpc>
            </a:pPr>
            <a:r>
              <a:rPr lang="de-DE" sz="2400">
                <a:cs typeface="Times New Roman" pitchFamily="18" charset="0"/>
              </a:rPr>
              <a:t>Bedeutung</a:t>
            </a:r>
            <a:r>
              <a:rPr lang="de-DE" sz="240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>
                <a:cs typeface="Times New Roman" pitchFamily="18" charset="0"/>
              </a:rPr>
              <a:t>Krankenhaus mit Versorgungsauftrag ohne Kooperation: keine Bedeutung</a:t>
            </a:r>
            <a:r>
              <a:rPr lang="de-DE" sz="200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>
                <a:cs typeface="Times New Roman" pitchFamily="18" charset="0"/>
              </a:rPr>
              <a:t>Spezialkliniken: können Gewinn über Fallklassenprogramm beeinflussen</a:t>
            </a:r>
            <a:r>
              <a:rPr lang="de-DE" sz="200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>
                <a:cs typeface="Times New Roman" pitchFamily="18" charset="0"/>
              </a:rPr>
              <a:t>Kooperationen: Spezialisierung von Häusern in einer Region unter gemeinsamer Einhaltung des Versorgungsauftrages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DE58D8CE-E387-445D-8799-68AE596F3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2186"/>
    </mc:Choice>
    <mc:Fallback xmlns="">
      <p:transition spd="slow" advTm="182186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Beispiel</a:t>
            </a:r>
            <a:endParaRPr lang="de-DE" b="1" dirty="0">
              <a:cs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2800"/>
              <a:t>Entgelt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400">
                <a:cs typeface="Times New Roman" pitchFamily="18" charset="0"/>
              </a:rPr>
              <a:t>Hüftoperation: 1600 € Deckungsbeitrag</a:t>
            </a:r>
            <a:r>
              <a:rPr lang="de-DE" sz="240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400">
                <a:cs typeface="Times New Roman" pitchFamily="18" charset="0"/>
              </a:rPr>
              <a:t>Knieoperation: 1000 € Deckungsbeitrag</a:t>
            </a:r>
            <a:r>
              <a:rPr lang="de-DE" sz="24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de-DE" sz="2800"/>
              <a:t>Restriktionen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400">
                <a:cs typeface="Times New Roman" pitchFamily="18" charset="0"/>
              </a:rPr>
              <a:t>OP-Kapazität: 6 Stunden/Tag</a:t>
            </a:r>
            <a:r>
              <a:rPr lang="de-DE" sz="240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400">
                <a:cs typeface="Times New Roman" pitchFamily="18" charset="0"/>
              </a:rPr>
              <a:t>Aufwachraumkapazität: 8 Stunden/Tag</a:t>
            </a:r>
            <a:r>
              <a:rPr lang="de-DE" sz="24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de-DE" sz="2800">
                <a:cs typeface="Times New Roman" pitchFamily="18" charset="0"/>
              </a:rPr>
              <a:t>Spezifischer Bedarf</a:t>
            </a:r>
            <a:r>
              <a:rPr lang="de-DE" sz="280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400">
                <a:cs typeface="Times New Roman" pitchFamily="18" charset="0"/>
              </a:rPr>
              <a:t>Hüftoperation: 2 Stunden OP-Kapazität, 2 Stunden Aufwachraumkapazität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400">
                <a:cs typeface="Times New Roman" pitchFamily="18" charset="0"/>
              </a:rPr>
              <a:t>Knieoperation: 1 Stunde OP-Kapazität, 2 Stunden Aufwachraumkapazität</a:t>
            </a:r>
            <a:r>
              <a:rPr lang="de-DE" sz="2400"/>
              <a:t>  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1C9FDEBC-F88A-4C3B-8AB9-E88C8C9DB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171"/>
    </mc:Choice>
    <mc:Fallback xmlns="">
      <p:transition spd="slow" advTm="9817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Optimale Lösung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>
                <a:cs typeface="Times New Roman" pitchFamily="18" charset="0"/>
              </a:rPr>
              <a:t>Produktionsprogramm</a:t>
            </a:r>
            <a:r>
              <a:rPr lang="de-DE"/>
              <a:t> </a:t>
            </a:r>
          </a:p>
          <a:p>
            <a:pPr lvl="1" eaLnBrk="1" hangingPunct="1"/>
            <a:r>
              <a:rPr lang="de-DE">
                <a:cs typeface="Times New Roman" pitchFamily="18" charset="0"/>
              </a:rPr>
              <a:t>Zwei Hüftoperationen (benötigt 4 Stunden OP-Kapazität, vier Stunden Aufwachraumkapazität)</a:t>
            </a:r>
            <a:r>
              <a:rPr lang="de-DE"/>
              <a:t> </a:t>
            </a:r>
          </a:p>
          <a:p>
            <a:pPr lvl="1" eaLnBrk="1" hangingPunct="1"/>
            <a:r>
              <a:rPr lang="de-DE">
                <a:cs typeface="Times New Roman" pitchFamily="18" charset="0"/>
              </a:rPr>
              <a:t>Zwei Knieoperationen (benötigt 2 Stunden OP-Kapazität, 4 Stunden Aufwachraumkapazität)</a:t>
            </a:r>
            <a:r>
              <a:rPr lang="de-DE"/>
              <a:t> </a:t>
            </a:r>
          </a:p>
          <a:p>
            <a:pPr eaLnBrk="1" hangingPunct="1"/>
            <a:r>
              <a:rPr lang="de-DE">
                <a:cs typeface="Times New Roman" pitchFamily="18" charset="0"/>
              </a:rPr>
              <a:t>Deckungsbeitrag: </a:t>
            </a:r>
            <a:br>
              <a:rPr lang="de-DE">
                <a:cs typeface="Times New Roman" pitchFamily="18" charset="0"/>
              </a:rPr>
            </a:br>
            <a:r>
              <a:rPr lang="de-DE">
                <a:cs typeface="Times New Roman" pitchFamily="18" charset="0"/>
              </a:rPr>
              <a:t>2*1600 € + 2*1000 € = 5200 €</a:t>
            </a:r>
            <a:endParaRPr lang="de-DE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8C1E41D5-4A03-467C-BC1B-75E5346D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525"/>
    </mc:Choice>
    <mc:Fallback xmlns="">
      <p:transition spd="slow" advTm="50525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/>
              <a:t>Charakteristika der Produktionsprogrammplanung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>
                <a:cs typeface="Times New Roman" pitchFamily="18" charset="0"/>
              </a:rPr>
              <a:t>Ressourcen: gegeben, unveränderlich</a:t>
            </a:r>
            <a:r>
              <a:rPr lang="de-DE"/>
              <a:t> </a:t>
            </a:r>
          </a:p>
          <a:p>
            <a:pPr eaLnBrk="1" hangingPunct="1"/>
            <a:r>
              <a:rPr lang="de-DE">
                <a:cs typeface="Times New Roman" pitchFamily="18" charset="0"/>
              </a:rPr>
              <a:t>Produktionsmöglichkeitsbereich, Lösungsraum: durch Restriktionen eingeschränkt</a:t>
            </a:r>
            <a:r>
              <a:rPr lang="de-DE"/>
              <a:t> </a:t>
            </a:r>
          </a:p>
          <a:p>
            <a:pPr eaLnBrk="1" hangingPunct="1"/>
            <a:r>
              <a:rPr lang="de-DE">
                <a:cs typeface="Times New Roman" pitchFamily="18" charset="0"/>
              </a:rPr>
              <a:t>Ziel: Deckungsbeitragsmaximierung</a:t>
            </a:r>
            <a:r>
              <a:rPr lang="de-DE"/>
              <a:t> </a:t>
            </a:r>
          </a:p>
          <a:p>
            <a:pPr eaLnBrk="1" hangingPunct="1"/>
            <a:r>
              <a:rPr lang="de-DE">
                <a:cs typeface="Times New Roman" pitchFamily="18" charset="0"/>
              </a:rPr>
              <a:t>Ergebnis ist die Zahl der zu produzierenden Einheiten</a:t>
            </a:r>
            <a:r>
              <a:rPr lang="de-DE"/>
              <a:t> 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D152FEDC-7605-4B84-B976-5AD469E3D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723"/>
    </mc:Choice>
    <mc:Fallback xmlns="">
      <p:transition spd="slow" advTm="38723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Lösungen durch Lineare Programmierung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sz="2800" dirty="0">
                <a:cs typeface="Times New Roman" pitchFamily="18" charset="0"/>
              </a:rPr>
              <a:t>Variablendefinition: </a:t>
            </a:r>
          </a:p>
          <a:p>
            <a:pPr lvl="1" eaLnBrk="1" hangingPunct="1">
              <a:buFont typeface="Tahoma" pitchFamily="34" charset="0"/>
              <a:buNone/>
            </a:pPr>
            <a:r>
              <a:rPr lang="de-DE" sz="2400" dirty="0"/>
              <a:t>X</a:t>
            </a:r>
            <a:r>
              <a:rPr lang="de-DE" sz="2400" baseline="-25000" dirty="0"/>
              <a:t>1</a:t>
            </a:r>
            <a:r>
              <a:rPr lang="de-DE" sz="2400" dirty="0"/>
              <a:t> = Anzahl der Knieoperationen</a:t>
            </a:r>
          </a:p>
          <a:p>
            <a:pPr lvl="1" eaLnBrk="1" hangingPunct="1">
              <a:buFont typeface="Tahoma" pitchFamily="34" charset="0"/>
              <a:buNone/>
            </a:pPr>
            <a:r>
              <a:rPr lang="de-DE" sz="2400" dirty="0"/>
              <a:t>X</a:t>
            </a:r>
            <a:r>
              <a:rPr lang="de-DE" sz="2400" baseline="-25000" dirty="0"/>
              <a:t>2</a:t>
            </a:r>
            <a:r>
              <a:rPr lang="de-DE" sz="2400" dirty="0"/>
              <a:t> = Anzahl der Hüftoperationen</a:t>
            </a:r>
          </a:p>
          <a:p>
            <a:pPr eaLnBrk="1" hangingPunct="1"/>
            <a:r>
              <a:rPr lang="de-DE" sz="2800" dirty="0">
                <a:cs typeface="Times New Roman" pitchFamily="18" charset="0"/>
              </a:rPr>
              <a:t>Nebenbedingungen</a:t>
            </a:r>
            <a:r>
              <a:rPr lang="de-DE" sz="2800" dirty="0"/>
              <a:t> </a:t>
            </a:r>
          </a:p>
          <a:p>
            <a:pPr lvl="1" eaLnBrk="1" hangingPunct="1">
              <a:buFont typeface="Tahoma" pitchFamily="34" charset="0"/>
              <a:buNone/>
            </a:pPr>
            <a:r>
              <a:rPr lang="de-DE" sz="2400" dirty="0"/>
              <a:t>2 X</a:t>
            </a:r>
            <a:r>
              <a:rPr lang="de-DE" sz="2400" baseline="-25000" dirty="0"/>
              <a:t>1</a:t>
            </a:r>
            <a:r>
              <a:rPr lang="de-DE" sz="2400" dirty="0"/>
              <a:t> + 2 X</a:t>
            </a:r>
            <a:r>
              <a:rPr lang="de-DE" sz="2400" baseline="-25000" dirty="0"/>
              <a:t>2</a:t>
            </a:r>
            <a:r>
              <a:rPr lang="de-DE" sz="2400" dirty="0"/>
              <a:t> </a:t>
            </a:r>
            <a:r>
              <a:rPr lang="de-DE" sz="2400" u="sng" dirty="0"/>
              <a:t>&lt;</a:t>
            </a:r>
            <a:r>
              <a:rPr lang="de-DE" sz="2400" dirty="0"/>
              <a:t> 8 </a:t>
            </a:r>
          </a:p>
          <a:p>
            <a:pPr lvl="1" eaLnBrk="1" hangingPunct="1">
              <a:buFont typeface="Tahoma" pitchFamily="34" charset="0"/>
              <a:buNone/>
            </a:pPr>
            <a:r>
              <a:rPr lang="de-DE" sz="2400" dirty="0"/>
              <a:t>1 X</a:t>
            </a:r>
            <a:r>
              <a:rPr lang="de-DE" sz="2400" baseline="-25000" dirty="0"/>
              <a:t>1</a:t>
            </a:r>
            <a:r>
              <a:rPr lang="de-DE" sz="2400" dirty="0"/>
              <a:t> + 2 X</a:t>
            </a:r>
            <a:r>
              <a:rPr lang="de-DE" sz="2400" baseline="-25000" dirty="0"/>
              <a:t>2</a:t>
            </a:r>
            <a:r>
              <a:rPr lang="de-DE" sz="2400" dirty="0"/>
              <a:t> </a:t>
            </a:r>
            <a:r>
              <a:rPr lang="de-DE" sz="2400" u="sng" dirty="0"/>
              <a:t>&lt;</a:t>
            </a:r>
            <a:r>
              <a:rPr lang="de-DE" sz="2400" dirty="0"/>
              <a:t> 6</a:t>
            </a:r>
          </a:p>
          <a:p>
            <a:pPr lvl="1" eaLnBrk="1" hangingPunct="1">
              <a:buFont typeface="Tahoma" pitchFamily="34" charset="0"/>
              <a:buNone/>
            </a:pPr>
            <a:r>
              <a:rPr lang="de-DE" sz="2400" dirty="0"/>
              <a:t>X</a:t>
            </a:r>
            <a:r>
              <a:rPr lang="de-DE" sz="2400" baseline="-25000" dirty="0"/>
              <a:t>1</a:t>
            </a:r>
            <a:r>
              <a:rPr lang="de-DE" sz="2400" dirty="0"/>
              <a:t> </a:t>
            </a:r>
            <a:r>
              <a:rPr lang="de-DE" sz="2400" u="sng" dirty="0"/>
              <a:t>&gt;</a:t>
            </a:r>
            <a:r>
              <a:rPr lang="de-DE" sz="2400" dirty="0"/>
              <a:t> 0</a:t>
            </a:r>
          </a:p>
          <a:p>
            <a:pPr lvl="1" eaLnBrk="1" hangingPunct="1">
              <a:buFont typeface="Tahoma" pitchFamily="34" charset="0"/>
              <a:buNone/>
            </a:pPr>
            <a:r>
              <a:rPr lang="de-DE" sz="2400" dirty="0"/>
              <a:t>X</a:t>
            </a:r>
            <a:r>
              <a:rPr lang="de-DE" sz="2400" baseline="-25000" dirty="0"/>
              <a:t>2</a:t>
            </a:r>
            <a:r>
              <a:rPr lang="de-DE" sz="2400" dirty="0"/>
              <a:t> </a:t>
            </a:r>
            <a:r>
              <a:rPr lang="de-DE" sz="2400" u="sng" dirty="0"/>
              <a:t>&gt;</a:t>
            </a:r>
            <a:r>
              <a:rPr lang="de-DE" sz="2400" dirty="0"/>
              <a:t> 0</a:t>
            </a:r>
          </a:p>
          <a:p>
            <a:pPr eaLnBrk="1" hangingPunct="1"/>
            <a:r>
              <a:rPr lang="de-DE" sz="2800" dirty="0">
                <a:cs typeface="Times New Roman" pitchFamily="18" charset="0"/>
              </a:rPr>
              <a:t>Zielfunktion</a:t>
            </a:r>
            <a:r>
              <a:rPr lang="de-DE" sz="2800" dirty="0"/>
              <a:t> </a:t>
            </a:r>
          </a:p>
          <a:p>
            <a:pPr lvl="1" eaLnBrk="1" hangingPunct="1">
              <a:buFont typeface="Tahoma" pitchFamily="34" charset="0"/>
              <a:buNone/>
            </a:pPr>
            <a:r>
              <a:rPr lang="de-DE" sz="2400" dirty="0"/>
              <a:t>Z = 1000 X</a:t>
            </a:r>
            <a:r>
              <a:rPr lang="de-DE" sz="2400" baseline="-25000" dirty="0"/>
              <a:t>1</a:t>
            </a:r>
            <a:r>
              <a:rPr lang="de-DE" sz="2400" dirty="0"/>
              <a:t> + 1600 X</a:t>
            </a:r>
            <a:r>
              <a:rPr lang="de-DE" sz="2400" baseline="-25000" dirty="0"/>
              <a:t>2</a:t>
            </a:r>
            <a:r>
              <a:rPr lang="de-DE" sz="2400" dirty="0">
                <a:sym typeface="Wingdings" pitchFamily="2" charset="2"/>
              </a:rPr>
              <a:t></a:t>
            </a:r>
            <a:r>
              <a:rPr lang="de-DE" sz="2400" dirty="0"/>
              <a:t> </a:t>
            </a:r>
            <a:r>
              <a:rPr lang="de-DE" sz="2400" i="1" dirty="0"/>
              <a:t>Max!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1D267609-22ED-438D-839D-0BF20355E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325"/>
    </mc:Choice>
    <mc:Fallback xmlns="">
      <p:transition spd="slow" advTm="223325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Graphische Lösung </a:t>
            </a:r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80963" y="1330325"/>
          <a:ext cx="8599487" cy="544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6" name="Picture" r:id="rId4" imgW="7740720" imgH="4879800" progId="Word.Picture.8">
                  <p:embed/>
                </p:oleObj>
              </mc:Choice>
              <mc:Fallback>
                <p:oleObj name="Picture" r:id="rId4" imgW="7740720" imgH="4879800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3" y="1330325"/>
                        <a:ext cx="8599487" cy="54498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8F5EF06F-E5CF-4588-95EC-201599F03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99686D-A88D-4221-A521-A462960675B4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319"/>
    </mc:Choice>
    <mc:Fallback xmlns="">
      <p:transition spd="slow" advTm="53319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Konvexes Lösungspolyeder </a:t>
            </a:r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80963" y="1330325"/>
          <a:ext cx="8599487" cy="544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2" name="Picture" r:id="rId4" imgW="7740720" imgH="4879800" progId="Word.Picture.8">
                  <p:embed/>
                </p:oleObj>
              </mc:Choice>
              <mc:Fallback>
                <p:oleObj name="Picture" r:id="rId4" imgW="7740720" imgH="4879800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3" y="1330325"/>
                        <a:ext cx="8599487" cy="54498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5012" name="Freeform 4"/>
          <p:cNvSpPr>
            <a:spLocks/>
          </p:cNvSpPr>
          <p:nvPr/>
        </p:nvSpPr>
        <p:spPr bwMode="auto">
          <a:xfrm>
            <a:off x="2819400" y="3505200"/>
            <a:ext cx="3124200" cy="2044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982"/>
              </a:cxn>
              <a:cxn ang="0">
                <a:pos x="4544" y="2982"/>
              </a:cxn>
              <a:cxn ang="0">
                <a:pos x="2272" y="994"/>
              </a:cxn>
              <a:cxn ang="0">
                <a:pos x="0" y="0"/>
              </a:cxn>
            </a:cxnLst>
            <a:rect l="0" t="0" r="r" b="b"/>
            <a:pathLst>
              <a:path w="4544" h="2982">
                <a:moveTo>
                  <a:pt x="0" y="0"/>
                </a:moveTo>
                <a:lnTo>
                  <a:pt x="0" y="2982"/>
                </a:lnTo>
                <a:lnTo>
                  <a:pt x="4544" y="2982"/>
                </a:lnTo>
                <a:lnTo>
                  <a:pt x="2272" y="994"/>
                </a:lnTo>
                <a:lnTo>
                  <a:pt x="0" y="0"/>
                </a:lnTo>
                <a:close/>
              </a:path>
            </a:pathLst>
          </a:custGeom>
          <a:solidFill>
            <a:srgbClr val="00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109C8C6B-2C2D-45DE-A148-C6DE8A735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99686D-A88D-4221-A521-A462960675B4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912"/>
    </mc:Choice>
    <mc:Fallback xmlns="">
      <p:transition spd="slow" advTm="29912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229</Words>
  <Application>Microsoft Office PowerPoint</Application>
  <PresentationFormat>Bildschirmpräsentation (4:3)</PresentationFormat>
  <Paragraphs>83</Paragraphs>
  <Slides>11</Slides>
  <Notes>11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Arial</vt:lpstr>
      <vt:lpstr>Calibri</vt:lpstr>
      <vt:lpstr>Tahoma</vt:lpstr>
      <vt:lpstr>Times New Roman</vt:lpstr>
      <vt:lpstr>Wingdings</vt:lpstr>
      <vt:lpstr>Larissa</vt:lpstr>
      <vt:lpstr>Picture</vt:lpstr>
      <vt:lpstr>GESUNDHEITSMANAGEMENT II Teil 3b-1    Prof. Dr. Steffen Fleßa  Lehrstuhl für Allgemeine Betriebswirtschaftslehre  und Gesundheitsmanagement Universität Greifswald </vt:lpstr>
      <vt:lpstr>Gliederung</vt:lpstr>
      <vt:lpstr>3.3 Produktionsprogrammplanung</vt:lpstr>
      <vt:lpstr>Beispiel</vt:lpstr>
      <vt:lpstr>Optimale Lösung </vt:lpstr>
      <vt:lpstr>Charakteristika der Produktionsprogrammplanung </vt:lpstr>
      <vt:lpstr>Lösungen durch Lineare Programmierung</vt:lpstr>
      <vt:lpstr>Graphische Lösung </vt:lpstr>
      <vt:lpstr>Konvexes Lösungspolyeder </vt:lpstr>
      <vt:lpstr>Zielfunktion und Optimierung </vt:lpstr>
      <vt:lpstr>Gliederung</vt:lpstr>
    </vt:vector>
  </TitlesOfParts>
  <Company>ATHOEG Klinikum HD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der Gesundheitsökonomik</dc:title>
  <dc:creator>SteffenF</dc:creator>
  <cp:lastModifiedBy>Steffen Flessa</cp:lastModifiedBy>
  <cp:revision>454</cp:revision>
  <cp:lastPrinted>2013-06-20T08:12:13Z</cp:lastPrinted>
  <dcterms:created xsi:type="dcterms:W3CDTF">2003-05-27T08:12:45Z</dcterms:created>
  <dcterms:modified xsi:type="dcterms:W3CDTF">2024-01-30T14:14:02Z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