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notesSlides/notesSlide33.xml" ContentType="application/vnd.openxmlformats-officedocument.presentationml.notesSlide+xml"/>
  <Override PartName="/ppt/tags/tag2.xml" ContentType="application/vnd.openxmlformats-officedocument.presentationml.tags+xml"/>
  <Override PartName="/ppt/notesSlides/notesSlide34.xml" ContentType="application/vnd.openxmlformats-officedocument.presentationml.notesSlide+xml"/>
  <Override PartName="/ppt/tags/tag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0"/>
  </p:notesMasterIdLst>
  <p:handoutMasterIdLst>
    <p:handoutMasterId r:id="rId41"/>
  </p:handoutMasterIdLst>
  <p:sldIdLst>
    <p:sldId id="1138" r:id="rId2"/>
    <p:sldId id="888" r:id="rId3"/>
    <p:sldId id="1030" r:id="rId4"/>
    <p:sldId id="664" r:id="rId5"/>
    <p:sldId id="1032" r:id="rId6"/>
    <p:sldId id="1031" r:id="rId7"/>
    <p:sldId id="665" r:id="rId8"/>
    <p:sldId id="666" r:id="rId9"/>
    <p:sldId id="1144" r:id="rId10"/>
    <p:sldId id="1145" r:id="rId11"/>
    <p:sldId id="1139" r:id="rId12"/>
    <p:sldId id="1033" r:id="rId13"/>
    <p:sldId id="1109" r:id="rId14"/>
    <p:sldId id="1111" r:id="rId15"/>
    <p:sldId id="1112" r:id="rId16"/>
    <p:sldId id="1034" r:id="rId17"/>
    <p:sldId id="1056" r:id="rId18"/>
    <p:sldId id="1057" r:id="rId19"/>
    <p:sldId id="1058" r:id="rId20"/>
    <p:sldId id="1059" r:id="rId21"/>
    <p:sldId id="1060" r:id="rId22"/>
    <p:sldId id="1061" r:id="rId23"/>
    <p:sldId id="1062" r:id="rId24"/>
    <p:sldId id="1063" r:id="rId25"/>
    <p:sldId id="1064" r:id="rId26"/>
    <p:sldId id="1065" r:id="rId27"/>
    <p:sldId id="1066" r:id="rId28"/>
    <p:sldId id="1067" r:id="rId29"/>
    <p:sldId id="1068" r:id="rId30"/>
    <p:sldId id="1069" r:id="rId31"/>
    <p:sldId id="1140" r:id="rId32"/>
    <p:sldId id="1141" r:id="rId33"/>
    <p:sldId id="1142" r:id="rId34"/>
    <p:sldId id="1073" r:id="rId35"/>
    <p:sldId id="1070" r:id="rId36"/>
    <p:sldId id="1071" r:id="rId37"/>
    <p:sldId id="1074" r:id="rId38"/>
    <p:sldId id="1143" r:id="rId39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00"/>
    <a:srgbClr val="DDDDDD"/>
    <a:srgbClr val="FFCCFF"/>
    <a:srgbClr val="FFCCCC"/>
    <a:srgbClr val="FF0000"/>
    <a:srgbClr val="FFFFFF"/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7" autoAdjust="0"/>
    <p:restoredTop sz="61661" autoAdjust="0"/>
  </p:normalViewPr>
  <p:slideViewPr>
    <p:cSldViewPr>
      <p:cViewPr varScale="1">
        <p:scale>
          <a:sx n="95" d="100"/>
          <a:sy n="95" d="100"/>
        </p:scale>
        <p:origin x="1238" y="72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8.xml"/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9ACBCD0-BDCB-46D5-884F-52F24DFA2D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48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3E1CCCA2-50D3-4411-B728-5E97B55AE1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4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+mn-lt"/>
            </a:endParaRPr>
          </a:p>
        </p:txBody>
      </p:sp>
      <p:sp>
        <p:nvSpPr>
          <p:cNvPr id="174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889" indent="-285726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2907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070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232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D391168-26D1-4B2E-B610-04E7843715D5}" type="slidenum">
              <a:rPr lang="de-DE" sz="1200"/>
              <a:pPr eaLnBrk="1" hangingPunct="1"/>
              <a:t>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162775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31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91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739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733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669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400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138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753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675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70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64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446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377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230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125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795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30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634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26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369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61670-91C8-428F-8504-6CDF3F672087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206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859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61670-91C8-428F-8504-6CDF3F672087}" type="slidenum">
              <a:rPr lang="de-DE" altLang="de-DE" smtClean="0">
                <a:solidFill>
                  <a:prstClr val="black"/>
                </a:solidFill>
              </a:rPr>
              <a:pPr/>
              <a:t>32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24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61670-91C8-428F-8504-6CDF3F672087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3242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903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738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6625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301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13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baseline="0" dirty="0"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9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6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44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182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97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CCCA2-50D3-4411-B728-5E97B55AE13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34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C847-7BA6-4B59-9B1D-7C90798188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07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7A0C-C6EC-4AF9-AA11-DB79D17B8E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07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F3C2-40A6-4CD5-88DF-0F43B67C38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93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927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58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D993-E041-4B8C-993D-67EC0696B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91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AB78-9151-41EC-9913-2A1787EB8A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8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9DFF9-37E6-4EC6-AC36-E2A6071CD5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28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586E-E67B-4BC1-93FE-22B319214B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59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686D-A88D-4221-A521-A462960675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9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F81D-00ED-4BFC-AA75-6FBB048F99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33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6A84-539C-4D02-9643-0A751E65BD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42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1AF8-3564-499E-8D8B-6900796179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51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6C0883-7855-47A7-8E74-C78F5C5816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dirty="0">
                <a:cs typeface="Times New Roman" charset="0"/>
              </a:rPr>
              <a:t>GESUNDHEITSMANAGEMENT II</a:t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>Teil </a:t>
            </a:r>
            <a:r>
              <a:rPr lang="de-DE" sz="4000" b="1" dirty="0" smtClean="0">
                <a:cs typeface="Times New Roman" charset="0"/>
              </a:rPr>
              <a:t>3b-2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Prof. Dr. Steffen Fleßa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/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Lehrstuhl für Allgemeine Betriebswirtschaftslehre 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und Gesundheitsmanagement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Universität Greifswald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endParaRPr lang="de-DE" sz="40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E1AC7761-376F-47B9-A9DF-CF431A22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0C847-7BA6-4B59-9B1D-7C907981884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0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7"/>
    </mc:Choice>
    <mc:Fallback xmlns="">
      <p:transition spd="slow" advTm="78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pPr algn="l"/>
            <a:r>
              <a:rPr lang="de-DE" dirty="0" smtClean="0"/>
              <a:t>Beispiel: </a:t>
            </a:r>
            <a:r>
              <a:rPr lang="de-DE" dirty="0" err="1" smtClean="0"/>
              <a:t>Opti</a:t>
            </a:r>
            <a:r>
              <a:rPr lang="de-DE" dirty="0" smtClean="0"/>
              <a:t>-NIV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3463" t="9680" r="31888" b="7160"/>
          <a:stretch/>
        </p:blipFill>
        <p:spPr>
          <a:xfrm>
            <a:off x="4067944" y="-20779"/>
            <a:ext cx="4618856" cy="69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4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Darstellungsmöglichkeit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4000" dirty="0"/>
              <a:t>Netzplan</a:t>
            </a:r>
            <a:r>
              <a:rPr lang="de-DE" dirty="0"/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3563888" y="1844824"/>
            <a:ext cx="1080120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Schleuse vorbereiten</a:t>
            </a:r>
          </a:p>
        </p:txBody>
      </p:sp>
      <p:sp>
        <p:nvSpPr>
          <p:cNvPr id="6" name="Rechteck 5"/>
          <p:cNvSpPr/>
          <p:nvPr/>
        </p:nvSpPr>
        <p:spPr>
          <a:xfrm>
            <a:off x="3563888" y="2062667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D=10 min</a:t>
            </a:r>
          </a:p>
        </p:txBody>
      </p:sp>
      <p:sp>
        <p:nvSpPr>
          <p:cNvPr id="7" name="Rechteck 6"/>
          <p:cNvSpPr/>
          <p:nvPr/>
        </p:nvSpPr>
        <p:spPr>
          <a:xfrm>
            <a:off x="4103948" y="2062667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de-DE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88224" y="1844824"/>
            <a:ext cx="1080120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Patiententransport</a:t>
            </a:r>
          </a:p>
        </p:txBody>
      </p:sp>
      <p:sp>
        <p:nvSpPr>
          <p:cNvPr id="9" name="Rechteck 8"/>
          <p:cNvSpPr/>
          <p:nvPr/>
        </p:nvSpPr>
        <p:spPr>
          <a:xfrm>
            <a:off x="6588224" y="2062667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D=20 min</a:t>
            </a:r>
          </a:p>
        </p:txBody>
      </p:sp>
      <p:sp>
        <p:nvSpPr>
          <p:cNvPr id="10" name="Rechteck 9"/>
          <p:cNvSpPr/>
          <p:nvPr/>
        </p:nvSpPr>
        <p:spPr>
          <a:xfrm>
            <a:off x="7128284" y="2062667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de-DE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076056" y="2924945"/>
            <a:ext cx="1080120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Patienten einschleusen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5076056" y="3142788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D=10 min</a:t>
            </a:r>
          </a:p>
        </p:txBody>
      </p:sp>
      <p:sp>
        <p:nvSpPr>
          <p:cNvPr id="13" name="Rechteck 12"/>
          <p:cNvSpPr/>
          <p:nvPr/>
        </p:nvSpPr>
        <p:spPr>
          <a:xfrm>
            <a:off x="5616116" y="3142788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de-DE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563888" y="4005065"/>
            <a:ext cx="1080120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OP vorbereiten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3563888" y="4222908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D=20 min</a:t>
            </a:r>
          </a:p>
        </p:txBody>
      </p:sp>
      <p:sp>
        <p:nvSpPr>
          <p:cNvPr id="16" name="Rechteck 15"/>
          <p:cNvSpPr/>
          <p:nvPr/>
        </p:nvSpPr>
        <p:spPr>
          <a:xfrm>
            <a:off x="4103948" y="4222908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de-DE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588224" y="4005065"/>
            <a:ext cx="1080120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Anästhesie</a:t>
            </a:r>
          </a:p>
        </p:txBody>
      </p:sp>
      <p:sp>
        <p:nvSpPr>
          <p:cNvPr id="18" name="Rechteck 17"/>
          <p:cNvSpPr/>
          <p:nvPr/>
        </p:nvSpPr>
        <p:spPr>
          <a:xfrm>
            <a:off x="6588224" y="4222908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D=30 min</a:t>
            </a:r>
          </a:p>
        </p:txBody>
      </p:sp>
      <p:sp>
        <p:nvSpPr>
          <p:cNvPr id="19" name="Rechteck 18"/>
          <p:cNvSpPr/>
          <p:nvPr/>
        </p:nvSpPr>
        <p:spPr>
          <a:xfrm>
            <a:off x="7128284" y="4222908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de-DE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076056" y="4941168"/>
            <a:ext cx="1080120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Patienten lagern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76056" y="5159011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D=10 min</a:t>
            </a:r>
          </a:p>
        </p:txBody>
      </p:sp>
      <p:sp>
        <p:nvSpPr>
          <p:cNvPr id="22" name="Rechteck 21"/>
          <p:cNvSpPr/>
          <p:nvPr/>
        </p:nvSpPr>
        <p:spPr>
          <a:xfrm>
            <a:off x="5616116" y="5159011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de-DE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076056" y="5877273"/>
            <a:ext cx="1080120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Operation</a:t>
            </a:r>
          </a:p>
        </p:txBody>
      </p:sp>
      <p:sp>
        <p:nvSpPr>
          <p:cNvPr id="24" name="Rechteck 23"/>
          <p:cNvSpPr/>
          <p:nvPr/>
        </p:nvSpPr>
        <p:spPr>
          <a:xfrm>
            <a:off x="5076056" y="6095116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D=80 min</a:t>
            </a:r>
          </a:p>
        </p:txBody>
      </p:sp>
      <p:sp>
        <p:nvSpPr>
          <p:cNvPr id="25" name="Rechteck 24"/>
          <p:cNvSpPr/>
          <p:nvPr/>
        </p:nvSpPr>
        <p:spPr>
          <a:xfrm>
            <a:off x="5616116" y="6095116"/>
            <a:ext cx="540060" cy="353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de-DE" sz="8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2529" name="Gewinkelte Verbindung 22528"/>
          <p:cNvCxnSpPr>
            <a:stCxn id="7" idx="2"/>
            <a:endCxn id="11" idx="1"/>
          </p:cNvCxnSpPr>
          <p:nvPr/>
        </p:nvCxnSpPr>
        <p:spPr>
          <a:xfrm rot="16200000" flipH="1">
            <a:off x="4416601" y="2373501"/>
            <a:ext cx="616833" cy="702078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5" name="Gewinkelte Verbindung 22534"/>
          <p:cNvCxnSpPr>
            <a:stCxn id="10" idx="2"/>
            <a:endCxn id="11" idx="3"/>
          </p:cNvCxnSpPr>
          <p:nvPr/>
        </p:nvCxnSpPr>
        <p:spPr>
          <a:xfrm rot="5400000">
            <a:off x="6468829" y="2103471"/>
            <a:ext cx="616833" cy="124213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8" name="Gewinkelte Verbindung 22537"/>
          <p:cNvCxnSpPr>
            <a:stCxn id="9" idx="2"/>
            <a:endCxn id="2" idx="0"/>
          </p:cNvCxnSpPr>
          <p:nvPr/>
        </p:nvCxnSpPr>
        <p:spPr>
          <a:xfrm rot="5400000" flipH="1">
            <a:off x="5195451" y="753321"/>
            <a:ext cx="571300" cy="2754306"/>
          </a:xfrm>
          <a:prstGeom prst="bentConnector5">
            <a:avLst>
              <a:gd name="adj1" fmla="val -40014"/>
              <a:gd name="adj2" fmla="val 45098"/>
              <a:gd name="adj3" fmla="val 140014"/>
            </a:avLst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46" name="Gerade Verbindung mit Pfeil 22545"/>
          <p:cNvCxnSpPr>
            <a:stCxn id="6" idx="2"/>
          </p:cNvCxnSpPr>
          <p:nvPr/>
        </p:nvCxnSpPr>
        <p:spPr>
          <a:xfrm>
            <a:off x="3833918" y="2416124"/>
            <a:ext cx="0" cy="158894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49" name="Gewinkelte Verbindung 22548"/>
          <p:cNvCxnSpPr>
            <a:stCxn id="13" idx="2"/>
            <a:endCxn id="17" idx="0"/>
          </p:cNvCxnSpPr>
          <p:nvPr/>
        </p:nvCxnSpPr>
        <p:spPr>
          <a:xfrm rot="16200000" flipH="1">
            <a:off x="6252805" y="3129586"/>
            <a:ext cx="508820" cy="1242138"/>
          </a:xfrm>
          <a:prstGeom prst="bentConnector3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52" name="Gewinkelte Verbindung 22551"/>
          <p:cNvCxnSpPr>
            <a:stCxn id="16" idx="2"/>
            <a:endCxn id="20" idx="1"/>
          </p:cNvCxnSpPr>
          <p:nvPr/>
        </p:nvCxnSpPr>
        <p:spPr>
          <a:xfrm rot="16200000" flipH="1">
            <a:off x="4488610" y="4461733"/>
            <a:ext cx="472815" cy="702078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55" name="Gewinkelte Verbindung 22554"/>
          <p:cNvCxnSpPr>
            <a:stCxn id="18" idx="2"/>
            <a:endCxn id="20" idx="3"/>
          </p:cNvCxnSpPr>
          <p:nvPr/>
        </p:nvCxnSpPr>
        <p:spPr>
          <a:xfrm rot="5400000">
            <a:off x="6270808" y="4461733"/>
            <a:ext cx="472815" cy="702078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58" name="Gerade Verbindung mit Pfeil 22557"/>
          <p:cNvCxnSpPr>
            <a:stCxn id="20" idx="2"/>
          </p:cNvCxnSpPr>
          <p:nvPr/>
        </p:nvCxnSpPr>
        <p:spPr>
          <a:xfrm>
            <a:off x="5616116" y="5157192"/>
            <a:ext cx="0" cy="72008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0" name="Textfeld 22559"/>
          <p:cNvSpPr txBox="1"/>
          <p:nvPr/>
        </p:nvSpPr>
        <p:spPr>
          <a:xfrm>
            <a:off x="4349245" y="2809209"/>
            <a:ext cx="6206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effectLst/>
                <a:latin typeface="+mj-lt"/>
              </a:rPr>
              <a:t>d = 10 min</a:t>
            </a:r>
          </a:p>
        </p:txBody>
      </p:sp>
      <p:sp>
        <p:nvSpPr>
          <p:cNvPr id="22561" name="Textfeld 22560"/>
          <p:cNvSpPr txBox="1"/>
          <p:nvPr/>
        </p:nvSpPr>
        <p:spPr>
          <a:xfrm>
            <a:off x="5582401" y="2023951"/>
            <a:ext cx="5693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effectLst/>
                <a:latin typeface="+mj-lt"/>
              </a:rPr>
              <a:t>d = 0 min</a:t>
            </a:r>
          </a:p>
        </p:txBody>
      </p:sp>
      <p:sp>
        <p:nvSpPr>
          <p:cNvPr id="22562" name="Textfeld 22561"/>
          <p:cNvSpPr txBox="1"/>
          <p:nvPr/>
        </p:nvSpPr>
        <p:spPr>
          <a:xfrm>
            <a:off x="6521393" y="2816517"/>
            <a:ext cx="6206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effectLst/>
                <a:latin typeface="+mj-lt"/>
              </a:rPr>
              <a:t>d = 20 min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8E7C303C-76C0-4585-B3AB-3B406691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1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42"/>
    </mc:Choice>
    <mc:Fallback xmlns="">
      <p:transition spd="slow" advTm="11344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Probleme der Prozessorganisation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de-DE" sz="2400">
                <a:cs typeface="Times New Roman" pitchFamily="18" charset="0"/>
              </a:rPr>
              <a:t>Klassischer Organisationsaufbau unterstützt nicht die Darstellung von Prozessen</a:t>
            </a:r>
          </a:p>
          <a:p>
            <a:pPr lvl="1" eaLnBrk="1" hangingPunct="1"/>
            <a:r>
              <a:rPr lang="de-DE" sz="2400">
                <a:cs typeface="Times New Roman" pitchFamily="18" charset="0"/>
              </a:rPr>
              <a:t>Rechnungswesen unterstützt nicht die monetäre Bewertung von Prozessen </a:t>
            </a:r>
          </a:p>
          <a:p>
            <a:pPr lvl="2" eaLnBrk="1" hangingPunct="1"/>
            <a:r>
              <a:rPr lang="de-DE" sz="2000">
                <a:cs typeface="Times New Roman" pitchFamily="18" charset="0"/>
              </a:rPr>
              <a:t>Prozesskostenrechnung als Lösungsansatz</a:t>
            </a:r>
            <a:r>
              <a:rPr lang="de-DE" sz="2000"/>
              <a:t> </a:t>
            </a:r>
          </a:p>
          <a:p>
            <a:pPr lvl="2" eaLnBrk="1" hangingPunct="1"/>
            <a:r>
              <a:rPr lang="de-DE" sz="2000">
                <a:cs typeface="Times New Roman" pitchFamily="18" charset="0"/>
              </a:rPr>
              <a:t>Vorteil: geringe Verrechnung von Gemeinkosten</a:t>
            </a:r>
            <a:r>
              <a:rPr lang="de-DE" sz="2000"/>
              <a:t> </a:t>
            </a:r>
          </a:p>
          <a:p>
            <a:pPr lvl="1" eaLnBrk="1" hangingPunct="1"/>
            <a:r>
              <a:rPr lang="de-DE" sz="2400">
                <a:cs typeface="Times New Roman" pitchFamily="18" charset="0"/>
              </a:rPr>
              <a:t>Schnittstellen müssen genau analysiert werden</a:t>
            </a:r>
            <a:r>
              <a:rPr lang="de-DE" sz="2400"/>
              <a:t> </a:t>
            </a:r>
          </a:p>
          <a:p>
            <a:pPr lvl="1" eaLnBrk="1" hangingPunct="1"/>
            <a:r>
              <a:rPr lang="de-DE" sz="2400">
                <a:cs typeface="Times New Roman" pitchFamily="18" charset="0"/>
              </a:rPr>
              <a:t>Bestimmung des Process-Owner: einer muss für den ganzen Prozess verantwortlich sein</a:t>
            </a:r>
            <a:endParaRPr lang="de-DE" sz="240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EF92E959-2F37-418E-A9F1-BE6D9E91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64"/>
    </mc:Choice>
    <mc:Fallback xmlns="">
      <p:transition spd="slow" advTm="18886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Klinische Pfade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/>
              <a:t>Synonym: Clinical </a:t>
            </a:r>
            <a:r>
              <a:rPr lang="de-DE" sz="2400" dirty="0" err="1"/>
              <a:t>Pathway</a:t>
            </a:r>
            <a:endParaRPr lang="de-DE" sz="2400" dirty="0"/>
          </a:p>
          <a:p>
            <a:pPr eaLnBrk="1" hangingPunct="1">
              <a:lnSpc>
                <a:spcPct val="90000"/>
              </a:lnSpc>
            </a:pPr>
            <a:r>
              <a:rPr lang="de-DE" sz="2400" dirty="0"/>
              <a:t>Prinzip: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relativ alt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Folge von Teilprozessen eines Gesamtprozesses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Erweiterung: vollständige Abdeckung von der Aufnahme bis zur Entlassung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/>
              <a:t>Definition: Ein klinischer Pfad ist die Beschreibung bzw. Festlegung der Abfolge oder Terminierung der wichtigsten Interventionen, die von allen Disziplinen bei der Versorgung </a:t>
            </a:r>
            <a:r>
              <a:rPr lang="de-DE" sz="2400" dirty="0" smtClean="0"/>
              <a:t>einer Patient*in </a:t>
            </a:r>
            <a:r>
              <a:rPr lang="de-DE" sz="2400" dirty="0"/>
              <a:t>oder </a:t>
            </a:r>
            <a:r>
              <a:rPr lang="de-DE" sz="2400" dirty="0" smtClean="0"/>
              <a:t>ihrer </a:t>
            </a:r>
            <a:r>
              <a:rPr lang="de-DE" sz="2400" dirty="0"/>
              <a:t>Behandlung durchgeführt werden.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4A4E750F-1012-4CE4-9302-5F05DDF0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00"/>
    </mc:Choice>
    <mc:Fallback xmlns="">
      <p:transition spd="slow" advTm="613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Klinische Pfade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dirty="0"/>
              <a:t>Ähnliche Begriffe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(Fast) identisch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 smtClean="0"/>
              <a:t>Patientenpfad (Patient*</a:t>
            </a:r>
            <a:r>
              <a:rPr lang="de-DE" sz="1800" dirty="0" err="1" smtClean="0"/>
              <a:t>innenpfad</a:t>
            </a:r>
            <a:r>
              <a:rPr lang="de-DE" sz="1800" dirty="0" smtClean="0"/>
              <a:t>)</a:t>
            </a:r>
            <a:endParaRPr lang="de-DE" sz="1800" dirty="0"/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Behandlungspfad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Clinical </a:t>
            </a:r>
            <a:r>
              <a:rPr lang="de-DE" sz="1800" dirty="0" err="1"/>
              <a:t>pathway</a:t>
            </a:r>
            <a:endParaRPr lang="de-DE" sz="1800" dirty="0"/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Behandlungsablauf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Versorgungspfad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Teilaspekte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Prozesskostenrechnung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Behandlungsstandard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Behandlungsleitlinien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Critical </a:t>
            </a:r>
            <a:r>
              <a:rPr lang="de-DE" sz="1800" dirty="0" err="1"/>
              <a:t>Pathway</a:t>
            </a:r>
            <a:endParaRPr lang="de-DE" sz="1800" dirty="0"/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Workflow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Überbegriffe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 err="1"/>
              <a:t>Disease</a:t>
            </a:r>
            <a:r>
              <a:rPr lang="de-DE" sz="1800" dirty="0"/>
              <a:t> Management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Prozessmanagement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11FD5316-7C36-41F0-A4B2-FD6B1E03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7"/>
    </mc:Choice>
    <mc:Fallback xmlns="">
      <p:transition spd="slow" advTm="1659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Klinische Pfade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dirty="0"/>
              <a:t>Ähnliche Begriffe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(Fast) identisch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Patientenpfad (Patient*</a:t>
            </a:r>
            <a:r>
              <a:rPr lang="de-DE" sz="1800" dirty="0" err="1"/>
              <a:t>innenpfad</a:t>
            </a:r>
            <a:r>
              <a:rPr lang="de-DE" sz="18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 smtClean="0"/>
              <a:t>Behandlungspfad</a:t>
            </a:r>
            <a:endParaRPr lang="de-DE" sz="1800" dirty="0"/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Clinical </a:t>
            </a:r>
            <a:r>
              <a:rPr lang="de-DE" sz="1800" dirty="0" err="1"/>
              <a:t>pathway</a:t>
            </a:r>
            <a:endParaRPr lang="de-DE" sz="1800" dirty="0"/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Behandlungsablauf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Versorgungspfad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Teilaspekte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Prozesskostenrechnung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Behandlungsstandard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Behandlungsleitlinien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Critical </a:t>
            </a:r>
            <a:r>
              <a:rPr lang="de-DE" sz="1800" dirty="0" err="1"/>
              <a:t>Pathway</a:t>
            </a:r>
            <a:endParaRPr lang="de-DE" sz="1800" dirty="0"/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Workflow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Überbegriffe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 err="1"/>
              <a:t>Disease</a:t>
            </a:r>
            <a:r>
              <a:rPr lang="de-DE" sz="1800" dirty="0"/>
              <a:t> Management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/>
              <a:t>Prozessmanagement</a:t>
            </a:r>
          </a:p>
        </p:txBody>
      </p:sp>
      <p:sp>
        <p:nvSpPr>
          <p:cNvPr id="1576964" name="AutoShape 4"/>
          <p:cNvSpPr>
            <a:spLocks noChangeArrowheads="1"/>
          </p:cNvSpPr>
          <p:nvPr/>
        </p:nvSpPr>
        <p:spPr bwMode="auto">
          <a:xfrm>
            <a:off x="5435600" y="2204864"/>
            <a:ext cx="3600450" cy="1728961"/>
          </a:xfrm>
          <a:prstGeom prst="wedgeRectCallout">
            <a:avLst>
              <a:gd name="adj1" fmla="val -106262"/>
              <a:gd name="adj2" fmla="val 2305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dirty="0">
                <a:effectLst/>
                <a:latin typeface="+mj-lt"/>
              </a:rPr>
              <a:t>Versorgungspfad kann institutionenübergreifend sein, </a:t>
            </a:r>
            <a:r>
              <a:rPr lang="de-DE" dirty="0" err="1">
                <a:effectLst/>
                <a:latin typeface="+mj-lt"/>
              </a:rPr>
              <a:t>clinical</a:t>
            </a:r>
            <a:r>
              <a:rPr lang="de-DE" dirty="0">
                <a:effectLst/>
                <a:latin typeface="+mj-lt"/>
              </a:rPr>
              <a:t> </a:t>
            </a:r>
            <a:r>
              <a:rPr lang="de-DE" dirty="0" err="1">
                <a:effectLst/>
                <a:latin typeface="+mj-lt"/>
              </a:rPr>
              <a:t>pathway</a:t>
            </a:r>
            <a:r>
              <a:rPr lang="de-DE" dirty="0">
                <a:effectLst/>
                <a:latin typeface="+mj-lt"/>
              </a:rPr>
              <a:t> hingegen ist auf das Krankenhaus beschränkt (vgl. Integration)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49367811-9CC4-4F3D-A67A-EFA14965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24"/>
    </mc:Choice>
    <mc:Fallback xmlns="">
      <p:transition spd="slow" advTm="13832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76" name="AutoShape 20"/>
          <p:cNvSpPr>
            <a:spLocks noChangeArrowheads="1"/>
          </p:cNvSpPr>
          <p:nvPr/>
        </p:nvSpPr>
        <p:spPr bwMode="auto">
          <a:xfrm>
            <a:off x="174625" y="1673225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3.4.2 Prozesse im KH: Beispiel OP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49250" y="1984375"/>
            <a:ext cx="5175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1478661" name="AutoShape 5"/>
          <p:cNvSpPr>
            <a:spLocks noChangeArrowheads="1"/>
          </p:cNvSpPr>
          <p:nvPr/>
        </p:nvSpPr>
        <p:spPr bwMode="auto">
          <a:xfrm>
            <a:off x="8072438" y="1676400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8286750" y="179705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1478663" name="AutoShape 7"/>
          <p:cNvSpPr>
            <a:spLocks noChangeArrowheads="1"/>
          </p:cNvSpPr>
          <p:nvPr/>
        </p:nvSpPr>
        <p:spPr bwMode="auto">
          <a:xfrm>
            <a:off x="1071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285875" y="1889125"/>
            <a:ext cx="74453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1478665" name="AutoShape 9"/>
          <p:cNvSpPr>
            <a:spLocks noChangeArrowheads="1"/>
          </p:cNvSpPr>
          <p:nvPr/>
        </p:nvSpPr>
        <p:spPr bwMode="auto">
          <a:xfrm>
            <a:off x="2214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500313" y="1889125"/>
            <a:ext cx="7223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1478667" name="AutoShape 11"/>
          <p:cNvSpPr>
            <a:spLocks noChangeArrowheads="1"/>
          </p:cNvSpPr>
          <p:nvPr/>
        </p:nvSpPr>
        <p:spPr bwMode="auto">
          <a:xfrm>
            <a:off x="3357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3643313" y="1889125"/>
            <a:ext cx="59848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478669" name="AutoShape 13"/>
          <p:cNvSpPr>
            <a:spLocks noChangeArrowheads="1"/>
          </p:cNvSpPr>
          <p:nvPr/>
        </p:nvSpPr>
        <p:spPr bwMode="auto">
          <a:xfrm>
            <a:off x="4500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4714875" y="1889125"/>
            <a:ext cx="76358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478671" name="AutoShape 15"/>
          <p:cNvSpPr>
            <a:spLocks noChangeArrowheads="1"/>
          </p:cNvSpPr>
          <p:nvPr/>
        </p:nvSpPr>
        <p:spPr bwMode="auto">
          <a:xfrm>
            <a:off x="5643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5857875" y="1889125"/>
            <a:ext cx="76517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1478673" name="AutoShape 17"/>
          <p:cNvSpPr>
            <a:spLocks noChangeArrowheads="1"/>
          </p:cNvSpPr>
          <p:nvPr/>
        </p:nvSpPr>
        <p:spPr bwMode="auto">
          <a:xfrm>
            <a:off x="6816725" y="17859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478677" name="AutoShape 21"/>
          <p:cNvSpPr>
            <a:spLocks noChangeArrowheads="1"/>
          </p:cNvSpPr>
          <p:nvPr/>
        </p:nvSpPr>
        <p:spPr bwMode="auto">
          <a:xfrm>
            <a:off x="2484438" y="2636838"/>
            <a:ext cx="4344987" cy="4221162"/>
          </a:xfrm>
          <a:prstGeom prst="wedgeRectCallout">
            <a:avLst>
              <a:gd name="adj1" fmla="val -89898"/>
              <a:gd name="adj2" fmla="val -573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87" name="Rectangle 18"/>
          <p:cNvSpPr>
            <a:spLocks noChangeArrowheads="1"/>
          </p:cNvSpPr>
          <p:nvPr/>
        </p:nvSpPr>
        <p:spPr bwMode="auto">
          <a:xfrm>
            <a:off x="7072313" y="1889125"/>
            <a:ext cx="7350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pic>
        <p:nvPicPr>
          <p:cNvPr id="32788" name="Picture 22" descr="Station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4925" y="2689225"/>
            <a:ext cx="4084638" cy="41243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017C55F3-3517-431F-99EF-A59FE35D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05"/>
    </mc:Choice>
    <mc:Fallback xmlns="">
      <p:transition spd="slow" advTm="4060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174625" y="1673225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3.4.2 Prozesse im KH: Beispiel OP</a:t>
            </a:r>
          </a:p>
        </p:txBody>
      </p:sp>
      <p:sp>
        <p:nvSpPr>
          <p:cNvPr id="1502227" name="AutoShape 19"/>
          <p:cNvSpPr>
            <a:spLocks noChangeArrowheads="1"/>
          </p:cNvSpPr>
          <p:nvPr/>
        </p:nvSpPr>
        <p:spPr bwMode="auto">
          <a:xfrm>
            <a:off x="2484438" y="2636838"/>
            <a:ext cx="4392612" cy="3529012"/>
          </a:xfrm>
          <a:prstGeom prst="wedgeRectCallout">
            <a:avLst>
              <a:gd name="adj1" fmla="val -70273"/>
              <a:gd name="adj2" fmla="val -560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49250" y="1984375"/>
            <a:ext cx="5175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8072438" y="1676400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8286750" y="179705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1071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1285875" y="1889125"/>
            <a:ext cx="74453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2214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2500313" y="1889125"/>
            <a:ext cx="7223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3357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643313" y="1889125"/>
            <a:ext cx="59848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4500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4714875" y="1889125"/>
            <a:ext cx="76358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5643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3809" name="Rectangle 16"/>
          <p:cNvSpPr>
            <a:spLocks noChangeArrowheads="1"/>
          </p:cNvSpPr>
          <p:nvPr/>
        </p:nvSpPr>
        <p:spPr bwMode="auto">
          <a:xfrm>
            <a:off x="5857875" y="1889125"/>
            <a:ext cx="76517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auto">
          <a:xfrm>
            <a:off x="6816725" y="17859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3811" name="Rectangle 18"/>
          <p:cNvSpPr>
            <a:spLocks noChangeArrowheads="1"/>
          </p:cNvSpPr>
          <p:nvPr/>
        </p:nvSpPr>
        <p:spPr bwMode="auto">
          <a:xfrm>
            <a:off x="7072313" y="1889125"/>
            <a:ext cx="7350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pic>
        <p:nvPicPr>
          <p:cNvPr id="33812" name="Picture 24" descr="Patientenschleuse_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811463"/>
            <a:ext cx="4286250" cy="32099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ED5D69B6-A480-461D-A9F7-EBE71B1F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0"/>
    </mc:Choice>
    <mc:Fallback xmlns="">
      <p:transition spd="slow" advTm="692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3.4.2 Prozesse im KH: Beispiel OP</a:t>
            </a:r>
          </a:p>
        </p:txBody>
      </p:sp>
      <p:sp>
        <p:nvSpPr>
          <p:cNvPr id="1504275" name="AutoShape 19"/>
          <p:cNvSpPr>
            <a:spLocks noChangeArrowheads="1"/>
          </p:cNvSpPr>
          <p:nvPr/>
        </p:nvSpPr>
        <p:spPr bwMode="auto">
          <a:xfrm>
            <a:off x="2484438" y="2636838"/>
            <a:ext cx="5327650" cy="4221162"/>
          </a:xfrm>
          <a:prstGeom prst="wedgeRectCallout">
            <a:avLst>
              <a:gd name="adj1" fmla="val -44338"/>
              <a:gd name="adj2" fmla="val -567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74625" y="1673225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49250" y="1984375"/>
            <a:ext cx="5175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8072438" y="1676400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8286750" y="179705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071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1285875" y="1889125"/>
            <a:ext cx="74453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2214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2500313" y="1889125"/>
            <a:ext cx="7223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3357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3643313" y="1889125"/>
            <a:ext cx="59848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4500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4831" name="Rectangle 14"/>
          <p:cNvSpPr>
            <a:spLocks noChangeArrowheads="1"/>
          </p:cNvSpPr>
          <p:nvPr/>
        </p:nvSpPr>
        <p:spPr bwMode="auto">
          <a:xfrm>
            <a:off x="4714875" y="1889125"/>
            <a:ext cx="76358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5643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4833" name="Rectangle 16"/>
          <p:cNvSpPr>
            <a:spLocks noChangeArrowheads="1"/>
          </p:cNvSpPr>
          <p:nvPr/>
        </p:nvSpPr>
        <p:spPr bwMode="auto">
          <a:xfrm>
            <a:off x="5857875" y="1889125"/>
            <a:ext cx="76517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6816725" y="17859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7072313" y="1889125"/>
            <a:ext cx="7350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pic>
        <p:nvPicPr>
          <p:cNvPr id="34836" name="Picture 22" descr="Narkoseeinleitu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2749550"/>
            <a:ext cx="5040312" cy="4064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5AF37827-7786-4304-86D0-42B00ECC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2"/>
    </mc:Choice>
    <mc:Fallback xmlns="">
      <p:transition spd="slow" advTm="944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3.4.2 Prozesse im KH: Beispiel OP</a:t>
            </a:r>
          </a:p>
        </p:txBody>
      </p:sp>
      <p:sp>
        <p:nvSpPr>
          <p:cNvPr id="1505299" name="AutoShape 19"/>
          <p:cNvSpPr>
            <a:spLocks noChangeArrowheads="1"/>
          </p:cNvSpPr>
          <p:nvPr/>
        </p:nvSpPr>
        <p:spPr bwMode="auto">
          <a:xfrm>
            <a:off x="2484438" y="2636838"/>
            <a:ext cx="4895850" cy="4221162"/>
          </a:xfrm>
          <a:prstGeom prst="wedgeRectCallout">
            <a:avLst>
              <a:gd name="adj1" fmla="val -17509"/>
              <a:gd name="adj2" fmla="val -563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74625" y="1673225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49250" y="1984375"/>
            <a:ext cx="5175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8072438" y="1676400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8286750" y="179705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071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1285875" y="1889125"/>
            <a:ext cx="74453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2214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2500313" y="1889125"/>
            <a:ext cx="7223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3357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3643313" y="1889125"/>
            <a:ext cx="59848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4500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5855" name="Rectangle 14"/>
          <p:cNvSpPr>
            <a:spLocks noChangeArrowheads="1"/>
          </p:cNvSpPr>
          <p:nvPr/>
        </p:nvSpPr>
        <p:spPr bwMode="auto">
          <a:xfrm>
            <a:off x="4714875" y="1889125"/>
            <a:ext cx="76358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5643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5857" name="Rectangle 16"/>
          <p:cNvSpPr>
            <a:spLocks noChangeArrowheads="1"/>
          </p:cNvSpPr>
          <p:nvPr/>
        </p:nvSpPr>
        <p:spPr bwMode="auto">
          <a:xfrm>
            <a:off x="5857875" y="1889125"/>
            <a:ext cx="76517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6816725" y="17859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7072313" y="1889125"/>
            <a:ext cx="7350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pic>
        <p:nvPicPr>
          <p:cNvPr id="35860" name="Picture 20" descr="Patientenlagerung_b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3663" y="2727325"/>
            <a:ext cx="4597400" cy="40862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F8E9499D-3701-4CD3-8797-6C3C15E9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3"/>
    </mc:Choice>
    <mc:Fallback xmlns="">
      <p:transition spd="slow" advTm="120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Gliederung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/>
              <a:t>1 	Finanzierung</a:t>
            </a:r>
          </a:p>
          <a:p>
            <a:pPr eaLnBrk="1" hangingPunct="1">
              <a:buFontTx/>
              <a:buAutoNum type="arabicPlain" startAt="2"/>
            </a:pPr>
            <a:r>
              <a:rPr lang="de-DE" dirty="0"/>
              <a:t>Produktionsfaktoren	</a:t>
            </a:r>
          </a:p>
          <a:p>
            <a:pPr eaLnBrk="1" hangingPunct="1">
              <a:buFontTx/>
              <a:buAutoNum type="arabicPlain" startAt="3"/>
            </a:pPr>
            <a:r>
              <a:rPr lang="de-DE" dirty="0"/>
              <a:t>Produktion</a:t>
            </a:r>
          </a:p>
          <a:p>
            <a:pPr eaLnBrk="1" hangingPunct="1">
              <a:buFontTx/>
              <a:buNone/>
            </a:pPr>
            <a:r>
              <a:rPr lang="de-DE" dirty="0"/>
              <a:t>	3.1 Produktionstheorie der 			    Dienstleister</a:t>
            </a:r>
          </a:p>
          <a:p>
            <a:pPr eaLnBrk="1" hangingPunct="1">
              <a:buFontTx/>
              <a:buNone/>
            </a:pPr>
            <a:r>
              <a:rPr lang="de-DE" dirty="0"/>
              <a:t>	3.2 Qualitätsmanagement</a:t>
            </a:r>
          </a:p>
          <a:p>
            <a:pPr eaLnBrk="1" hangingPunct="1">
              <a:buFontTx/>
              <a:buNone/>
            </a:pPr>
            <a:r>
              <a:rPr lang="de-DE" dirty="0"/>
              <a:t>	3.3 Produktionsprogrammplanung </a:t>
            </a:r>
          </a:p>
          <a:p>
            <a:pPr eaLnBrk="1" hangingPunct="1">
              <a:buFontTx/>
              <a:buNone/>
            </a:pPr>
            <a:r>
              <a:rPr lang="de-DE" dirty="0"/>
              <a:t>	</a:t>
            </a:r>
            <a:r>
              <a:rPr lang="de-DE" b="1" dirty="0"/>
              <a:t>3.4 Prozessmanagement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79E872FA-3657-4880-9931-FD4D6A4F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2"/>
    </mc:Choice>
    <mc:Fallback xmlns="">
      <p:transition spd="slow" advTm="2663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3.4.2 Prozesse im KH: Beispiel OP</a:t>
            </a:r>
          </a:p>
        </p:txBody>
      </p:sp>
      <p:sp>
        <p:nvSpPr>
          <p:cNvPr id="1506323" name="AutoShape 19"/>
          <p:cNvSpPr>
            <a:spLocks noChangeArrowheads="1"/>
          </p:cNvSpPr>
          <p:nvPr/>
        </p:nvSpPr>
        <p:spPr bwMode="auto">
          <a:xfrm>
            <a:off x="2484438" y="2636838"/>
            <a:ext cx="4344987" cy="4221162"/>
          </a:xfrm>
          <a:prstGeom prst="wedgeRectCallout">
            <a:avLst>
              <a:gd name="adj1" fmla="val 14087"/>
              <a:gd name="adj2" fmla="val -555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74625" y="1673225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49250" y="1984375"/>
            <a:ext cx="5175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8072438" y="1676400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8286750" y="179705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071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1285875" y="1889125"/>
            <a:ext cx="74453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2214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2500313" y="1889125"/>
            <a:ext cx="7223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3357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643313" y="1889125"/>
            <a:ext cx="59848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4500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6879" name="Rectangle 14"/>
          <p:cNvSpPr>
            <a:spLocks noChangeArrowheads="1"/>
          </p:cNvSpPr>
          <p:nvPr/>
        </p:nvSpPr>
        <p:spPr bwMode="auto">
          <a:xfrm>
            <a:off x="4714875" y="1889125"/>
            <a:ext cx="76358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5643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6881" name="Rectangle 16"/>
          <p:cNvSpPr>
            <a:spLocks noChangeArrowheads="1"/>
          </p:cNvSpPr>
          <p:nvPr/>
        </p:nvSpPr>
        <p:spPr bwMode="auto">
          <a:xfrm>
            <a:off x="5857875" y="1889125"/>
            <a:ext cx="76517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6816725" y="17859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6883" name="Rectangle 18"/>
          <p:cNvSpPr>
            <a:spLocks noChangeArrowheads="1"/>
          </p:cNvSpPr>
          <p:nvPr/>
        </p:nvSpPr>
        <p:spPr bwMode="auto">
          <a:xfrm>
            <a:off x="7072313" y="1889125"/>
            <a:ext cx="7350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pic>
        <p:nvPicPr>
          <p:cNvPr id="36884" name="Picture 20" descr="OP-Duchführu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275" y="2746375"/>
            <a:ext cx="4151313" cy="39957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60AC4E8D-71E8-410A-B889-50AB4FF6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3"/>
    </mc:Choice>
    <mc:Fallback xmlns="">
      <p:transition spd="slow" advTm="409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3.4.2 Prozesse im KH: Beispiel OP</a:t>
            </a:r>
          </a:p>
        </p:txBody>
      </p:sp>
      <p:pic>
        <p:nvPicPr>
          <p:cNvPr id="37891" name="Picture 20" descr="Narko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268663"/>
            <a:ext cx="1584325" cy="11890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07347" name="AutoShape 19"/>
          <p:cNvSpPr>
            <a:spLocks noChangeArrowheads="1"/>
          </p:cNvSpPr>
          <p:nvPr/>
        </p:nvSpPr>
        <p:spPr bwMode="auto">
          <a:xfrm>
            <a:off x="2860675" y="2636838"/>
            <a:ext cx="5383213" cy="4221162"/>
          </a:xfrm>
          <a:prstGeom prst="wedgeRectCallout">
            <a:avLst>
              <a:gd name="adj1" fmla="val 19462"/>
              <a:gd name="adj2" fmla="val -5530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74625" y="1673225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349250" y="1984375"/>
            <a:ext cx="5175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8072438" y="1676400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8286750" y="179705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071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1285875" y="1889125"/>
            <a:ext cx="74453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2214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2500313" y="1889125"/>
            <a:ext cx="7223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3357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3643313" y="1889125"/>
            <a:ext cx="59848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4500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4714875" y="1889125"/>
            <a:ext cx="76358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5643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5857875" y="1889125"/>
            <a:ext cx="76517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6816725" y="17859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7072313" y="1889125"/>
            <a:ext cx="7350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pic>
        <p:nvPicPr>
          <p:cNvPr id="37909" name="Picture 20" descr="Nark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5184775" cy="388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D382D5EE-6852-4FC1-989B-E466581B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1"/>
    </mc:Choice>
    <mc:Fallback xmlns="">
      <p:transition spd="slow" advTm="1417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3.4.2 Prozesse im KH: Beispiel OP</a:t>
            </a:r>
          </a:p>
        </p:txBody>
      </p:sp>
      <p:sp>
        <p:nvSpPr>
          <p:cNvPr id="1508371" name="AutoShape 19"/>
          <p:cNvSpPr>
            <a:spLocks noChangeArrowheads="1"/>
          </p:cNvSpPr>
          <p:nvPr/>
        </p:nvSpPr>
        <p:spPr bwMode="auto">
          <a:xfrm>
            <a:off x="2484438" y="2636838"/>
            <a:ext cx="4392612" cy="4221162"/>
          </a:xfrm>
          <a:prstGeom prst="wedgeRectCallout">
            <a:avLst>
              <a:gd name="adj1" fmla="val 69480"/>
              <a:gd name="adj2" fmla="val -558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74625" y="1673225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49250" y="1984375"/>
            <a:ext cx="5175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8072438" y="1676400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8286750" y="179705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071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1285875" y="1889125"/>
            <a:ext cx="74453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2214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2500313" y="1889125"/>
            <a:ext cx="7223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3357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643313" y="1889125"/>
            <a:ext cx="59848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4500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4714875" y="1889125"/>
            <a:ext cx="76358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5643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5857875" y="1889125"/>
            <a:ext cx="76517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6816725" y="17859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8931" name="Rectangle 18"/>
          <p:cNvSpPr>
            <a:spLocks noChangeArrowheads="1"/>
          </p:cNvSpPr>
          <p:nvPr/>
        </p:nvSpPr>
        <p:spPr bwMode="auto">
          <a:xfrm>
            <a:off x="7072313" y="1889125"/>
            <a:ext cx="7350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pic>
        <p:nvPicPr>
          <p:cNvPr id="38932" name="Picture 20" descr="Transpo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2708275"/>
            <a:ext cx="4032250" cy="40878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991D8C7D-03A3-4144-B8CC-A6CDEB18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60"/>
    </mc:Choice>
    <mc:Fallback xmlns="">
      <p:transition spd="slow" advTm="8076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3.4.2 Prozesse im KH: Beispiel OP</a:t>
            </a:r>
          </a:p>
        </p:txBody>
      </p:sp>
      <p:pic>
        <p:nvPicPr>
          <p:cNvPr id="39939" name="Picture 20" descr="Aufwachraum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198813"/>
            <a:ext cx="1584325" cy="13287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09395" name="AutoShape 19"/>
          <p:cNvSpPr>
            <a:spLocks noChangeArrowheads="1"/>
          </p:cNvSpPr>
          <p:nvPr/>
        </p:nvSpPr>
        <p:spPr bwMode="auto">
          <a:xfrm>
            <a:off x="2484438" y="2636838"/>
            <a:ext cx="5111750" cy="4221162"/>
          </a:xfrm>
          <a:prstGeom prst="wedgeRectCallout">
            <a:avLst>
              <a:gd name="adj1" fmla="val 66460"/>
              <a:gd name="adj2" fmla="val -546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74625" y="1673225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349250" y="1984375"/>
            <a:ext cx="5175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8072438" y="1676400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8286750" y="179705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071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9946" name="Rectangle 8"/>
          <p:cNvSpPr>
            <a:spLocks noChangeArrowheads="1"/>
          </p:cNvSpPr>
          <p:nvPr/>
        </p:nvSpPr>
        <p:spPr bwMode="auto">
          <a:xfrm>
            <a:off x="1285875" y="1889125"/>
            <a:ext cx="74453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2214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9948" name="Rectangle 10"/>
          <p:cNvSpPr>
            <a:spLocks noChangeArrowheads="1"/>
          </p:cNvSpPr>
          <p:nvPr/>
        </p:nvSpPr>
        <p:spPr bwMode="auto">
          <a:xfrm>
            <a:off x="2500313" y="1889125"/>
            <a:ext cx="7223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3357563" y="17732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9950" name="Rectangle 12"/>
          <p:cNvSpPr>
            <a:spLocks noChangeArrowheads="1"/>
          </p:cNvSpPr>
          <p:nvPr/>
        </p:nvSpPr>
        <p:spPr bwMode="auto">
          <a:xfrm>
            <a:off x="3643313" y="1889125"/>
            <a:ext cx="59848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4500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9952" name="Rectangle 14"/>
          <p:cNvSpPr>
            <a:spLocks noChangeArrowheads="1"/>
          </p:cNvSpPr>
          <p:nvPr/>
        </p:nvSpPr>
        <p:spPr bwMode="auto">
          <a:xfrm>
            <a:off x="4714875" y="1889125"/>
            <a:ext cx="76358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5643563" y="1773238"/>
            <a:ext cx="1185862" cy="595312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9954" name="Rectangle 16"/>
          <p:cNvSpPr>
            <a:spLocks noChangeArrowheads="1"/>
          </p:cNvSpPr>
          <p:nvPr/>
        </p:nvSpPr>
        <p:spPr bwMode="auto">
          <a:xfrm>
            <a:off x="5857875" y="1889125"/>
            <a:ext cx="76517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6816725" y="1785938"/>
            <a:ext cx="1184275" cy="595312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39956" name="Rectangle 18"/>
          <p:cNvSpPr>
            <a:spLocks noChangeArrowheads="1"/>
          </p:cNvSpPr>
          <p:nvPr/>
        </p:nvSpPr>
        <p:spPr bwMode="auto">
          <a:xfrm>
            <a:off x="7072313" y="1889125"/>
            <a:ext cx="7350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pic>
        <p:nvPicPr>
          <p:cNvPr id="39957" name="Picture 20" descr="Aufwachraum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736850"/>
            <a:ext cx="4776788" cy="400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171F28BD-D435-4AF3-A2B2-E3C66747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0"/>
    </mc:Choice>
    <mc:Fallback xmlns="">
      <p:transition spd="slow" advTm="1963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678" name="Rectangle 182"/>
          <p:cNvSpPr>
            <a:spLocks noChangeArrowheads="1"/>
          </p:cNvSpPr>
          <p:nvPr/>
        </p:nvSpPr>
        <p:spPr bwMode="auto">
          <a:xfrm>
            <a:off x="1619250" y="3062544"/>
            <a:ext cx="4176713" cy="11525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14498" name="Rectangle 2"/>
          <p:cNvSpPr>
            <a:spLocks noChangeArrowheads="1"/>
          </p:cNvSpPr>
          <p:nvPr/>
        </p:nvSpPr>
        <p:spPr bwMode="auto">
          <a:xfrm>
            <a:off x="570706" y="1694590"/>
            <a:ext cx="7961734" cy="4970644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Der räumliche Aufbau eines OP-Bereichs</a:t>
            </a:r>
          </a:p>
        </p:txBody>
      </p:sp>
      <p:grpSp>
        <p:nvGrpSpPr>
          <p:cNvPr id="40965" name="Group 76"/>
          <p:cNvGrpSpPr>
            <a:grpSpLocks/>
          </p:cNvGrpSpPr>
          <p:nvPr/>
        </p:nvGrpSpPr>
        <p:grpSpPr bwMode="auto">
          <a:xfrm>
            <a:off x="600075" y="1694589"/>
            <a:ext cx="7932365" cy="4974771"/>
            <a:chOff x="410" y="1645"/>
            <a:chExt cx="3942" cy="2368"/>
          </a:xfrm>
        </p:grpSpPr>
        <p:sp>
          <p:nvSpPr>
            <p:cNvPr id="1514573" name="Line 77"/>
            <p:cNvSpPr>
              <a:spLocks noChangeShapeType="1"/>
            </p:cNvSpPr>
            <p:nvPr/>
          </p:nvSpPr>
          <p:spPr bwMode="auto">
            <a:xfrm>
              <a:off x="410" y="3819"/>
              <a:ext cx="13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74" name="Line 78"/>
            <p:cNvSpPr>
              <a:spLocks noChangeShapeType="1"/>
            </p:cNvSpPr>
            <p:nvPr/>
          </p:nvSpPr>
          <p:spPr bwMode="auto">
            <a:xfrm>
              <a:off x="1907" y="3819"/>
              <a:ext cx="9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75" name="Line 79"/>
            <p:cNvSpPr>
              <a:spLocks noChangeShapeType="1"/>
            </p:cNvSpPr>
            <p:nvPr/>
          </p:nvSpPr>
          <p:spPr bwMode="auto">
            <a:xfrm>
              <a:off x="3044" y="3819"/>
              <a:ext cx="11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76" name="Line 80"/>
            <p:cNvSpPr>
              <a:spLocks noChangeShapeType="1"/>
            </p:cNvSpPr>
            <p:nvPr/>
          </p:nvSpPr>
          <p:spPr bwMode="auto">
            <a:xfrm flipV="1">
              <a:off x="4153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77" name="Line 81"/>
            <p:cNvSpPr>
              <a:spLocks noChangeShapeType="1"/>
            </p:cNvSpPr>
            <p:nvPr/>
          </p:nvSpPr>
          <p:spPr bwMode="auto">
            <a:xfrm flipV="1">
              <a:off x="4153" y="3439"/>
              <a:ext cx="0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78" name="Line 82"/>
            <p:cNvSpPr>
              <a:spLocks noChangeShapeType="1"/>
            </p:cNvSpPr>
            <p:nvPr/>
          </p:nvSpPr>
          <p:spPr bwMode="auto">
            <a:xfrm flipV="1">
              <a:off x="4153" y="1869"/>
              <a:ext cx="0" cy="14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79" name="Line 83"/>
            <p:cNvSpPr>
              <a:spLocks noChangeShapeType="1"/>
            </p:cNvSpPr>
            <p:nvPr/>
          </p:nvSpPr>
          <p:spPr bwMode="auto">
            <a:xfrm flipV="1">
              <a:off x="4153" y="1645"/>
              <a:ext cx="0" cy="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80" name="Line 84"/>
            <p:cNvSpPr>
              <a:spLocks noChangeShapeType="1"/>
            </p:cNvSpPr>
            <p:nvPr/>
          </p:nvSpPr>
          <p:spPr bwMode="auto">
            <a:xfrm>
              <a:off x="413" y="1645"/>
              <a:ext cx="3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81" name="Line 85"/>
            <p:cNvSpPr>
              <a:spLocks noChangeShapeType="1"/>
            </p:cNvSpPr>
            <p:nvPr/>
          </p:nvSpPr>
          <p:spPr bwMode="auto">
            <a:xfrm flipV="1">
              <a:off x="1108" y="1647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82" name="Line 86"/>
            <p:cNvSpPr>
              <a:spLocks noChangeShapeType="1"/>
            </p:cNvSpPr>
            <p:nvPr/>
          </p:nvSpPr>
          <p:spPr bwMode="auto">
            <a:xfrm flipV="1">
              <a:off x="1307" y="3231"/>
              <a:ext cx="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83" name="Line 87"/>
            <p:cNvSpPr>
              <a:spLocks noChangeShapeType="1"/>
            </p:cNvSpPr>
            <p:nvPr/>
          </p:nvSpPr>
          <p:spPr bwMode="auto">
            <a:xfrm flipV="1">
              <a:off x="1673" y="3423"/>
              <a:ext cx="0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84" name="Line 88"/>
            <p:cNvSpPr>
              <a:spLocks noChangeShapeType="1"/>
            </p:cNvSpPr>
            <p:nvPr/>
          </p:nvSpPr>
          <p:spPr bwMode="auto">
            <a:xfrm flipV="1">
              <a:off x="1673" y="3235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85" name="Line 89"/>
            <p:cNvSpPr>
              <a:spLocks noChangeShapeType="1"/>
            </p:cNvSpPr>
            <p:nvPr/>
          </p:nvSpPr>
          <p:spPr bwMode="auto">
            <a:xfrm flipH="1">
              <a:off x="1258" y="3231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86" name="Line 90"/>
            <p:cNvSpPr>
              <a:spLocks noChangeShapeType="1"/>
            </p:cNvSpPr>
            <p:nvPr/>
          </p:nvSpPr>
          <p:spPr bwMode="auto">
            <a:xfrm>
              <a:off x="1453" y="3500"/>
              <a:ext cx="7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87" name="Line 91"/>
            <p:cNvSpPr>
              <a:spLocks noChangeShapeType="1"/>
            </p:cNvSpPr>
            <p:nvPr/>
          </p:nvSpPr>
          <p:spPr bwMode="auto">
            <a:xfrm>
              <a:off x="410" y="3500"/>
              <a:ext cx="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88" name="Line 92"/>
            <p:cNvSpPr>
              <a:spLocks noChangeShapeType="1"/>
            </p:cNvSpPr>
            <p:nvPr/>
          </p:nvSpPr>
          <p:spPr bwMode="auto">
            <a:xfrm flipV="1">
              <a:off x="410" y="1645"/>
              <a:ext cx="0" cy="2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89" name="Line 93"/>
            <p:cNvSpPr>
              <a:spLocks noChangeShapeType="1"/>
            </p:cNvSpPr>
            <p:nvPr/>
          </p:nvSpPr>
          <p:spPr bwMode="auto">
            <a:xfrm>
              <a:off x="410" y="3231"/>
              <a:ext cx="7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90" name="Line 94"/>
            <p:cNvSpPr>
              <a:spLocks noChangeShapeType="1"/>
            </p:cNvSpPr>
            <p:nvPr/>
          </p:nvSpPr>
          <p:spPr bwMode="auto">
            <a:xfrm>
              <a:off x="1108" y="3177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91" name="Line 95"/>
            <p:cNvSpPr>
              <a:spLocks noChangeShapeType="1"/>
            </p:cNvSpPr>
            <p:nvPr/>
          </p:nvSpPr>
          <p:spPr bwMode="auto">
            <a:xfrm>
              <a:off x="2317" y="3500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92" name="Line 96"/>
            <p:cNvSpPr>
              <a:spLocks noChangeShapeType="1"/>
            </p:cNvSpPr>
            <p:nvPr/>
          </p:nvSpPr>
          <p:spPr bwMode="auto">
            <a:xfrm flipV="1">
              <a:off x="2457" y="3262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93" name="Line 97"/>
            <p:cNvSpPr>
              <a:spLocks noChangeShapeType="1"/>
            </p:cNvSpPr>
            <p:nvPr/>
          </p:nvSpPr>
          <p:spPr bwMode="auto">
            <a:xfrm flipH="1">
              <a:off x="2457" y="3263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94" name="Line 98"/>
            <p:cNvSpPr>
              <a:spLocks noChangeShapeType="1"/>
            </p:cNvSpPr>
            <p:nvPr/>
          </p:nvSpPr>
          <p:spPr bwMode="auto">
            <a:xfrm flipH="1">
              <a:off x="2793" y="3263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95" name="Line 99"/>
            <p:cNvSpPr>
              <a:spLocks noChangeShapeType="1"/>
            </p:cNvSpPr>
            <p:nvPr/>
          </p:nvSpPr>
          <p:spPr bwMode="auto">
            <a:xfrm flipH="1">
              <a:off x="3085" y="3263"/>
              <a:ext cx="5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96" name="Line 100"/>
            <p:cNvSpPr>
              <a:spLocks noChangeShapeType="1"/>
            </p:cNvSpPr>
            <p:nvPr/>
          </p:nvSpPr>
          <p:spPr bwMode="auto">
            <a:xfrm flipV="1">
              <a:off x="3615" y="3263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97" name="Line 101"/>
            <p:cNvSpPr>
              <a:spLocks noChangeShapeType="1"/>
            </p:cNvSpPr>
            <p:nvPr/>
          </p:nvSpPr>
          <p:spPr bwMode="auto">
            <a:xfrm flipV="1">
              <a:off x="3615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98" name="Line 102"/>
            <p:cNvSpPr>
              <a:spLocks noChangeShapeType="1"/>
            </p:cNvSpPr>
            <p:nvPr/>
          </p:nvSpPr>
          <p:spPr bwMode="auto">
            <a:xfrm flipV="1">
              <a:off x="2856" y="3263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599" name="Line 103"/>
            <p:cNvSpPr>
              <a:spLocks noChangeShapeType="1"/>
            </p:cNvSpPr>
            <p:nvPr/>
          </p:nvSpPr>
          <p:spPr bwMode="auto">
            <a:xfrm flipH="1">
              <a:off x="2793" y="3500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00" name="Line 104"/>
            <p:cNvSpPr>
              <a:spLocks noChangeShapeType="1"/>
            </p:cNvSpPr>
            <p:nvPr/>
          </p:nvSpPr>
          <p:spPr bwMode="auto">
            <a:xfrm flipH="1">
              <a:off x="3805" y="3263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01" name="Line 105"/>
            <p:cNvSpPr>
              <a:spLocks noChangeShapeType="1"/>
            </p:cNvSpPr>
            <p:nvPr/>
          </p:nvSpPr>
          <p:spPr bwMode="auto">
            <a:xfrm flipV="1">
              <a:off x="3805" y="326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02" name="Line 106"/>
            <p:cNvSpPr>
              <a:spLocks noChangeShapeType="1"/>
            </p:cNvSpPr>
            <p:nvPr/>
          </p:nvSpPr>
          <p:spPr bwMode="auto">
            <a:xfrm flipV="1">
              <a:off x="3805" y="3439"/>
              <a:ext cx="0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03" name="Line 107"/>
            <p:cNvSpPr>
              <a:spLocks noChangeShapeType="1"/>
            </p:cNvSpPr>
            <p:nvPr/>
          </p:nvSpPr>
          <p:spPr bwMode="auto">
            <a:xfrm flipV="1">
              <a:off x="3805" y="3742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04" name="Line 108"/>
            <p:cNvSpPr>
              <a:spLocks noChangeShapeType="1"/>
            </p:cNvSpPr>
            <p:nvPr/>
          </p:nvSpPr>
          <p:spPr bwMode="auto">
            <a:xfrm flipH="1">
              <a:off x="3805" y="3531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05" name="Line 109"/>
            <p:cNvSpPr>
              <a:spLocks noChangeShapeType="1"/>
            </p:cNvSpPr>
            <p:nvPr/>
          </p:nvSpPr>
          <p:spPr bwMode="auto">
            <a:xfrm>
              <a:off x="1108" y="2988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06" name="Line 110"/>
            <p:cNvSpPr>
              <a:spLocks noChangeShapeType="1"/>
            </p:cNvSpPr>
            <p:nvPr/>
          </p:nvSpPr>
          <p:spPr bwMode="auto">
            <a:xfrm flipV="1">
              <a:off x="165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07" name="Line 111"/>
            <p:cNvSpPr>
              <a:spLocks noChangeShapeType="1"/>
            </p:cNvSpPr>
            <p:nvPr/>
          </p:nvSpPr>
          <p:spPr bwMode="auto">
            <a:xfrm>
              <a:off x="1526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08" name="Line 112"/>
            <p:cNvSpPr>
              <a:spLocks noChangeShapeType="1"/>
            </p:cNvSpPr>
            <p:nvPr/>
          </p:nvSpPr>
          <p:spPr bwMode="auto">
            <a:xfrm>
              <a:off x="1108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09" name="Line 113"/>
            <p:cNvSpPr>
              <a:spLocks noChangeShapeType="1"/>
            </p:cNvSpPr>
            <p:nvPr/>
          </p:nvSpPr>
          <p:spPr bwMode="auto">
            <a:xfrm>
              <a:off x="1526" y="2514"/>
              <a:ext cx="1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10" name="Line 114"/>
            <p:cNvSpPr>
              <a:spLocks noChangeShapeType="1"/>
            </p:cNvSpPr>
            <p:nvPr/>
          </p:nvSpPr>
          <p:spPr bwMode="auto">
            <a:xfrm>
              <a:off x="1807" y="298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11" name="Line 115"/>
            <p:cNvSpPr>
              <a:spLocks noChangeShapeType="1"/>
            </p:cNvSpPr>
            <p:nvPr/>
          </p:nvSpPr>
          <p:spPr bwMode="auto">
            <a:xfrm flipV="1">
              <a:off x="1839" y="2514"/>
              <a:ext cx="0" cy="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12" name="Line 116"/>
            <p:cNvSpPr>
              <a:spLocks noChangeShapeType="1"/>
            </p:cNvSpPr>
            <p:nvPr/>
          </p:nvSpPr>
          <p:spPr bwMode="auto">
            <a:xfrm flipV="1">
              <a:off x="223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13" name="Line 117"/>
            <p:cNvSpPr>
              <a:spLocks noChangeShapeType="1"/>
            </p:cNvSpPr>
            <p:nvPr/>
          </p:nvSpPr>
          <p:spPr bwMode="auto">
            <a:xfrm>
              <a:off x="1108" y="1792"/>
              <a:ext cx="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14" name="Line 118"/>
            <p:cNvSpPr>
              <a:spLocks noChangeShapeType="1"/>
            </p:cNvSpPr>
            <p:nvPr/>
          </p:nvSpPr>
          <p:spPr bwMode="auto">
            <a:xfrm>
              <a:off x="1553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15" name="Line 119"/>
            <p:cNvSpPr>
              <a:spLocks noChangeShapeType="1"/>
            </p:cNvSpPr>
            <p:nvPr/>
          </p:nvSpPr>
          <p:spPr bwMode="auto">
            <a:xfrm>
              <a:off x="2516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16" name="Line 120"/>
            <p:cNvSpPr>
              <a:spLocks noChangeShapeType="1"/>
            </p:cNvSpPr>
            <p:nvPr/>
          </p:nvSpPr>
          <p:spPr bwMode="auto">
            <a:xfrm>
              <a:off x="3531" y="1792"/>
              <a:ext cx="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17" name="Line 121"/>
            <p:cNvSpPr>
              <a:spLocks noChangeShapeType="1"/>
            </p:cNvSpPr>
            <p:nvPr/>
          </p:nvSpPr>
          <p:spPr bwMode="auto">
            <a:xfrm>
              <a:off x="3944" y="1795"/>
              <a:ext cx="0" cy="1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18" name="Line 122"/>
            <p:cNvSpPr>
              <a:spLocks noChangeShapeType="1"/>
            </p:cNvSpPr>
            <p:nvPr/>
          </p:nvSpPr>
          <p:spPr bwMode="auto">
            <a:xfrm>
              <a:off x="410" y="3819"/>
              <a:ext cx="0" cy="1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19" name="Line 123"/>
            <p:cNvSpPr>
              <a:spLocks noChangeShapeType="1"/>
            </p:cNvSpPr>
            <p:nvPr/>
          </p:nvSpPr>
          <p:spPr bwMode="auto">
            <a:xfrm>
              <a:off x="410" y="4013"/>
              <a:ext cx="3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20" name="Line 124"/>
            <p:cNvSpPr>
              <a:spLocks noChangeShapeType="1"/>
            </p:cNvSpPr>
            <p:nvPr/>
          </p:nvSpPr>
          <p:spPr bwMode="auto">
            <a:xfrm>
              <a:off x="4352" y="2016"/>
              <a:ext cx="0" cy="19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21" name="Line 125"/>
            <p:cNvSpPr>
              <a:spLocks noChangeShapeType="1"/>
            </p:cNvSpPr>
            <p:nvPr/>
          </p:nvSpPr>
          <p:spPr bwMode="auto">
            <a:xfrm>
              <a:off x="4153" y="2016"/>
              <a:ext cx="1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22" name="Line 126"/>
            <p:cNvSpPr>
              <a:spLocks noChangeShapeType="1"/>
            </p:cNvSpPr>
            <p:nvPr/>
          </p:nvSpPr>
          <p:spPr bwMode="auto">
            <a:xfrm>
              <a:off x="4352" y="1647"/>
              <a:ext cx="0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23" name="Line 127"/>
            <p:cNvSpPr>
              <a:spLocks noChangeShapeType="1"/>
            </p:cNvSpPr>
            <p:nvPr/>
          </p:nvSpPr>
          <p:spPr bwMode="auto">
            <a:xfrm>
              <a:off x="2115" y="2988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24" name="Line 128"/>
            <p:cNvSpPr>
              <a:spLocks noChangeShapeType="1"/>
            </p:cNvSpPr>
            <p:nvPr/>
          </p:nvSpPr>
          <p:spPr bwMode="auto">
            <a:xfrm>
              <a:off x="2252" y="2988"/>
              <a:ext cx="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25" name="Line 129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26" name="Line 130"/>
            <p:cNvSpPr>
              <a:spLocks noChangeShapeType="1"/>
            </p:cNvSpPr>
            <p:nvPr/>
          </p:nvSpPr>
          <p:spPr bwMode="auto">
            <a:xfrm>
              <a:off x="2197" y="2514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27" name="Line 131"/>
            <p:cNvSpPr>
              <a:spLocks noChangeShapeType="1"/>
            </p:cNvSpPr>
            <p:nvPr/>
          </p:nvSpPr>
          <p:spPr bwMode="auto">
            <a:xfrm>
              <a:off x="2675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28" name="Line 132"/>
            <p:cNvSpPr>
              <a:spLocks noChangeShapeType="1"/>
            </p:cNvSpPr>
            <p:nvPr/>
          </p:nvSpPr>
          <p:spPr bwMode="auto">
            <a:xfrm>
              <a:off x="2675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29" name="Line 133"/>
            <p:cNvSpPr>
              <a:spLocks noChangeShapeType="1"/>
            </p:cNvSpPr>
            <p:nvPr/>
          </p:nvSpPr>
          <p:spPr bwMode="auto">
            <a:xfrm>
              <a:off x="2988" y="2514"/>
              <a:ext cx="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30" name="Line 134"/>
            <p:cNvSpPr>
              <a:spLocks noChangeShapeType="1"/>
            </p:cNvSpPr>
            <p:nvPr/>
          </p:nvSpPr>
          <p:spPr bwMode="auto">
            <a:xfrm flipV="1">
              <a:off x="321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31" name="Line 135"/>
            <p:cNvSpPr>
              <a:spLocks noChangeShapeType="1"/>
            </p:cNvSpPr>
            <p:nvPr/>
          </p:nvSpPr>
          <p:spPr bwMode="auto">
            <a:xfrm>
              <a:off x="1807" y="2516"/>
              <a:ext cx="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32" name="Line 136"/>
            <p:cNvSpPr>
              <a:spLocks noChangeShapeType="1"/>
            </p:cNvSpPr>
            <p:nvPr/>
          </p:nvSpPr>
          <p:spPr bwMode="auto">
            <a:xfrm flipV="1">
              <a:off x="2035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33" name="Line 137"/>
            <p:cNvSpPr>
              <a:spLocks noChangeShapeType="1"/>
            </p:cNvSpPr>
            <p:nvPr/>
          </p:nvSpPr>
          <p:spPr bwMode="auto">
            <a:xfrm flipV="1">
              <a:off x="2988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34" name="Line 138"/>
            <p:cNvSpPr>
              <a:spLocks noChangeShapeType="1"/>
            </p:cNvSpPr>
            <p:nvPr/>
          </p:nvSpPr>
          <p:spPr bwMode="auto">
            <a:xfrm>
              <a:off x="1994" y="2516"/>
              <a:ext cx="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35" name="Line 139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36" name="Line 140"/>
            <p:cNvSpPr>
              <a:spLocks noChangeShapeType="1"/>
            </p:cNvSpPr>
            <p:nvPr/>
          </p:nvSpPr>
          <p:spPr bwMode="auto">
            <a:xfrm flipV="1">
              <a:off x="2988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37" name="Line 141"/>
            <p:cNvSpPr>
              <a:spLocks noChangeShapeType="1"/>
            </p:cNvSpPr>
            <p:nvPr/>
          </p:nvSpPr>
          <p:spPr bwMode="auto">
            <a:xfrm>
              <a:off x="3160" y="2514"/>
              <a:ext cx="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38" name="Line 142"/>
            <p:cNvSpPr>
              <a:spLocks noChangeShapeType="1"/>
            </p:cNvSpPr>
            <p:nvPr/>
          </p:nvSpPr>
          <p:spPr bwMode="auto">
            <a:xfrm>
              <a:off x="2958" y="2988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39" name="Line 143"/>
            <p:cNvSpPr>
              <a:spLocks noChangeShapeType="1"/>
            </p:cNvSpPr>
            <p:nvPr/>
          </p:nvSpPr>
          <p:spPr bwMode="auto">
            <a:xfrm>
              <a:off x="3160" y="2988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40" name="Line 144"/>
            <p:cNvSpPr>
              <a:spLocks noChangeShapeType="1"/>
            </p:cNvSpPr>
            <p:nvPr/>
          </p:nvSpPr>
          <p:spPr bwMode="auto">
            <a:xfrm flipV="1">
              <a:off x="3754" y="2513"/>
              <a:ext cx="0" cy="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41" name="Line 145"/>
            <p:cNvSpPr>
              <a:spLocks noChangeShapeType="1"/>
            </p:cNvSpPr>
            <p:nvPr/>
          </p:nvSpPr>
          <p:spPr bwMode="auto">
            <a:xfrm>
              <a:off x="3627" y="2988"/>
              <a:ext cx="1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42" name="Line 146"/>
            <p:cNvSpPr>
              <a:spLocks noChangeShapeType="1"/>
            </p:cNvSpPr>
            <p:nvPr/>
          </p:nvSpPr>
          <p:spPr bwMode="auto">
            <a:xfrm>
              <a:off x="3204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43" name="Line 147"/>
            <p:cNvSpPr>
              <a:spLocks noChangeShapeType="1"/>
            </p:cNvSpPr>
            <p:nvPr/>
          </p:nvSpPr>
          <p:spPr bwMode="auto">
            <a:xfrm>
              <a:off x="3627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44" name="Line 148"/>
            <p:cNvSpPr>
              <a:spLocks noChangeShapeType="1"/>
            </p:cNvSpPr>
            <p:nvPr/>
          </p:nvSpPr>
          <p:spPr bwMode="auto">
            <a:xfrm>
              <a:off x="3884" y="2988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38" name="Rectangle 149"/>
            <p:cNvSpPr>
              <a:spLocks noChangeArrowheads="1"/>
            </p:cNvSpPr>
            <p:nvPr/>
          </p:nvSpPr>
          <p:spPr bwMode="auto">
            <a:xfrm>
              <a:off x="1409" y="2089"/>
              <a:ext cx="2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1</a:t>
              </a:r>
            </a:p>
          </p:txBody>
        </p:sp>
        <p:sp>
          <p:nvSpPr>
            <p:cNvPr id="41039" name="Rectangle 150"/>
            <p:cNvSpPr>
              <a:spLocks noChangeArrowheads="1"/>
            </p:cNvSpPr>
            <p:nvPr/>
          </p:nvSpPr>
          <p:spPr bwMode="auto">
            <a:xfrm>
              <a:off x="2365" y="2089"/>
              <a:ext cx="27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2</a:t>
              </a:r>
            </a:p>
          </p:txBody>
        </p:sp>
        <p:sp>
          <p:nvSpPr>
            <p:cNvPr id="41040" name="Rectangle 151"/>
            <p:cNvSpPr>
              <a:spLocks noChangeArrowheads="1"/>
            </p:cNvSpPr>
            <p:nvPr/>
          </p:nvSpPr>
          <p:spPr bwMode="auto">
            <a:xfrm>
              <a:off x="3351" y="2089"/>
              <a:ext cx="2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3</a:t>
              </a:r>
            </a:p>
          </p:txBody>
        </p:sp>
        <p:sp>
          <p:nvSpPr>
            <p:cNvPr id="41041" name="Rectangle 152"/>
            <p:cNvSpPr>
              <a:spLocks noChangeArrowheads="1"/>
            </p:cNvSpPr>
            <p:nvPr/>
          </p:nvSpPr>
          <p:spPr bwMode="auto">
            <a:xfrm>
              <a:off x="2247" y="1662"/>
              <a:ext cx="515" cy="1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Sterilgutlager</a:t>
              </a:r>
            </a:p>
          </p:txBody>
        </p:sp>
        <p:sp>
          <p:nvSpPr>
            <p:cNvPr id="41042" name="Rectangle 153"/>
            <p:cNvSpPr>
              <a:spLocks noChangeArrowheads="1"/>
            </p:cNvSpPr>
            <p:nvPr/>
          </p:nvSpPr>
          <p:spPr bwMode="auto">
            <a:xfrm>
              <a:off x="1172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1043" name="Rectangle 154"/>
            <p:cNvSpPr>
              <a:spLocks noChangeArrowheads="1"/>
            </p:cNvSpPr>
            <p:nvPr/>
          </p:nvSpPr>
          <p:spPr bwMode="auto">
            <a:xfrm>
              <a:off x="2308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1044" name="Rectangle 155"/>
            <p:cNvSpPr>
              <a:spLocks noChangeArrowheads="1"/>
            </p:cNvSpPr>
            <p:nvPr/>
          </p:nvSpPr>
          <p:spPr bwMode="auto">
            <a:xfrm>
              <a:off x="3267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1045" name="Rectangle 156"/>
            <p:cNvSpPr>
              <a:spLocks noChangeArrowheads="1"/>
            </p:cNvSpPr>
            <p:nvPr/>
          </p:nvSpPr>
          <p:spPr bwMode="auto">
            <a:xfrm rot="-5400000">
              <a:off x="1900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1046" name="Rectangle 157"/>
            <p:cNvSpPr>
              <a:spLocks noChangeArrowheads="1"/>
            </p:cNvSpPr>
            <p:nvPr/>
          </p:nvSpPr>
          <p:spPr bwMode="auto">
            <a:xfrm rot="-5400000">
              <a:off x="2959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1047" name="Rectangle 158"/>
            <p:cNvSpPr>
              <a:spLocks noChangeArrowheads="1"/>
            </p:cNvSpPr>
            <p:nvPr/>
          </p:nvSpPr>
          <p:spPr bwMode="auto">
            <a:xfrm>
              <a:off x="473" y="2365"/>
              <a:ext cx="57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Aufwachraum</a:t>
              </a:r>
            </a:p>
          </p:txBody>
        </p:sp>
        <p:sp>
          <p:nvSpPr>
            <p:cNvPr id="41048" name="Rectangle 159"/>
            <p:cNvSpPr>
              <a:spLocks noChangeArrowheads="1"/>
            </p:cNvSpPr>
            <p:nvPr/>
          </p:nvSpPr>
          <p:spPr bwMode="auto">
            <a:xfrm>
              <a:off x="621" y="3317"/>
              <a:ext cx="4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Diktierplätze</a:t>
              </a:r>
            </a:p>
          </p:txBody>
        </p:sp>
        <p:sp>
          <p:nvSpPr>
            <p:cNvPr id="41049" name="Rectangle 160"/>
            <p:cNvSpPr>
              <a:spLocks noChangeArrowheads="1"/>
            </p:cNvSpPr>
            <p:nvPr/>
          </p:nvSpPr>
          <p:spPr bwMode="auto">
            <a:xfrm>
              <a:off x="1381" y="3269"/>
              <a:ext cx="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Leit-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stelle</a:t>
              </a:r>
            </a:p>
          </p:txBody>
        </p:sp>
        <p:sp>
          <p:nvSpPr>
            <p:cNvPr id="41050" name="Rectangle 161"/>
            <p:cNvSpPr>
              <a:spLocks noChangeArrowheads="1"/>
            </p:cNvSpPr>
            <p:nvPr/>
          </p:nvSpPr>
          <p:spPr bwMode="auto">
            <a:xfrm>
              <a:off x="728" y="3611"/>
              <a:ext cx="6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Aufenthaltsraum</a:t>
              </a:r>
            </a:p>
          </p:txBody>
        </p:sp>
        <p:sp>
          <p:nvSpPr>
            <p:cNvPr id="41051" name="Rectangle 162"/>
            <p:cNvSpPr>
              <a:spLocks noChangeArrowheads="1"/>
            </p:cNvSpPr>
            <p:nvPr/>
          </p:nvSpPr>
          <p:spPr bwMode="auto">
            <a:xfrm>
              <a:off x="1819" y="3560"/>
              <a:ext cx="42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Patienten-</a:t>
              </a:r>
              <a:b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41052" name="Rectangle 163"/>
            <p:cNvSpPr>
              <a:spLocks noChangeArrowheads="1"/>
            </p:cNvSpPr>
            <p:nvPr/>
          </p:nvSpPr>
          <p:spPr bwMode="auto">
            <a:xfrm>
              <a:off x="2686" y="3563"/>
              <a:ext cx="3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Personal-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1514660" name="Line 164"/>
            <p:cNvSpPr>
              <a:spLocks noChangeShapeType="1"/>
            </p:cNvSpPr>
            <p:nvPr/>
          </p:nvSpPr>
          <p:spPr bwMode="auto">
            <a:xfrm flipV="1">
              <a:off x="3285" y="3263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61" name="Line 165"/>
            <p:cNvSpPr>
              <a:spLocks noChangeShapeType="1"/>
            </p:cNvSpPr>
            <p:nvPr/>
          </p:nvSpPr>
          <p:spPr bwMode="auto">
            <a:xfrm flipH="1">
              <a:off x="3085" y="3500"/>
              <a:ext cx="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55" name="Rectangle 166"/>
            <p:cNvSpPr>
              <a:spLocks noChangeArrowheads="1"/>
            </p:cNvSpPr>
            <p:nvPr/>
          </p:nvSpPr>
          <p:spPr bwMode="auto">
            <a:xfrm>
              <a:off x="3330" y="3347"/>
              <a:ext cx="2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berei-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tungs-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1056" name="Rectangle 167"/>
            <p:cNvSpPr>
              <a:spLocks noChangeArrowheads="1"/>
            </p:cNvSpPr>
            <p:nvPr/>
          </p:nvSpPr>
          <p:spPr bwMode="auto">
            <a:xfrm>
              <a:off x="3823" y="3297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Ver-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41057" name="Rectangle 168"/>
            <p:cNvSpPr>
              <a:spLocks noChangeArrowheads="1"/>
            </p:cNvSpPr>
            <p:nvPr/>
          </p:nvSpPr>
          <p:spPr bwMode="auto">
            <a:xfrm>
              <a:off x="3823" y="3573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Ent-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1514665" name="Line 169"/>
            <p:cNvSpPr>
              <a:spLocks noChangeShapeType="1"/>
            </p:cNvSpPr>
            <p:nvPr/>
          </p:nvSpPr>
          <p:spPr bwMode="auto">
            <a:xfrm flipV="1">
              <a:off x="1827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66" name="Line 170"/>
            <p:cNvSpPr>
              <a:spLocks noChangeShapeType="1"/>
            </p:cNvSpPr>
            <p:nvPr/>
          </p:nvSpPr>
          <p:spPr bwMode="auto">
            <a:xfrm flipV="1">
              <a:off x="2968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67" name="Line 171"/>
            <p:cNvSpPr>
              <a:spLocks noChangeShapeType="1"/>
            </p:cNvSpPr>
            <p:nvPr/>
          </p:nvSpPr>
          <p:spPr bwMode="auto">
            <a:xfrm flipV="1">
              <a:off x="2250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68" name="Line 172"/>
            <p:cNvSpPr>
              <a:spLocks noChangeShapeType="1"/>
            </p:cNvSpPr>
            <p:nvPr/>
          </p:nvSpPr>
          <p:spPr bwMode="auto">
            <a:xfrm flipV="1">
              <a:off x="3014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69" name="Line 173"/>
            <p:cNvSpPr>
              <a:spLocks noChangeShapeType="1"/>
            </p:cNvSpPr>
            <p:nvPr/>
          </p:nvSpPr>
          <p:spPr bwMode="auto">
            <a:xfrm flipV="1">
              <a:off x="3014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70" name="Line 174"/>
            <p:cNvSpPr>
              <a:spLocks noChangeShapeType="1"/>
            </p:cNvSpPr>
            <p:nvPr/>
          </p:nvSpPr>
          <p:spPr bwMode="auto">
            <a:xfrm flipV="1">
              <a:off x="2718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71" name="Line 175"/>
            <p:cNvSpPr>
              <a:spLocks noChangeShapeType="1"/>
            </p:cNvSpPr>
            <p:nvPr/>
          </p:nvSpPr>
          <p:spPr bwMode="auto">
            <a:xfrm flipV="1">
              <a:off x="2718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72" name="Line 176"/>
            <p:cNvSpPr>
              <a:spLocks noChangeShapeType="1"/>
            </p:cNvSpPr>
            <p:nvPr/>
          </p:nvSpPr>
          <p:spPr bwMode="auto">
            <a:xfrm rot="16200000" flipV="1">
              <a:off x="379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73" name="Line 177"/>
            <p:cNvSpPr>
              <a:spLocks noChangeShapeType="1"/>
            </p:cNvSpPr>
            <p:nvPr/>
          </p:nvSpPr>
          <p:spPr bwMode="auto">
            <a:xfrm rot="16200000" flipV="1">
              <a:off x="414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74" name="Line 178"/>
            <p:cNvSpPr>
              <a:spLocks noChangeShapeType="1"/>
            </p:cNvSpPr>
            <p:nvPr/>
          </p:nvSpPr>
          <p:spPr bwMode="auto">
            <a:xfrm rot="16200000" flipV="1">
              <a:off x="381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4675" name="Line 179"/>
            <p:cNvSpPr>
              <a:spLocks noChangeShapeType="1"/>
            </p:cNvSpPr>
            <p:nvPr/>
          </p:nvSpPr>
          <p:spPr bwMode="auto">
            <a:xfrm rot="16200000" flipV="1">
              <a:off x="416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69" name="Rectangle 180"/>
            <p:cNvSpPr>
              <a:spLocks noChangeArrowheads="1"/>
            </p:cNvSpPr>
            <p:nvPr/>
          </p:nvSpPr>
          <p:spPr bwMode="auto">
            <a:xfrm>
              <a:off x="4174" y="1721"/>
              <a:ext cx="16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zug</a:t>
              </a:r>
            </a:p>
          </p:txBody>
        </p:sp>
        <p:sp>
          <p:nvSpPr>
            <p:cNvPr id="41070" name="Rectangle 181"/>
            <p:cNvSpPr>
              <a:spLocks noChangeArrowheads="1"/>
            </p:cNvSpPr>
            <p:nvPr/>
          </p:nvSpPr>
          <p:spPr bwMode="auto">
            <a:xfrm>
              <a:off x="2070" y="3873"/>
              <a:ext cx="6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Krankenhausflur</a:t>
              </a:r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9252DFF0-AB94-4649-8AD4-AAAC8A27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86D-A88D-4221-A521-A462960675B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48"/>
    </mc:Choice>
    <mc:Fallback xmlns="">
      <p:transition spd="slow" advTm="6804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22" name="Rectangle 2"/>
          <p:cNvSpPr>
            <a:spLocks noChangeArrowheads="1"/>
          </p:cNvSpPr>
          <p:nvPr/>
        </p:nvSpPr>
        <p:spPr bwMode="auto">
          <a:xfrm>
            <a:off x="352425" y="2540000"/>
            <a:ext cx="627380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/>
              <a:t>Räumliche Zuordnung</a:t>
            </a:r>
            <a:br>
              <a:rPr lang="de-DE" dirty="0"/>
            </a:br>
            <a:endParaRPr lang="de-DE" dirty="0"/>
          </a:p>
        </p:txBody>
      </p:sp>
      <p:sp>
        <p:nvSpPr>
          <p:cNvPr id="1515524" name="Rectangle 4"/>
          <p:cNvSpPr>
            <a:spLocks noChangeArrowheads="1"/>
          </p:cNvSpPr>
          <p:nvPr/>
        </p:nvSpPr>
        <p:spPr bwMode="auto">
          <a:xfrm>
            <a:off x="6772275" y="2540000"/>
            <a:ext cx="200025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515525" name="Rectangle 5"/>
          <p:cNvSpPr>
            <a:spLocks noChangeArrowheads="1"/>
          </p:cNvSpPr>
          <p:nvPr/>
        </p:nvSpPr>
        <p:spPr bwMode="auto">
          <a:xfrm>
            <a:off x="6772275" y="1885950"/>
            <a:ext cx="200025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861175" y="1965325"/>
            <a:ext cx="181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Die Handlungsträger</a:t>
            </a:r>
            <a:b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im OP-Bereich</a:t>
            </a:r>
          </a:p>
        </p:txBody>
      </p:sp>
      <p:sp>
        <p:nvSpPr>
          <p:cNvPr id="1515527" name="Rectangle 7"/>
          <p:cNvSpPr>
            <a:spLocks noChangeArrowheads="1"/>
          </p:cNvSpPr>
          <p:nvPr/>
        </p:nvSpPr>
        <p:spPr bwMode="auto">
          <a:xfrm>
            <a:off x="352425" y="1885950"/>
            <a:ext cx="627380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516063" y="2063750"/>
            <a:ext cx="39449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Der räumliche Aufbau eines OP-Bereichs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6946900" y="3259138"/>
            <a:ext cx="16478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OP-Pflegekraft</a:t>
            </a:r>
            <a:b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</a:b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(Springer)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Anästhesie-Pflegekraft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Anästhesist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OP-Pflegekraft (</a:t>
            </a:r>
            <a:r>
              <a:rPr lang="de-DE" sz="1200" dirty="0" err="1">
                <a:solidFill>
                  <a:schemeClr val="folHlink"/>
                </a:solidFill>
                <a:effectLst/>
                <a:latin typeface="Arial" charset="0"/>
              </a:rPr>
              <a:t>Instrumentierkraft</a:t>
            </a: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Assistenzarzt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Operateur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Wirtschaftsdienstkräfte</a:t>
            </a:r>
          </a:p>
        </p:txBody>
      </p:sp>
      <p:sp>
        <p:nvSpPr>
          <p:cNvPr id="1515530" name="AutoShape 10"/>
          <p:cNvSpPr>
            <a:spLocks noChangeArrowheads="1"/>
          </p:cNvSpPr>
          <p:nvPr/>
        </p:nvSpPr>
        <p:spPr bwMode="auto">
          <a:xfrm>
            <a:off x="35242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12763" y="1362075"/>
            <a:ext cx="47783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1515532" name="AutoShape 12"/>
          <p:cNvSpPr>
            <a:spLocks noChangeArrowheads="1"/>
          </p:cNvSpPr>
          <p:nvPr/>
        </p:nvSpPr>
        <p:spPr bwMode="auto">
          <a:xfrm>
            <a:off x="799147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8196263" y="1174750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1515534" name="AutoShape 14"/>
          <p:cNvSpPr>
            <a:spLocks noChangeArrowheads="1"/>
          </p:cNvSpPr>
          <p:nvPr/>
        </p:nvSpPr>
        <p:spPr bwMode="auto">
          <a:xfrm>
            <a:off x="1266825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479550" y="1266825"/>
            <a:ext cx="687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1515536" name="AutoShape 16"/>
          <p:cNvSpPr>
            <a:spLocks noChangeArrowheads="1"/>
          </p:cNvSpPr>
          <p:nvPr/>
        </p:nvSpPr>
        <p:spPr bwMode="auto">
          <a:xfrm>
            <a:off x="2371725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601913" y="12668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1515538" name="AutoShape 18"/>
          <p:cNvSpPr>
            <a:spLocks noChangeArrowheads="1"/>
          </p:cNvSpPr>
          <p:nvPr/>
        </p:nvSpPr>
        <p:spPr bwMode="auto">
          <a:xfrm>
            <a:off x="3479800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749675" y="1266825"/>
            <a:ext cx="55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15540" name="AutoShape 20"/>
          <p:cNvSpPr>
            <a:spLocks noChangeArrowheads="1"/>
          </p:cNvSpPr>
          <p:nvPr/>
        </p:nvSpPr>
        <p:spPr bwMode="auto">
          <a:xfrm>
            <a:off x="45735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784725" y="1266825"/>
            <a:ext cx="704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15542" name="AutoShape 22"/>
          <p:cNvSpPr>
            <a:spLocks noChangeArrowheads="1"/>
          </p:cNvSpPr>
          <p:nvPr/>
        </p:nvSpPr>
        <p:spPr bwMode="auto">
          <a:xfrm>
            <a:off x="5676900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5873750" y="1266825"/>
            <a:ext cx="706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1515544" name="AutoShape 24"/>
          <p:cNvSpPr>
            <a:spLocks noChangeArrowheads="1"/>
          </p:cNvSpPr>
          <p:nvPr/>
        </p:nvSpPr>
        <p:spPr bwMode="auto">
          <a:xfrm>
            <a:off x="67833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7023100" y="1266825"/>
            <a:ext cx="67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1266825" y="1150938"/>
            <a:ext cx="7505700" cy="5289550"/>
            <a:chOff x="865" y="3200"/>
            <a:chExt cx="5121" cy="3332"/>
          </a:xfrm>
        </p:grpSpPr>
        <p:sp>
          <p:nvSpPr>
            <p:cNvPr id="1515547" name="Rectangle 27"/>
            <p:cNvSpPr>
              <a:spLocks noChangeArrowheads="1"/>
            </p:cNvSpPr>
            <p:nvPr/>
          </p:nvSpPr>
          <p:spPr bwMode="auto">
            <a:xfrm>
              <a:off x="1674" y="5975"/>
              <a:ext cx="783" cy="31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548" name="Rectangle 28"/>
            <p:cNvSpPr>
              <a:spLocks noChangeArrowheads="1"/>
            </p:cNvSpPr>
            <p:nvPr/>
          </p:nvSpPr>
          <p:spPr bwMode="auto">
            <a:xfrm>
              <a:off x="4621" y="4075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161" name="Rectangle 29"/>
            <p:cNvSpPr>
              <a:spLocks noChangeArrowheads="1"/>
            </p:cNvSpPr>
            <p:nvPr/>
          </p:nvSpPr>
          <p:spPr bwMode="auto">
            <a:xfrm>
              <a:off x="4741" y="4528"/>
              <a:ext cx="1167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effectLst/>
                  <a:latin typeface="Arial" charset="0"/>
                </a:rPr>
                <a:t>OP-Pflegekraft</a:t>
              </a:r>
              <a:br>
                <a:rPr lang="de-DE" sz="1200" b="1" dirty="0">
                  <a:effectLst/>
                  <a:latin typeface="Arial" charset="0"/>
                </a:rPr>
              </a:br>
              <a:r>
                <a:rPr lang="de-DE" sz="1200" b="1" dirty="0"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OP-Pflegekraft (</a:t>
              </a:r>
              <a:r>
                <a:rPr lang="de-DE" sz="1200" dirty="0" err="1">
                  <a:solidFill>
                    <a:schemeClr val="folHlink"/>
                  </a:solidFill>
                  <a:effectLst/>
                  <a:latin typeface="Arial" charset="0"/>
                </a:rPr>
                <a:t>Instrumentierkraft</a:t>
              </a: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2162" name="Group 30"/>
            <p:cNvGrpSpPr>
              <a:grpSpLocks/>
            </p:cNvGrpSpPr>
            <p:nvPr/>
          </p:nvGrpSpPr>
          <p:grpSpPr bwMode="auto">
            <a:xfrm>
              <a:off x="865" y="3200"/>
              <a:ext cx="746" cy="375"/>
              <a:chOff x="865" y="899"/>
              <a:chExt cx="746" cy="375"/>
            </a:xfrm>
          </p:grpSpPr>
          <p:sp>
            <p:nvSpPr>
              <p:cNvPr id="1515551" name="AutoShape 31"/>
              <p:cNvSpPr>
                <a:spLocks noChangeArrowheads="1"/>
              </p:cNvSpPr>
              <p:nvPr/>
            </p:nvSpPr>
            <p:spPr bwMode="auto">
              <a:xfrm>
                <a:off x="865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0000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2164" name="Rectangle 32"/>
              <p:cNvSpPr>
                <a:spLocks noChangeArrowheads="1"/>
              </p:cNvSpPr>
              <p:nvPr/>
            </p:nvSpPr>
            <p:spPr bwMode="auto">
              <a:xfrm>
                <a:off x="1010" y="972"/>
                <a:ext cx="46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Ein-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schleusen</a:t>
                </a:r>
              </a:p>
            </p:txBody>
          </p:sp>
        </p:grpSp>
      </p:grpSp>
      <p:grpSp>
        <p:nvGrpSpPr>
          <p:cNvPr id="42011" name="Group 33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5554" name="Rectangle 34"/>
            <p:cNvSpPr>
              <a:spLocks noChangeArrowheads="1"/>
            </p:cNvSpPr>
            <p:nvPr/>
          </p:nvSpPr>
          <p:spPr bwMode="auto">
            <a:xfrm>
              <a:off x="2237" y="2516"/>
              <a:ext cx="570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555" name="Rectangle 35"/>
            <p:cNvSpPr>
              <a:spLocks noChangeArrowheads="1"/>
            </p:cNvSpPr>
            <p:nvPr/>
          </p:nvSpPr>
          <p:spPr bwMode="auto">
            <a:xfrm>
              <a:off x="3214" y="2516"/>
              <a:ext cx="542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556" name="Rectangle 36"/>
            <p:cNvSpPr>
              <a:spLocks noChangeArrowheads="1"/>
            </p:cNvSpPr>
            <p:nvPr/>
          </p:nvSpPr>
          <p:spPr bwMode="auto">
            <a:xfrm>
              <a:off x="1108" y="2516"/>
              <a:ext cx="545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557" name="Rectangle 37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155" name="Rectangle 38"/>
            <p:cNvSpPr>
              <a:spLocks noChangeArrowheads="1"/>
            </p:cNvSpPr>
            <p:nvPr/>
          </p:nvSpPr>
          <p:spPr bwMode="auto">
            <a:xfrm>
              <a:off x="4741" y="2053"/>
              <a:ext cx="1191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OP-Pflegekraft (</a:t>
              </a:r>
              <a:r>
                <a:rPr lang="de-DE" sz="1200" dirty="0" err="1">
                  <a:solidFill>
                    <a:schemeClr val="folHlink"/>
                  </a:solidFill>
                  <a:effectLst/>
                  <a:latin typeface="Arial" charset="0"/>
                </a:rPr>
                <a:t>Instrumentierkraft</a:t>
              </a: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2156" name="Group 39"/>
            <p:cNvGrpSpPr>
              <a:grpSpLocks/>
            </p:cNvGrpSpPr>
            <p:nvPr/>
          </p:nvGrpSpPr>
          <p:grpSpPr bwMode="auto">
            <a:xfrm>
              <a:off x="1619" y="725"/>
              <a:ext cx="747" cy="375"/>
              <a:chOff x="1619" y="899"/>
              <a:chExt cx="747" cy="375"/>
            </a:xfrm>
          </p:grpSpPr>
          <p:sp>
            <p:nvSpPr>
              <p:cNvPr id="1515560" name="AutoShape 40"/>
              <p:cNvSpPr>
                <a:spLocks noChangeArrowheads="1"/>
              </p:cNvSpPr>
              <p:nvPr/>
            </p:nvSpPr>
            <p:spPr bwMode="auto">
              <a:xfrm>
                <a:off x="1619" y="899"/>
                <a:ext cx="742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2158" name="Rectangle 41"/>
              <p:cNvSpPr>
                <a:spLocks noChangeArrowheads="1"/>
              </p:cNvSpPr>
              <p:nvPr/>
            </p:nvSpPr>
            <p:spPr bwMode="auto">
              <a:xfrm>
                <a:off x="1776" y="972"/>
                <a:ext cx="45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einleitung</a:t>
                </a:r>
              </a:p>
            </p:txBody>
          </p:sp>
        </p:grpSp>
      </p:grpSp>
      <p:grpSp>
        <p:nvGrpSpPr>
          <p:cNvPr id="42012" name="Group 42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5563" name="Rectangle 43"/>
            <p:cNvSpPr>
              <a:spLocks noChangeArrowheads="1"/>
            </p:cNvSpPr>
            <p:nvPr/>
          </p:nvSpPr>
          <p:spPr bwMode="auto">
            <a:xfrm>
              <a:off x="1108" y="1792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564" name="Rectangle 44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147" name="Rectangle 45"/>
            <p:cNvSpPr>
              <a:spLocks noChangeArrowheads="1"/>
            </p:cNvSpPr>
            <p:nvPr/>
          </p:nvSpPr>
          <p:spPr bwMode="auto">
            <a:xfrm>
              <a:off x="4741" y="2053"/>
              <a:ext cx="1191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effectLst/>
                  <a:latin typeface="Arial" charset="0"/>
                </a:rPr>
                <a:t>OP-Pflegekraft (</a:t>
              </a:r>
              <a:r>
                <a:rPr lang="de-DE" sz="1200" b="1" dirty="0" err="1">
                  <a:effectLst/>
                  <a:latin typeface="Arial" charset="0"/>
                </a:rPr>
                <a:t>Instrumentierkraft</a:t>
              </a:r>
              <a:r>
                <a:rPr lang="de-DE" sz="1200" b="1" dirty="0">
                  <a:effectLst/>
                  <a:latin typeface="Arial" charset="0"/>
                </a:rPr>
                <a:t>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dirty="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2148" name="Group 46"/>
            <p:cNvGrpSpPr>
              <a:grpSpLocks/>
            </p:cNvGrpSpPr>
            <p:nvPr/>
          </p:nvGrpSpPr>
          <p:grpSpPr bwMode="auto">
            <a:xfrm>
              <a:off x="2375" y="725"/>
              <a:ext cx="746" cy="375"/>
              <a:chOff x="2375" y="899"/>
              <a:chExt cx="746" cy="375"/>
            </a:xfrm>
          </p:grpSpPr>
          <p:sp>
            <p:nvSpPr>
              <p:cNvPr id="1515567" name="AutoShape 47"/>
              <p:cNvSpPr>
                <a:spLocks noChangeArrowheads="1"/>
              </p:cNvSpPr>
              <p:nvPr/>
            </p:nvSpPr>
            <p:spPr bwMode="auto">
              <a:xfrm>
                <a:off x="2375" y="899"/>
                <a:ext cx="741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2150" name="Rectangle 48"/>
              <p:cNvSpPr>
                <a:spLocks noChangeArrowheads="1"/>
              </p:cNvSpPr>
              <p:nvPr/>
            </p:nvSpPr>
            <p:spPr bwMode="auto">
              <a:xfrm>
                <a:off x="2559" y="972"/>
                <a:ext cx="37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Lagern/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Narkose</a:t>
                </a:r>
              </a:p>
            </p:txBody>
          </p:sp>
        </p:grpSp>
      </p:grpSp>
      <p:grpSp>
        <p:nvGrpSpPr>
          <p:cNvPr id="42013" name="Group 49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grpSp>
          <p:nvGrpSpPr>
            <p:cNvPr id="42139" name="Group 50"/>
            <p:cNvGrpSpPr>
              <a:grpSpLocks/>
            </p:cNvGrpSpPr>
            <p:nvPr/>
          </p:nvGrpSpPr>
          <p:grpSpPr bwMode="auto">
            <a:xfrm>
              <a:off x="1108" y="725"/>
              <a:ext cx="4878" cy="3332"/>
              <a:chOff x="1108" y="725"/>
              <a:chExt cx="4878" cy="3332"/>
            </a:xfrm>
          </p:grpSpPr>
          <p:sp>
            <p:nvSpPr>
              <p:cNvPr id="1515571" name="Rectangle 51"/>
              <p:cNvSpPr>
                <a:spLocks noChangeArrowheads="1"/>
              </p:cNvSpPr>
              <p:nvPr/>
            </p:nvSpPr>
            <p:spPr bwMode="auto">
              <a:xfrm>
                <a:off x="1108" y="1790"/>
                <a:ext cx="2836" cy="72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15572" name="Rectangle 52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2143" name="Rectangle 53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 dirty="0">
                    <a:effectLst/>
                    <a:latin typeface="Arial" charset="0"/>
                  </a:rPr>
                  <a:t>OP-Pflegekraft</a:t>
                </a:r>
                <a:br>
                  <a:rPr lang="de-DE" sz="1200" b="1" dirty="0">
                    <a:effectLst/>
                    <a:latin typeface="Arial" charset="0"/>
                  </a:rPr>
                </a:br>
                <a:r>
                  <a:rPr lang="de-DE" sz="1200" b="1" dirty="0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 dirty="0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 dirty="0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 dirty="0">
                    <a:effectLst/>
                    <a:latin typeface="Arial" charset="0"/>
                  </a:rPr>
                  <a:t>OP-Pflegekraft (</a:t>
                </a:r>
                <a:r>
                  <a:rPr lang="de-DE" sz="1200" b="1" dirty="0" err="1">
                    <a:effectLst/>
                    <a:latin typeface="Arial" charset="0"/>
                  </a:rPr>
                  <a:t>Instrumentierkraft</a:t>
                </a:r>
                <a:r>
                  <a:rPr lang="de-DE" sz="1200" b="1" dirty="0">
                    <a:effectLst/>
                    <a:latin typeface="Arial" charset="0"/>
                  </a:rPr>
                  <a:t>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 dirty="0"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 dirty="0"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dirty="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  <p:sp>
            <p:nvSpPr>
              <p:cNvPr id="1515574" name="AutoShape 54"/>
              <p:cNvSpPr>
                <a:spLocks noChangeArrowheads="1"/>
              </p:cNvSpPr>
              <p:nvPr/>
            </p:nvSpPr>
            <p:spPr bwMode="auto">
              <a:xfrm>
                <a:off x="3121" y="725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42140" name="Rectangle 55"/>
            <p:cNvSpPr>
              <a:spLocks noChangeArrowheads="1"/>
            </p:cNvSpPr>
            <p:nvPr/>
          </p:nvSpPr>
          <p:spPr bwMode="auto">
            <a:xfrm>
              <a:off x="3265" y="798"/>
              <a:ext cx="4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762000" eaLnBrk="0" hangingPunct="0"/>
              <a:r>
                <a:rPr lang="de-DE" sz="1200" b="1">
                  <a:effectLst/>
                  <a:latin typeface="Arial" charset="0"/>
                </a:rPr>
                <a:t>Operation/</a:t>
              </a:r>
              <a:br>
                <a:rPr lang="de-DE" sz="1200" b="1">
                  <a:effectLst/>
                  <a:latin typeface="Arial" charset="0"/>
                </a:rPr>
              </a:br>
              <a:r>
                <a:rPr lang="de-DE" sz="1200" b="1">
                  <a:effectLst/>
                  <a:latin typeface="Arial" charset="0"/>
                </a:rPr>
                <a:t>Narkose</a:t>
              </a:r>
            </a:p>
          </p:txBody>
        </p:sp>
      </p:grpSp>
      <p:grpSp>
        <p:nvGrpSpPr>
          <p:cNvPr id="42014" name="Group 56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5577" name="Rectangle 57"/>
            <p:cNvSpPr>
              <a:spLocks noChangeArrowheads="1"/>
            </p:cNvSpPr>
            <p:nvPr/>
          </p:nvSpPr>
          <p:spPr bwMode="auto">
            <a:xfrm>
              <a:off x="1108" y="1795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2133" name="Group 58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15579" name="Rectangle 59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2138" name="Rectangle 60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dirty="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</a:t>
                </a:r>
                <a:br>
                  <a:rPr lang="de-DE" sz="1200" dirty="0">
                    <a:solidFill>
                      <a:schemeClr val="folHlink"/>
                    </a:solidFill>
                    <a:effectLst/>
                    <a:latin typeface="Arial" charset="0"/>
                  </a:rPr>
                </a:br>
                <a:r>
                  <a:rPr lang="de-DE" sz="1200" dirty="0">
                    <a:solidFill>
                      <a:schemeClr val="folHlink"/>
                    </a:solidFill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 dirty="0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 dirty="0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dirty="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</a:t>
                </a:r>
                <a:r>
                  <a:rPr lang="de-DE" sz="1200" dirty="0" err="1">
                    <a:solidFill>
                      <a:schemeClr val="folHlink"/>
                    </a:solidFill>
                    <a:effectLst/>
                    <a:latin typeface="Arial" charset="0"/>
                  </a:rPr>
                  <a:t>Instrumentierkraft</a:t>
                </a:r>
                <a:r>
                  <a:rPr lang="de-DE" sz="1200" dirty="0">
                    <a:solidFill>
                      <a:schemeClr val="folHlink"/>
                    </a:solidFill>
                    <a:effectLst/>
                    <a:latin typeface="Arial" charset="0"/>
                  </a:rPr>
                  <a:t>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dirty="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dirty="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dirty="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2134" name="Group 61"/>
            <p:cNvGrpSpPr>
              <a:grpSpLocks/>
            </p:cNvGrpSpPr>
            <p:nvPr/>
          </p:nvGrpSpPr>
          <p:grpSpPr bwMode="auto">
            <a:xfrm>
              <a:off x="3874" y="725"/>
              <a:ext cx="747" cy="375"/>
              <a:chOff x="3874" y="899"/>
              <a:chExt cx="747" cy="375"/>
            </a:xfrm>
          </p:grpSpPr>
          <p:sp>
            <p:nvSpPr>
              <p:cNvPr id="1515582" name="AutoShape 62"/>
              <p:cNvSpPr>
                <a:spLocks noChangeArrowheads="1"/>
              </p:cNvSpPr>
              <p:nvPr/>
            </p:nvSpPr>
            <p:spPr bwMode="auto">
              <a:xfrm>
                <a:off x="3874" y="899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2136" name="Rectangle 63"/>
              <p:cNvSpPr>
                <a:spLocks noChangeArrowheads="1"/>
              </p:cNvSpPr>
              <p:nvPr/>
            </p:nvSpPr>
            <p:spPr bwMode="auto">
              <a:xfrm>
                <a:off x="4008" y="972"/>
                <a:ext cx="482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ausleitung</a:t>
                </a:r>
              </a:p>
            </p:txBody>
          </p:sp>
        </p:grpSp>
      </p:grpSp>
      <p:grpSp>
        <p:nvGrpSpPr>
          <p:cNvPr id="42015" name="Group 64"/>
          <p:cNvGrpSpPr>
            <a:grpSpLocks/>
          </p:cNvGrpSpPr>
          <p:nvPr/>
        </p:nvGrpSpPr>
        <p:grpSpPr bwMode="auto">
          <a:xfrm>
            <a:off x="600075" y="1150938"/>
            <a:ext cx="8172450" cy="5289550"/>
            <a:chOff x="410" y="725"/>
            <a:chExt cx="5576" cy="3332"/>
          </a:xfrm>
        </p:grpSpPr>
        <p:sp>
          <p:nvSpPr>
            <p:cNvPr id="1515585" name="Rectangle 65"/>
            <p:cNvSpPr>
              <a:spLocks noChangeArrowheads="1"/>
            </p:cNvSpPr>
            <p:nvPr/>
          </p:nvSpPr>
          <p:spPr bwMode="auto">
            <a:xfrm>
              <a:off x="410" y="1647"/>
              <a:ext cx="698" cy="158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2126" name="Group 66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15587" name="Rectangle 67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2131" name="Rectangle 68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82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2127" name="Group 69"/>
            <p:cNvGrpSpPr>
              <a:grpSpLocks/>
            </p:cNvGrpSpPr>
            <p:nvPr/>
          </p:nvGrpSpPr>
          <p:grpSpPr bwMode="auto">
            <a:xfrm>
              <a:off x="4629" y="725"/>
              <a:ext cx="746" cy="375"/>
              <a:chOff x="4629" y="899"/>
              <a:chExt cx="746" cy="375"/>
            </a:xfrm>
          </p:grpSpPr>
          <p:sp>
            <p:nvSpPr>
              <p:cNvPr id="1515590" name="AutoShape 70"/>
              <p:cNvSpPr>
                <a:spLocks noChangeArrowheads="1"/>
              </p:cNvSpPr>
              <p:nvPr/>
            </p:nvSpPr>
            <p:spPr bwMode="auto">
              <a:xfrm>
                <a:off x="4629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2129" name="Rectangle 71"/>
              <p:cNvSpPr>
                <a:spLocks noChangeArrowheads="1"/>
              </p:cNvSpPr>
              <p:nvPr/>
            </p:nvSpPr>
            <p:spPr bwMode="auto">
              <a:xfrm>
                <a:off x="4793" y="972"/>
                <a:ext cx="46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 dirty="0">
                    <a:effectLst/>
                    <a:latin typeface="Arial" charset="0"/>
                  </a:rPr>
                  <a:t>Patienten-</a:t>
                </a:r>
                <a:br>
                  <a:rPr lang="de-DE" sz="1200" b="1" dirty="0">
                    <a:effectLst/>
                    <a:latin typeface="Arial" charset="0"/>
                  </a:rPr>
                </a:br>
                <a:r>
                  <a:rPr lang="de-DE" sz="1200" b="1" dirty="0" err="1">
                    <a:effectLst/>
                    <a:latin typeface="Arial" charset="0"/>
                  </a:rPr>
                  <a:t>übergabe</a:t>
                </a:r>
                <a:endParaRPr lang="de-DE" sz="1200" b="1" dirty="0"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2016" name="Group 72"/>
          <p:cNvGrpSpPr>
            <a:grpSpLocks/>
          </p:cNvGrpSpPr>
          <p:nvPr/>
        </p:nvGrpSpPr>
        <p:grpSpPr bwMode="auto">
          <a:xfrm>
            <a:off x="6772275" y="2540000"/>
            <a:ext cx="2000250" cy="3900488"/>
            <a:chOff x="4717" y="1870"/>
            <a:chExt cx="1365" cy="2046"/>
          </a:xfrm>
        </p:grpSpPr>
        <p:sp>
          <p:nvSpPr>
            <p:cNvPr id="1515593" name="Rectangle 73"/>
            <p:cNvSpPr>
              <a:spLocks noChangeArrowheads="1"/>
            </p:cNvSpPr>
            <p:nvPr/>
          </p:nvSpPr>
          <p:spPr bwMode="auto">
            <a:xfrm>
              <a:off x="4717" y="1870"/>
              <a:ext cx="1365" cy="2046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124" name="Rectangle 74"/>
            <p:cNvSpPr>
              <a:spLocks noChangeArrowheads="1"/>
            </p:cNvSpPr>
            <p:nvPr/>
          </p:nvSpPr>
          <p:spPr bwMode="auto">
            <a:xfrm>
              <a:off x="4837" y="2273"/>
              <a:ext cx="1124" cy="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</a:b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smtClean="0">
                  <a:solidFill>
                    <a:srgbClr val="000000"/>
                  </a:solidFill>
                  <a:effectLst/>
                  <a:latin typeface="Arial" charset="0"/>
                </a:rPr>
                <a:t>Anästhesist*in</a:t>
              </a:r>
              <a:endParaRPr lang="de-DE" sz="1200" b="1" dirty="0">
                <a:solidFill>
                  <a:srgbClr val="000000"/>
                </a:solidFill>
                <a:effectLst/>
                <a:latin typeface="Arial" charset="0"/>
              </a:endParaRP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OP-Pflegekraft (</a:t>
              </a:r>
              <a:r>
                <a:rPr lang="de-DE" sz="1200" b="1" dirty="0" err="1">
                  <a:solidFill>
                    <a:srgbClr val="000000"/>
                  </a:solidFill>
                  <a:effectLst/>
                  <a:latin typeface="Arial" charset="0"/>
                </a:rPr>
                <a:t>Instrumentierkraft</a:t>
              </a: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err="1" smtClean="0">
                  <a:solidFill>
                    <a:srgbClr val="000000"/>
                  </a:solidFill>
                  <a:effectLst/>
                  <a:latin typeface="Arial" charset="0"/>
                </a:rPr>
                <a:t>Assistenzärzt</a:t>
              </a:r>
              <a:r>
                <a:rPr lang="de-DE" sz="1200" b="1" dirty="0" smtClean="0">
                  <a:solidFill>
                    <a:srgbClr val="000000"/>
                  </a:solidFill>
                  <a:effectLst/>
                  <a:latin typeface="Arial" charset="0"/>
                </a:rPr>
                <a:t>*in</a:t>
              </a:r>
              <a:endParaRPr lang="de-DE" sz="1200" b="1" dirty="0">
                <a:solidFill>
                  <a:srgbClr val="000000"/>
                </a:solidFill>
                <a:effectLst/>
                <a:latin typeface="Arial" charset="0"/>
              </a:endParaRP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smtClean="0">
                  <a:solidFill>
                    <a:srgbClr val="000000"/>
                  </a:solidFill>
                  <a:effectLst/>
                  <a:latin typeface="Arial" charset="0"/>
                </a:rPr>
                <a:t>Operateur*in</a:t>
              </a:r>
              <a:endParaRPr lang="de-DE" sz="1200" b="1" dirty="0"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2017" name="Group 75"/>
          <p:cNvGrpSpPr>
            <a:grpSpLocks/>
          </p:cNvGrpSpPr>
          <p:nvPr/>
        </p:nvGrpSpPr>
        <p:grpSpPr bwMode="auto">
          <a:xfrm>
            <a:off x="600075" y="2611438"/>
            <a:ext cx="5776913" cy="3759200"/>
            <a:chOff x="410" y="1645"/>
            <a:chExt cx="3942" cy="2368"/>
          </a:xfrm>
        </p:grpSpPr>
        <p:sp>
          <p:nvSpPr>
            <p:cNvPr id="1515596" name="Line 76"/>
            <p:cNvSpPr>
              <a:spLocks noChangeShapeType="1"/>
            </p:cNvSpPr>
            <p:nvPr/>
          </p:nvSpPr>
          <p:spPr bwMode="auto">
            <a:xfrm>
              <a:off x="410" y="3819"/>
              <a:ext cx="13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597" name="Line 77"/>
            <p:cNvSpPr>
              <a:spLocks noChangeShapeType="1"/>
            </p:cNvSpPr>
            <p:nvPr/>
          </p:nvSpPr>
          <p:spPr bwMode="auto">
            <a:xfrm>
              <a:off x="1907" y="3819"/>
              <a:ext cx="9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598" name="Line 78"/>
            <p:cNvSpPr>
              <a:spLocks noChangeShapeType="1"/>
            </p:cNvSpPr>
            <p:nvPr/>
          </p:nvSpPr>
          <p:spPr bwMode="auto">
            <a:xfrm>
              <a:off x="3044" y="3819"/>
              <a:ext cx="11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599" name="Line 79"/>
            <p:cNvSpPr>
              <a:spLocks noChangeShapeType="1"/>
            </p:cNvSpPr>
            <p:nvPr/>
          </p:nvSpPr>
          <p:spPr bwMode="auto">
            <a:xfrm flipV="1">
              <a:off x="4153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00" name="Line 80"/>
            <p:cNvSpPr>
              <a:spLocks noChangeShapeType="1"/>
            </p:cNvSpPr>
            <p:nvPr/>
          </p:nvSpPr>
          <p:spPr bwMode="auto">
            <a:xfrm flipV="1">
              <a:off x="4153" y="3439"/>
              <a:ext cx="0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01" name="Line 81"/>
            <p:cNvSpPr>
              <a:spLocks noChangeShapeType="1"/>
            </p:cNvSpPr>
            <p:nvPr/>
          </p:nvSpPr>
          <p:spPr bwMode="auto">
            <a:xfrm flipV="1">
              <a:off x="4153" y="1869"/>
              <a:ext cx="0" cy="14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02" name="Line 82"/>
            <p:cNvSpPr>
              <a:spLocks noChangeShapeType="1"/>
            </p:cNvSpPr>
            <p:nvPr/>
          </p:nvSpPr>
          <p:spPr bwMode="auto">
            <a:xfrm flipV="1">
              <a:off x="4153" y="1645"/>
              <a:ext cx="0" cy="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03" name="Line 83"/>
            <p:cNvSpPr>
              <a:spLocks noChangeShapeType="1"/>
            </p:cNvSpPr>
            <p:nvPr/>
          </p:nvSpPr>
          <p:spPr bwMode="auto">
            <a:xfrm>
              <a:off x="413" y="1645"/>
              <a:ext cx="3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04" name="Line 84"/>
            <p:cNvSpPr>
              <a:spLocks noChangeShapeType="1"/>
            </p:cNvSpPr>
            <p:nvPr/>
          </p:nvSpPr>
          <p:spPr bwMode="auto">
            <a:xfrm flipV="1">
              <a:off x="1108" y="1647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05" name="Line 85"/>
            <p:cNvSpPr>
              <a:spLocks noChangeShapeType="1"/>
            </p:cNvSpPr>
            <p:nvPr/>
          </p:nvSpPr>
          <p:spPr bwMode="auto">
            <a:xfrm flipV="1">
              <a:off x="1307" y="3231"/>
              <a:ext cx="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06" name="Line 86"/>
            <p:cNvSpPr>
              <a:spLocks noChangeShapeType="1"/>
            </p:cNvSpPr>
            <p:nvPr/>
          </p:nvSpPr>
          <p:spPr bwMode="auto">
            <a:xfrm flipV="1">
              <a:off x="1673" y="3423"/>
              <a:ext cx="0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07" name="Line 87"/>
            <p:cNvSpPr>
              <a:spLocks noChangeShapeType="1"/>
            </p:cNvSpPr>
            <p:nvPr/>
          </p:nvSpPr>
          <p:spPr bwMode="auto">
            <a:xfrm flipV="1">
              <a:off x="1673" y="3235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08" name="Line 88"/>
            <p:cNvSpPr>
              <a:spLocks noChangeShapeType="1"/>
            </p:cNvSpPr>
            <p:nvPr/>
          </p:nvSpPr>
          <p:spPr bwMode="auto">
            <a:xfrm flipH="1">
              <a:off x="1258" y="3231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09" name="Line 89"/>
            <p:cNvSpPr>
              <a:spLocks noChangeShapeType="1"/>
            </p:cNvSpPr>
            <p:nvPr/>
          </p:nvSpPr>
          <p:spPr bwMode="auto">
            <a:xfrm>
              <a:off x="1453" y="3500"/>
              <a:ext cx="7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10" name="Line 90"/>
            <p:cNvSpPr>
              <a:spLocks noChangeShapeType="1"/>
            </p:cNvSpPr>
            <p:nvPr/>
          </p:nvSpPr>
          <p:spPr bwMode="auto">
            <a:xfrm>
              <a:off x="410" y="3500"/>
              <a:ext cx="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11" name="Line 91"/>
            <p:cNvSpPr>
              <a:spLocks noChangeShapeType="1"/>
            </p:cNvSpPr>
            <p:nvPr/>
          </p:nvSpPr>
          <p:spPr bwMode="auto">
            <a:xfrm flipV="1">
              <a:off x="410" y="1645"/>
              <a:ext cx="0" cy="2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12" name="Line 92"/>
            <p:cNvSpPr>
              <a:spLocks noChangeShapeType="1"/>
            </p:cNvSpPr>
            <p:nvPr/>
          </p:nvSpPr>
          <p:spPr bwMode="auto">
            <a:xfrm>
              <a:off x="410" y="3231"/>
              <a:ext cx="7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13" name="Line 93"/>
            <p:cNvSpPr>
              <a:spLocks noChangeShapeType="1"/>
            </p:cNvSpPr>
            <p:nvPr/>
          </p:nvSpPr>
          <p:spPr bwMode="auto">
            <a:xfrm>
              <a:off x="1108" y="3177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14" name="Line 94"/>
            <p:cNvSpPr>
              <a:spLocks noChangeShapeType="1"/>
            </p:cNvSpPr>
            <p:nvPr/>
          </p:nvSpPr>
          <p:spPr bwMode="auto">
            <a:xfrm>
              <a:off x="2317" y="3500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15" name="Line 95"/>
            <p:cNvSpPr>
              <a:spLocks noChangeShapeType="1"/>
            </p:cNvSpPr>
            <p:nvPr/>
          </p:nvSpPr>
          <p:spPr bwMode="auto">
            <a:xfrm flipV="1">
              <a:off x="2457" y="3262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16" name="Line 96"/>
            <p:cNvSpPr>
              <a:spLocks noChangeShapeType="1"/>
            </p:cNvSpPr>
            <p:nvPr/>
          </p:nvSpPr>
          <p:spPr bwMode="auto">
            <a:xfrm flipH="1">
              <a:off x="2457" y="3263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17" name="Line 97"/>
            <p:cNvSpPr>
              <a:spLocks noChangeShapeType="1"/>
            </p:cNvSpPr>
            <p:nvPr/>
          </p:nvSpPr>
          <p:spPr bwMode="auto">
            <a:xfrm flipH="1">
              <a:off x="2793" y="3263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18" name="Line 98"/>
            <p:cNvSpPr>
              <a:spLocks noChangeShapeType="1"/>
            </p:cNvSpPr>
            <p:nvPr/>
          </p:nvSpPr>
          <p:spPr bwMode="auto">
            <a:xfrm flipH="1">
              <a:off x="3085" y="3263"/>
              <a:ext cx="5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19" name="Line 99"/>
            <p:cNvSpPr>
              <a:spLocks noChangeShapeType="1"/>
            </p:cNvSpPr>
            <p:nvPr/>
          </p:nvSpPr>
          <p:spPr bwMode="auto">
            <a:xfrm flipV="1">
              <a:off x="3615" y="3263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20" name="Line 100"/>
            <p:cNvSpPr>
              <a:spLocks noChangeShapeType="1"/>
            </p:cNvSpPr>
            <p:nvPr/>
          </p:nvSpPr>
          <p:spPr bwMode="auto">
            <a:xfrm flipV="1">
              <a:off x="3615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21" name="Line 101"/>
            <p:cNvSpPr>
              <a:spLocks noChangeShapeType="1"/>
            </p:cNvSpPr>
            <p:nvPr/>
          </p:nvSpPr>
          <p:spPr bwMode="auto">
            <a:xfrm flipV="1">
              <a:off x="2856" y="3263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22" name="Line 102"/>
            <p:cNvSpPr>
              <a:spLocks noChangeShapeType="1"/>
            </p:cNvSpPr>
            <p:nvPr/>
          </p:nvSpPr>
          <p:spPr bwMode="auto">
            <a:xfrm flipH="1">
              <a:off x="2793" y="3500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23" name="Line 103"/>
            <p:cNvSpPr>
              <a:spLocks noChangeShapeType="1"/>
            </p:cNvSpPr>
            <p:nvPr/>
          </p:nvSpPr>
          <p:spPr bwMode="auto">
            <a:xfrm flipH="1">
              <a:off x="3805" y="3263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24" name="Line 104"/>
            <p:cNvSpPr>
              <a:spLocks noChangeShapeType="1"/>
            </p:cNvSpPr>
            <p:nvPr/>
          </p:nvSpPr>
          <p:spPr bwMode="auto">
            <a:xfrm flipV="1">
              <a:off x="3805" y="326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25" name="Line 105"/>
            <p:cNvSpPr>
              <a:spLocks noChangeShapeType="1"/>
            </p:cNvSpPr>
            <p:nvPr/>
          </p:nvSpPr>
          <p:spPr bwMode="auto">
            <a:xfrm flipV="1">
              <a:off x="3805" y="3439"/>
              <a:ext cx="0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26" name="Line 106"/>
            <p:cNvSpPr>
              <a:spLocks noChangeShapeType="1"/>
            </p:cNvSpPr>
            <p:nvPr/>
          </p:nvSpPr>
          <p:spPr bwMode="auto">
            <a:xfrm flipV="1">
              <a:off x="3805" y="3742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27" name="Line 107"/>
            <p:cNvSpPr>
              <a:spLocks noChangeShapeType="1"/>
            </p:cNvSpPr>
            <p:nvPr/>
          </p:nvSpPr>
          <p:spPr bwMode="auto">
            <a:xfrm flipH="1">
              <a:off x="3805" y="3531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28" name="Line 108"/>
            <p:cNvSpPr>
              <a:spLocks noChangeShapeType="1"/>
            </p:cNvSpPr>
            <p:nvPr/>
          </p:nvSpPr>
          <p:spPr bwMode="auto">
            <a:xfrm>
              <a:off x="1108" y="2988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29" name="Line 109"/>
            <p:cNvSpPr>
              <a:spLocks noChangeShapeType="1"/>
            </p:cNvSpPr>
            <p:nvPr/>
          </p:nvSpPr>
          <p:spPr bwMode="auto">
            <a:xfrm flipV="1">
              <a:off x="165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30" name="Line 110"/>
            <p:cNvSpPr>
              <a:spLocks noChangeShapeType="1"/>
            </p:cNvSpPr>
            <p:nvPr/>
          </p:nvSpPr>
          <p:spPr bwMode="auto">
            <a:xfrm>
              <a:off x="1526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31" name="Line 111"/>
            <p:cNvSpPr>
              <a:spLocks noChangeShapeType="1"/>
            </p:cNvSpPr>
            <p:nvPr/>
          </p:nvSpPr>
          <p:spPr bwMode="auto">
            <a:xfrm>
              <a:off x="1108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32" name="Line 112"/>
            <p:cNvSpPr>
              <a:spLocks noChangeShapeType="1"/>
            </p:cNvSpPr>
            <p:nvPr/>
          </p:nvSpPr>
          <p:spPr bwMode="auto">
            <a:xfrm>
              <a:off x="1526" y="2514"/>
              <a:ext cx="1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33" name="Line 113"/>
            <p:cNvSpPr>
              <a:spLocks noChangeShapeType="1"/>
            </p:cNvSpPr>
            <p:nvPr/>
          </p:nvSpPr>
          <p:spPr bwMode="auto">
            <a:xfrm>
              <a:off x="1807" y="298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34" name="Line 114"/>
            <p:cNvSpPr>
              <a:spLocks noChangeShapeType="1"/>
            </p:cNvSpPr>
            <p:nvPr/>
          </p:nvSpPr>
          <p:spPr bwMode="auto">
            <a:xfrm flipV="1">
              <a:off x="1839" y="2514"/>
              <a:ext cx="0" cy="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35" name="Line 115"/>
            <p:cNvSpPr>
              <a:spLocks noChangeShapeType="1"/>
            </p:cNvSpPr>
            <p:nvPr/>
          </p:nvSpPr>
          <p:spPr bwMode="auto">
            <a:xfrm flipV="1">
              <a:off x="223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36" name="Line 116"/>
            <p:cNvSpPr>
              <a:spLocks noChangeShapeType="1"/>
            </p:cNvSpPr>
            <p:nvPr/>
          </p:nvSpPr>
          <p:spPr bwMode="auto">
            <a:xfrm>
              <a:off x="1108" y="1792"/>
              <a:ext cx="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37" name="Line 117"/>
            <p:cNvSpPr>
              <a:spLocks noChangeShapeType="1"/>
            </p:cNvSpPr>
            <p:nvPr/>
          </p:nvSpPr>
          <p:spPr bwMode="auto">
            <a:xfrm>
              <a:off x="1553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38" name="Line 118"/>
            <p:cNvSpPr>
              <a:spLocks noChangeShapeType="1"/>
            </p:cNvSpPr>
            <p:nvPr/>
          </p:nvSpPr>
          <p:spPr bwMode="auto">
            <a:xfrm>
              <a:off x="2516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39" name="Line 119"/>
            <p:cNvSpPr>
              <a:spLocks noChangeShapeType="1"/>
            </p:cNvSpPr>
            <p:nvPr/>
          </p:nvSpPr>
          <p:spPr bwMode="auto">
            <a:xfrm>
              <a:off x="3531" y="1792"/>
              <a:ext cx="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40" name="Line 120"/>
            <p:cNvSpPr>
              <a:spLocks noChangeShapeType="1"/>
            </p:cNvSpPr>
            <p:nvPr/>
          </p:nvSpPr>
          <p:spPr bwMode="auto">
            <a:xfrm>
              <a:off x="3944" y="1795"/>
              <a:ext cx="0" cy="1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41" name="Line 121"/>
            <p:cNvSpPr>
              <a:spLocks noChangeShapeType="1"/>
            </p:cNvSpPr>
            <p:nvPr/>
          </p:nvSpPr>
          <p:spPr bwMode="auto">
            <a:xfrm>
              <a:off x="410" y="3819"/>
              <a:ext cx="0" cy="1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42" name="Line 122"/>
            <p:cNvSpPr>
              <a:spLocks noChangeShapeType="1"/>
            </p:cNvSpPr>
            <p:nvPr/>
          </p:nvSpPr>
          <p:spPr bwMode="auto">
            <a:xfrm>
              <a:off x="410" y="4013"/>
              <a:ext cx="3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43" name="Line 123"/>
            <p:cNvSpPr>
              <a:spLocks noChangeShapeType="1"/>
            </p:cNvSpPr>
            <p:nvPr/>
          </p:nvSpPr>
          <p:spPr bwMode="auto">
            <a:xfrm>
              <a:off x="4352" y="2016"/>
              <a:ext cx="0" cy="19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44" name="Line 124"/>
            <p:cNvSpPr>
              <a:spLocks noChangeShapeType="1"/>
            </p:cNvSpPr>
            <p:nvPr/>
          </p:nvSpPr>
          <p:spPr bwMode="auto">
            <a:xfrm>
              <a:off x="4153" y="2016"/>
              <a:ext cx="1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45" name="Line 125"/>
            <p:cNvSpPr>
              <a:spLocks noChangeShapeType="1"/>
            </p:cNvSpPr>
            <p:nvPr/>
          </p:nvSpPr>
          <p:spPr bwMode="auto">
            <a:xfrm>
              <a:off x="4352" y="1647"/>
              <a:ext cx="0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46" name="Line 126"/>
            <p:cNvSpPr>
              <a:spLocks noChangeShapeType="1"/>
            </p:cNvSpPr>
            <p:nvPr/>
          </p:nvSpPr>
          <p:spPr bwMode="auto">
            <a:xfrm>
              <a:off x="2115" y="2988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47" name="Line 127"/>
            <p:cNvSpPr>
              <a:spLocks noChangeShapeType="1"/>
            </p:cNvSpPr>
            <p:nvPr/>
          </p:nvSpPr>
          <p:spPr bwMode="auto">
            <a:xfrm>
              <a:off x="2252" y="2988"/>
              <a:ext cx="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48" name="Line 12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49" name="Line 129"/>
            <p:cNvSpPr>
              <a:spLocks noChangeShapeType="1"/>
            </p:cNvSpPr>
            <p:nvPr/>
          </p:nvSpPr>
          <p:spPr bwMode="auto">
            <a:xfrm>
              <a:off x="2197" y="2514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50" name="Line 130"/>
            <p:cNvSpPr>
              <a:spLocks noChangeShapeType="1"/>
            </p:cNvSpPr>
            <p:nvPr/>
          </p:nvSpPr>
          <p:spPr bwMode="auto">
            <a:xfrm>
              <a:off x="2675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51" name="Line 131"/>
            <p:cNvSpPr>
              <a:spLocks noChangeShapeType="1"/>
            </p:cNvSpPr>
            <p:nvPr/>
          </p:nvSpPr>
          <p:spPr bwMode="auto">
            <a:xfrm>
              <a:off x="2675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52" name="Line 132"/>
            <p:cNvSpPr>
              <a:spLocks noChangeShapeType="1"/>
            </p:cNvSpPr>
            <p:nvPr/>
          </p:nvSpPr>
          <p:spPr bwMode="auto">
            <a:xfrm>
              <a:off x="2988" y="2514"/>
              <a:ext cx="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53" name="Line 133"/>
            <p:cNvSpPr>
              <a:spLocks noChangeShapeType="1"/>
            </p:cNvSpPr>
            <p:nvPr/>
          </p:nvSpPr>
          <p:spPr bwMode="auto">
            <a:xfrm flipV="1">
              <a:off x="321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54" name="Line 134"/>
            <p:cNvSpPr>
              <a:spLocks noChangeShapeType="1"/>
            </p:cNvSpPr>
            <p:nvPr/>
          </p:nvSpPr>
          <p:spPr bwMode="auto">
            <a:xfrm>
              <a:off x="1807" y="2516"/>
              <a:ext cx="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55" name="Line 135"/>
            <p:cNvSpPr>
              <a:spLocks noChangeShapeType="1"/>
            </p:cNvSpPr>
            <p:nvPr/>
          </p:nvSpPr>
          <p:spPr bwMode="auto">
            <a:xfrm flipV="1">
              <a:off x="2035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56" name="Line 136"/>
            <p:cNvSpPr>
              <a:spLocks noChangeShapeType="1"/>
            </p:cNvSpPr>
            <p:nvPr/>
          </p:nvSpPr>
          <p:spPr bwMode="auto">
            <a:xfrm flipV="1">
              <a:off x="2988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57" name="Line 137"/>
            <p:cNvSpPr>
              <a:spLocks noChangeShapeType="1"/>
            </p:cNvSpPr>
            <p:nvPr/>
          </p:nvSpPr>
          <p:spPr bwMode="auto">
            <a:xfrm>
              <a:off x="1994" y="2516"/>
              <a:ext cx="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58" name="Line 13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59" name="Line 139"/>
            <p:cNvSpPr>
              <a:spLocks noChangeShapeType="1"/>
            </p:cNvSpPr>
            <p:nvPr/>
          </p:nvSpPr>
          <p:spPr bwMode="auto">
            <a:xfrm flipV="1">
              <a:off x="2988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60" name="Line 140"/>
            <p:cNvSpPr>
              <a:spLocks noChangeShapeType="1"/>
            </p:cNvSpPr>
            <p:nvPr/>
          </p:nvSpPr>
          <p:spPr bwMode="auto">
            <a:xfrm>
              <a:off x="3160" y="2514"/>
              <a:ext cx="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61" name="Line 141"/>
            <p:cNvSpPr>
              <a:spLocks noChangeShapeType="1"/>
            </p:cNvSpPr>
            <p:nvPr/>
          </p:nvSpPr>
          <p:spPr bwMode="auto">
            <a:xfrm>
              <a:off x="2958" y="2988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62" name="Line 142"/>
            <p:cNvSpPr>
              <a:spLocks noChangeShapeType="1"/>
            </p:cNvSpPr>
            <p:nvPr/>
          </p:nvSpPr>
          <p:spPr bwMode="auto">
            <a:xfrm>
              <a:off x="3160" y="2988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63" name="Line 143"/>
            <p:cNvSpPr>
              <a:spLocks noChangeShapeType="1"/>
            </p:cNvSpPr>
            <p:nvPr/>
          </p:nvSpPr>
          <p:spPr bwMode="auto">
            <a:xfrm flipV="1">
              <a:off x="3754" y="2513"/>
              <a:ext cx="0" cy="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64" name="Line 144"/>
            <p:cNvSpPr>
              <a:spLocks noChangeShapeType="1"/>
            </p:cNvSpPr>
            <p:nvPr/>
          </p:nvSpPr>
          <p:spPr bwMode="auto">
            <a:xfrm>
              <a:off x="3627" y="2988"/>
              <a:ext cx="1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65" name="Line 145"/>
            <p:cNvSpPr>
              <a:spLocks noChangeShapeType="1"/>
            </p:cNvSpPr>
            <p:nvPr/>
          </p:nvSpPr>
          <p:spPr bwMode="auto">
            <a:xfrm>
              <a:off x="3204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66" name="Line 146"/>
            <p:cNvSpPr>
              <a:spLocks noChangeShapeType="1"/>
            </p:cNvSpPr>
            <p:nvPr/>
          </p:nvSpPr>
          <p:spPr bwMode="auto">
            <a:xfrm>
              <a:off x="3627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67" name="Line 147"/>
            <p:cNvSpPr>
              <a:spLocks noChangeShapeType="1"/>
            </p:cNvSpPr>
            <p:nvPr/>
          </p:nvSpPr>
          <p:spPr bwMode="auto">
            <a:xfrm>
              <a:off x="3884" y="2988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090" name="Rectangle 148"/>
            <p:cNvSpPr>
              <a:spLocks noChangeArrowheads="1"/>
            </p:cNvSpPr>
            <p:nvPr/>
          </p:nvSpPr>
          <p:spPr bwMode="auto">
            <a:xfrm>
              <a:off x="1409" y="2089"/>
              <a:ext cx="2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1</a:t>
              </a:r>
            </a:p>
          </p:txBody>
        </p:sp>
        <p:sp>
          <p:nvSpPr>
            <p:cNvPr id="42091" name="Rectangle 149"/>
            <p:cNvSpPr>
              <a:spLocks noChangeArrowheads="1"/>
            </p:cNvSpPr>
            <p:nvPr/>
          </p:nvSpPr>
          <p:spPr bwMode="auto">
            <a:xfrm>
              <a:off x="2365" y="2089"/>
              <a:ext cx="27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2</a:t>
              </a:r>
            </a:p>
          </p:txBody>
        </p:sp>
        <p:sp>
          <p:nvSpPr>
            <p:cNvPr id="42092" name="Rectangle 150"/>
            <p:cNvSpPr>
              <a:spLocks noChangeArrowheads="1"/>
            </p:cNvSpPr>
            <p:nvPr/>
          </p:nvSpPr>
          <p:spPr bwMode="auto">
            <a:xfrm>
              <a:off x="3351" y="2089"/>
              <a:ext cx="2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3</a:t>
              </a:r>
            </a:p>
          </p:txBody>
        </p:sp>
        <p:sp>
          <p:nvSpPr>
            <p:cNvPr id="42093" name="Rectangle 151"/>
            <p:cNvSpPr>
              <a:spLocks noChangeArrowheads="1"/>
            </p:cNvSpPr>
            <p:nvPr/>
          </p:nvSpPr>
          <p:spPr bwMode="auto">
            <a:xfrm>
              <a:off x="2247" y="1662"/>
              <a:ext cx="515" cy="1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Sterilgutlager</a:t>
              </a:r>
            </a:p>
          </p:txBody>
        </p:sp>
        <p:sp>
          <p:nvSpPr>
            <p:cNvPr id="42094" name="Rectangle 152"/>
            <p:cNvSpPr>
              <a:spLocks noChangeArrowheads="1"/>
            </p:cNvSpPr>
            <p:nvPr/>
          </p:nvSpPr>
          <p:spPr bwMode="auto">
            <a:xfrm>
              <a:off x="1172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2095" name="Rectangle 153"/>
            <p:cNvSpPr>
              <a:spLocks noChangeArrowheads="1"/>
            </p:cNvSpPr>
            <p:nvPr/>
          </p:nvSpPr>
          <p:spPr bwMode="auto">
            <a:xfrm>
              <a:off x="2308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2096" name="Rectangle 154"/>
            <p:cNvSpPr>
              <a:spLocks noChangeArrowheads="1"/>
            </p:cNvSpPr>
            <p:nvPr/>
          </p:nvSpPr>
          <p:spPr bwMode="auto">
            <a:xfrm>
              <a:off x="3267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2097" name="Rectangle 155"/>
            <p:cNvSpPr>
              <a:spLocks noChangeArrowheads="1"/>
            </p:cNvSpPr>
            <p:nvPr/>
          </p:nvSpPr>
          <p:spPr bwMode="auto">
            <a:xfrm rot="-5400000">
              <a:off x="1900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2098" name="Rectangle 156"/>
            <p:cNvSpPr>
              <a:spLocks noChangeArrowheads="1"/>
            </p:cNvSpPr>
            <p:nvPr/>
          </p:nvSpPr>
          <p:spPr bwMode="auto">
            <a:xfrm rot="-5400000">
              <a:off x="2959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2099" name="Rectangle 157"/>
            <p:cNvSpPr>
              <a:spLocks noChangeArrowheads="1"/>
            </p:cNvSpPr>
            <p:nvPr/>
          </p:nvSpPr>
          <p:spPr bwMode="auto">
            <a:xfrm>
              <a:off x="473" y="2365"/>
              <a:ext cx="57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Aufwachraum</a:t>
              </a:r>
            </a:p>
          </p:txBody>
        </p:sp>
        <p:sp>
          <p:nvSpPr>
            <p:cNvPr id="42100" name="Rectangle 158"/>
            <p:cNvSpPr>
              <a:spLocks noChangeArrowheads="1"/>
            </p:cNvSpPr>
            <p:nvPr/>
          </p:nvSpPr>
          <p:spPr bwMode="auto">
            <a:xfrm>
              <a:off x="621" y="3317"/>
              <a:ext cx="4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Diktierplätze</a:t>
              </a:r>
            </a:p>
          </p:txBody>
        </p:sp>
        <p:sp>
          <p:nvSpPr>
            <p:cNvPr id="42101" name="Rectangle 159"/>
            <p:cNvSpPr>
              <a:spLocks noChangeArrowheads="1"/>
            </p:cNvSpPr>
            <p:nvPr/>
          </p:nvSpPr>
          <p:spPr bwMode="auto">
            <a:xfrm>
              <a:off x="1381" y="3269"/>
              <a:ext cx="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Leit-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stelle</a:t>
              </a:r>
            </a:p>
          </p:txBody>
        </p:sp>
        <p:sp>
          <p:nvSpPr>
            <p:cNvPr id="42102" name="Rectangle 160"/>
            <p:cNvSpPr>
              <a:spLocks noChangeArrowheads="1"/>
            </p:cNvSpPr>
            <p:nvPr/>
          </p:nvSpPr>
          <p:spPr bwMode="auto">
            <a:xfrm>
              <a:off x="728" y="3611"/>
              <a:ext cx="6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Aufenthaltsraum</a:t>
              </a:r>
            </a:p>
          </p:txBody>
        </p:sp>
        <p:sp>
          <p:nvSpPr>
            <p:cNvPr id="42103" name="Rectangle 161"/>
            <p:cNvSpPr>
              <a:spLocks noChangeArrowheads="1"/>
            </p:cNvSpPr>
            <p:nvPr/>
          </p:nvSpPr>
          <p:spPr bwMode="auto">
            <a:xfrm>
              <a:off x="1819" y="3560"/>
              <a:ext cx="425" cy="1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Patienten-</a:t>
              </a:r>
              <a:b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42104" name="Rectangle 162"/>
            <p:cNvSpPr>
              <a:spLocks noChangeArrowheads="1"/>
            </p:cNvSpPr>
            <p:nvPr/>
          </p:nvSpPr>
          <p:spPr bwMode="auto">
            <a:xfrm>
              <a:off x="2686" y="3563"/>
              <a:ext cx="3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Personal-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1515683" name="Line 163"/>
            <p:cNvSpPr>
              <a:spLocks noChangeShapeType="1"/>
            </p:cNvSpPr>
            <p:nvPr/>
          </p:nvSpPr>
          <p:spPr bwMode="auto">
            <a:xfrm flipV="1">
              <a:off x="3285" y="3263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84" name="Line 164"/>
            <p:cNvSpPr>
              <a:spLocks noChangeShapeType="1"/>
            </p:cNvSpPr>
            <p:nvPr/>
          </p:nvSpPr>
          <p:spPr bwMode="auto">
            <a:xfrm flipH="1">
              <a:off x="3085" y="3500"/>
              <a:ext cx="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107" name="Rectangle 165"/>
            <p:cNvSpPr>
              <a:spLocks noChangeArrowheads="1"/>
            </p:cNvSpPr>
            <p:nvPr/>
          </p:nvSpPr>
          <p:spPr bwMode="auto">
            <a:xfrm>
              <a:off x="3330" y="3347"/>
              <a:ext cx="2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berei-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tungs-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2108" name="Rectangle 166"/>
            <p:cNvSpPr>
              <a:spLocks noChangeArrowheads="1"/>
            </p:cNvSpPr>
            <p:nvPr/>
          </p:nvSpPr>
          <p:spPr bwMode="auto">
            <a:xfrm>
              <a:off x="3823" y="3297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Ver-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42109" name="Rectangle 167"/>
            <p:cNvSpPr>
              <a:spLocks noChangeArrowheads="1"/>
            </p:cNvSpPr>
            <p:nvPr/>
          </p:nvSpPr>
          <p:spPr bwMode="auto">
            <a:xfrm>
              <a:off x="3823" y="3573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Ent-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1515688" name="Line 168"/>
            <p:cNvSpPr>
              <a:spLocks noChangeShapeType="1"/>
            </p:cNvSpPr>
            <p:nvPr/>
          </p:nvSpPr>
          <p:spPr bwMode="auto">
            <a:xfrm flipV="1">
              <a:off x="1827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89" name="Line 169"/>
            <p:cNvSpPr>
              <a:spLocks noChangeShapeType="1"/>
            </p:cNvSpPr>
            <p:nvPr/>
          </p:nvSpPr>
          <p:spPr bwMode="auto">
            <a:xfrm flipV="1">
              <a:off x="2968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90" name="Line 170"/>
            <p:cNvSpPr>
              <a:spLocks noChangeShapeType="1"/>
            </p:cNvSpPr>
            <p:nvPr/>
          </p:nvSpPr>
          <p:spPr bwMode="auto">
            <a:xfrm flipV="1">
              <a:off x="2250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91" name="Line 171"/>
            <p:cNvSpPr>
              <a:spLocks noChangeShapeType="1"/>
            </p:cNvSpPr>
            <p:nvPr/>
          </p:nvSpPr>
          <p:spPr bwMode="auto">
            <a:xfrm flipV="1">
              <a:off x="3014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92" name="Line 172"/>
            <p:cNvSpPr>
              <a:spLocks noChangeShapeType="1"/>
            </p:cNvSpPr>
            <p:nvPr/>
          </p:nvSpPr>
          <p:spPr bwMode="auto">
            <a:xfrm flipV="1">
              <a:off x="3014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93" name="Line 173"/>
            <p:cNvSpPr>
              <a:spLocks noChangeShapeType="1"/>
            </p:cNvSpPr>
            <p:nvPr/>
          </p:nvSpPr>
          <p:spPr bwMode="auto">
            <a:xfrm flipV="1">
              <a:off x="2718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94" name="Line 174"/>
            <p:cNvSpPr>
              <a:spLocks noChangeShapeType="1"/>
            </p:cNvSpPr>
            <p:nvPr/>
          </p:nvSpPr>
          <p:spPr bwMode="auto">
            <a:xfrm flipV="1">
              <a:off x="2718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95" name="Line 175"/>
            <p:cNvSpPr>
              <a:spLocks noChangeShapeType="1"/>
            </p:cNvSpPr>
            <p:nvPr/>
          </p:nvSpPr>
          <p:spPr bwMode="auto">
            <a:xfrm rot="16200000" flipV="1">
              <a:off x="379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96" name="Line 176"/>
            <p:cNvSpPr>
              <a:spLocks noChangeShapeType="1"/>
            </p:cNvSpPr>
            <p:nvPr/>
          </p:nvSpPr>
          <p:spPr bwMode="auto">
            <a:xfrm rot="16200000" flipV="1">
              <a:off x="414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97" name="Line 177"/>
            <p:cNvSpPr>
              <a:spLocks noChangeShapeType="1"/>
            </p:cNvSpPr>
            <p:nvPr/>
          </p:nvSpPr>
          <p:spPr bwMode="auto">
            <a:xfrm rot="16200000" flipV="1">
              <a:off x="381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5698" name="Line 178"/>
            <p:cNvSpPr>
              <a:spLocks noChangeShapeType="1"/>
            </p:cNvSpPr>
            <p:nvPr/>
          </p:nvSpPr>
          <p:spPr bwMode="auto">
            <a:xfrm rot="16200000" flipV="1">
              <a:off x="416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121" name="Rectangle 179"/>
            <p:cNvSpPr>
              <a:spLocks noChangeArrowheads="1"/>
            </p:cNvSpPr>
            <p:nvPr/>
          </p:nvSpPr>
          <p:spPr bwMode="auto">
            <a:xfrm>
              <a:off x="4174" y="1721"/>
              <a:ext cx="16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zug</a:t>
              </a:r>
            </a:p>
          </p:txBody>
        </p:sp>
        <p:sp>
          <p:nvSpPr>
            <p:cNvPr id="42122" name="Rectangle 180"/>
            <p:cNvSpPr>
              <a:spLocks noChangeArrowheads="1"/>
            </p:cNvSpPr>
            <p:nvPr/>
          </p:nvSpPr>
          <p:spPr bwMode="auto">
            <a:xfrm>
              <a:off x="2070" y="3873"/>
              <a:ext cx="6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Krankenhausflur</a:t>
              </a:r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22E47D84-CE02-4A23-9463-64D4DADF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86D-A88D-4221-A521-A462960675B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7"/>
    </mc:Choice>
    <mc:Fallback xmlns="">
      <p:transition spd="slow" advTm="1856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ChangeArrowheads="1"/>
          </p:cNvSpPr>
          <p:nvPr/>
        </p:nvSpPr>
        <p:spPr bwMode="auto">
          <a:xfrm>
            <a:off x="352425" y="2540000"/>
            <a:ext cx="627380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000" dirty="0"/>
              <a:t>Räumliche und personelle </a:t>
            </a:r>
            <a:r>
              <a:rPr lang="de-DE" sz="4000" dirty="0" smtClean="0"/>
              <a:t>Zuordnung</a:t>
            </a:r>
            <a:br>
              <a:rPr lang="de-DE" sz="4000" dirty="0" smtClean="0"/>
            </a:br>
            <a:endParaRPr lang="de-DE" sz="4000" dirty="0"/>
          </a:p>
        </p:txBody>
      </p:sp>
      <p:sp>
        <p:nvSpPr>
          <p:cNvPr id="1516548" name="Rectangle 4"/>
          <p:cNvSpPr>
            <a:spLocks noChangeArrowheads="1"/>
          </p:cNvSpPr>
          <p:nvPr/>
        </p:nvSpPr>
        <p:spPr bwMode="auto">
          <a:xfrm>
            <a:off x="6772275" y="2540000"/>
            <a:ext cx="200025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516549" name="Rectangle 5"/>
          <p:cNvSpPr>
            <a:spLocks noChangeArrowheads="1"/>
          </p:cNvSpPr>
          <p:nvPr/>
        </p:nvSpPr>
        <p:spPr bwMode="auto">
          <a:xfrm>
            <a:off x="6772275" y="1885950"/>
            <a:ext cx="200025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861175" y="1965325"/>
            <a:ext cx="181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Die Handlungsträger</a:t>
            </a:r>
            <a:b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im OP-Bereich</a:t>
            </a:r>
          </a:p>
        </p:txBody>
      </p:sp>
      <p:sp>
        <p:nvSpPr>
          <p:cNvPr id="1516551" name="Rectangle 7"/>
          <p:cNvSpPr>
            <a:spLocks noChangeArrowheads="1"/>
          </p:cNvSpPr>
          <p:nvPr/>
        </p:nvSpPr>
        <p:spPr bwMode="auto">
          <a:xfrm>
            <a:off x="352425" y="1885950"/>
            <a:ext cx="627380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516063" y="2063750"/>
            <a:ext cx="39449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Der räumliche Aufbau eines OP-Bereichs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6946900" y="3259138"/>
            <a:ext cx="16478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OP-Pflegekraft</a:t>
            </a:r>
            <a:b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</a:b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(Springer)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Anästhesie-Pflegekraft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Anästhesist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OP-Pflegekraft (</a:t>
            </a:r>
            <a:r>
              <a:rPr lang="de-DE" sz="1200" dirty="0" err="1">
                <a:solidFill>
                  <a:schemeClr val="folHlink"/>
                </a:solidFill>
                <a:effectLst/>
                <a:latin typeface="Arial" charset="0"/>
              </a:rPr>
              <a:t>Instrumentierkraft</a:t>
            </a: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Assistenzarzt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Operateur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Wirtschaftsdienstkräfte</a:t>
            </a:r>
          </a:p>
        </p:txBody>
      </p:sp>
      <p:sp>
        <p:nvSpPr>
          <p:cNvPr id="1516554" name="AutoShape 10"/>
          <p:cNvSpPr>
            <a:spLocks noChangeArrowheads="1"/>
          </p:cNvSpPr>
          <p:nvPr/>
        </p:nvSpPr>
        <p:spPr bwMode="auto">
          <a:xfrm>
            <a:off x="35242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512763" y="1362075"/>
            <a:ext cx="47783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1516556" name="AutoShape 12"/>
          <p:cNvSpPr>
            <a:spLocks noChangeArrowheads="1"/>
          </p:cNvSpPr>
          <p:nvPr/>
        </p:nvSpPr>
        <p:spPr bwMode="auto">
          <a:xfrm>
            <a:off x="799147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8196263" y="1174750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1516558" name="AutoShape 14"/>
          <p:cNvSpPr>
            <a:spLocks noChangeArrowheads="1"/>
          </p:cNvSpPr>
          <p:nvPr/>
        </p:nvSpPr>
        <p:spPr bwMode="auto">
          <a:xfrm>
            <a:off x="1266825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479550" y="1266825"/>
            <a:ext cx="687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1516560" name="AutoShape 16"/>
          <p:cNvSpPr>
            <a:spLocks noChangeArrowheads="1"/>
          </p:cNvSpPr>
          <p:nvPr/>
        </p:nvSpPr>
        <p:spPr bwMode="auto">
          <a:xfrm>
            <a:off x="2371725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2601913" y="12668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1516562" name="AutoShape 18"/>
          <p:cNvSpPr>
            <a:spLocks noChangeArrowheads="1"/>
          </p:cNvSpPr>
          <p:nvPr/>
        </p:nvSpPr>
        <p:spPr bwMode="auto">
          <a:xfrm>
            <a:off x="3479800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3749675" y="1266825"/>
            <a:ext cx="55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16564" name="AutoShape 20"/>
          <p:cNvSpPr>
            <a:spLocks noChangeArrowheads="1"/>
          </p:cNvSpPr>
          <p:nvPr/>
        </p:nvSpPr>
        <p:spPr bwMode="auto">
          <a:xfrm>
            <a:off x="45735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4784725" y="1266825"/>
            <a:ext cx="704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16566" name="AutoShape 22"/>
          <p:cNvSpPr>
            <a:spLocks noChangeArrowheads="1"/>
          </p:cNvSpPr>
          <p:nvPr/>
        </p:nvSpPr>
        <p:spPr bwMode="auto">
          <a:xfrm>
            <a:off x="5676900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5873750" y="1266825"/>
            <a:ext cx="706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1516568" name="AutoShape 24"/>
          <p:cNvSpPr>
            <a:spLocks noChangeArrowheads="1"/>
          </p:cNvSpPr>
          <p:nvPr/>
        </p:nvSpPr>
        <p:spPr bwMode="auto">
          <a:xfrm>
            <a:off x="67833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7023100" y="1266825"/>
            <a:ext cx="67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grpSp>
        <p:nvGrpSpPr>
          <p:cNvPr id="43034" name="Group 26"/>
          <p:cNvGrpSpPr>
            <a:grpSpLocks/>
          </p:cNvGrpSpPr>
          <p:nvPr/>
        </p:nvGrpSpPr>
        <p:grpSpPr bwMode="auto">
          <a:xfrm>
            <a:off x="1266825" y="1150938"/>
            <a:ext cx="7505700" cy="5289550"/>
            <a:chOff x="865" y="3200"/>
            <a:chExt cx="5121" cy="3332"/>
          </a:xfrm>
        </p:grpSpPr>
        <p:sp>
          <p:nvSpPr>
            <p:cNvPr id="1516571" name="Rectangle 27"/>
            <p:cNvSpPr>
              <a:spLocks noChangeArrowheads="1"/>
            </p:cNvSpPr>
            <p:nvPr/>
          </p:nvSpPr>
          <p:spPr bwMode="auto">
            <a:xfrm>
              <a:off x="1674" y="5975"/>
              <a:ext cx="783" cy="31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572" name="Rectangle 28"/>
            <p:cNvSpPr>
              <a:spLocks noChangeArrowheads="1"/>
            </p:cNvSpPr>
            <p:nvPr/>
          </p:nvSpPr>
          <p:spPr bwMode="auto">
            <a:xfrm>
              <a:off x="4621" y="4075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185" name="Rectangle 29"/>
            <p:cNvSpPr>
              <a:spLocks noChangeArrowheads="1"/>
            </p:cNvSpPr>
            <p:nvPr/>
          </p:nvSpPr>
          <p:spPr bwMode="auto">
            <a:xfrm>
              <a:off x="4741" y="4528"/>
              <a:ext cx="1167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OP-Pflegekraft</a:t>
              </a:r>
              <a:br>
                <a:rPr lang="de-DE" sz="1200" b="1">
                  <a:effectLst/>
                  <a:latin typeface="Arial" charset="0"/>
                </a:rPr>
              </a:br>
              <a:r>
                <a:rPr lang="de-DE" sz="1200" b="1"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3186" name="Group 30"/>
            <p:cNvGrpSpPr>
              <a:grpSpLocks/>
            </p:cNvGrpSpPr>
            <p:nvPr/>
          </p:nvGrpSpPr>
          <p:grpSpPr bwMode="auto">
            <a:xfrm>
              <a:off x="865" y="3200"/>
              <a:ext cx="746" cy="375"/>
              <a:chOff x="865" y="899"/>
              <a:chExt cx="746" cy="375"/>
            </a:xfrm>
          </p:grpSpPr>
          <p:sp>
            <p:nvSpPr>
              <p:cNvPr id="1516575" name="AutoShape 31"/>
              <p:cNvSpPr>
                <a:spLocks noChangeArrowheads="1"/>
              </p:cNvSpPr>
              <p:nvPr/>
            </p:nvSpPr>
            <p:spPr bwMode="auto">
              <a:xfrm>
                <a:off x="865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88" name="Rectangle 32"/>
              <p:cNvSpPr>
                <a:spLocks noChangeArrowheads="1"/>
              </p:cNvSpPr>
              <p:nvPr/>
            </p:nvSpPr>
            <p:spPr bwMode="auto">
              <a:xfrm>
                <a:off x="1010" y="972"/>
                <a:ext cx="46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Ein-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schleusen</a:t>
                </a:r>
              </a:p>
            </p:txBody>
          </p:sp>
        </p:grpSp>
      </p:grpSp>
      <p:grpSp>
        <p:nvGrpSpPr>
          <p:cNvPr id="43035" name="Group 33"/>
          <p:cNvGrpSpPr>
            <a:grpSpLocks/>
          </p:cNvGrpSpPr>
          <p:nvPr/>
        </p:nvGrpSpPr>
        <p:grpSpPr bwMode="auto">
          <a:xfrm>
            <a:off x="1619250" y="1125538"/>
            <a:ext cx="7148513" cy="5289550"/>
            <a:chOff x="1108" y="725"/>
            <a:chExt cx="4878" cy="3332"/>
          </a:xfrm>
        </p:grpSpPr>
        <p:sp>
          <p:nvSpPr>
            <p:cNvPr id="1516578" name="Rectangle 34"/>
            <p:cNvSpPr>
              <a:spLocks noChangeArrowheads="1"/>
            </p:cNvSpPr>
            <p:nvPr/>
          </p:nvSpPr>
          <p:spPr bwMode="auto">
            <a:xfrm>
              <a:off x="2237" y="2516"/>
              <a:ext cx="570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579" name="Rectangle 35"/>
            <p:cNvSpPr>
              <a:spLocks noChangeArrowheads="1"/>
            </p:cNvSpPr>
            <p:nvPr/>
          </p:nvSpPr>
          <p:spPr bwMode="auto">
            <a:xfrm>
              <a:off x="3214" y="2516"/>
              <a:ext cx="542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580" name="Rectangle 36"/>
            <p:cNvSpPr>
              <a:spLocks noChangeArrowheads="1"/>
            </p:cNvSpPr>
            <p:nvPr/>
          </p:nvSpPr>
          <p:spPr bwMode="auto">
            <a:xfrm>
              <a:off x="1108" y="2516"/>
              <a:ext cx="545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581" name="Rectangle 37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179" name="Rectangle 38"/>
            <p:cNvSpPr>
              <a:spLocks noChangeArrowheads="1"/>
            </p:cNvSpPr>
            <p:nvPr/>
          </p:nvSpPr>
          <p:spPr bwMode="auto">
            <a:xfrm>
              <a:off x="4741" y="1996"/>
              <a:ext cx="1191" cy="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3180" name="Group 39"/>
            <p:cNvGrpSpPr>
              <a:grpSpLocks/>
            </p:cNvGrpSpPr>
            <p:nvPr/>
          </p:nvGrpSpPr>
          <p:grpSpPr bwMode="auto">
            <a:xfrm>
              <a:off x="1619" y="725"/>
              <a:ext cx="747" cy="375"/>
              <a:chOff x="1619" y="899"/>
              <a:chExt cx="747" cy="375"/>
            </a:xfrm>
          </p:grpSpPr>
          <p:sp>
            <p:nvSpPr>
              <p:cNvPr id="1516584" name="AutoShape 40"/>
              <p:cNvSpPr>
                <a:spLocks noChangeArrowheads="1"/>
              </p:cNvSpPr>
              <p:nvPr/>
            </p:nvSpPr>
            <p:spPr bwMode="auto">
              <a:xfrm>
                <a:off x="1619" y="899"/>
                <a:ext cx="742" cy="375"/>
              </a:xfrm>
              <a:prstGeom prst="chevron">
                <a:avLst>
                  <a:gd name="adj" fmla="val 23563"/>
                </a:avLst>
              </a:prstGeom>
              <a:solidFill>
                <a:srgbClr val="FF0000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82" name="Rectangle 41"/>
              <p:cNvSpPr>
                <a:spLocks noChangeArrowheads="1"/>
              </p:cNvSpPr>
              <p:nvPr/>
            </p:nvSpPr>
            <p:spPr bwMode="auto">
              <a:xfrm>
                <a:off x="1757" y="972"/>
                <a:ext cx="49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einleitung</a:t>
                </a:r>
              </a:p>
            </p:txBody>
          </p:sp>
        </p:grpSp>
      </p:grpSp>
      <p:grpSp>
        <p:nvGrpSpPr>
          <p:cNvPr id="43036" name="Group 42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6587" name="Rectangle 43"/>
            <p:cNvSpPr>
              <a:spLocks noChangeArrowheads="1"/>
            </p:cNvSpPr>
            <p:nvPr/>
          </p:nvSpPr>
          <p:spPr bwMode="auto">
            <a:xfrm>
              <a:off x="1108" y="1792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588" name="Rectangle 44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171" name="Rectangle 45"/>
            <p:cNvSpPr>
              <a:spLocks noChangeArrowheads="1"/>
            </p:cNvSpPr>
            <p:nvPr/>
          </p:nvSpPr>
          <p:spPr bwMode="auto">
            <a:xfrm>
              <a:off x="4741" y="2053"/>
              <a:ext cx="1191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3172" name="Group 46"/>
            <p:cNvGrpSpPr>
              <a:grpSpLocks/>
            </p:cNvGrpSpPr>
            <p:nvPr/>
          </p:nvGrpSpPr>
          <p:grpSpPr bwMode="auto">
            <a:xfrm>
              <a:off x="2375" y="725"/>
              <a:ext cx="746" cy="375"/>
              <a:chOff x="2375" y="899"/>
              <a:chExt cx="746" cy="375"/>
            </a:xfrm>
          </p:grpSpPr>
          <p:sp>
            <p:nvSpPr>
              <p:cNvPr id="1516591" name="AutoShape 47"/>
              <p:cNvSpPr>
                <a:spLocks noChangeArrowheads="1"/>
              </p:cNvSpPr>
              <p:nvPr/>
            </p:nvSpPr>
            <p:spPr bwMode="auto">
              <a:xfrm>
                <a:off x="2375" y="899"/>
                <a:ext cx="741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74" name="Rectangle 48"/>
              <p:cNvSpPr>
                <a:spLocks noChangeArrowheads="1"/>
              </p:cNvSpPr>
              <p:nvPr/>
            </p:nvSpPr>
            <p:spPr bwMode="auto">
              <a:xfrm>
                <a:off x="2559" y="972"/>
                <a:ext cx="37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Lagern/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Narkose</a:t>
                </a:r>
              </a:p>
            </p:txBody>
          </p:sp>
        </p:grpSp>
      </p:grpSp>
      <p:grpSp>
        <p:nvGrpSpPr>
          <p:cNvPr id="43037" name="Group 49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grpSp>
          <p:nvGrpSpPr>
            <p:cNvPr id="43163" name="Group 50"/>
            <p:cNvGrpSpPr>
              <a:grpSpLocks/>
            </p:cNvGrpSpPr>
            <p:nvPr/>
          </p:nvGrpSpPr>
          <p:grpSpPr bwMode="auto">
            <a:xfrm>
              <a:off x="1108" y="725"/>
              <a:ext cx="4878" cy="3332"/>
              <a:chOff x="1108" y="725"/>
              <a:chExt cx="4878" cy="3332"/>
            </a:xfrm>
          </p:grpSpPr>
          <p:sp>
            <p:nvSpPr>
              <p:cNvPr id="1516595" name="Rectangle 51"/>
              <p:cNvSpPr>
                <a:spLocks noChangeArrowheads="1"/>
              </p:cNvSpPr>
              <p:nvPr/>
            </p:nvSpPr>
            <p:spPr bwMode="auto">
              <a:xfrm>
                <a:off x="1108" y="1790"/>
                <a:ext cx="2836" cy="72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16596" name="Rectangle 52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67" name="Rectangle 53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  <p:sp>
            <p:nvSpPr>
              <p:cNvPr id="1516598" name="AutoShape 54"/>
              <p:cNvSpPr>
                <a:spLocks noChangeArrowheads="1"/>
              </p:cNvSpPr>
              <p:nvPr/>
            </p:nvSpPr>
            <p:spPr bwMode="auto">
              <a:xfrm>
                <a:off x="3121" y="725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43164" name="Rectangle 55"/>
            <p:cNvSpPr>
              <a:spLocks noChangeArrowheads="1"/>
            </p:cNvSpPr>
            <p:nvPr/>
          </p:nvSpPr>
          <p:spPr bwMode="auto">
            <a:xfrm>
              <a:off x="3265" y="798"/>
              <a:ext cx="4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762000" eaLnBrk="0" hangingPunct="0"/>
              <a:r>
                <a:rPr lang="de-DE" sz="1200" b="1">
                  <a:effectLst/>
                  <a:latin typeface="Arial" charset="0"/>
                </a:rPr>
                <a:t>Operation/</a:t>
              </a:r>
              <a:br>
                <a:rPr lang="de-DE" sz="1200" b="1">
                  <a:effectLst/>
                  <a:latin typeface="Arial" charset="0"/>
                </a:rPr>
              </a:br>
              <a:r>
                <a:rPr lang="de-DE" sz="1200" b="1">
                  <a:effectLst/>
                  <a:latin typeface="Arial" charset="0"/>
                </a:rPr>
                <a:t>Narkose</a:t>
              </a:r>
            </a:p>
          </p:txBody>
        </p:sp>
      </p:grpSp>
      <p:grpSp>
        <p:nvGrpSpPr>
          <p:cNvPr id="43038" name="Group 56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6601" name="Rectangle 57"/>
            <p:cNvSpPr>
              <a:spLocks noChangeArrowheads="1"/>
            </p:cNvSpPr>
            <p:nvPr/>
          </p:nvSpPr>
          <p:spPr bwMode="auto">
            <a:xfrm>
              <a:off x="1108" y="1795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3157" name="Group 58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16603" name="Rectangle 59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62" name="Rectangle 60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</a:t>
                </a:r>
                <a:b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</a:b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3158" name="Group 61"/>
            <p:cNvGrpSpPr>
              <a:grpSpLocks/>
            </p:cNvGrpSpPr>
            <p:nvPr/>
          </p:nvGrpSpPr>
          <p:grpSpPr bwMode="auto">
            <a:xfrm>
              <a:off x="3874" y="725"/>
              <a:ext cx="747" cy="375"/>
              <a:chOff x="3874" y="899"/>
              <a:chExt cx="747" cy="375"/>
            </a:xfrm>
          </p:grpSpPr>
          <p:sp>
            <p:nvSpPr>
              <p:cNvPr id="1516606" name="AutoShape 62"/>
              <p:cNvSpPr>
                <a:spLocks noChangeArrowheads="1"/>
              </p:cNvSpPr>
              <p:nvPr/>
            </p:nvSpPr>
            <p:spPr bwMode="auto">
              <a:xfrm>
                <a:off x="3874" y="899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60" name="Rectangle 63"/>
              <p:cNvSpPr>
                <a:spLocks noChangeArrowheads="1"/>
              </p:cNvSpPr>
              <p:nvPr/>
            </p:nvSpPr>
            <p:spPr bwMode="auto">
              <a:xfrm>
                <a:off x="4008" y="972"/>
                <a:ext cx="482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ausleitung</a:t>
                </a:r>
              </a:p>
            </p:txBody>
          </p:sp>
        </p:grpSp>
      </p:grpSp>
      <p:grpSp>
        <p:nvGrpSpPr>
          <p:cNvPr id="43039" name="Group 64"/>
          <p:cNvGrpSpPr>
            <a:grpSpLocks/>
          </p:cNvGrpSpPr>
          <p:nvPr/>
        </p:nvGrpSpPr>
        <p:grpSpPr bwMode="auto">
          <a:xfrm>
            <a:off x="600075" y="1150938"/>
            <a:ext cx="8172450" cy="5289550"/>
            <a:chOff x="410" y="725"/>
            <a:chExt cx="5576" cy="3332"/>
          </a:xfrm>
        </p:grpSpPr>
        <p:sp>
          <p:nvSpPr>
            <p:cNvPr id="1516609" name="Rectangle 65"/>
            <p:cNvSpPr>
              <a:spLocks noChangeArrowheads="1"/>
            </p:cNvSpPr>
            <p:nvPr/>
          </p:nvSpPr>
          <p:spPr bwMode="auto">
            <a:xfrm>
              <a:off x="410" y="1647"/>
              <a:ext cx="698" cy="158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3150" name="Group 66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16611" name="Rectangle 67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55" name="Rectangle 68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82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3151" name="Group 69"/>
            <p:cNvGrpSpPr>
              <a:grpSpLocks/>
            </p:cNvGrpSpPr>
            <p:nvPr/>
          </p:nvGrpSpPr>
          <p:grpSpPr bwMode="auto">
            <a:xfrm>
              <a:off x="4629" y="725"/>
              <a:ext cx="746" cy="375"/>
              <a:chOff x="4629" y="899"/>
              <a:chExt cx="746" cy="375"/>
            </a:xfrm>
          </p:grpSpPr>
          <p:sp>
            <p:nvSpPr>
              <p:cNvPr id="1516614" name="AutoShape 70"/>
              <p:cNvSpPr>
                <a:spLocks noChangeArrowheads="1"/>
              </p:cNvSpPr>
              <p:nvPr/>
            </p:nvSpPr>
            <p:spPr bwMode="auto">
              <a:xfrm>
                <a:off x="4629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53" name="Rectangle 71"/>
              <p:cNvSpPr>
                <a:spLocks noChangeArrowheads="1"/>
              </p:cNvSpPr>
              <p:nvPr/>
            </p:nvSpPr>
            <p:spPr bwMode="auto">
              <a:xfrm>
                <a:off x="4793" y="972"/>
                <a:ext cx="46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 dirty="0">
                    <a:effectLst/>
                    <a:latin typeface="Arial" charset="0"/>
                  </a:rPr>
                  <a:t>Patienten-</a:t>
                </a:r>
                <a:br>
                  <a:rPr lang="de-DE" sz="1200" b="1" dirty="0">
                    <a:effectLst/>
                    <a:latin typeface="Arial" charset="0"/>
                  </a:rPr>
                </a:br>
                <a:r>
                  <a:rPr lang="de-DE" sz="1200" b="1" dirty="0" err="1">
                    <a:effectLst/>
                    <a:latin typeface="Arial" charset="0"/>
                  </a:rPr>
                  <a:t>übergabe</a:t>
                </a:r>
                <a:endParaRPr lang="de-DE" sz="1200" b="1" dirty="0"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3040" name="Group 72"/>
          <p:cNvGrpSpPr>
            <a:grpSpLocks/>
          </p:cNvGrpSpPr>
          <p:nvPr/>
        </p:nvGrpSpPr>
        <p:grpSpPr bwMode="auto">
          <a:xfrm>
            <a:off x="6772275" y="2540000"/>
            <a:ext cx="2000250" cy="3900488"/>
            <a:chOff x="4717" y="1870"/>
            <a:chExt cx="1365" cy="2046"/>
          </a:xfrm>
        </p:grpSpPr>
        <p:sp>
          <p:nvSpPr>
            <p:cNvPr id="1516617" name="Rectangle 73"/>
            <p:cNvSpPr>
              <a:spLocks noChangeArrowheads="1"/>
            </p:cNvSpPr>
            <p:nvPr/>
          </p:nvSpPr>
          <p:spPr bwMode="auto">
            <a:xfrm>
              <a:off x="4717" y="1870"/>
              <a:ext cx="1365" cy="2046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148" name="Rectangle 74"/>
            <p:cNvSpPr>
              <a:spLocks noChangeArrowheads="1"/>
            </p:cNvSpPr>
            <p:nvPr/>
          </p:nvSpPr>
          <p:spPr bwMode="auto">
            <a:xfrm>
              <a:off x="4837" y="2273"/>
              <a:ext cx="1124" cy="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smtClean="0">
                  <a:solidFill>
                    <a:srgbClr val="FF0000"/>
                  </a:solidFill>
                  <a:effectLst/>
                  <a:latin typeface="Arial" charset="0"/>
                </a:rPr>
                <a:t>Anästhesist*in</a:t>
              </a:r>
              <a:endParaRPr lang="de-DE" sz="1200" b="1" dirty="0">
                <a:solidFill>
                  <a:srgbClr val="FF0000"/>
                </a:solidFill>
                <a:effectLst/>
                <a:latin typeface="Arial" charset="0"/>
              </a:endParaRP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OP-Pflegekraft (</a:t>
              </a:r>
              <a:r>
                <a:rPr lang="de-DE" sz="1200" b="1" dirty="0" err="1">
                  <a:solidFill>
                    <a:srgbClr val="000000"/>
                  </a:solidFill>
                  <a:effectLst/>
                  <a:latin typeface="Arial" charset="0"/>
                </a:rPr>
                <a:t>Instrumentierkraft</a:t>
              </a: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err="1" smtClean="0">
                  <a:solidFill>
                    <a:srgbClr val="000000"/>
                  </a:solidFill>
                  <a:effectLst/>
                  <a:latin typeface="Arial" charset="0"/>
                </a:rPr>
                <a:t>Assistenzärzt</a:t>
              </a:r>
              <a:r>
                <a:rPr lang="de-DE" sz="1200" b="1" dirty="0" smtClean="0">
                  <a:solidFill>
                    <a:srgbClr val="000000"/>
                  </a:solidFill>
                  <a:effectLst/>
                  <a:latin typeface="Arial" charset="0"/>
                </a:rPr>
                <a:t>*in</a:t>
              </a:r>
              <a:endParaRPr lang="de-DE" sz="1200" b="1" dirty="0">
                <a:solidFill>
                  <a:srgbClr val="000000"/>
                </a:solidFill>
                <a:effectLst/>
                <a:latin typeface="Arial" charset="0"/>
              </a:endParaRP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Operateur*in</a:t>
              </a:r>
            </a:p>
          </p:txBody>
        </p:sp>
      </p:grpSp>
      <p:grpSp>
        <p:nvGrpSpPr>
          <p:cNvPr id="43041" name="Group 75"/>
          <p:cNvGrpSpPr>
            <a:grpSpLocks/>
          </p:cNvGrpSpPr>
          <p:nvPr/>
        </p:nvGrpSpPr>
        <p:grpSpPr bwMode="auto">
          <a:xfrm>
            <a:off x="600075" y="2611438"/>
            <a:ext cx="5776913" cy="3759200"/>
            <a:chOff x="410" y="1645"/>
            <a:chExt cx="3942" cy="2368"/>
          </a:xfrm>
        </p:grpSpPr>
        <p:sp>
          <p:nvSpPr>
            <p:cNvPr id="1516620" name="Line 76"/>
            <p:cNvSpPr>
              <a:spLocks noChangeShapeType="1"/>
            </p:cNvSpPr>
            <p:nvPr/>
          </p:nvSpPr>
          <p:spPr bwMode="auto">
            <a:xfrm>
              <a:off x="410" y="3819"/>
              <a:ext cx="13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21" name="Line 77"/>
            <p:cNvSpPr>
              <a:spLocks noChangeShapeType="1"/>
            </p:cNvSpPr>
            <p:nvPr/>
          </p:nvSpPr>
          <p:spPr bwMode="auto">
            <a:xfrm>
              <a:off x="1907" y="3819"/>
              <a:ext cx="9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22" name="Line 78"/>
            <p:cNvSpPr>
              <a:spLocks noChangeShapeType="1"/>
            </p:cNvSpPr>
            <p:nvPr/>
          </p:nvSpPr>
          <p:spPr bwMode="auto">
            <a:xfrm>
              <a:off x="3044" y="3819"/>
              <a:ext cx="11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23" name="Line 79"/>
            <p:cNvSpPr>
              <a:spLocks noChangeShapeType="1"/>
            </p:cNvSpPr>
            <p:nvPr/>
          </p:nvSpPr>
          <p:spPr bwMode="auto">
            <a:xfrm flipV="1">
              <a:off x="4153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24" name="Line 80"/>
            <p:cNvSpPr>
              <a:spLocks noChangeShapeType="1"/>
            </p:cNvSpPr>
            <p:nvPr/>
          </p:nvSpPr>
          <p:spPr bwMode="auto">
            <a:xfrm flipV="1">
              <a:off x="4153" y="3439"/>
              <a:ext cx="0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25" name="Line 81"/>
            <p:cNvSpPr>
              <a:spLocks noChangeShapeType="1"/>
            </p:cNvSpPr>
            <p:nvPr/>
          </p:nvSpPr>
          <p:spPr bwMode="auto">
            <a:xfrm flipV="1">
              <a:off x="4153" y="1869"/>
              <a:ext cx="0" cy="14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26" name="Line 82"/>
            <p:cNvSpPr>
              <a:spLocks noChangeShapeType="1"/>
            </p:cNvSpPr>
            <p:nvPr/>
          </p:nvSpPr>
          <p:spPr bwMode="auto">
            <a:xfrm flipV="1">
              <a:off x="4153" y="1645"/>
              <a:ext cx="0" cy="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27" name="Line 83"/>
            <p:cNvSpPr>
              <a:spLocks noChangeShapeType="1"/>
            </p:cNvSpPr>
            <p:nvPr/>
          </p:nvSpPr>
          <p:spPr bwMode="auto">
            <a:xfrm>
              <a:off x="413" y="1645"/>
              <a:ext cx="3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28" name="Line 84"/>
            <p:cNvSpPr>
              <a:spLocks noChangeShapeType="1"/>
            </p:cNvSpPr>
            <p:nvPr/>
          </p:nvSpPr>
          <p:spPr bwMode="auto">
            <a:xfrm flipV="1">
              <a:off x="1108" y="1647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29" name="Line 85"/>
            <p:cNvSpPr>
              <a:spLocks noChangeShapeType="1"/>
            </p:cNvSpPr>
            <p:nvPr/>
          </p:nvSpPr>
          <p:spPr bwMode="auto">
            <a:xfrm flipV="1">
              <a:off x="1307" y="3231"/>
              <a:ext cx="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30" name="Line 86"/>
            <p:cNvSpPr>
              <a:spLocks noChangeShapeType="1"/>
            </p:cNvSpPr>
            <p:nvPr/>
          </p:nvSpPr>
          <p:spPr bwMode="auto">
            <a:xfrm flipV="1">
              <a:off x="1673" y="3423"/>
              <a:ext cx="0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31" name="Line 87"/>
            <p:cNvSpPr>
              <a:spLocks noChangeShapeType="1"/>
            </p:cNvSpPr>
            <p:nvPr/>
          </p:nvSpPr>
          <p:spPr bwMode="auto">
            <a:xfrm flipV="1">
              <a:off x="1673" y="3235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32" name="Line 88"/>
            <p:cNvSpPr>
              <a:spLocks noChangeShapeType="1"/>
            </p:cNvSpPr>
            <p:nvPr/>
          </p:nvSpPr>
          <p:spPr bwMode="auto">
            <a:xfrm flipH="1">
              <a:off x="1258" y="3231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33" name="Line 89"/>
            <p:cNvSpPr>
              <a:spLocks noChangeShapeType="1"/>
            </p:cNvSpPr>
            <p:nvPr/>
          </p:nvSpPr>
          <p:spPr bwMode="auto">
            <a:xfrm>
              <a:off x="1453" y="3500"/>
              <a:ext cx="7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34" name="Line 90"/>
            <p:cNvSpPr>
              <a:spLocks noChangeShapeType="1"/>
            </p:cNvSpPr>
            <p:nvPr/>
          </p:nvSpPr>
          <p:spPr bwMode="auto">
            <a:xfrm>
              <a:off x="410" y="3500"/>
              <a:ext cx="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35" name="Line 91"/>
            <p:cNvSpPr>
              <a:spLocks noChangeShapeType="1"/>
            </p:cNvSpPr>
            <p:nvPr/>
          </p:nvSpPr>
          <p:spPr bwMode="auto">
            <a:xfrm flipV="1">
              <a:off x="410" y="1645"/>
              <a:ext cx="0" cy="2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36" name="Line 92"/>
            <p:cNvSpPr>
              <a:spLocks noChangeShapeType="1"/>
            </p:cNvSpPr>
            <p:nvPr/>
          </p:nvSpPr>
          <p:spPr bwMode="auto">
            <a:xfrm>
              <a:off x="410" y="3231"/>
              <a:ext cx="7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37" name="Line 93"/>
            <p:cNvSpPr>
              <a:spLocks noChangeShapeType="1"/>
            </p:cNvSpPr>
            <p:nvPr/>
          </p:nvSpPr>
          <p:spPr bwMode="auto">
            <a:xfrm>
              <a:off x="1108" y="3177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38" name="Line 94"/>
            <p:cNvSpPr>
              <a:spLocks noChangeShapeType="1"/>
            </p:cNvSpPr>
            <p:nvPr/>
          </p:nvSpPr>
          <p:spPr bwMode="auto">
            <a:xfrm>
              <a:off x="2317" y="3500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39" name="Line 95"/>
            <p:cNvSpPr>
              <a:spLocks noChangeShapeType="1"/>
            </p:cNvSpPr>
            <p:nvPr/>
          </p:nvSpPr>
          <p:spPr bwMode="auto">
            <a:xfrm flipV="1">
              <a:off x="2457" y="3262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40" name="Line 96"/>
            <p:cNvSpPr>
              <a:spLocks noChangeShapeType="1"/>
            </p:cNvSpPr>
            <p:nvPr/>
          </p:nvSpPr>
          <p:spPr bwMode="auto">
            <a:xfrm flipH="1">
              <a:off x="2457" y="3263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41" name="Line 97"/>
            <p:cNvSpPr>
              <a:spLocks noChangeShapeType="1"/>
            </p:cNvSpPr>
            <p:nvPr/>
          </p:nvSpPr>
          <p:spPr bwMode="auto">
            <a:xfrm flipH="1">
              <a:off x="2793" y="3263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42" name="Line 98"/>
            <p:cNvSpPr>
              <a:spLocks noChangeShapeType="1"/>
            </p:cNvSpPr>
            <p:nvPr/>
          </p:nvSpPr>
          <p:spPr bwMode="auto">
            <a:xfrm flipH="1">
              <a:off x="3085" y="3263"/>
              <a:ext cx="5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43" name="Line 99"/>
            <p:cNvSpPr>
              <a:spLocks noChangeShapeType="1"/>
            </p:cNvSpPr>
            <p:nvPr/>
          </p:nvSpPr>
          <p:spPr bwMode="auto">
            <a:xfrm flipV="1">
              <a:off x="3615" y="3263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44" name="Line 100"/>
            <p:cNvSpPr>
              <a:spLocks noChangeShapeType="1"/>
            </p:cNvSpPr>
            <p:nvPr/>
          </p:nvSpPr>
          <p:spPr bwMode="auto">
            <a:xfrm flipV="1">
              <a:off x="3615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45" name="Line 101"/>
            <p:cNvSpPr>
              <a:spLocks noChangeShapeType="1"/>
            </p:cNvSpPr>
            <p:nvPr/>
          </p:nvSpPr>
          <p:spPr bwMode="auto">
            <a:xfrm flipV="1">
              <a:off x="2856" y="3263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46" name="Line 102"/>
            <p:cNvSpPr>
              <a:spLocks noChangeShapeType="1"/>
            </p:cNvSpPr>
            <p:nvPr/>
          </p:nvSpPr>
          <p:spPr bwMode="auto">
            <a:xfrm flipH="1">
              <a:off x="2793" y="3500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47" name="Line 103"/>
            <p:cNvSpPr>
              <a:spLocks noChangeShapeType="1"/>
            </p:cNvSpPr>
            <p:nvPr/>
          </p:nvSpPr>
          <p:spPr bwMode="auto">
            <a:xfrm flipH="1">
              <a:off x="3805" y="3263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48" name="Line 104"/>
            <p:cNvSpPr>
              <a:spLocks noChangeShapeType="1"/>
            </p:cNvSpPr>
            <p:nvPr/>
          </p:nvSpPr>
          <p:spPr bwMode="auto">
            <a:xfrm flipV="1">
              <a:off x="3805" y="326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49" name="Line 105"/>
            <p:cNvSpPr>
              <a:spLocks noChangeShapeType="1"/>
            </p:cNvSpPr>
            <p:nvPr/>
          </p:nvSpPr>
          <p:spPr bwMode="auto">
            <a:xfrm flipV="1">
              <a:off x="3805" y="3439"/>
              <a:ext cx="0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50" name="Line 106"/>
            <p:cNvSpPr>
              <a:spLocks noChangeShapeType="1"/>
            </p:cNvSpPr>
            <p:nvPr/>
          </p:nvSpPr>
          <p:spPr bwMode="auto">
            <a:xfrm flipV="1">
              <a:off x="3805" y="3742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51" name="Line 107"/>
            <p:cNvSpPr>
              <a:spLocks noChangeShapeType="1"/>
            </p:cNvSpPr>
            <p:nvPr/>
          </p:nvSpPr>
          <p:spPr bwMode="auto">
            <a:xfrm flipH="1">
              <a:off x="3805" y="3531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52" name="Line 108"/>
            <p:cNvSpPr>
              <a:spLocks noChangeShapeType="1"/>
            </p:cNvSpPr>
            <p:nvPr/>
          </p:nvSpPr>
          <p:spPr bwMode="auto">
            <a:xfrm>
              <a:off x="1108" y="2988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53" name="Line 109"/>
            <p:cNvSpPr>
              <a:spLocks noChangeShapeType="1"/>
            </p:cNvSpPr>
            <p:nvPr/>
          </p:nvSpPr>
          <p:spPr bwMode="auto">
            <a:xfrm flipV="1">
              <a:off x="165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54" name="Line 110"/>
            <p:cNvSpPr>
              <a:spLocks noChangeShapeType="1"/>
            </p:cNvSpPr>
            <p:nvPr/>
          </p:nvSpPr>
          <p:spPr bwMode="auto">
            <a:xfrm>
              <a:off x="1526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55" name="Line 111"/>
            <p:cNvSpPr>
              <a:spLocks noChangeShapeType="1"/>
            </p:cNvSpPr>
            <p:nvPr/>
          </p:nvSpPr>
          <p:spPr bwMode="auto">
            <a:xfrm>
              <a:off x="1108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56" name="Line 112"/>
            <p:cNvSpPr>
              <a:spLocks noChangeShapeType="1"/>
            </p:cNvSpPr>
            <p:nvPr/>
          </p:nvSpPr>
          <p:spPr bwMode="auto">
            <a:xfrm>
              <a:off x="1526" y="2514"/>
              <a:ext cx="1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57" name="Line 113"/>
            <p:cNvSpPr>
              <a:spLocks noChangeShapeType="1"/>
            </p:cNvSpPr>
            <p:nvPr/>
          </p:nvSpPr>
          <p:spPr bwMode="auto">
            <a:xfrm>
              <a:off x="1807" y="298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58" name="Line 114"/>
            <p:cNvSpPr>
              <a:spLocks noChangeShapeType="1"/>
            </p:cNvSpPr>
            <p:nvPr/>
          </p:nvSpPr>
          <p:spPr bwMode="auto">
            <a:xfrm flipV="1">
              <a:off x="1839" y="2514"/>
              <a:ext cx="0" cy="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59" name="Line 115"/>
            <p:cNvSpPr>
              <a:spLocks noChangeShapeType="1"/>
            </p:cNvSpPr>
            <p:nvPr/>
          </p:nvSpPr>
          <p:spPr bwMode="auto">
            <a:xfrm flipV="1">
              <a:off x="223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60" name="Line 116"/>
            <p:cNvSpPr>
              <a:spLocks noChangeShapeType="1"/>
            </p:cNvSpPr>
            <p:nvPr/>
          </p:nvSpPr>
          <p:spPr bwMode="auto">
            <a:xfrm>
              <a:off x="1108" y="1792"/>
              <a:ext cx="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61" name="Line 117"/>
            <p:cNvSpPr>
              <a:spLocks noChangeShapeType="1"/>
            </p:cNvSpPr>
            <p:nvPr/>
          </p:nvSpPr>
          <p:spPr bwMode="auto">
            <a:xfrm>
              <a:off x="1553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62" name="Line 118"/>
            <p:cNvSpPr>
              <a:spLocks noChangeShapeType="1"/>
            </p:cNvSpPr>
            <p:nvPr/>
          </p:nvSpPr>
          <p:spPr bwMode="auto">
            <a:xfrm>
              <a:off x="2516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63" name="Line 119"/>
            <p:cNvSpPr>
              <a:spLocks noChangeShapeType="1"/>
            </p:cNvSpPr>
            <p:nvPr/>
          </p:nvSpPr>
          <p:spPr bwMode="auto">
            <a:xfrm>
              <a:off x="3531" y="1792"/>
              <a:ext cx="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64" name="Line 120"/>
            <p:cNvSpPr>
              <a:spLocks noChangeShapeType="1"/>
            </p:cNvSpPr>
            <p:nvPr/>
          </p:nvSpPr>
          <p:spPr bwMode="auto">
            <a:xfrm>
              <a:off x="3944" y="1795"/>
              <a:ext cx="0" cy="1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65" name="Line 121"/>
            <p:cNvSpPr>
              <a:spLocks noChangeShapeType="1"/>
            </p:cNvSpPr>
            <p:nvPr/>
          </p:nvSpPr>
          <p:spPr bwMode="auto">
            <a:xfrm>
              <a:off x="410" y="3819"/>
              <a:ext cx="0" cy="1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66" name="Line 122"/>
            <p:cNvSpPr>
              <a:spLocks noChangeShapeType="1"/>
            </p:cNvSpPr>
            <p:nvPr/>
          </p:nvSpPr>
          <p:spPr bwMode="auto">
            <a:xfrm>
              <a:off x="410" y="4013"/>
              <a:ext cx="3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67" name="Line 123"/>
            <p:cNvSpPr>
              <a:spLocks noChangeShapeType="1"/>
            </p:cNvSpPr>
            <p:nvPr/>
          </p:nvSpPr>
          <p:spPr bwMode="auto">
            <a:xfrm>
              <a:off x="4352" y="2016"/>
              <a:ext cx="0" cy="19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68" name="Line 124"/>
            <p:cNvSpPr>
              <a:spLocks noChangeShapeType="1"/>
            </p:cNvSpPr>
            <p:nvPr/>
          </p:nvSpPr>
          <p:spPr bwMode="auto">
            <a:xfrm>
              <a:off x="4153" y="2016"/>
              <a:ext cx="1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69" name="Line 125"/>
            <p:cNvSpPr>
              <a:spLocks noChangeShapeType="1"/>
            </p:cNvSpPr>
            <p:nvPr/>
          </p:nvSpPr>
          <p:spPr bwMode="auto">
            <a:xfrm>
              <a:off x="4352" y="1647"/>
              <a:ext cx="0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70" name="Line 126"/>
            <p:cNvSpPr>
              <a:spLocks noChangeShapeType="1"/>
            </p:cNvSpPr>
            <p:nvPr/>
          </p:nvSpPr>
          <p:spPr bwMode="auto">
            <a:xfrm>
              <a:off x="2115" y="2988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71" name="Line 127"/>
            <p:cNvSpPr>
              <a:spLocks noChangeShapeType="1"/>
            </p:cNvSpPr>
            <p:nvPr/>
          </p:nvSpPr>
          <p:spPr bwMode="auto">
            <a:xfrm>
              <a:off x="2252" y="2988"/>
              <a:ext cx="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72" name="Line 12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73" name="Line 129"/>
            <p:cNvSpPr>
              <a:spLocks noChangeShapeType="1"/>
            </p:cNvSpPr>
            <p:nvPr/>
          </p:nvSpPr>
          <p:spPr bwMode="auto">
            <a:xfrm>
              <a:off x="2197" y="2514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74" name="Line 130"/>
            <p:cNvSpPr>
              <a:spLocks noChangeShapeType="1"/>
            </p:cNvSpPr>
            <p:nvPr/>
          </p:nvSpPr>
          <p:spPr bwMode="auto">
            <a:xfrm>
              <a:off x="2675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75" name="Line 131"/>
            <p:cNvSpPr>
              <a:spLocks noChangeShapeType="1"/>
            </p:cNvSpPr>
            <p:nvPr/>
          </p:nvSpPr>
          <p:spPr bwMode="auto">
            <a:xfrm>
              <a:off x="2675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76" name="Line 132"/>
            <p:cNvSpPr>
              <a:spLocks noChangeShapeType="1"/>
            </p:cNvSpPr>
            <p:nvPr/>
          </p:nvSpPr>
          <p:spPr bwMode="auto">
            <a:xfrm>
              <a:off x="2988" y="2514"/>
              <a:ext cx="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77" name="Line 133"/>
            <p:cNvSpPr>
              <a:spLocks noChangeShapeType="1"/>
            </p:cNvSpPr>
            <p:nvPr/>
          </p:nvSpPr>
          <p:spPr bwMode="auto">
            <a:xfrm flipV="1">
              <a:off x="321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78" name="Line 134"/>
            <p:cNvSpPr>
              <a:spLocks noChangeShapeType="1"/>
            </p:cNvSpPr>
            <p:nvPr/>
          </p:nvSpPr>
          <p:spPr bwMode="auto">
            <a:xfrm>
              <a:off x="1807" y="2516"/>
              <a:ext cx="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79" name="Line 135"/>
            <p:cNvSpPr>
              <a:spLocks noChangeShapeType="1"/>
            </p:cNvSpPr>
            <p:nvPr/>
          </p:nvSpPr>
          <p:spPr bwMode="auto">
            <a:xfrm flipV="1">
              <a:off x="2035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80" name="Line 136"/>
            <p:cNvSpPr>
              <a:spLocks noChangeShapeType="1"/>
            </p:cNvSpPr>
            <p:nvPr/>
          </p:nvSpPr>
          <p:spPr bwMode="auto">
            <a:xfrm flipV="1">
              <a:off x="2988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81" name="Line 137"/>
            <p:cNvSpPr>
              <a:spLocks noChangeShapeType="1"/>
            </p:cNvSpPr>
            <p:nvPr/>
          </p:nvSpPr>
          <p:spPr bwMode="auto">
            <a:xfrm>
              <a:off x="1994" y="2516"/>
              <a:ext cx="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82" name="Line 13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83" name="Line 139"/>
            <p:cNvSpPr>
              <a:spLocks noChangeShapeType="1"/>
            </p:cNvSpPr>
            <p:nvPr/>
          </p:nvSpPr>
          <p:spPr bwMode="auto">
            <a:xfrm flipV="1">
              <a:off x="2988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84" name="Line 140"/>
            <p:cNvSpPr>
              <a:spLocks noChangeShapeType="1"/>
            </p:cNvSpPr>
            <p:nvPr/>
          </p:nvSpPr>
          <p:spPr bwMode="auto">
            <a:xfrm>
              <a:off x="3160" y="2514"/>
              <a:ext cx="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85" name="Line 141"/>
            <p:cNvSpPr>
              <a:spLocks noChangeShapeType="1"/>
            </p:cNvSpPr>
            <p:nvPr/>
          </p:nvSpPr>
          <p:spPr bwMode="auto">
            <a:xfrm>
              <a:off x="2958" y="2988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86" name="Line 142"/>
            <p:cNvSpPr>
              <a:spLocks noChangeShapeType="1"/>
            </p:cNvSpPr>
            <p:nvPr/>
          </p:nvSpPr>
          <p:spPr bwMode="auto">
            <a:xfrm>
              <a:off x="3160" y="2988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87" name="Line 143"/>
            <p:cNvSpPr>
              <a:spLocks noChangeShapeType="1"/>
            </p:cNvSpPr>
            <p:nvPr/>
          </p:nvSpPr>
          <p:spPr bwMode="auto">
            <a:xfrm flipV="1">
              <a:off x="3754" y="2513"/>
              <a:ext cx="0" cy="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88" name="Line 144"/>
            <p:cNvSpPr>
              <a:spLocks noChangeShapeType="1"/>
            </p:cNvSpPr>
            <p:nvPr/>
          </p:nvSpPr>
          <p:spPr bwMode="auto">
            <a:xfrm>
              <a:off x="3627" y="2988"/>
              <a:ext cx="1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89" name="Line 145"/>
            <p:cNvSpPr>
              <a:spLocks noChangeShapeType="1"/>
            </p:cNvSpPr>
            <p:nvPr/>
          </p:nvSpPr>
          <p:spPr bwMode="auto">
            <a:xfrm>
              <a:off x="3204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90" name="Line 146"/>
            <p:cNvSpPr>
              <a:spLocks noChangeShapeType="1"/>
            </p:cNvSpPr>
            <p:nvPr/>
          </p:nvSpPr>
          <p:spPr bwMode="auto">
            <a:xfrm>
              <a:off x="3627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691" name="Line 147"/>
            <p:cNvSpPr>
              <a:spLocks noChangeShapeType="1"/>
            </p:cNvSpPr>
            <p:nvPr/>
          </p:nvSpPr>
          <p:spPr bwMode="auto">
            <a:xfrm>
              <a:off x="3884" y="2988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114" name="Rectangle 148"/>
            <p:cNvSpPr>
              <a:spLocks noChangeArrowheads="1"/>
            </p:cNvSpPr>
            <p:nvPr/>
          </p:nvSpPr>
          <p:spPr bwMode="auto">
            <a:xfrm>
              <a:off x="1409" y="2089"/>
              <a:ext cx="2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1</a:t>
              </a:r>
            </a:p>
          </p:txBody>
        </p:sp>
        <p:sp>
          <p:nvSpPr>
            <p:cNvPr id="43115" name="Rectangle 149"/>
            <p:cNvSpPr>
              <a:spLocks noChangeArrowheads="1"/>
            </p:cNvSpPr>
            <p:nvPr/>
          </p:nvSpPr>
          <p:spPr bwMode="auto">
            <a:xfrm>
              <a:off x="2365" y="2089"/>
              <a:ext cx="27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2</a:t>
              </a:r>
            </a:p>
          </p:txBody>
        </p:sp>
        <p:sp>
          <p:nvSpPr>
            <p:cNvPr id="43116" name="Rectangle 150"/>
            <p:cNvSpPr>
              <a:spLocks noChangeArrowheads="1"/>
            </p:cNvSpPr>
            <p:nvPr/>
          </p:nvSpPr>
          <p:spPr bwMode="auto">
            <a:xfrm>
              <a:off x="3351" y="2089"/>
              <a:ext cx="2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3</a:t>
              </a:r>
            </a:p>
          </p:txBody>
        </p:sp>
        <p:sp>
          <p:nvSpPr>
            <p:cNvPr id="43117" name="Rectangle 151"/>
            <p:cNvSpPr>
              <a:spLocks noChangeArrowheads="1"/>
            </p:cNvSpPr>
            <p:nvPr/>
          </p:nvSpPr>
          <p:spPr bwMode="auto">
            <a:xfrm>
              <a:off x="2247" y="1662"/>
              <a:ext cx="515" cy="1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Sterilgutlager</a:t>
              </a:r>
            </a:p>
          </p:txBody>
        </p:sp>
        <p:sp>
          <p:nvSpPr>
            <p:cNvPr id="43118" name="Rectangle 152"/>
            <p:cNvSpPr>
              <a:spLocks noChangeArrowheads="1"/>
            </p:cNvSpPr>
            <p:nvPr/>
          </p:nvSpPr>
          <p:spPr bwMode="auto">
            <a:xfrm>
              <a:off x="1172" y="2703"/>
              <a:ext cx="418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3119" name="Rectangle 153"/>
            <p:cNvSpPr>
              <a:spLocks noChangeArrowheads="1"/>
            </p:cNvSpPr>
            <p:nvPr/>
          </p:nvSpPr>
          <p:spPr bwMode="auto">
            <a:xfrm>
              <a:off x="2308" y="2703"/>
              <a:ext cx="418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3120" name="Rectangle 154"/>
            <p:cNvSpPr>
              <a:spLocks noChangeArrowheads="1"/>
            </p:cNvSpPr>
            <p:nvPr/>
          </p:nvSpPr>
          <p:spPr bwMode="auto">
            <a:xfrm>
              <a:off x="3267" y="2703"/>
              <a:ext cx="418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3121" name="Rectangle 155"/>
            <p:cNvSpPr>
              <a:spLocks noChangeArrowheads="1"/>
            </p:cNvSpPr>
            <p:nvPr/>
          </p:nvSpPr>
          <p:spPr bwMode="auto">
            <a:xfrm rot="-5400000">
              <a:off x="1900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3122" name="Rectangle 156"/>
            <p:cNvSpPr>
              <a:spLocks noChangeArrowheads="1"/>
            </p:cNvSpPr>
            <p:nvPr/>
          </p:nvSpPr>
          <p:spPr bwMode="auto">
            <a:xfrm rot="-5400000">
              <a:off x="2959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3123" name="Rectangle 157"/>
            <p:cNvSpPr>
              <a:spLocks noChangeArrowheads="1"/>
            </p:cNvSpPr>
            <p:nvPr/>
          </p:nvSpPr>
          <p:spPr bwMode="auto">
            <a:xfrm>
              <a:off x="473" y="2365"/>
              <a:ext cx="57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Aufwachraum</a:t>
              </a:r>
            </a:p>
          </p:txBody>
        </p:sp>
        <p:sp>
          <p:nvSpPr>
            <p:cNvPr id="43124" name="Rectangle 158"/>
            <p:cNvSpPr>
              <a:spLocks noChangeArrowheads="1"/>
            </p:cNvSpPr>
            <p:nvPr/>
          </p:nvSpPr>
          <p:spPr bwMode="auto">
            <a:xfrm>
              <a:off x="621" y="3317"/>
              <a:ext cx="4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Diktierplätze</a:t>
              </a:r>
            </a:p>
          </p:txBody>
        </p:sp>
        <p:sp>
          <p:nvSpPr>
            <p:cNvPr id="43125" name="Rectangle 159"/>
            <p:cNvSpPr>
              <a:spLocks noChangeArrowheads="1"/>
            </p:cNvSpPr>
            <p:nvPr/>
          </p:nvSpPr>
          <p:spPr bwMode="auto">
            <a:xfrm>
              <a:off x="1381" y="3269"/>
              <a:ext cx="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Leit-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stelle</a:t>
              </a:r>
            </a:p>
          </p:txBody>
        </p:sp>
        <p:sp>
          <p:nvSpPr>
            <p:cNvPr id="43126" name="Rectangle 160"/>
            <p:cNvSpPr>
              <a:spLocks noChangeArrowheads="1"/>
            </p:cNvSpPr>
            <p:nvPr/>
          </p:nvSpPr>
          <p:spPr bwMode="auto">
            <a:xfrm>
              <a:off x="728" y="3611"/>
              <a:ext cx="6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Aufenthaltsraum</a:t>
              </a:r>
            </a:p>
          </p:txBody>
        </p:sp>
        <p:sp>
          <p:nvSpPr>
            <p:cNvPr id="43127" name="Rectangle 161"/>
            <p:cNvSpPr>
              <a:spLocks noChangeArrowheads="1"/>
            </p:cNvSpPr>
            <p:nvPr/>
          </p:nvSpPr>
          <p:spPr bwMode="auto">
            <a:xfrm>
              <a:off x="1819" y="3560"/>
              <a:ext cx="42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Patienten-</a:t>
              </a:r>
              <a:b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43128" name="Rectangle 162"/>
            <p:cNvSpPr>
              <a:spLocks noChangeArrowheads="1"/>
            </p:cNvSpPr>
            <p:nvPr/>
          </p:nvSpPr>
          <p:spPr bwMode="auto">
            <a:xfrm>
              <a:off x="2686" y="3563"/>
              <a:ext cx="3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Personal-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1516707" name="Line 163"/>
            <p:cNvSpPr>
              <a:spLocks noChangeShapeType="1"/>
            </p:cNvSpPr>
            <p:nvPr/>
          </p:nvSpPr>
          <p:spPr bwMode="auto">
            <a:xfrm flipV="1">
              <a:off x="3285" y="3263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708" name="Line 164"/>
            <p:cNvSpPr>
              <a:spLocks noChangeShapeType="1"/>
            </p:cNvSpPr>
            <p:nvPr/>
          </p:nvSpPr>
          <p:spPr bwMode="auto">
            <a:xfrm flipH="1">
              <a:off x="3085" y="3500"/>
              <a:ext cx="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131" name="Rectangle 165"/>
            <p:cNvSpPr>
              <a:spLocks noChangeArrowheads="1"/>
            </p:cNvSpPr>
            <p:nvPr/>
          </p:nvSpPr>
          <p:spPr bwMode="auto">
            <a:xfrm>
              <a:off x="3330" y="3347"/>
              <a:ext cx="2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berei-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tungs-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3132" name="Rectangle 166"/>
            <p:cNvSpPr>
              <a:spLocks noChangeArrowheads="1"/>
            </p:cNvSpPr>
            <p:nvPr/>
          </p:nvSpPr>
          <p:spPr bwMode="auto">
            <a:xfrm>
              <a:off x="3823" y="3297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Ver-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43133" name="Rectangle 167"/>
            <p:cNvSpPr>
              <a:spLocks noChangeArrowheads="1"/>
            </p:cNvSpPr>
            <p:nvPr/>
          </p:nvSpPr>
          <p:spPr bwMode="auto">
            <a:xfrm>
              <a:off x="3823" y="3573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Ent-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1516712" name="Line 168"/>
            <p:cNvSpPr>
              <a:spLocks noChangeShapeType="1"/>
            </p:cNvSpPr>
            <p:nvPr/>
          </p:nvSpPr>
          <p:spPr bwMode="auto">
            <a:xfrm flipV="1">
              <a:off x="1827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713" name="Line 169"/>
            <p:cNvSpPr>
              <a:spLocks noChangeShapeType="1"/>
            </p:cNvSpPr>
            <p:nvPr/>
          </p:nvSpPr>
          <p:spPr bwMode="auto">
            <a:xfrm flipV="1">
              <a:off x="2968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714" name="Line 170"/>
            <p:cNvSpPr>
              <a:spLocks noChangeShapeType="1"/>
            </p:cNvSpPr>
            <p:nvPr/>
          </p:nvSpPr>
          <p:spPr bwMode="auto">
            <a:xfrm flipV="1">
              <a:off x="2250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715" name="Line 171"/>
            <p:cNvSpPr>
              <a:spLocks noChangeShapeType="1"/>
            </p:cNvSpPr>
            <p:nvPr/>
          </p:nvSpPr>
          <p:spPr bwMode="auto">
            <a:xfrm flipV="1">
              <a:off x="3014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716" name="Line 172"/>
            <p:cNvSpPr>
              <a:spLocks noChangeShapeType="1"/>
            </p:cNvSpPr>
            <p:nvPr/>
          </p:nvSpPr>
          <p:spPr bwMode="auto">
            <a:xfrm flipV="1">
              <a:off x="3014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717" name="Line 173"/>
            <p:cNvSpPr>
              <a:spLocks noChangeShapeType="1"/>
            </p:cNvSpPr>
            <p:nvPr/>
          </p:nvSpPr>
          <p:spPr bwMode="auto">
            <a:xfrm flipV="1">
              <a:off x="2718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718" name="Line 174"/>
            <p:cNvSpPr>
              <a:spLocks noChangeShapeType="1"/>
            </p:cNvSpPr>
            <p:nvPr/>
          </p:nvSpPr>
          <p:spPr bwMode="auto">
            <a:xfrm flipV="1">
              <a:off x="2718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719" name="Line 175"/>
            <p:cNvSpPr>
              <a:spLocks noChangeShapeType="1"/>
            </p:cNvSpPr>
            <p:nvPr/>
          </p:nvSpPr>
          <p:spPr bwMode="auto">
            <a:xfrm rot="16200000" flipV="1">
              <a:off x="379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720" name="Line 176"/>
            <p:cNvSpPr>
              <a:spLocks noChangeShapeType="1"/>
            </p:cNvSpPr>
            <p:nvPr/>
          </p:nvSpPr>
          <p:spPr bwMode="auto">
            <a:xfrm rot="16200000" flipV="1">
              <a:off x="414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721" name="Line 177"/>
            <p:cNvSpPr>
              <a:spLocks noChangeShapeType="1"/>
            </p:cNvSpPr>
            <p:nvPr/>
          </p:nvSpPr>
          <p:spPr bwMode="auto">
            <a:xfrm rot="16200000" flipV="1">
              <a:off x="381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6722" name="Line 178"/>
            <p:cNvSpPr>
              <a:spLocks noChangeShapeType="1"/>
            </p:cNvSpPr>
            <p:nvPr/>
          </p:nvSpPr>
          <p:spPr bwMode="auto">
            <a:xfrm rot="16200000" flipV="1">
              <a:off x="416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145" name="Rectangle 179"/>
            <p:cNvSpPr>
              <a:spLocks noChangeArrowheads="1"/>
            </p:cNvSpPr>
            <p:nvPr/>
          </p:nvSpPr>
          <p:spPr bwMode="auto">
            <a:xfrm>
              <a:off x="4174" y="1721"/>
              <a:ext cx="16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zug</a:t>
              </a:r>
            </a:p>
          </p:txBody>
        </p:sp>
        <p:sp>
          <p:nvSpPr>
            <p:cNvPr id="43146" name="Rectangle 180"/>
            <p:cNvSpPr>
              <a:spLocks noChangeArrowheads="1"/>
            </p:cNvSpPr>
            <p:nvPr/>
          </p:nvSpPr>
          <p:spPr bwMode="auto">
            <a:xfrm>
              <a:off x="2070" y="3873"/>
              <a:ext cx="6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Krankenhausflur</a:t>
              </a:r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CEA3FBEA-C840-4A27-B251-EE3EF749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86D-A88D-4221-A521-A462960675B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7"/>
    </mc:Choice>
    <mc:Fallback xmlns="">
      <p:transition spd="slow" advTm="457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0" name="Rectangle 2"/>
          <p:cNvSpPr>
            <a:spLocks noChangeArrowheads="1"/>
          </p:cNvSpPr>
          <p:nvPr/>
        </p:nvSpPr>
        <p:spPr bwMode="auto">
          <a:xfrm>
            <a:off x="352425" y="2540000"/>
            <a:ext cx="627380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000" dirty="0"/>
              <a:t>Räumliche und personelle Zuordnung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1517572" name="Rectangle 4"/>
          <p:cNvSpPr>
            <a:spLocks noChangeArrowheads="1"/>
          </p:cNvSpPr>
          <p:nvPr/>
        </p:nvSpPr>
        <p:spPr bwMode="auto">
          <a:xfrm>
            <a:off x="6772275" y="2540000"/>
            <a:ext cx="200025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517573" name="Rectangle 5"/>
          <p:cNvSpPr>
            <a:spLocks noChangeArrowheads="1"/>
          </p:cNvSpPr>
          <p:nvPr/>
        </p:nvSpPr>
        <p:spPr bwMode="auto">
          <a:xfrm>
            <a:off x="6772275" y="1885950"/>
            <a:ext cx="200025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861175" y="1965325"/>
            <a:ext cx="181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Die Handlungsträger</a:t>
            </a:r>
            <a:b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im OP-Bereich</a:t>
            </a:r>
          </a:p>
        </p:txBody>
      </p:sp>
      <p:sp>
        <p:nvSpPr>
          <p:cNvPr id="1517575" name="Rectangle 7"/>
          <p:cNvSpPr>
            <a:spLocks noChangeArrowheads="1"/>
          </p:cNvSpPr>
          <p:nvPr/>
        </p:nvSpPr>
        <p:spPr bwMode="auto">
          <a:xfrm>
            <a:off x="352425" y="1885950"/>
            <a:ext cx="627380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516063" y="2063750"/>
            <a:ext cx="39449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Der räumliche Aufbau eines OP-Bereichs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946900" y="3259138"/>
            <a:ext cx="16478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>
                <a:solidFill>
                  <a:schemeClr val="folHlink"/>
                </a:solidFill>
                <a:effectLst/>
                <a:latin typeface="Arial" charset="0"/>
              </a:rPr>
              <a:t>OP-Pflegekraft</a:t>
            </a:r>
            <a:br>
              <a:rPr lang="de-DE" sz="1200">
                <a:solidFill>
                  <a:schemeClr val="folHlink"/>
                </a:solidFill>
                <a:effectLst/>
                <a:latin typeface="Arial" charset="0"/>
              </a:rPr>
            </a:br>
            <a:r>
              <a:rPr lang="de-DE" sz="1200">
                <a:solidFill>
                  <a:schemeClr val="folHlink"/>
                </a:solidFill>
                <a:effectLst/>
                <a:latin typeface="Arial" charset="0"/>
              </a:rPr>
              <a:t>(Springer)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>
                <a:solidFill>
                  <a:schemeClr val="folHlink"/>
                </a:solidFill>
                <a:effectLst/>
                <a:latin typeface="Arial" charset="0"/>
              </a:rPr>
              <a:t>Anästhesie-Pflegekraft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>
                <a:solidFill>
                  <a:schemeClr val="folHlink"/>
                </a:solidFill>
                <a:effectLst/>
                <a:latin typeface="Arial" charset="0"/>
              </a:rPr>
              <a:t>Anästhesist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>
                <a:solidFill>
                  <a:schemeClr val="folHlink"/>
                </a:solidFill>
                <a:effectLst/>
                <a:latin typeface="Arial" charset="0"/>
              </a:rPr>
              <a:t>OP-Pflegekraft (Instrumentierkraft)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>
                <a:solidFill>
                  <a:schemeClr val="folHlink"/>
                </a:solidFill>
                <a:effectLst/>
                <a:latin typeface="Arial" charset="0"/>
              </a:rPr>
              <a:t>Assistenzarzt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>
                <a:solidFill>
                  <a:schemeClr val="folHlink"/>
                </a:solidFill>
                <a:effectLst/>
                <a:latin typeface="Arial" charset="0"/>
              </a:rPr>
              <a:t>Operateur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>
                <a:solidFill>
                  <a:schemeClr val="folHlink"/>
                </a:solidFill>
                <a:effectLst/>
                <a:latin typeface="Arial" charset="0"/>
              </a:rPr>
              <a:t>Wirtschaftsdienstkräfte</a:t>
            </a:r>
          </a:p>
        </p:txBody>
      </p:sp>
      <p:sp>
        <p:nvSpPr>
          <p:cNvPr id="1517578" name="AutoShape 10"/>
          <p:cNvSpPr>
            <a:spLocks noChangeArrowheads="1"/>
          </p:cNvSpPr>
          <p:nvPr/>
        </p:nvSpPr>
        <p:spPr bwMode="auto">
          <a:xfrm>
            <a:off x="35242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12763" y="1362075"/>
            <a:ext cx="47783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1517580" name="AutoShape 12"/>
          <p:cNvSpPr>
            <a:spLocks noChangeArrowheads="1"/>
          </p:cNvSpPr>
          <p:nvPr/>
        </p:nvSpPr>
        <p:spPr bwMode="auto">
          <a:xfrm>
            <a:off x="799147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8196263" y="1174750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1517582" name="AutoShape 14"/>
          <p:cNvSpPr>
            <a:spLocks noChangeArrowheads="1"/>
          </p:cNvSpPr>
          <p:nvPr/>
        </p:nvSpPr>
        <p:spPr bwMode="auto">
          <a:xfrm>
            <a:off x="1266825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1479550" y="1266825"/>
            <a:ext cx="687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1517584" name="AutoShape 16"/>
          <p:cNvSpPr>
            <a:spLocks noChangeArrowheads="1"/>
          </p:cNvSpPr>
          <p:nvPr/>
        </p:nvSpPr>
        <p:spPr bwMode="auto">
          <a:xfrm>
            <a:off x="2371725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2601913" y="12668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1517586" name="AutoShape 18"/>
          <p:cNvSpPr>
            <a:spLocks noChangeArrowheads="1"/>
          </p:cNvSpPr>
          <p:nvPr/>
        </p:nvSpPr>
        <p:spPr bwMode="auto">
          <a:xfrm>
            <a:off x="3479800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3749675" y="1266825"/>
            <a:ext cx="55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17588" name="AutoShape 20"/>
          <p:cNvSpPr>
            <a:spLocks noChangeArrowheads="1"/>
          </p:cNvSpPr>
          <p:nvPr/>
        </p:nvSpPr>
        <p:spPr bwMode="auto">
          <a:xfrm>
            <a:off x="45735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4784725" y="1266825"/>
            <a:ext cx="704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17590" name="AutoShape 22"/>
          <p:cNvSpPr>
            <a:spLocks noChangeArrowheads="1"/>
          </p:cNvSpPr>
          <p:nvPr/>
        </p:nvSpPr>
        <p:spPr bwMode="auto">
          <a:xfrm>
            <a:off x="5676900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5873750" y="1266825"/>
            <a:ext cx="706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1517592" name="AutoShape 24"/>
          <p:cNvSpPr>
            <a:spLocks noChangeArrowheads="1"/>
          </p:cNvSpPr>
          <p:nvPr/>
        </p:nvSpPr>
        <p:spPr bwMode="auto">
          <a:xfrm>
            <a:off x="67833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7023100" y="1266825"/>
            <a:ext cx="67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1266825" y="1150938"/>
            <a:ext cx="7505700" cy="5289550"/>
            <a:chOff x="865" y="3200"/>
            <a:chExt cx="5121" cy="3332"/>
          </a:xfrm>
        </p:grpSpPr>
        <p:sp>
          <p:nvSpPr>
            <p:cNvPr id="1517595" name="Rectangle 27"/>
            <p:cNvSpPr>
              <a:spLocks noChangeArrowheads="1"/>
            </p:cNvSpPr>
            <p:nvPr/>
          </p:nvSpPr>
          <p:spPr bwMode="auto">
            <a:xfrm>
              <a:off x="1674" y="5975"/>
              <a:ext cx="783" cy="31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596" name="Rectangle 28"/>
            <p:cNvSpPr>
              <a:spLocks noChangeArrowheads="1"/>
            </p:cNvSpPr>
            <p:nvPr/>
          </p:nvSpPr>
          <p:spPr bwMode="auto">
            <a:xfrm>
              <a:off x="4621" y="4075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209" name="Rectangle 29"/>
            <p:cNvSpPr>
              <a:spLocks noChangeArrowheads="1"/>
            </p:cNvSpPr>
            <p:nvPr/>
          </p:nvSpPr>
          <p:spPr bwMode="auto">
            <a:xfrm>
              <a:off x="4741" y="4528"/>
              <a:ext cx="1167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OP-Pflegekraft</a:t>
              </a:r>
              <a:br>
                <a:rPr lang="de-DE" sz="1200" b="1">
                  <a:effectLst/>
                  <a:latin typeface="Arial" charset="0"/>
                </a:rPr>
              </a:br>
              <a:r>
                <a:rPr lang="de-DE" sz="1200" b="1"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4210" name="Group 30"/>
            <p:cNvGrpSpPr>
              <a:grpSpLocks/>
            </p:cNvGrpSpPr>
            <p:nvPr/>
          </p:nvGrpSpPr>
          <p:grpSpPr bwMode="auto">
            <a:xfrm>
              <a:off x="865" y="3200"/>
              <a:ext cx="746" cy="375"/>
              <a:chOff x="865" y="899"/>
              <a:chExt cx="746" cy="375"/>
            </a:xfrm>
          </p:grpSpPr>
          <p:sp>
            <p:nvSpPr>
              <p:cNvPr id="1517599" name="AutoShape 31"/>
              <p:cNvSpPr>
                <a:spLocks noChangeArrowheads="1"/>
              </p:cNvSpPr>
              <p:nvPr/>
            </p:nvSpPr>
            <p:spPr bwMode="auto">
              <a:xfrm>
                <a:off x="865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212" name="Rectangle 32"/>
              <p:cNvSpPr>
                <a:spLocks noChangeArrowheads="1"/>
              </p:cNvSpPr>
              <p:nvPr/>
            </p:nvSpPr>
            <p:spPr bwMode="auto">
              <a:xfrm>
                <a:off x="1010" y="972"/>
                <a:ext cx="46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Ein-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schleusen</a:t>
                </a:r>
              </a:p>
            </p:txBody>
          </p:sp>
        </p:grpSp>
      </p:grpSp>
      <p:grpSp>
        <p:nvGrpSpPr>
          <p:cNvPr id="44059" name="Group 33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7602" name="Rectangle 34"/>
            <p:cNvSpPr>
              <a:spLocks noChangeArrowheads="1"/>
            </p:cNvSpPr>
            <p:nvPr/>
          </p:nvSpPr>
          <p:spPr bwMode="auto">
            <a:xfrm>
              <a:off x="2237" y="2516"/>
              <a:ext cx="570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03" name="Rectangle 35"/>
            <p:cNvSpPr>
              <a:spLocks noChangeArrowheads="1"/>
            </p:cNvSpPr>
            <p:nvPr/>
          </p:nvSpPr>
          <p:spPr bwMode="auto">
            <a:xfrm>
              <a:off x="3214" y="2516"/>
              <a:ext cx="542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04" name="Rectangle 36"/>
            <p:cNvSpPr>
              <a:spLocks noChangeArrowheads="1"/>
            </p:cNvSpPr>
            <p:nvPr/>
          </p:nvSpPr>
          <p:spPr bwMode="auto">
            <a:xfrm>
              <a:off x="1108" y="2516"/>
              <a:ext cx="545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05" name="Rectangle 37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203" name="Rectangle 38"/>
            <p:cNvSpPr>
              <a:spLocks noChangeArrowheads="1"/>
            </p:cNvSpPr>
            <p:nvPr/>
          </p:nvSpPr>
          <p:spPr bwMode="auto">
            <a:xfrm>
              <a:off x="4741" y="2053"/>
              <a:ext cx="1191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4204" name="Group 39"/>
            <p:cNvGrpSpPr>
              <a:grpSpLocks/>
            </p:cNvGrpSpPr>
            <p:nvPr/>
          </p:nvGrpSpPr>
          <p:grpSpPr bwMode="auto">
            <a:xfrm>
              <a:off x="1619" y="725"/>
              <a:ext cx="747" cy="375"/>
              <a:chOff x="1619" y="899"/>
              <a:chExt cx="747" cy="375"/>
            </a:xfrm>
          </p:grpSpPr>
          <p:sp>
            <p:nvSpPr>
              <p:cNvPr id="1517608" name="AutoShape 40"/>
              <p:cNvSpPr>
                <a:spLocks noChangeArrowheads="1"/>
              </p:cNvSpPr>
              <p:nvPr/>
            </p:nvSpPr>
            <p:spPr bwMode="auto">
              <a:xfrm>
                <a:off x="1619" y="899"/>
                <a:ext cx="742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206" name="Rectangle 41"/>
              <p:cNvSpPr>
                <a:spLocks noChangeArrowheads="1"/>
              </p:cNvSpPr>
              <p:nvPr/>
            </p:nvSpPr>
            <p:spPr bwMode="auto">
              <a:xfrm>
                <a:off x="1776" y="972"/>
                <a:ext cx="45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einleitung</a:t>
                </a:r>
              </a:p>
            </p:txBody>
          </p:sp>
        </p:grpSp>
      </p:grpSp>
      <p:grpSp>
        <p:nvGrpSpPr>
          <p:cNvPr id="44060" name="Group 42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7611" name="Rectangle 43"/>
            <p:cNvSpPr>
              <a:spLocks noChangeArrowheads="1"/>
            </p:cNvSpPr>
            <p:nvPr/>
          </p:nvSpPr>
          <p:spPr bwMode="auto">
            <a:xfrm>
              <a:off x="1108" y="1792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12" name="Rectangle 44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195" name="Rectangle 45"/>
            <p:cNvSpPr>
              <a:spLocks noChangeArrowheads="1"/>
            </p:cNvSpPr>
            <p:nvPr/>
          </p:nvSpPr>
          <p:spPr bwMode="auto">
            <a:xfrm>
              <a:off x="4741" y="2053"/>
              <a:ext cx="1191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4196" name="Group 46"/>
            <p:cNvGrpSpPr>
              <a:grpSpLocks/>
            </p:cNvGrpSpPr>
            <p:nvPr/>
          </p:nvGrpSpPr>
          <p:grpSpPr bwMode="auto">
            <a:xfrm>
              <a:off x="2375" y="725"/>
              <a:ext cx="746" cy="375"/>
              <a:chOff x="2375" y="899"/>
              <a:chExt cx="746" cy="375"/>
            </a:xfrm>
          </p:grpSpPr>
          <p:sp>
            <p:nvSpPr>
              <p:cNvPr id="1517615" name="AutoShape 47"/>
              <p:cNvSpPr>
                <a:spLocks noChangeArrowheads="1"/>
              </p:cNvSpPr>
              <p:nvPr/>
            </p:nvSpPr>
            <p:spPr bwMode="auto">
              <a:xfrm>
                <a:off x="2375" y="899"/>
                <a:ext cx="741" cy="375"/>
              </a:xfrm>
              <a:prstGeom prst="chevron">
                <a:avLst>
                  <a:gd name="adj" fmla="val 23531"/>
                </a:avLst>
              </a:prstGeom>
              <a:solidFill>
                <a:srgbClr val="FF0000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198" name="Rectangle 48"/>
              <p:cNvSpPr>
                <a:spLocks noChangeArrowheads="1"/>
              </p:cNvSpPr>
              <p:nvPr/>
            </p:nvSpPr>
            <p:spPr bwMode="auto">
              <a:xfrm>
                <a:off x="2559" y="972"/>
                <a:ext cx="37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Lagern/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Narkose</a:t>
                </a:r>
              </a:p>
            </p:txBody>
          </p:sp>
        </p:grpSp>
      </p:grpSp>
      <p:grpSp>
        <p:nvGrpSpPr>
          <p:cNvPr id="44061" name="Group 49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grpSp>
          <p:nvGrpSpPr>
            <p:cNvPr id="44187" name="Group 50"/>
            <p:cNvGrpSpPr>
              <a:grpSpLocks/>
            </p:cNvGrpSpPr>
            <p:nvPr/>
          </p:nvGrpSpPr>
          <p:grpSpPr bwMode="auto">
            <a:xfrm>
              <a:off x="1108" y="725"/>
              <a:ext cx="4878" cy="3332"/>
              <a:chOff x="1108" y="725"/>
              <a:chExt cx="4878" cy="3332"/>
            </a:xfrm>
          </p:grpSpPr>
          <p:sp>
            <p:nvSpPr>
              <p:cNvPr id="1517619" name="Rectangle 51"/>
              <p:cNvSpPr>
                <a:spLocks noChangeArrowheads="1"/>
              </p:cNvSpPr>
              <p:nvPr/>
            </p:nvSpPr>
            <p:spPr bwMode="auto">
              <a:xfrm>
                <a:off x="1108" y="1790"/>
                <a:ext cx="2836" cy="72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17620" name="Rectangle 52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191" name="Rectangle 53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  <p:sp>
            <p:nvSpPr>
              <p:cNvPr id="1517622" name="AutoShape 54"/>
              <p:cNvSpPr>
                <a:spLocks noChangeArrowheads="1"/>
              </p:cNvSpPr>
              <p:nvPr/>
            </p:nvSpPr>
            <p:spPr bwMode="auto">
              <a:xfrm>
                <a:off x="3121" y="725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44188" name="Rectangle 55"/>
            <p:cNvSpPr>
              <a:spLocks noChangeArrowheads="1"/>
            </p:cNvSpPr>
            <p:nvPr/>
          </p:nvSpPr>
          <p:spPr bwMode="auto">
            <a:xfrm>
              <a:off x="3265" y="798"/>
              <a:ext cx="4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762000" eaLnBrk="0" hangingPunct="0"/>
              <a:r>
                <a:rPr lang="de-DE" sz="1200" b="1">
                  <a:effectLst/>
                  <a:latin typeface="Arial" charset="0"/>
                </a:rPr>
                <a:t>Operation/</a:t>
              </a:r>
              <a:br>
                <a:rPr lang="de-DE" sz="1200" b="1">
                  <a:effectLst/>
                  <a:latin typeface="Arial" charset="0"/>
                </a:rPr>
              </a:br>
              <a:r>
                <a:rPr lang="de-DE" sz="1200" b="1">
                  <a:effectLst/>
                  <a:latin typeface="Arial" charset="0"/>
                </a:rPr>
                <a:t>Narkose</a:t>
              </a:r>
            </a:p>
          </p:txBody>
        </p:sp>
      </p:grpSp>
      <p:grpSp>
        <p:nvGrpSpPr>
          <p:cNvPr id="44062" name="Group 56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7625" name="Rectangle 57"/>
            <p:cNvSpPr>
              <a:spLocks noChangeArrowheads="1"/>
            </p:cNvSpPr>
            <p:nvPr/>
          </p:nvSpPr>
          <p:spPr bwMode="auto">
            <a:xfrm>
              <a:off x="1108" y="1795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4181" name="Group 58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17627" name="Rectangle 59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186" name="Rectangle 60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</a:t>
                </a:r>
                <a:b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</a:b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4182" name="Group 61"/>
            <p:cNvGrpSpPr>
              <a:grpSpLocks/>
            </p:cNvGrpSpPr>
            <p:nvPr/>
          </p:nvGrpSpPr>
          <p:grpSpPr bwMode="auto">
            <a:xfrm>
              <a:off x="3874" y="725"/>
              <a:ext cx="747" cy="375"/>
              <a:chOff x="3874" y="899"/>
              <a:chExt cx="747" cy="375"/>
            </a:xfrm>
          </p:grpSpPr>
          <p:sp>
            <p:nvSpPr>
              <p:cNvPr id="1517630" name="AutoShape 62"/>
              <p:cNvSpPr>
                <a:spLocks noChangeArrowheads="1"/>
              </p:cNvSpPr>
              <p:nvPr/>
            </p:nvSpPr>
            <p:spPr bwMode="auto">
              <a:xfrm>
                <a:off x="3874" y="899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184" name="Rectangle 63"/>
              <p:cNvSpPr>
                <a:spLocks noChangeArrowheads="1"/>
              </p:cNvSpPr>
              <p:nvPr/>
            </p:nvSpPr>
            <p:spPr bwMode="auto">
              <a:xfrm>
                <a:off x="4008" y="972"/>
                <a:ext cx="482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ausleitung</a:t>
                </a:r>
              </a:p>
            </p:txBody>
          </p:sp>
        </p:grpSp>
      </p:grpSp>
      <p:grpSp>
        <p:nvGrpSpPr>
          <p:cNvPr id="44063" name="Group 64"/>
          <p:cNvGrpSpPr>
            <a:grpSpLocks/>
          </p:cNvGrpSpPr>
          <p:nvPr/>
        </p:nvGrpSpPr>
        <p:grpSpPr bwMode="auto">
          <a:xfrm>
            <a:off x="600075" y="1150938"/>
            <a:ext cx="8172450" cy="5289550"/>
            <a:chOff x="410" y="725"/>
            <a:chExt cx="5576" cy="3332"/>
          </a:xfrm>
        </p:grpSpPr>
        <p:sp>
          <p:nvSpPr>
            <p:cNvPr id="1517633" name="Rectangle 65"/>
            <p:cNvSpPr>
              <a:spLocks noChangeArrowheads="1"/>
            </p:cNvSpPr>
            <p:nvPr/>
          </p:nvSpPr>
          <p:spPr bwMode="auto">
            <a:xfrm>
              <a:off x="410" y="1647"/>
              <a:ext cx="698" cy="158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4174" name="Group 66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17635" name="Rectangle 67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179" name="Rectangle 68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82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4175" name="Group 69"/>
            <p:cNvGrpSpPr>
              <a:grpSpLocks/>
            </p:cNvGrpSpPr>
            <p:nvPr/>
          </p:nvGrpSpPr>
          <p:grpSpPr bwMode="auto">
            <a:xfrm>
              <a:off x="4629" y="725"/>
              <a:ext cx="746" cy="375"/>
              <a:chOff x="4629" y="899"/>
              <a:chExt cx="746" cy="375"/>
            </a:xfrm>
          </p:grpSpPr>
          <p:sp>
            <p:nvSpPr>
              <p:cNvPr id="1517638" name="AutoShape 70"/>
              <p:cNvSpPr>
                <a:spLocks noChangeArrowheads="1"/>
              </p:cNvSpPr>
              <p:nvPr/>
            </p:nvSpPr>
            <p:spPr bwMode="auto">
              <a:xfrm>
                <a:off x="4629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177" name="Rectangle 71"/>
              <p:cNvSpPr>
                <a:spLocks noChangeArrowheads="1"/>
              </p:cNvSpPr>
              <p:nvPr/>
            </p:nvSpPr>
            <p:spPr bwMode="auto">
              <a:xfrm>
                <a:off x="4793" y="972"/>
                <a:ext cx="46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 dirty="0">
                    <a:effectLst/>
                    <a:latin typeface="Arial" charset="0"/>
                  </a:rPr>
                  <a:t>Patienten-</a:t>
                </a:r>
                <a:br>
                  <a:rPr lang="de-DE" sz="1200" b="1" dirty="0">
                    <a:effectLst/>
                    <a:latin typeface="Arial" charset="0"/>
                  </a:rPr>
                </a:br>
                <a:r>
                  <a:rPr lang="de-DE" sz="1200" b="1" dirty="0" err="1">
                    <a:effectLst/>
                    <a:latin typeface="Arial" charset="0"/>
                  </a:rPr>
                  <a:t>übergabe</a:t>
                </a:r>
                <a:endParaRPr lang="de-DE" sz="1200" b="1" dirty="0"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4064" name="Group 72"/>
          <p:cNvGrpSpPr>
            <a:grpSpLocks/>
          </p:cNvGrpSpPr>
          <p:nvPr/>
        </p:nvGrpSpPr>
        <p:grpSpPr bwMode="auto">
          <a:xfrm>
            <a:off x="6772275" y="2540000"/>
            <a:ext cx="2000250" cy="3900488"/>
            <a:chOff x="4717" y="1870"/>
            <a:chExt cx="1365" cy="2046"/>
          </a:xfrm>
        </p:grpSpPr>
        <p:sp>
          <p:nvSpPr>
            <p:cNvPr id="1517641" name="Rectangle 73"/>
            <p:cNvSpPr>
              <a:spLocks noChangeArrowheads="1"/>
            </p:cNvSpPr>
            <p:nvPr/>
          </p:nvSpPr>
          <p:spPr bwMode="auto">
            <a:xfrm>
              <a:off x="4717" y="1870"/>
              <a:ext cx="1365" cy="2046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172" name="Rectangle 74"/>
            <p:cNvSpPr>
              <a:spLocks noChangeArrowheads="1"/>
            </p:cNvSpPr>
            <p:nvPr/>
          </p:nvSpPr>
          <p:spPr bwMode="auto">
            <a:xfrm>
              <a:off x="4837" y="2273"/>
              <a:ext cx="1124" cy="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Anästhesist*in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OP-Pflegekraft (</a:t>
              </a:r>
              <a:r>
                <a:rPr lang="de-DE" sz="1200" b="1" dirty="0" err="1">
                  <a:solidFill>
                    <a:srgbClr val="FF0000"/>
                  </a:solidFill>
                  <a:effectLst/>
                  <a:latin typeface="Arial" charset="0"/>
                </a:rPr>
                <a:t>Instrumentierkraft</a:t>
              </a: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err="1" smtClean="0">
                  <a:solidFill>
                    <a:srgbClr val="FF0000"/>
                  </a:solidFill>
                  <a:effectLst/>
                  <a:latin typeface="Arial" charset="0"/>
                </a:rPr>
                <a:t>Assistenzärzt</a:t>
              </a:r>
              <a:r>
                <a:rPr lang="de-DE" sz="1200" b="1" dirty="0" smtClean="0">
                  <a:solidFill>
                    <a:srgbClr val="FF0000"/>
                  </a:solidFill>
                  <a:effectLst/>
                  <a:latin typeface="Arial" charset="0"/>
                </a:rPr>
                <a:t>*in</a:t>
              </a:r>
              <a:endParaRPr lang="de-DE" sz="1200" b="1" dirty="0">
                <a:solidFill>
                  <a:srgbClr val="FF0000"/>
                </a:solidFill>
                <a:effectLst/>
                <a:latin typeface="Arial" charset="0"/>
              </a:endParaRP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Operateur*in</a:t>
              </a:r>
            </a:p>
          </p:txBody>
        </p:sp>
      </p:grpSp>
      <p:grpSp>
        <p:nvGrpSpPr>
          <p:cNvPr id="44065" name="Group 75"/>
          <p:cNvGrpSpPr>
            <a:grpSpLocks/>
          </p:cNvGrpSpPr>
          <p:nvPr/>
        </p:nvGrpSpPr>
        <p:grpSpPr bwMode="auto">
          <a:xfrm>
            <a:off x="600075" y="2611438"/>
            <a:ext cx="5776913" cy="3759200"/>
            <a:chOff x="410" y="1645"/>
            <a:chExt cx="3942" cy="2368"/>
          </a:xfrm>
        </p:grpSpPr>
        <p:sp>
          <p:nvSpPr>
            <p:cNvPr id="1517644" name="Line 76"/>
            <p:cNvSpPr>
              <a:spLocks noChangeShapeType="1"/>
            </p:cNvSpPr>
            <p:nvPr/>
          </p:nvSpPr>
          <p:spPr bwMode="auto">
            <a:xfrm>
              <a:off x="410" y="3819"/>
              <a:ext cx="13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45" name="Line 77"/>
            <p:cNvSpPr>
              <a:spLocks noChangeShapeType="1"/>
            </p:cNvSpPr>
            <p:nvPr/>
          </p:nvSpPr>
          <p:spPr bwMode="auto">
            <a:xfrm>
              <a:off x="1907" y="3819"/>
              <a:ext cx="9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46" name="Line 78"/>
            <p:cNvSpPr>
              <a:spLocks noChangeShapeType="1"/>
            </p:cNvSpPr>
            <p:nvPr/>
          </p:nvSpPr>
          <p:spPr bwMode="auto">
            <a:xfrm>
              <a:off x="3044" y="3819"/>
              <a:ext cx="11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47" name="Line 79"/>
            <p:cNvSpPr>
              <a:spLocks noChangeShapeType="1"/>
            </p:cNvSpPr>
            <p:nvPr/>
          </p:nvSpPr>
          <p:spPr bwMode="auto">
            <a:xfrm flipV="1">
              <a:off x="4153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48" name="Line 80"/>
            <p:cNvSpPr>
              <a:spLocks noChangeShapeType="1"/>
            </p:cNvSpPr>
            <p:nvPr/>
          </p:nvSpPr>
          <p:spPr bwMode="auto">
            <a:xfrm flipV="1">
              <a:off x="4153" y="3439"/>
              <a:ext cx="0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49" name="Line 81"/>
            <p:cNvSpPr>
              <a:spLocks noChangeShapeType="1"/>
            </p:cNvSpPr>
            <p:nvPr/>
          </p:nvSpPr>
          <p:spPr bwMode="auto">
            <a:xfrm flipV="1">
              <a:off x="4153" y="1869"/>
              <a:ext cx="0" cy="14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50" name="Line 82"/>
            <p:cNvSpPr>
              <a:spLocks noChangeShapeType="1"/>
            </p:cNvSpPr>
            <p:nvPr/>
          </p:nvSpPr>
          <p:spPr bwMode="auto">
            <a:xfrm flipV="1">
              <a:off x="4153" y="1645"/>
              <a:ext cx="0" cy="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51" name="Line 83"/>
            <p:cNvSpPr>
              <a:spLocks noChangeShapeType="1"/>
            </p:cNvSpPr>
            <p:nvPr/>
          </p:nvSpPr>
          <p:spPr bwMode="auto">
            <a:xfrm>
              <a:off x="413" y="1645"/>
              <a:ext cx="3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52" name="Line 84"/>
            <p:cNvSpPr>
              <a:spLocks noChangeShapeType="1"/>
            </p:cNvSpPr>
            <p:nvPr/>
          </p:nvSpPr>
          <p:spPr bwMode="auto">
            <a:xfrm flipV="1">
              <a:off x="1108" y="1647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53" name="Line 85"/>
            <p:cNvSpPr>
              <a:spLocks noChangeShapeType="1"/>
            </p:cNvSpPr>
            <p:nvPr/>
          </p:nvSpPr>
          <p:spPr bwMode="auto">
            <a:xfrm flipV="1">
              <a:off x="1307" y="3231"/>
              <a:ext cx="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54" name="Line 86"/>
            <p:cNvSpPr>
              <a:spLocks noChangeShapeType="1"/>
            </p:cNvSpPr>
            <p:nvPr/>
          </p:nvSpPr>
          <p:spPr bwMode="auto">
            <a:xfrm flipV="1">
              <a:off x="1673" y="3423"/>
              <a:ext cx="0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55" name="Line 87"/>
            <p:cNvSpPr>
              <a:spLocks noChangeShapeType="1"/>
            </p:cNvSpPr>
            <p:nvPr/>
          </p:nvSpPr>
          <p:spPr bwMode="auto">
            <a:xfrm flipV="1">
              <a:off x="1673" y="3235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56" name="Line 88"/>
            <p:cNvSpPr>
              <a:spLocks noChangeShapeType="1"/>
            </p:cNvSpPr>
            <p:nvPr/>
          </p:nvSpPr>
          <p:spPr bwMode="auto">
            <a:xfrm flipH="1">
              <a:off x="1258" y="3231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57" name="Line 89"/>
            <p:cNvSpPr>
              <a:spLocks noChangeShapeType="1"/>
            </p:cNvSpPr>
            <p:nvPr/>
          </p:nvSpPr>
          <p:spPr bwMode="auto">
            <a:xfrm>
              <a:off x="1453" y="3500"/>
              <a:ext cx="7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58" name="Line 90"/>
            <p:cNvSpPr>
              <a:spLocks noChangeShapeType="1"/>
            </p:cNvSpPr>
            <p:nvPr/>
          </p:nvSpPr>
          <p:spPr bwMode="auto">
            <a:xfrm>
              <a:off x="410" y="3500"/>
              <a:ext cx="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59" name="Line 91"/>
            <p:cNvSpPr>
              <a:spLocks noChangeShapeType="1"/>
            </p:cNvSpPr>
            <p:nvPr/>
          </p:nvSpPr>
          <p:spPr bwMode="auto">
            <a:xfrm flipV="1">
              <a:off x="410" y="1645"/>
              <a:ext cx="0" cy="2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60" name="Line 92"/>
            <p:cNvSpPr>
              <a:spLocks noChangeShapeType="1"/>
            </p:cNvSpPr>
            <p:nvPr/>
          </p:nvSpPr>
          <p:spPr bwMode="auto">
            <a:xfrm>
              <a:off x="410" y="3231"/>
              <a:ext cx="7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61" name="Line 93"/>
            <p:cNvSpPr>
              <a:spLocks noChangeShapeType="1"/>
            </p:cNvSpPr>
            <p:nvPr/>
          </p:nvSpPr>
          <p:spPr bwMode="auto">
            <a:xfrm>
              <a:off x="1108" y="3177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62" name="Line 94"/>
            <p:cNvSpPr>
              <a:spLocks noChangeShapeType="1"/>
            </p:cNvSpPr>
            <p:nvPr/>
          </p:nvSpPr>
          <p:spPr bwMode="auto">
            <a:xfrm>
              <a:off x="2317" y="3500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63" name="Line 95"/>
            <p:cNvSpPr>
              <a:spLocks noChangeShapeType="1"/>
            </p:cNvSpPr>
            <p:nvPr/>
          </p:nvSpPr>
          <p:spPr bwMode="auto">
            <a:xfrm flipV="1">
              <a:off x="2457" y="3262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64" name="Line 96"/>
            <p:cNvSpPr>
              <a:spLocks noChangeShapeType="1"/>
            </p:cNvSpPr>
            <p:nvPr/>
          </p:nvSpPr>
          <p:spPr bwMode="auto">
            <a:xfrm flipH="1">
              <a:off x="2457" y="3263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65" name="Line 97"/>
            <p:cNvSpPr>
              <a:spLocks noChangeShapeType="1"/>
            </p:cNvSpPr>
            <p:nvPr/>
          </p:nvSpPr>
          <p:spPr bwMode="auto">
            <a:xfrm flipH="1">
              <a:off x="2793" y="3263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66" name="Line 98"/>
            <p:cNvSpPr>
              <a:spLocks noChangeShapeType="1"/>
            </p:cNvSpPr>
            <p:nvPr/>
          </p:nvSpPr>
          <p:spPr bwMode="auto">
            <a:xfrm flipH="1">
              <a:off x="3085" y="3263"/>
              <a:ext cx="5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67" name="Line 99"/>
            <p:cNvSpPr>
              <a:spLocks noChangeShapeType="1"/>
            </p:cNvSpPr>
            <p:nvPr/>
          </p:nvSpPr>
          <p:spPr bwMode="auto">
            <a:xfrm flipV="1">
              <a:off x="3615" y="3263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68" name="Line 100"/>
            <p:cNvSpPr>
              <a:spLocks noChangeShapeType="1"/>
            </p:cNvSpPr>
            <p:nvPr/>
          </p:nvSpPr>
          <p:spPr bwMode="auto">
            <a:xfrm flipV="1">
              <a:off x="3615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69" name="Line 101"/>
            <p:cNvSpPr>
              <a:spLocks noChangeShapeType="1"/>
            </p:cNvSpPr>
            <p:nvPr/>
          </p:nvSpPr>
          <p:spPr bwMode="auto">
            <a:xfrm flipV="1">
              <a:off x="2856" y="3263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70" name="Line 102"/>
            <p:cNvSpPr>
              <a:spLocks noChangeShapeType="1"/>
            </p:cNvSpPr>
            <p:nvPr/>
          </p:nvSpPr>
          <p:spPr bwMode="auto">
            <a:xfrm flipH="1">
              <a:off x="2793" y="3500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71" name="Line 103"/>
            <p:cNvSpPr>
              <a:spLocks noChangeShapeType="1"/>
            </p:cNvSpPr>
            <p:nvPr/>
          </p:nvSpPr>
          <p:spPr bwMode="auto">
            <a:xfrm flipH="1">
              <a:off x="3805" y="3263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72" name="Line 104"/>
            <p:cNvSpPr>
              <a:spLocks noChangeShapeType="1"/>
            </p:cNvSpPr>
            <p:nvPr/>
          </p:nvSpPr>
          <p:spPr bwMode="auto">
            <a:xfrm flipV="1">
              <a:off x="3805" y="326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73" name="Line 105"/>
            <p:cNvSpPr>
              <a:spLocks noChangeShapeType="1"/>
            </p:cNvSpPr>
            <p:nvPr/>
          </p:nvSpPr>
          <p:spPr bwMode="auto">
            <a:xfrm flipV="1">
              <a:off x="3805" y="3439"/>
              <a:ext cx="0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74" name="Line 106"/>
            <p:cNvSpPr>
              <a:spLocks noChangeShapeType="1"/>
            </p:cNvSpPr>
            <p:nvPr/>
          </p:nvSpPr>
          <p:spPr bwMode="auto">
            <a:xfrm flipV="1">
              <a:off x="3805" y="3742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75" name="Line 107"/>
            <p:cNvSpPr>
              <a:spLocks noChangeShapeType="1"/>
            </p:cNvSpPr>
            <p:nvPr/>
          </p:nvSpPr>
          <p:spPr bwMode="auto">
            <a:xfrm flipH="1">
              <a:off x="3805" y="3531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76" name="Line 108"/>
            <p:cNvSpPr>
              <a:spLocks noChangeShapeType="1"/>
            </p:cNvSpPr>
            <p:nvPr/>
          </p:nvSpPr>
          <p:spPr bwMode="auto">
            <a:xfrm>
              <a:off x="1108" y="2988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77" name="Line 109"/>
            <p:cNvSpPr>
              <a:spLocks noChangeShapeType="1"/>
            </p:cNvSpPr>
            <p:nvPr/>
          </p:nvSpPr>
          <p:spPr bwMode="auto">
            <a:xfrm flipV="1">
              <a:off x="165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78" name="Line 110"/>
            <p:cNvSpPr>
              <a:spLocks noChangeShapeType="1"/>
            </p:cNvSpPr>
            <p:nvPr/>
          </p:nvSpPr>
          <p:spPr bwMode="auto">
            <a:xfrm>
              <a:off x="1526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79" name="Line 111"/>
            <p:cNvSpPr>
              <a:spLocks noChangeShapeType="1"/>
            </p:cNvSpPr>
            <p:nvPr/>
          </p:nvSpPr>
          <p:spPr bwMode="auto">
            <a:xfrm>
              <a:off x="1108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80" name="Line 112"/>
            <p:cNvSpPr>
              <a:spLocks noChangeShapeType="1"/>
            </p:cNvSpPr>
            <p:nvPr/>
          </p:nvSpPr>
          <p:spPr bwMode="auto">
            <a:xfrm>
              <a:off x="1526" y="2514"/>
              <a:ext cx="1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81" name="Line 113"/>
            <p:cNvSpPr>
              <a:spLocks noChangeShapeType="1"/>
            </p:cNvSpPr>
            <p:nvPr/>
          </p:nvSpPr>
          <p:spPr bwMode="auto">
            <a:xfrm>
              <a:off x="1807" y="298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82" name="Line 114"/>
            <p:cNvSpPr>
              <a:spLocks noChangeShapeType="1"/>
            </p:cNvSpPr>
            <p:nvPr/>
          </p:nvSpPr>
          <p:spPr bwMode="auto">
            <a:xfrm flipV="1">
              <a:off x="1839" y="2514"/>
              <a:ext cx="0" cy="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83" name="Line 115"/>
            <p:cNvSpPr>
              <a:spLocks noChangeShapeType="1"/>
            </p:cNvSpPr>
            <p:nvPr/>
          </p:nvSpPr>
          <p:spPr bwMode="auto">
            <a:xfrm flipV="1">
              <a:off x="223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84" name="Line 116"/>
            <p:cNvSpPr>
              <a:spLocks noChangeShapeType="1"/>
            </p:cNvSpPr>
            <p:nvPr/>
          </p:nvSpPr>
          <p:spPr bwMode="auto">
            <a:xfrm>
              <a:off x="1108" y="1792"/>
              <a:ext cx="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85" name="Line 117"/>
            <p:cNvSpPr>
              <a:spLocks noChangeShapeType="1"/>
            </p:cNvSpPr>
            <p:nvPr/>
          </p:nvSpPr>
          <p:spPr bwMode="auto">
            <a:xfrm>
              <a:off x="1553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86" name="Line 118"/>
            <p:cNvSpPr>
              <a:spLocks noChangeShapeType="1"/>
            </p:cNvSpPr>
            <p:nvPr/>
          </p:nvSpPr>
          <p:spPr bwMode="auto">
            <a:xfrm>
              <a:off x="2516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87" name="Line 119"/>
            <p:cNvSpPr>
              <a:spLocks noChangeShapeType="1"/>
            </p:cNvSpPr>
            <p:nvPr/>
          </p:nvSpPr>
          <p:spPr bwMode="auto">
            <a:xfrm>
              <a:off x="3531" y="1792"/>
              <a:ext cx="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88" name="Line 120"/>
            <p:cNvSpPr>
              <a:spLocks noChangeShapeType="1"/>
            </p:cNvSpPr>
            <p:nvPr/>
          </p:nvSpPr>
          <p:spPr bwMode="auto">
            <a:xfrm>
              <a:off x="3944" y="1795"/>
              <a:ext cx="0" cy="1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89" name="Line 121"/>
            <p:cNvSpPr>
              <a:spLocks noChangeShapeType="1"/>
            </p:cNvSpPr>
            <p:nvPr/>
          </p:nvSpPr>
          <p:spPr bwMode="auto">
            <a:xfrm>
              <a:off x="410" y="3819"/>
              <a:ext cx="0" cy="1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90" name="Line 122"/>
            <p:cNvSpPr>
              <a:spLocks noChangeShapeType="1"/>
            </p:cNvSpPr>
            <p:nvPr/>
          </p:nvSpPr>
          <p:spPr bwMode="auto">
            <a:xfrm>
              <a:off x="410" y="4013"/>
              <a:ext cx="3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91" name="Line 123"/>
            <p:cNvSpPr>
              <a:spLocks noChangeShapeType="1"/>
            </p:cNvSpPr>
            <p:nvPr/>
          </p:nvSpPr>
          <p:spPr bwMode="auto">
            <a:xfrm>
              <a:off x="4352" y="2016"/>
              <a:ext cx="0" cy="19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92" name="Line 124"/>
            <p:cNvSpPr>
              <a:spLocks noChangeShapeType="1"/>
            </p:cNvSpPr>
            <p:nvPr/>
          </p:nvSpPr>
          <p:spPr bwMode="auto">
            <a:xfrm>
              <a:off x="4153" y="2016"/>
              <a:ext cx="1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93" name="Line 125"/>
            <p:cNvSpPr>
              <a:spLocks noChangeShapeType="1"/>
            </p:cNvSpPr>
            <p:nvPr/>
          </p:nvSpPr>
          <p:spPr bwMode="auto">
            <a:xfrm>
              <a:off x="4352" y="1647"/>
              <a:ext cx="0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94" name="Line 126"/>
            <p:cNvSpPr>
              <a:spLocks noChangeShapeType="1"/>
            </p:cNvSpPr>
            <p:nvPr/>
          </p:nvSpPr>
          <p:spPr bwMode="auto">
            <a:xfrm>
              <a:off x="2115" y="2988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95" name="Line 127"/>
            <p:cNvSpPr>
              <a:spLocks noChangeShapeType="1"/>
            </p:cNvSpPr>
            <p:nvPr/>
          </p:nvSpPr>
          <p:spPr bwMode="auto">
            <a:xfrm>
              <a:off x="2252" y="2988"/>
              <a:ext cx="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96" name="Line 12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97" name="Line 129"/>
            <p:cNvSpPr>
              <a:spLocks noChangeShapeType="1"/>
            </p:cNvSpPr>
            <p:nvPr/>
          </p:nvSpPr>
          <p:spPr bwMode="auto">
            <a:xfrm>
              <a:off x="2197" y="2514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98" name="Line 130"/>
            <p:cNvSpPr>
              <a:spLocks noChangeShapeType="1"/>
            </p:cNvSpPr>
            <p:nvPr/>
          </p:nvSpPr>
          <p:spPr bwMode="auto">
            <a:xfrm>
              <a:off x="2675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699" name="Line 131"/>
            <p:cNvSpPr>
              <a:spLocks noChangeShapeType="1"/>
            </p:cNvSpPr>
            <p:nvPr/>
          </p:nvSpPr>
          <p:spPr bwMode="auto">
            <a:xfrm>
              <a:off x="2675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00" name="Line 132"/>
            <p:cNvSpPr>
              <a:spLocks noChangeShapeType="1"/>
            </p:cNvSpPr>
            <p:nvPr/>
          </p:nvSpPr>
          <p:spPr bwMode="auto">
            <a:xfrm>
              <a:off x="2988" y="2514"/>
              <a:ext cx="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01" name="Line 133"/>
            <p:cNvSpPr>
              <a:spLocks noChangeShapeType="1"/>
            </p:cNvSpPr>
            <p:nvPr/>
          </p:nvSpPr>
          <p:spPr bwMode="auto">
            <a:xfrm flipV="1">
              <a:off x="321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02" name="Line 134"/>
            <p:cNvSpPr>
              <a:spLocks noChangeShapeType="1"/>
            </p:cNvSpPr>
            <p:nvPr/>
          </p:nvSpPr>
          <p:spPr bwMode="auto">
            <a:xfrm>
              <a:off x="1807" y="2516"/>
              <a:ext cx="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03" name="Line 135"/>
            <p:cNvSpPr>
              <a:spLocks noChangeShapeType="1"/>
            </p:cNvSpPr>
            <p:nvPr/>
          </p:nvSpPr>
          <p:spPr bwMode="auto">
            <a:xfrm flipV="1">
              <a:off x="2035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04" name="Line 136"/>
            <p:cNvSpPr>
              <a:spLocks noChangeShapeType="1"/>
            </p:cNvSpPr>
            <p:nvPr/>
          </p:nvSpPr>
          <p:spPr bwMode="auto">
            <a:xfrm flipV="1">
              <a:off x="2988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05" name="Line 137"/>
            <p:cNvSpPr>
              <a:spLocks noChangeShapeType="1"/>
            </p:cNvSpPr>
            <p:nvPr/>
          </p:nvSpPr>
          <p:spPr bwMode="auto">
            <a:xfrm>
              <a:off x="1994" y="2516"/>
              <a:ext cx="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06" name="Line 13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07" name="Line 139"/>
            <p:cNvSpPr>
              <a:spLocks noChangeShapeType="1"/>
            </p:cNvSpPr>
            <p:nvPr/>
          </p:nvSpPr>
          <p:spPr bwMode="auto">
            <a:xfrm flipV="1">
              <a:off x="2988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08" name="Line 140"/>
            <p:cNvSpPr>
              <a:spLocks noChangeShapeType="1"/>
            </p:cNvSpPr>
            <p:nvPr/>
          </p:nvSpPr>
          <p:spPr bwMode="auto">
            <a:xfrm>
              <a:off x="3160" y="2514"/>
              <a:ext cx="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09" name="Line 141"/>
            <p:cNvSpPr>
              <a:spLocks noChangeShapeType="1"/>
            </p:cNvSpPr>
            <p:nvPr/>
          </p:nvSpPr>
          <p:spPr bwMode="auto">
            <a:xfrm>
              <a:off x="2958" y="2988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10" name="Line 142"/>
            <p:cNvSpPr>
              <a:spLocks noChangeShapeType="1"/>
            </p:cNvSpPr>
            <p:nvPr/>
          </p:nvSpPr>
          <p:spPr bwMode="auto">
            <a:xfrm>
              <a:off x="3160" y="2988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11" name="Line 143"/>
            <p:cNvSpPr>
              <a:spLocks noChangeShapeType="1"/>
            </p:cNvSpPr>
            <p:nvPr/>
          </p:nvSpPr>
          <p:spPr bwMode="auto">
            <a:xfrm flipV="1">
              <a:off x="3754" y="2513"/>
              <a:ext cx="0" cy="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12" name="Line 144"/>
            <p:cNvSpPr>
              <a:spLocks noChangeShapeType="1"/>
            </p:cNvSpPr>
            <p:nvPr/>
          </p:nvSpPr>
          <p:spPr bwMode="auto">
            <a:xfrm>
              <a:off x="3627" y="2988"/>
              <a:ext cx="1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13" name="Line 145"/>
            <p:cNvSpPr>
              <a:spLocks noChangeShapeType="1"/>
            </p:cNvSpPr>
            <p:nvPr/>
          </p:nvSpPr>
          <p:spPr bwMode="auto">
            <a:xfrm>
              <a:off x="3204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14" name="Line 146"/>
            <p:cNvSpPr>
              <a:spLocks noChangeShapeType="1"/>
            </p:cNvSpPr>
            <p:nvPr/>
          </p:nvSpPr>
          <p:spPr bwMode="auto">
            <a:xfrm>
              <a:off x="3627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15" name="Line 147"/>
            <p:cNvSpPr>
              <a:spLocks noChangeShapeType="1"/>
            </p:cNvSpPr>
            <p:nvPr/>
          </p:nvSpPr>
          <p:spPr bwMode="auto">
            <a:xfrm>
              <a:off x="3884" y="2988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138" name="Rectangle 148"/>
            <p:cNvSpPr>
              <a:spLocks noChangeArrowheads="1"/>
            </p:cNvSpPr>
            <p:nvPr/>
          </p:nvSpPr>
          <p:spPr bwMode="auto">
            <a:xfrm>
              <a:off x="1409" y="2089"/>
              <a:ext cx="276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1</a:t>
              </a:r>
            </a:p>
          </p:txBody>
        </p:sp>
        <p:sp>
          <p:nvSpPr>
            <p:cNvPr id="44139" name="Rectangle 149"/>
            <p:cNvSpPr>
              <a:spLocks noChangeArrowheads="1"/>
            </p:cNvSpPr>
            <p:nvPr/>
          </p:nvSpPr>
          <p:spPr bwMode="auto">
            <a:xfrm>
              <a:off x="2365" y="2089"/>
              <a:ext cx="277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2</a:t>
              </a:r>
            </a:p>
          </p:txBody>
        </p:sp>
        <p:sp>
          <p:nvSpPr>
            <p:cNvPr id="44140" name="Rectangle 150"/>
            <p:cNvSpPr>
              <a:spLocks noChangeArrowheads="1"/>
            </p:cNvSpPr>
            <p:nvPr/>
          </p:nvSpPr>
          <p:spPr bwMode="auto">
            <a:xfrm>
              <a:off x="3351" y="2089"/>
              <a:ext cx="276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3</a:t>
              </a:r>
            </a:p>
          </p:txBody>
        </p:sp>
        <p:sp>
          <p:nvSpPr>
            <p:cNvPr id="44141" name="Rectangle 151"/>
            <p:cNvSpPr>
              <a:spLocks noChangeArrowheads="1"/>
            </p:cNvSpPr>
            <p:nvPr/>
          </p:nvSpPr>
          <p:spPr bwMode="auto">
            <a:xfrm>
              <a:off x="2247" y="1662"/>
              <a:ext cx="515" cy="1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Sterilgutlager</a:t>
              </a:r>
            </a:p>
          </p:txBody>
        </p:sp>
        <p:sp>
          <p:nvSpPr>
            <p:cNvPr id="44142" name="Rectangle 152"/>
            <p:cNvSpPr>
              <a:spLocks noChangeArrowheads="1"/>
            </p:cNvSpPr>
            <p:nvPr/>
          </p:nvSpPr>
          <p:spPr bwMode="auto">
            <a:xfrm>
              <a:off x="1172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4143" name="Rectangle 153"/>
            <p:cNvSpPr>
              <a:spLocks noChangeArrowheads="1"/>
            </p:cNvSpPr>
            <p:nvPr/>
          </p:nvSpPr>
          <p:spPr bwMode="auto">
            <a:xfrm>
              <a:off x="2308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4144" name="Rectangle 154"/>
            <p:cNvSpPr>
              <a:spLocks noChangeArrowheads="1"/>
            </p:cNvSpPr>
            <p:nvPr/>
          </p:nvSpPr>
          <p:spPr bwMode="auto">
            <a:xfrm>
              <a:off x="3267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4145" name="Rectangle 155"/>
            <p:cNvSpPr>
              <a:spLocks noChangeArrowheads="1"/>
            </p:cNvSpPr>
            <p:nvPr/>
          </p:nvSpPr>
          <p:spPr bwMode="auto">
            <a:xfrm rot="-5400000">
              <a:off x="1900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4146" name="Rectangle 156"/>
            <p:cNvSpPr>
              <a:spLocks noChangeArrowheads="1"/>
            </p:cNvSpPr>
            <p:nvPr/>
          </p:nvSpPr>
          <p:spPr bwMode="auto">
            <a:xfrm rot="-5400000">
              <a:off x="2959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4147" name="Rectangle 157"/>
            <p:cNvSpPr>
              <a:spLocks noChangeArrowheads="1"/>
            </p:cNvSpPr>
            <p:nvPr/>
          </p:nvSpPr>
          <p:spPr bwMode="auto">
            <a:xfrm>
              <a:off x="473" y="2365"/>
              <a:ext cx="57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Aufwachraum</a:t>
              </a:r>
            </a:p>
          </p:txBody>
        </p:sp>
        <p:sp>
          <p:nvSpPr>
            <p:cNvPr id="44148" name="Rectangle 158"/>
            <p:cNvSpPr>
              <a:spLocks noChangeArrowheads="1"/>
            </p:cNvSpPr>
            <p:nvPr/>
          </p:nvSpPr>
          <p:spPr bwMode="auto">
            <a:xfrm>
              <a:off x="621" y="3317"/>
              <a:ext cx="4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Diktierplätze</a:t>
              </a:r>
            </a:p>
          </p:txBody>
        </p:sp>
        <p:sp>
          <p:nvSpPr>
            <p:cNvPr id="44149" name="Rectangle 159"/>
            <p:cNvSpPr>
              <a:spLocks noChangeArrowheads="1"/>
            </p:cNvSpPr>
            <p:nvPr/>
          </p:nvSpPr>
          <p:spPr bwMode="auto">
            <a:xfrm>
              <a:off x="1381" y="3269"/>
              <a:ext cx="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Leit-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stelle</a:t>
              </a:r>
            </a:p>
          </p:txBody>
        </p:sp>
        <p:sp>
          <p:nvSpPr>
            <p:cNvPr id="44150" name="Rectangle 160"/>
            <p:cNvSpPr>
              <a:spLocks noChangeArrowheads="1"/>
            </p:cNvSpPr>
            <p:nvPr/>
          </p:nvSpPr>
          <p:spPr bwMode="auto">
            <a:xfrm>
              <a:off x="728" y="3611"/>
              <a:ext cx="6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Aufenthaltsraum</a:t>
              </a:r>
            </a:p>
          </p:txBody>
        </p:sp>
        <p:sp>
          <p:nvSpPr>
            <p:cNvPr id="44151" name="Rectangle 161"/>
            <p:cNvSpPr>
              <a:spLocks noChangeArrowheads="1"/>
            </p:cNvSpPr>
            <p:nvPr/>
          </p:nvSpPr>
          <p:spPr bwMode="auto">
            <a:xfrm>
              <a:off x="1819" y="3560"/>
              <a:ext cx="42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Patienten-</a:t>
              </a:r>
              <a:b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44152" name="Rectangle 162"/>
            <p:cNvSpPr>
              <a:spLocks noChangeArrowheads="1"/>
            </p:cNvSpPr>
            <p:nvPr/>
          </p:nvSpPr>
          <p:spPr bwMode="auto">
            <a:xfrm>
              <a:off x="2686" y="3563"/>
              <a:ext cx="3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Personal-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1517731" name="Line 163"/>
            <p:cNvSpPr>
              <a:spLocks noChangeShapeType="1"/>
            </p:cNvSpPr>
            <p:nvPr/>
          </p:nvSpPr>
          <p:spPr bwMode="auto">
            <a:xfrm flipV="1">
              <a:off x="3285" y="3263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32" name="Line 164"/>
            <p:cNvSpPr>
              <a:spLocks noChangeShapeType="1"/>
            </p:cNvSpPr>
            <p:nvPr/>
          </p:nvSpPr>
          <p:spPr bwMode="auto">
            <a:xfrm flipH="1">
              <a:off x="3085" y="3500"/>
              <a:ext cx="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155" name="Rectangle 165"/>
            <p:cNvSpPr>
              <a:spLocks noChangeArrowheads="1"/>
            </p:cNvSpPr>
            <p:nvPr/>
          </p:nvSpPr>
          <p:spPr bwMode="auto">
            <a:xfrm>
              <a:off x="3330" y="3347"/>
              <a:ext cx="2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berei-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tungs-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4156" name="Rectangle 166"/>
            <p:cNvSpPr>
              <a:spLocks noChangeArrowheads="1"/>
            </p:cNvSpPr>
            <p:nvPr/>
          </p:nvSpPr>
          <p:spPr bwMode="auto">
            <a:xfrm>
              <a:off x="3823" y="3297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Ver-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44157" name="Rectangle 167"/>
            <p:cNvSpPr>
              <a:spLocks noChangeArrowheads="1"/>
            </p:cNvSpPr>
            <p:nvPr/>
          </p:nvSpPr>
          <p:spPr bwMode="auto">
            <a:xfrm>
              <a:off x="3823" y="3573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Ent-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1517736" name="Line 168"/>
            <p:cNvSpPr>
              <a:spLocks noChangeShapeType="1"/>
            </p:cNvSpPr>
            <p:nvPr/>
          </p:nvSpPr>
          <p:spPr bwMode="auto">
            <a:xfrm flipV="1">
              <a:off x="1827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37" name="Line 169"/>
            <p:cNvSpPr>
              <a:spLocks noChangeShapeType="1"/>
            </p:cNvSpPr>
            <p:nvPr/>
          </p:nvSpPr>
          <p:spPr bwMode="auto">
            <a:xfrm flipV="1">
              <a:off x="2968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38" name="Line 170"/>
            <p:cNvSpPr>
              <a:spLocks noChangeShapeType="1"/>
            </p:cNvSpPr>
            <p:nvPr/>
          </p:nvSpPr>
          <p:spPr bwMode="auto">
            <a:xfrm flipV="1">
              <a:off x="2250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39" name="Line 171"/>
            <p:cNvSpPr>
              <a:spLocks noChangeShapeType="1"/>
            </p:cNvSpPr>
            <p:nvPr/>
          </p:nvSpPr>
          <p:spPr bwMode="auto">
            <a:xfrm flipV="1">
              <a:off x="3014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40" name="Line 172"/>
            <p:cNvSpPr>
              <a:spLocks noChangeShapeType="1"/>
            </p:cNvSpPr>
            <p:nvPr/>
          </p:nvSpPr>
          <p:spPr bwMode="auto">
            <a:xfrm flipV="1">
              <a:off x="3014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41" name="Line 173"/>
            <p:cNvSpPr>
              <a:spLocks noChangeShapeType="1"/>
            </p:cNvSpPr>
            <p:nvPr/>
          </p:nvSpPr>
          <p:spPr bwMode="auto">
            <a:xfrm flipV="1">
              <a:off x="2718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42" name="Line 174"/>
            <p:cNvSpPr>
              <a:spLocks noChangeShapeType="1"/>
            </p:cNvSpPr>
            <p:nvPr/>
          </p:nvSpPr>
          <p:spPr bwMode="auto">
            <a:xfrm flipV="1">
              <a:off x="2718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43" name="Line 175"/>
            <p:cNvSpPr>
              <a:spLocks noChangeShapeType="1"/>
            </p:cNvSpPr>
            <p:nvPr/>
          </p:nvSpPr>
          <p:spPr bwMode="auto">
            <a:xfrm rot="16200000" flipV="1">
              <a:off x="379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44" name="Line 176"/>
            <p:cNvSpPr>
              <a:spLocks noChangeShapeType="1"/>
            </p:cNvSpPr>
            <p:nvPr/>
          </p:nvSpPr>
          <p:spPr bwMode="auto">
            <a:xfrm rot="16200000" flipV="1">
              <a:off x="414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45" name="Line 177"/>
            <p:cNvSpPr>
              <a:spLocks noChangeShapeType="1"/>
            </p:cNvSpPr>
            <p:nvPr/>
          </p:nvSpPr>
          <p:spPr bwMode="auto">
            <a:xfrm rot="16200000" flipV="1">
              <a:off x="381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7746" name="Line 178"/>
            <p:cNvSpPr>
              <a:spLocks noChangeShapeType="1"/>
            </p:cNvSpPr>
            <p:nvPr/>
          </p:nvSpPr>
          <p:spPr bwMode="auto">
            <a:xfrm rot="16200000" flipV="1">
              <a:off x="416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169" name="Rectangle 179"/>
            <p:cNvSpPr>
              <a:spLocks noChangeArrowheads="1"/>
            </p:cNvSpPr>
            <p:nvPr/>
          </p:nvSpPr>
          <p:spPr bwMode="auto">
            <a:xfrm>
              <a:off x="4174" y="1721"/>
              <a:ext cx="16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zug</a:t>
              </a:r>
            </a:p>
          </p:txBody>
        </p:sp>
        <p:sp>
          <p:nvSpPr>
            <p:cNvPr id="44170" name="Rectangle 180"/>
            <p:cNvSpPr>
              <a:spLocks noChangeArrowheads="1"/>
            </p:cNvSpPr>
            <p:nvPr/>
          </p:nvSpPr>
          <p:spPr bwMode="auto">
            <a:xfrm>
              <a:off x="2070" y="3873"/>
              <a:ext cx="6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Krankenhausflur</a:t>
              </a:r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5AA51E49-3BF4-4812-BBDD-238DCEA6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86D-A88D-4221-A521-A462960675B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4"/>
    </mc:Choice>
    <mc:Fallback xmlns="">
      <p:transition spd="slow" advTm="441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ChangeArrowheads="1"/>
          </p:cNvSpPr>
          <p:nvPr/>
        </p:nvSpPr>
        <p:spPr bwMode="auto">
          <a:xfrm>
            <a:off x="352425" y="2540000"/>
            <a:ext cx="627380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000" dirty="0"/>
              <a:t>Räumliche und personelle Zuordnung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1518596" name="Rectangle 4"/>
          <p:cNvSpPr>
            <a:spLocks noChangeArrowheads="1"/>
          </p:cNvSpPr>
          <p:nvPr/>
        </p:nvSpPr>
        <p:spPr bwMode="auto">
          <a:xfrm>
            <a:off x="6772275" y="2540000"/>
            <a:ext cx="200025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518597" name="Rectangle 5"/>
          <p:cNvSpPr>
            <a:spLocks noChangeArrowheads="1"/>
          </p:cNvSpPr>
          <p:nvPr/>
        </p:nvSpPr>
        <p:spPr bwMode="auto">
          <a:xfrm>
            <a:off x="6772275" y="1885950"/>
            <a:ext cx="200025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861175" y="1965325"/>
            <a:ext cx="181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Die Handlungsträger</a:t>
            </a:r>
            <a:b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im OP-Bereich</a:t>
            </a:r>
          </a:p>
        </p:txBody>
      </p:sp>
      <p:sp>
        <p:nvSpPr>
          <p:cNvPr id="1518599" name="Rectangle 7"/>
          <p:cNvSpPr>
            <a:spLocks noChangeArrowheads="1"/>
          </p:cNvSpPr>
          <p:nvPr/>
        </p:nvSpPr>
        <p:spPr bwMode="auto">
          <a:xfrm>
            <a:off x="352425" y="1885950"/>
            <a:ext cx="627380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516063" y="2063750"/>
            <a:ext cx="39449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Der räumliche Aufbau eines OP-Bereichs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946900" y="3259138"/>
            <a:ext cx="16478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OP-Pflegekraft</a:t>
            </a:r>
            <a:b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</a:b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(Springer)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Anästhesie-Pflegekraft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Anästhesist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OP-Pflegekraft (</a:t>
            </a:r>
            <a:r>
              <a:rPr lang="de-DE" sz="1200" dirty="0" err="1">
                <a:solidFill>
                  <a:schemeClr val="folHlink"/>
                </a:solidFill>
                <a:effectLst/>
                <a:latin typeface="Arial" charset="0"/>
              </a:rPr>
              <a:t>Instrumentierkraft</a:t>
            </a: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Assistenzarzt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Operateur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Wirtschaftsdienstkräfte</a:t>
            </a:r>
          </a:p>
        </p:txBody>
      </p:sp>
      <p:sp>
        <p:nvSpPr>
          <p:cNvPr id="1518602" name="AutoShape 10"/>
          <p:cNvSpPr>
            <a:spLocks noChangeArrowheads="1"/>
          </p:cNvSpPr>
          <p:nvPr/>
        </p:nvSpPr>
        <p:spPr bwMode="auto">
          <a:xfrm>
            <a:off x="35242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12763" y="1362075"/>
            <a:ext cx="47783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1518604" name="AutoShape 12"/>
          <p:cNvSpPr>
            <a:spLocks noChangeArrowheads="1"/>
          </p:cNvSpPr>
          <p:nvPr/>
        </p:nvSpPr>
        <p:spPr bwMode="auto">
          <a:xfrm>
            <a:off x="799147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8196263" y="1174750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1518606" name="AutoShape 14"/>
          <p:cNvSpPr>
            <a:spLocks noChangeArrowheads="1"/>
          </p:cNvSpPr>
          <p:nvPr/>
        </p:nvSpPr>
        <p:spPr bwMode="auto">
          <a:xfrm>
            <a:off x="1266825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479550" y="1266825"/>
            <a:ext cx="687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1518608" name="AutoShape 16"/>
          <p:cNvSpPr>
            <a:spLocks noChangeArrowheads="1"/>
          </p:cNvSpPr>
          <p:nvPr/>
        </p:nvSpPr>
        <p:spPr bwMode="auto">
          <a:xfrm>
            <a:off x="2371725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601913" y="12668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1518610" name="AutoShape 18"/>
          <p:cNvSpPr>
            <a:spLocks noChangeArrowheads="1"/>
          </p:cNvSpPr>
          <p:nvPr/>
        </p:nvSpPr>
        <p:spPr bwMode="auto">
          <a:xfrm>
            <a:off x="3479800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3749675" y="1266825"/>
            <a:ext cx="55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18612" name="AutoShape 20"/>
          <p:cNvSpPr>
            <a:spLocks noChangeArrowheads="1"/>
          </p:cNvSpPr>
          <p:nvPr/>
        </p:nvSpPr>
        <p:spPr bwMode="auto">
          <a:xfrm>
            <a:off x="45735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784725" y="1266825"/>
            <a:ext cx="704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18614" name="AutoShape 22"/>
          <p:cNvSpPr>
            <a:spLocks noChangeArrowheads="1"/>
          </p:cNvSpPr>
          <p:nvPr/>
        </p:nvSpPr>
        <p:spPr bwMode="auto">
          <a:xfrm>
            <a:off x="5676900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5873750" y="1266825"/>
            <a:ext cx="706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1518616" name="AutoShape 24"/>
          <p:cNvSpPr>
            <a:spLocks noChangeArrowheads="1"/>
          </p:cNvSpPr>
          <p:nvPr/>
        </p:nvSpPr>
        <p:spPr bwMode="auto">
          <a:xfrm>
            <a:off x="67833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7023100" y="1266825"/>
            <a:ext cx="67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grpSp>
        <p:nvGrpSpPr>
          <p:cNvPr id="45082" name="Group 26"/>
          <p:cNvGrpSpPr>
            <a:grpSpLocks/>
          </p:cNvGrpSpPr>
          <p:nvPr/>
        </p:nvGrpSpPr>
        <p:grpSpPr bwMode="auto">
          <a:xfrm>
            <a:off x="1266825" y="1150938"/>
            <a:ext cx="7505700" cy="5289550"/>
            <a:chOff x="865" y="3200"/>
            <a:chExt cx="5121" cy="3332"/>
          </a:xfrm>
        </p:grpSpPr>
        <p:sp>
          <p:nvSpPr>
            <p:cNvPr id="1518619" name="Rectangle 27"/>
            <p:cNvSpPr>
              <a:spLocks noChangeArrowheads="1"/>
            </p:cNvSpPr>
            <p:nvPr/>
          </p:nvSpPr>
          <p:spPr bwMode="auto">
            <a:xfrm>
              <a:off x="1674" y="5975"/>
              <a:ext cx="783" cy="31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20" name="Rectangle 28"/>
            <p:cNvSpPr>
              <a:spLocks noChangeArrowheads="1"/>
            </p:cNvSpPr>
            <p:nvPr/>
          </p:nvSpPr>
          <p:spPr bwMode="auto">
            <a:xfrm>
              <a:off x="4621" y="4075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233" name="Rectangle 29"/>
            <p:cNvSpPr>
              <a:spLocks noChangeArrowheads="1"/>
            </p:cNvSpPr>
            <p:nvPr/>
          </p:nvSpPr>
          <p:spPr bwMode="auto">
            <a:xfrm>
              <a:off x="4741" y="4528"/>
              <a:ext cx="1167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OP-Pflegekraft</a:t>
              </a:r>
              <a:br>
                <a:rPr lang="de-DE" sz="1200" b="1">
                  <a:effectLst/>
                  <a:latin typeface="Arial" charset="0"/>
                </a:rPr>
              </a:br>
              <a:r>
                <a:rPr lang="de-DE" sz="1200" b="1"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5234" name="Group 30"/>
            <p:cNvGrpSpPr>
              <a:grpSpLocks/>
            </p:cNvGrpSpPr>
            <p:nvPr/>
          </p:nvGrpSpPr>
          <p:grpSpPr bwMode="auto">
            <a:xfrm>
              <a:off x="865" y="3200"/>
              <a:ext cx="746" cy="375"/>
              <a:chOff x="865" y="899"/>
              <a:chExt cx="746" cy="375"/>
            </a:xfrm>
          </p:grpSpPr>
          <p:sp>
            <p:nvSpPr>
              <p:cNvPr id="1518623" name="AutoShape 31"/>
              <p:cNvSpPr>
                <a:spLocks noChangeArrowheads="1"/>
              </p:cNvSpPr>
              <p:nvPr/>
            </p:nvSpPr>
            <p:spPr bwMode="auto">
              <a:xfrm>
                <a:off x="865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5236" name="Rectangle 32"/>
              <p:cNvSpPr>
                <a:spLocks noChangeArrowheads="1"/>
              </p:cNvSpPr>
              <p:nvPr/>
            </p:nvSpPr>
            <p:spPr bwMode="auto">
              <a:xfrm>
                <a:off x="1010" y="972"/>
                <a:ext cx="46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Ein-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schleusen</a:t>
                </a:r>
              </a:p>
            </p:txBody>
          </p:sp>
        </p:grpSp>
      </p:grpSp>
      <p:grpSp>
        <p:nvGrpSpPr>
          <p:cNvPr id="45083" name="Group 33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8626" name="Rectangle 34"/>
            <p:cNvSpPr>
              <a:spLocks noChangeArrowheads="1"/>
            </p:cNvSpPr>
            <p:nvPr/>
          </p:nvSpPr>
          <p:spPr bwMode="auto">
            <a:xfrm>
              <a:off x="2237" y="2516"/>
              <a:ext cx="570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27" name="Rectangle 35"/>
            <p:cNvSpPr>
              <a:spLocks noChangeArrowheads="1"/>
            </p:cNvSpPr>
            <p:nvPr/>
          </p:nvSpPr>
          <p:spPr bwMode="auto">
            <a:xfrm>
              <a:off x="3214" y="2516"/>
              <a:ext cx="542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28" name="Rectangle 36"/>
            <p:cNvSpPr>
              <a:spLocks noChangeArrowheads="1"/>
            </p:cNvSpPr>
            <p:nvPr/>
          </p:nvSpPr>
          <p:spPr bwMode="auto">
            <a:xfrm>
              <a:off x="1108" y="2516"/>
              <a:ext cx="545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29" name="Rectangle 37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227" name="Rectangle 38"/>
            <p:cNvSpPr>
              <a:spLocks noChangeArrowheads="1"/>
            </p:cNvSpPr>
            <p:nvPr/>
          </p:nvSpPr>
          <p:spPr bwMode="auto">
            <a:xfrm>
              <a:off x="4741" y="2053"/>
              <a:ext cx="1191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5228" name="Group 39"/>
            <p:cNvGrpSpPr>
              <a:grpSpLocks/>
            </p:cNvGrpSpPr>
            <p:nvPr/>
          </p:nvGrpSpPr>
          <p:grpSpPr bwMode="auto">
            <a:xfrm>
              <a:off x="1619" y="725"/>
              <a:ext cx="747" cy="375"/>
              <a:chOff x="1619" y="899"/>
              <a:chExt cx="747" cy="375"/>
            </a:xfrm>
          </p:grpSpPr>
          <p:sp>
            <p:nvSpPr>
              <p:cNvPr id="1518632" name="AutoShape 40"/>
              <p:cNvSpPr>
                <a:spLocks noChangeArrowheads="1"/>
              </p:cNvSpPr>
              <p:nvPr/>
            </p:nvSpPr>
            <p:spPr bwMode="auto">
              <a:xfrm>
                <a:off x="1619" y="899"/>
                <a:ext cx="742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5230" name="Rectangle 41"/>
              <p:cNvSpPr>
                <a:spLocks noChangeArrowheads="1"/>
              </p:cNvSpPr>
              <p:nvPr/>
            </p:nvSpPr>
            <p:spPr bwMode="auto">
              <a:xfrm>
                <a:off x="1776" y="972"/>
                <a:ext cx="45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einleitung</a:t>
                </a:r>
              </a:p>
            </p:txBody>
          </p:sp>
        </p:grpSp>
      </p:grpSp>
      <p:grpSp>
        <p:nvGrpSpPr>
          <p:cNvPr id="45084" name="Group 42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8635" name="Rectangle 43"/>
            <p:cNvSpPr>
              <a:spLocks noChangeArrowheads="1"/>
            </p:cNvSpPr>
            <p:nvPr/>
          </p:nvSpPr>
          <p:spPr bwMode="auto">
            <a:xfrm>
              <a:off x="1108" y="1792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36" name="Rectangle 44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219" name="Rectangle 45"/>
            <p:cNvSpPr>
              <a:spLocks noChangeArrowheads="1"/>
            </p:cNvSpPr>
            <p:nvPr/>
          </p:nvSpPr>
          <p:spPr bwMode="auto">
            <a:xfrm>
              <a:off x="4741" y="2053"/>
              <a:ext cx="1191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5220" name="Group 46"/>
            <p:cNvGrpSpPr>
              <a:grpSpLocks/>
            </p:cNvGrpSpPr>
            <p:nvPr/>
          </p:nvGrpSpPr>
          <p:grpSpPr bwMode="auto">
            <a:xfrm>
              <a:off x="2375" y="725"/>
              <a:ext cx="746" cy="375"/>
              <a:chOff x="2375" y="899"/>
              <a:chExt cx="746" cy="375"/>
            </a:xfrm>
          </p:grpSpPr>
          <p:sp>
            <p:nvSpPr>
              <p:cNvPr id="1518639" name="AutoShape 47"/>
              <p:cNvSpPr>
                <a:spLocks noChangeArrowheads="1"/>
              </p:cNvSpPr>
              <p:nvPr/>
            </p:nvSpPr>
            <p:spPr bwMode="auto">
              <a:xfrm>
                <a:off x="2375" y="899"/>
                <a:ext cx="741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5222" name="Rectangle 48"/>
              <p:cNvSpPr>
                <a:spLocks noChangeArrowheads="1"/>
              </p:cNvSpPr>
              <p:nvPr/>
            </p:nvSpPr>
            <p:spPr bwMode="auto">
              <a:xfrm>
                <a:off x="2559" y="972"/>
                <a:ext cx="37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Lagern/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Narkose</a:t>
                </a:r>
              </a:p>
            </p:txBody>
          </p:sp>
        </p:grpSp>
      </p:grpSp>
      <p:grpSp>
        <p:nvGrpSpPr>
          <p:cNvPr id="45085" name="Group 49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grpSp>
          <p:nvGrpSpPr>
            <p:cNvPr id="45211" name="Group 50"/>
            <p:cNvGrpSpPr>
              <a:grpSpLocks/>
            </p:cNvGrpSpPr>
            <p:nvPr/>
          </p:nvGrpSpPr>
          <p:grpSpPr bwMode="auto">
            <a:xfrm>
              <a:off x="1108" y="725"/>
              <a:ext cx="4878" cy="3332"/>
              <a:chOff x="1108" y="725"/>
              <a:chExt cx="4878" cy="3332"/>
            </a:xfrm>
          </p:grpSpPr>
          <p:sp>
            <p:nvSpPr>
              <p:cNvPr id="1518643" name="Rectangle 51"/>
              <p:cNvSpPr>
                <a:spLocks noChangeArrowheads="1"/>
              </p:cNvSpPr>
              <p:nvPr/>
            </p:nvSpPr>
            <p:spPr bwMode="auto">
              <a:xfrm>
                <a:off x="1108" y="1790"/>
                <a:ext cx="2836" cy="72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18644" name="Rectangle 52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5215" name="Rectangle 53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  <p:sp>
            <p:nvSpPr>
              <p:cNvPr id="1518646" name="AutoShape 54"/>
              <p:cNvSpPr>
                <a:spLocks noChangeArrowheads="1"/>
              </p:cNvSpPr>
              <p:nvPr/>
            </p:nvSpPr>
            <p:spPr bwMode="auto">
              <a:xfrm>
                <a:off x="3121" y="725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0000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45212" name="Rectangle 55"/>
            <p:cNvSpPr>
              <a:spLocks noChangeArrowheads="1"/>
            </p:cNvSpPr>
            <p:nvPr/>
          </p:nvSpPr>
          <p:spPr bwMode="auto">
            <a:xfrm>
              <a:off x="3265" y="798"/>
              <a:ext cx="4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762000" eaLnBrk="0" hangingPunct="0"/>
              <a:r>
                <a:rPr lang="de-DE" sz="1200" b="1">
                  <a:effectLst/>
                  <a:latin typeface="Arial" charset="0"/>
                </a:rPr>
                <a:t>Operation/</a:t>
              </a:r>
              <a:br>
                <a:rPr lang="de-DE" sz="1200" b="1">
                  <a:effectLst/>
                  <a:latin typeface="Arial" charset="0"/>
                </a:rPr>
              </a:br>
              <a:r>
                <a:rPr lang="de-DE" sz="1200" b="1">
                  <a:effectLst/>
                  <a:latin typeface="Arial" charset="0"/>
                </a:rPr>
                <a:t>Narkose</a:t>
              </a:r>
            </a:p>
          </p:txBody>
        </p:sp>
      </p:grpSp>
      <p:grpSp>
        <p:nvGrpSpPr>
          <p:cNvPr id="45086" name="Group 56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8649" name="Rectangle 57"/>
            <p:cNvSpPr>
              <a:spLocks noChangeArrowheads="1"/>
            </p:cNvSpPr>
            <p:nvPr/>
          </p:nvSpPr>
          <p:spPr bwMode="auto">
            <a:xfrm>
              <a:off x="1108" y="1795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5205" name="Group 58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18651" name="Rectangle 59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5210" name="Rectangle 60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</a:t>
                </a:r>
                <a:b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</a:b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5206" name="Group 61"/>
            <p:cNvGrpSpPr>
              <a:grpSpLocks/>
            </p:cNvGrpSpPr>
            <p:nvPr/>
          </p:nvGrpSpPr>
          <p:grpSpPr bwMode="auto">
            <a:xfrm>
              <a:off x="3874" y="725"/>
              <a:ext cx="747" cy="375"/>
              <a:chOff x="3874" y="899"/>
              <a:chExt cx="747" cy="375"/>
            </a:xfrm>
          </p:grpSpPr>
          <p:sp>
            <p:nvSpPr>
              <p:cNvPr id="1518654" name="AutoShape 62"/>
              <p:cNvSpPr>
                <a:spLocks noChangeArrowheads="1"/>
              </p:cNvSpPr>
              <p:nvPr/>
            </p:nvSpPr>
            <p:spPr bwMode="auto">
              <a:xfrm>
                <a:off x="3874" y="899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5208" name="Rectangle 63"/>
              <p:cNvSpPr>
                <a:spLocks noChangeArrowheads="1"/>
              </p:cNvSpPr>
              <p:nvPr/>
            </p:nvSpPr>
            <p:spPr bwMode="auto">
              <a:xfrm>
                <a:off x="4008" y="972"/>
                <a:ext cx="482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ausleitung</a:t>
                </a:r>
              </a:p>
            </p:txBody>
          </p:sp>
        </p:grpSp>
      </p:grpSp>
      <p:grpSp>
        <p:nvGrpSpPr>
          <p:cNvPr id="45087" name="Group 64"/>
          <p:cNvGrpSpPr>
            <a:grpSpLocks/>
          </p:cNvGrpSpPr>
          <p:nvPr/>
        </p:nvGrpSpPr>
        <p:grpSpPr bwMode="auto">
          <a:xfrm>
            <a:off x="600075" y="1150938"/>
            <a:ext cx="8172450" cy="5289550"/>
            <a:chOff x="410" y="725"/>
            <a:chExt cx="5576" cy="3332"/>
          </a:xfrm>
        </p:grpSpPr>
        <p:sp>
          <p:nvSpPr>
            <p:cNvPr id="1518657" name="Rectangle 65"/>
            <p:cNvSpPr>
              <a:spLocks noChangeArrowheads="1"/>
            </p:cNvSpPr>
            <p:nvPr/>
          </p:nvSpPr>
          <p:spPr bwMode="auto">
            <a:xfrm>
              <a:off x="410" y="1647"/>
              <a:ext cx="698" cy="158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5198" name="Group 66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18659" name="Rectangle 67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5203" name="Rectangle 68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82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5199" name="Group 69"/>
            <p:cNvGrpSpPr>
              <a:grpSpLocks/>
            </p:cNvGrpSpPr>
            <p:nvPr/>
          </p:nvGrpSpPr>
          <p:grpSpPr bwMode="auto">
            <a:xfrm>
              <a:off x="4629" y="725"/>
              <a:ext cx="746" cy="375"/>
              <a:chOff x="4629" y="899"/>
              <a:chExt cx="746" cy="375"/>
            </a:xfrm>
          </p:grpSpPr>
          <p:sp>
            <p:nvSpPr>
              <p:cNvPr id="1518662" name="AutoShape 70"/>
              <p:cNvSpPr>
                <a:spLocks noChangeArrowheads="1"/>
              </p:cNvSpPr>
              <p:nvPr/>
            </p:nvSpPr>
            <p:spPr bwMode="auto">
              <a:xfrm>
                <a:off x="4629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5201" name="Rectangle 71"/>
              <p:cNvSpPr>
                <a:spLocks noChangeArrowheads="1"/>
              </p:cNvSpPr>
              <p:nvPr/>
            </p:nvSpPr>
            <p:spPr bwMode="auto">
              <a:xfrm>
                <a:off x="4793" y="972"/>
                <a:ext cx="46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 dirty="0">
                    <a:effectLst/>
                    <a:latin typeface="Arial" charset="0"/>
                  </a:rPr>
                  <a:t>Patienten-</a:t>
                </a:r>
                <a:br>
                  <a:rPr lang="de-DE" sz="1200" b="1" dirty="0">
                    <a:effectLst/>
                    <a:latin typeface="Arial" charset="0"/>
                  </a:rPr>
                </a:br>
                <a:r>
                  <a:rPr lang="de-DE" sz="1200" b="1" dirty="0" err="1">
                    <a:effectLst/>
                    <a:latin typeface="Arial" charset="0"/>
                  </a:rPr>
                  <a:t>übergabe</a:t>
                </a:r>
                <a:endParaRPr lang="de-DE" sz="1200" b="1" dirty="0"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5088" name="Group 72"/>
          <p:cNvGrpSpPr>
            <a:grpSpLocks/>
          </p:cNvGrpSpPr>
          <p:nvPr/>
        </p:nvGrpSpPr>
        <p:grpSpPr bwMode="auto">
          <a:xfrm>
            <a:off x="6772275" y="2540000"/>
            <a:ext cx="2000250" cy="3900488"/>
            <a:chOff x="4717" y="1870"/>
            <a:chExt cx="1365" cy="2046"/>
          </a:xfrm>
        </p:grpSpPr>
        <p:sp>
          <p:nvSpPr>
            <p:cNvPr id="1518665" name="Rectangle 73"/>
            <p:cNvSpPr>
              <a:spLocks noChangeArrowheads="1"/>
            </p:cNvSpPr>
            <p:nvPr/>
          </p:nvSpPr>
          <p:spPr bwMode="auto">
            <a:xfrm>
              <a:off x="4717" y="1870"/>
              <a:ext cx="1365" cy="2046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196" name="Rectangle 74"/>
            <p:cNvSpPr>
              <a:spLocks noChangeArrowheads="1"/>
            </p:cNvSpPr>
            <p:nvPr/>
          </p:nvSpPr>
          <p:spPr bwMode="auto">
            <a:xfrm>
              <a:off x="4837" y="2273"/>
              <a:ext cx="1124" cy="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</a:b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smtClean="0">
                  <a:solidFill>
                    <a:srgbClr val="FF0000"/>
                  </a:solidFill>
                  <a:effectLst/>
                  <a:latin typeface="Arial" charset="0"/>
                </a:rPr>
                <a:t>Anästhesist</a:t>
              </a: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*in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OP-Pflegekraft (</a:t>
              </a:r>
              <a:r>
                <a:rPr lang="de-DE" sz="1200" b="1" dirty="0" err="1">
                  <a:solidFill>
                    <a:srgbClr val="FF0000"/>
                  </a:solidFill>
                  <a:effectLst/>
                  <a:latin typeface="Arial" charset="0"/>
                </a:rPr>
                <a:t>Instrumentierkraft</a:t>
              </a: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err="1" smtClean="0">
                  <a:solidFill>
                    <a:srgbClr val="FF0000"/>
                  </a:solidFill>
                  <a:effectLst/>
                  <a:latin typeface="Arial" charset="0"/>
                </a:rPr>
                <a:t>Assistenzärzt</a:t>
              </a: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*in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smtClean="0">
                  <a:solidFill>
                    <a:srgbClr val="FF0000"/>
                  </a:solidFill>
                  <a:effectLst/>
                  <a:latin typeface="Arial" charset="0"/>
                </a:rPr>
                <a:t>Operateur</a:t>
              </a: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*in</a:t>
              </a:r>
            </a:p>
          </p:txBody>
        </p:sp>
      </p:grpSp>
      <p:grpSp>
        <p:nvGrpSpPr>
          <p:cNvPr id="45089" name="Group 75"/>
          <p:cNvGrpSpPr>
            <a:grpSpLocks/>
          </p:cNvGrpSpPr>
          <p:nvPr/>
        </p:nvGrpSpPr>
        <p:grpSpPr bwMode="auto">
          <a:xfrm>
            <a:off x="600075" y="2611438"/>
            <a:ext cx="5776913" cy="3759200"/>
            <a:chOff x="410" y="1645"/>
            <a:chExt cx="3942" cy="2368"/>
          </a:xfrm>
        </p:grpSpPr>
        <p:sp>
          <p:nvSpPr>
            <p:cNvPr id="1518668" name="Line 76"/>
            <p:cNvSpPr>
              <a:spLocks noChangeShapeType="1"/>
            </p:cNvSpPr>
            <p:nvPr/>
          </p:nvSpPr>
          <p:spPr bwMode="auto">
            <a:xfrm>
              <a:off x="410" y="3819"/>
              <a:ext cx="13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69" name="Line 77"/>
            <p:cNvSpPr>
              <a:spLocks noChangeShapeType="1"/>
            </p:cNvSpPr>
            <p:nvPr/>
          </p:nvSpPr>
          <p:spPr bwMode="auto">
            <a:xfrm>
              <a:off x="1907" y="3819"/>
              <a:ext cx="9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70" name="Line 78"/>
            <p:cNvSpPr>
              <a:spLocks noChangeShapeType="1"/>
            </p:cNvSpPr>
            <p:nvPr/>
          </p:nvSpPr>
          <p:spPr bwMode="auto">
            <a:xfrm>
              <a:off x="3044" y="3819"/>
              <a:ext cx="11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71" name="Line 79"/>
            <p:cNvSpPr>
              <a:spLocks noChangeShapeType="1"/>
            </p:cNvSpPr>
            <p:nvPr/>
          </p:nvSpPr>
          <p:spPr bwMode="auto">
            <a:xfrm flipV="1">
              <a:off x="4153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72" name="Line 80"/>
            <p:cNvSpPr>
              <a:spLocks noChangeShapeType="1"/>
            </p:cNvSpPr>
            <p:nvPr/>
          </p:nvSpPr>
          <p:spPr bwMode="auto">
            <a:xfrm flipV="1">
              <a:off x="4153" y="3439"/>
              <a:ext cx="0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73" name="Line 81"/>
            <p:cNvSpPr>
              <a:spLocks noChangeShapeType="1"/>
            </p:cNvSpPr>
            <p:nvPr/>
          </p:nvSpPr>
          <p:spPr bwMode="auto">
            <a:xfrm flipV="1">
              <a:off x="4153" y="1869"/>
              <a:ext cx="0" cy="14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74" name="Line 82"/>
            <p:cNvSpPr>
              <a:spLocks noChangeShapeType="1"/>
            </p:cNvSpPr>
            <p:nvPr/>
          </p:nvSpPr>
          <p:spPr bwMode="auto">
            <a:xfrm flipV="1">
              <a:off x="4153" y="1645"/>
              <a:ext cx="0" cy="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75" name="Line 83"/>
            <p:cNvSpPr>
              <a:spLocks noChangeShapeType="1"/>
            </p:cNvSpPr>
            <p:nvPr/>
          </p:nvSpPr>
          <p:spPr bwMode="auto">
            <a:xfrm>
              <a:off x="413" y="1645"/>
              <a:ext cx="3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76" name="Line 84"/>
            <p:cNvSpPr>
              <a:spLocks noChangeShapeType="1"/>
            </p:cNvSpPr>
            <p:nvPr/>
          </p:nvSpPr>
          <p:spPr bwMode="auto">
            <a:xfrm flipV="1">
              <a:off x="1108" y="1647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77" name="Line 85"/>
            <p:cNvSpPr>
              <a:spLocks noChangeShapeType="1"/>
            </p:cNvSpPr>
            <p:nvPr/>
          </p:nvSpPr>
          <p:spPr bwMode="auto">
            <a:xfrm flipV="1">
              <a:off x="1307" y="3231"/>
              <a:ext cx="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78" name="Line 86"/>
            <p:cNvSpPr>
              <a:spLocks noChangeShapeType="1"/>
            </p:cNvSpPr>
            <p:nvPr/>
          </p:nvSpPr>
          <p:spPr bwMode="auto">
            <a:xfrm flipV="1">
              <a:off x="1673" y="3423"/>
              <a:ext cx="0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79" name="Line 87"/>
            <p:cNvSpPr>
              <a:spLocks noChangeShapeType="1"/>
            </p:cNvSpPr>
            <p:nvPr/>
          </p:nvSpPr>
          <p:spPr bwMode="auto">
            <a:xfrm flipV="1">
              <a:off x="1673" y="3235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80" name="Line 88"/>
            <p:cNvSpPr>
              <a:spLocks noChangeShapeType="1"/>
            </p:cNvSpPr>
            <p:nvPr/>
          </p:nvSpPr>
          <p:spPr bwMode="auto">
            <a:xfrm flipH="1">
              <a:off x="1258" y="3231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81" name="Line 89"/>
            <p:cNvSpPr>
              <a:spLocks noChangeShapeType="1"/>
            </p:cNvSpPr>
            <p:nvPr/>
          </p:nvSpPr>
          <p:spPr bwMode="auto">
            <a:xfrm>
              <a:off x="1453" y="3500"/>
              <a:ext cx="7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82" name="Line 90"/>
            <p:cNvSpPr>
              <a:spLocks noChangeShapeType="1"/>
            </p:cNvSpPr>
            <p:nvPr/>
          </p:nvSpPr>
          <p:spPr bwMode="auto">
            <a:xfrm>
              <a:off x="410" y="3500"/>
              <a:ext cx="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83" name="Line 91"/>
            <p:cNvSpPr>
              <a:spLocks noChangeShapeType="1"/>
            </p:cNvSpPr>
            <p:nvPr/>
          </p:nvSpPr>
          <p:spPr bwMode="auto">
            <a:xfrm flipV="1">
              <a:off x="410" y="1645"/>
              <a:ext cx="0" cy="2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84" name="Line 92"/>
            <p:cNvSpPr>
              <a:spLocks noChangeShapeType="1"/>
            </p:cNvSpPr>
            <p:nvPr/>
          </p:nvSpPr>
          <p:spPr bwMode="auto">
            <a:xfrm>
              <a:off x="410" y="3231"/>
              <a:ext cx="7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85" name="Line 93"/>
            <p:cNvSpPr>
              <a:spLocks noChangeShapeType="1"/>
            </p:cNvSpPr>
            <p:nvPr/>
          </p:nvSpPr>
          <p:spPr bwMode="auto">
            <a:xfrm>
              <a:off x="1108" y="3177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86" name="Line 94"/>
            <p:cNvSpPr>
              <a:spLocks noChangeShapeType="1"/>
            </p:cNvSpPr>
            <p:nvPr/>
          </p:nvSpPr>
          <p:spPr bwMode="auto">
            <a:xfrm>
              <a:off x="2317" y="3500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87" name="Line 95"/>
            <p:cNvSpPr>
              <a:spLocks noChangeShapeType="1"/>
            </p:cNvSpPr>
            <p:nvPr/>
          </p:nvSpPr>
          <p:spPr bwMode="auto">
            <a:xfrm flipV="1">
              <a:off x="2457" y="3262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88" name="Line 96"/>
            <p:cNvSpPr>
              <a:spLocks noChangeShapeType="1"/>
            </p:cNvSpPr>
            <p:nvPr/>
          </p:nvSpPr>
          <p:spPr bwMode="auto">
            <a:xfrm flipH="1">
              <a:off x="2457" y="3263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89" name="Line 97"/>
            <p:cNvSpPr>
              <a:spLocks noChangeShapeType="1"/>
            </p:cNvSpPr>
            <p:nvPr/>
          </p:nvSpPr>
          <p:spPr bwMode="auto">
            <a:xfrm flipH="1">
              <a:off x="2793" y="3263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90" name="Line 98"/>
            <p:cNvSpPr>
              <a:spLocks noChangeShapeType="1"/>
            </p:cNvSpPr>
            <p:nvPr/>
          </p:nvSpPr>
          <p:spPr bwMode="auto">
            <a:xfrm flipH="1">
              <a:off x="3085" y="3263"/>
              <a:ext cx="5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91" name="Line 99"/>
            <p:cNvSpPr>
              <a:spLocks noChangeShapeType="1"/>
            </p:cNvSpPr>
            <p:nvPr/>
          </p:nvSpPr>
          <p:spPr bwMode="auto">
            <a:xfrm flipV="1">
              <a:off x="3615" y="3263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92" name="Line 100"/>
            <p:cNvSpPr>
              <a:spLocks noChangeShapeType="1"/>
            </p:cNvSpPr>
            <p:nvPr/>
          </p:nvSpPr>
          <p:spPr bwMode="auto">
            <a:xfrm flipV="1">
              <a:off x="3615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93" name="Line 101"/>
            <p:cNvSpPr>
              <a:spLocks noChangeShapeType="1"/>
            </p:cNvSpPr>
            <p:nvPr/>
          </p:nvSpPr>
          <p:spPr bwMode="auto">
            <a:xfrm flipV="1">
              <a:off x="2856" y="3263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94" name="Line 102"/>
            <p:cNvSpPr>
              <a:spLocks noChangeShapeType="1"/>
            </p:cNvSpPr>
            <p:nvPr/>
          </p:nvSpPr>
          <p:spPr bwMode="auto">
            <a:xfrm flipH="1">
              <a:off x="2793" y="3500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95" name="Line 103"/>
            <p:cNvSpPr>
              <a:spLocks noChangeShapeType="1"/>
            </p:cNvSpPr>
            <p:nvPr/>
          </p:nvSpPr>
          <p:spPr bwMode="auto">
            <a:xfrm flipH="1">
              <a:off x="3805" y="3263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96" name="Line 104"/>
            <p:cNvSpPr>
              <a:spLocks noChangeShapeType="1"/>
            </p:cNvSpPr>
            <p:nvPr/>
          </p:nvSpPr>
          <p:spPr bwMode="auto">
            <a:xfrm flipV="1">
              <a:off x="3805" y="326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97" name="Line 105"/>
            <p:cNvSpPr>
              <a:spLocks noChangeShapeType="1"/>
            </p:cNvSpPr>
            <p:nvPr/>
          </p:nvSpPr>
          <p:spPr bwMode="auto">
            <a:xfrm flipV="1">
              <a:off x="3805" y="3439"/>
              <a:ext cx="0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98" name="Line 106"/>
            <p:cNvSpPr>
              <a:spLocks noChangeShapeType="1"/>
            </p:cNvSpPr>
            <p:nvPr/>
          </p:nvSpPr>
          <p:spPr bwMode="auto">
            <a:xfrm flipV="1">
              <a:off x="3805" y="3742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699" name="Line 107"/>
            <p:cNvSpPr>
              <a:spLocks noChangeShapeType="1"/>
            </p:cNvSpPr>
            <p:nvPr/>
          </p:nvSpPr>
          <p:spPr bwMode="auto">
            <a:xfrm flipH="1">
              <a:off x="3805" y="3531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00" name="Line 108"/>
            <p:cNvSpPr>
              <a:spLocks noChangeShapeType="1"/>
            </p:cNvSpPr>
            <p:nvPr/>
          </p:nvSpPr>
          <p:spPr bwMode="auto">
            <a:xfrm>
              <a:off x="1108" y="2988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01" name="Line 109"/>
            <p:cNvSpPr>
              <a:spLocks noChangeShapeType="1"/>
            </p:cNvSpPr>
            <p:nvPr/>
          </p:nvSpPr>
          <p:spPr bwMode="auto">
            <a:xfrm flipV="1">
              <a:off x="165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02" name="Line 110"/>
            <p:cNvSpPr>
              <a:spLocks noChangeShapeType="1"/>
            </p:cNvSpPr>
            <p:nvPr/>
          </p:nvSpPr>
          <p:spPr bwMode="auto">
            <a:xfrm>
              <a:off x="1526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03" name="Line 111"/>
            <p:cNvSpPr>
              <a:spLocks noChangeShapeType="1"/>
            </p:cNvSpPr>
            <p:nvPr/>
          </p:nvSpPr>
          <p:spPr bwMode="auto">
            <a:xfrm>
              <a:off x="1108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04" name="Line 112"/>
            <p:cNvSpPr>
              <a:spLocks noChangeShapeType="1"/>
            </p:cNvSpPr>
            <p:nvPr/>
          </p:nvSpPr>
          <p:spPr bwMode="auto">
            <a:xfrm>
              <a:off x="1526" y="2514"/>
              <a:ext cx="1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05" name="Line 113"/>
            <p:cNvSpPr>
              <a:spLocks noChangeShapeType="1"/>
            </p:cNvSpPr>
            <p:nvPr/>
          </p:nvSpPr>
          <p:spPr bwMode="auto">
            <a:xfrm>
              <a:off x="1807" y="298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06" name="Line 114"/>
            <p:cNvSpPr>
              <a:spLocks noChangeShapeType="1"/>
            </p:cNvSpPr>
            <p:nvPr/>
          </p:nvSpPr>
          <p:spPr bwMode="auto">
            <a:xfrm flipV="1">
              <a:off x="1839" y="2514"/>
              <a:ext cx="0" cy="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07" name="Line 115"/>
            <p:cNvSpPr>
              <a:spLocks noChangeShapeType="1"/>
            </p:cNvSpPr>
            <p:nvPr/>
          </p:nvSpPr>
          <p:spPr bwMode="auto">
            <a:xfrm flipV="1">
              <a:off x="223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08" name="Line 116"/>
            <p:cNvSpPr>
              <a:spLocks noChangeShapeType="1"/>
            </p:cNvSpPr>
            <p:nvPr/>
          </p:nvSpPr>
          <p:spPr bwMode="auto">
            <a:xfrm>
              <a:off x="1108" y="1792"/>
              <a:ext cx="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09" name="Line 117"/>
            <p:cNvSpPr>
              <a:spLocks noChangeShapeType="1"/>
            </p:cNvSpPr>
            <p:nvPr/>
          </p:nvSpPr>
          <p:spPr bwMode="auto">
            <a:xfrm>
              <a:off x="1553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10" name="Line 118"/>
            <p:cNvSpPr>
              <a:spLocks noChangeShapeType="1"/>
            </p:cNvSpPr>
            <p:nvPr/>
          </p:nvSpPr>
          <p:spPr bwMode="auto">
            <a:xfrm>
              <a:off x="2516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11" name="Line 119"/>
            <p:cNvSpPr>
              <a:spLocks noChangeShapeType="1"/>
            </p:cNvSpPr>
            <p:nvPr/>
          </p:nvSpPr>
          <p:spPr bwMode="auto">
            <a:xfrm>
              <a:off x="3531" y="1792"/>
              <a:ext cx="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12" name="Line 120"/>
            <p:cNvSpPr>
              <a:spLocks noChangeShapeType="1"/>
            </p:cNvSpPr>
            <p:nvPr/>
          </p:nvSpPr>
          <p:spPr bwMode="auto">
            <a:xfrm>
              <a:off x="3944" y="1795"/>
              <a:ext cx="0" cy="1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13" name="Line 121"/>
            <p:cNvSpPr>
              <a:spLocks noChangeShapeType="1"/>
            </p:cNvSpPr>
            <p:nvPr/>
          </p:nvSpPr>
          <p:spPr bwMode="auto">
            <a:xfrm>
              <a:off x="410" y="3819"/>
              <a:ext cx="0" cy="1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14" name="Line 122"/>
            <p:cNvSpPr>
              <a:spLocks noChangeShapeType="1"/>
            </p:cNvSpPr>
            <p:nvPr/>
          </p:nvSpPr>
          <p:spPr bwMode="auto">
            <a:xfrm>
              <a:off x="410" y="4013"/>
              <a:ext cx="3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15" name="Line 123"/>
            <p:cNvSpPr>
              <a:spLocks noChangeShapeType="1"/>
            </p:cNvSpPr>
            <p:nvPr/>
          </p:nvSpPr>
          <p:spPr bwMode="auto">
            <a:xfrm>
              <a:off x="4352" y="2016"/>
              <a:ext cx="0" cy="19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16" name="Line 124"/>
            <p:cNvSpPr>
              <a:spLocks noChangeShapeType="1"/>
            </p:cNvSpPr>
            <p:nvPr/>
          </p:nvSpPr>
          <p:spPr bwMode="auto">
            <a:xfrm>
              <a:off x="4153" y="2016"/>
              <a:ext cx="1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17" name="Line 125"/>
            <p:cNvSpPr>
              <a:spLocks noChangeShapeType="1"/>
            </p:cNvSpPr>
            <p:nvPr/>
          </p:nvSpPr>
          <p:spPr bwMode="auto">
            <a:xfrm>
              <a:off x="4352" y="1647"/>
              <a:ext cx="0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18" name="Line 126"/>
            <p:cNvSpPr>
              <a:spLocks noChangeShapeType="1"/>
            </p:cNvSpPr>
            <p:nvPr/>
          </p:nvSpPr>
          <p:spPr bwMode="auto">
            <a:xfrm>
              <a:off x="2115" y="2988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19" name="Line 127"/>
            <p:cNvSpPr>
              <a:spLocks noChangeShapeType="1"/>
            </p:cNvSpPr>
            <p:nvPr/>
          </p:nvSpPr>
          <p:spPr bwMode="auto">
            <a:xfrm>
              <a:off x="2252" y="2988"/>
              <a:ext cx="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20" name="Line 12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21" name="Line 129"/>
            <p:cNvSpPr>
              <a:spLocks noChangeShapeType="1"/>
            </p:cNvSpPr>
            <p:nvPr/>
          </p:nvSpPr>
          <p:spPr bwMode="auto">
            <a:xfrm>
              <a:off x="2197" y="2514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22" name="Line 130"/>
            <p:cNvSpPr>
              <a:spLocks noChangeShapeType="1"/>
            </p:cNvSpPr>
            <p:nvPr/>
          </p:nvSpPr>
          <p:spPr bwMode="auto">
            <a:xfrm>
              <a:off x="2675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23" name="Line 131"/>
            <p:cNvSpPr>
              <a:spLocks noChangeShapeType="1"/>
            </p:cNvSpPr>
            <p:nvPr/>
          </p:nvSpPr>
          <p:spPr bwMode="auto">
            <a:xfrm>
              <a:off x="2675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24" name="Line 132"/>
            <p:cNvSpPr>
              <a:spLocks noChangeShapeType="1"/>
            </p:cNvSpPr>
            <p:nvPr/>
          </p:nvSpPr>
          <p:spPr bwMode="auto">
            <a:xfrm>
              <a:off x="2988" y="2514"/>
              <a:ext cx="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25" name="Line 133"/>
            <p:cNvSpPr>
              <a:spLocks noChangeShapeType="1"/>
            </p:cNvSpPr>
            <p:nvPr/>
          </p:nvSpPr>
          <p:spPr bwMode="auto">
            <a:xfrm flipV="1">
              <a:off x="321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26" name="Line 134"/>
            <p:cNvSpPr>
              <a:spLocks noChangeShapeType="1"/>
            </p:cNvSpPr>
            <p:nvPr/>
          </p:nvSpPr>
          <p:spPr bwMode="auto">
            <a:xfrm>
              <a:off x="1807" y="2516"/>
              <a:ext cx="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27" name="Line 135"/>
            <p:cNvSpPr>
              <a:spLocks noChangeShapeType="1"/>
            </p:cNvSpPr>
            <p:nvPr/>
          </p:nvSpPr>
          <p:spPr bwMode="auto">
            <a:xfrm flipV="1">
              <a:off x="2035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28" name="Line 136"/>
            <p:cNvSpPr>
              <a:spLocks noChangeShapeType="1"/>
            </p:cNvSpPr>
            <p:nvPr/>
          </p:nvSpPr>
          <p:spPr bwMode="auto">
            <a:xfrm flipV="1">
              <a:off x="2988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29" name="Line 137"/>
            <p:cNvSpPr>
              <a:spLocks noChangeShapeType="1"/>
            </p:cNvSpPr>
            <p:nvPr/>
          </p:nvSpPr>
          <p:spPr bwMode="auto">
            <a:xfrm>
              <a:off x="1994" y="2516"/>
              <a:ext cx="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30" name="Line 13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31" name="Line 139"/>
            <p:cNvSpPr>
              <a:spLocks noChangeShapeType="1"/>
            </p:cNvSpPr>
            <p:nvPr/>
          </p:nvSpPr>
          <p:spPr bwMode="auto">
            <a:xfrm flipV="1">
              <a:off x="2988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32" name="Line 140"/>
            <p:cNvSpPr>
              <a:spLocks noChangeShapeType="1"/>
            </p:cNvSpPr>
            <p:nvPr/>
          </p:nvSpPr>
          <p:spPr bwMode="auto">
            <a:xfrm>
              <a:off x="3160" y="2514"/>
              <a:ext cx="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33" name="Line 141"/>
            <p:cNvSpPr>
              <a:spLocks noChangeShapeType="1"/>
            </p:cNvSpPr>
            <p:nvPr/>
          </p:nvSpPr>
          <p:spPr bwMode="auto">
            <a:xfrm>
              <a:off x="2958" y="2988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34" name="Line 142"/>
            <p:cNvSpPr>
              <a:spLocks noChangeShapeType="1"/>
            </p:cNvSpPr>
            <p:nvPr/>
          </p:nvSpPr>
          <p:spPr bwMode="auto">
            <a:xfrm>
              <a:off x="3160" y="2988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35" name="Line 143"/>
            <p:cNvSpPr>
              <a:spLocks noChangeShapeType="1"/>
            </p:cNvSpPr>
            <p:nvPr/>
          </p:nvSpPr>
          <p:spPr bwMode="auto">
            <a:xfrm flipV="1">
              <a:off x="3754" y="2513"/>
              <a:ext cx="0" cy="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36" name="Line 144"/>
            <p:cNvSpPr>
              <a:spLocks noChangeShapeType="1"/>
            </p:cNvSpPr>
            <p:nvPr/>
          </p:nvSpPr>
          <p:spPr bwMode="auto">
            <a:xfrm>
              <a:off x="3627" y="2988"/>
              <a:ext cx="1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37" name="Line 145"/>
            <p:cNvSpPr>
              <a:spLocks noChangeShapeType="1"/>
            </p:cNvSpPr>
            <p:nvPr/>
          </p:nvSpPr>
          <p:spPr bwMode="auto">
            <a:xfrm>
              <a:off x="3204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38" name="Line 146"/>
            <p:cNvSpPr>
              <a:spLocks noChangeShapeType="1"/>
            </p:cNvSpPr>
            <p:nvPr/>
          </p:nvSpPr>
          <p:spPr bwMode="auto">
            <a:xfrm>
              <a:off x="3627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39" name="Line 147"/>
            <p:cNvSpPr>
              <a:spLocks noChangeShapeType="1"/>
            </p:cNvSpPr>
            <p:nvPr/>
          </p:nvSpPr>
          <p:spPr bwMode="auto">
            <a:xfrm>
              <a:off x="3884" y="2988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162" name="Rectangle 148"/>
            <p:cNvSpPr>
              <a:spLocks noChangeArrowheads="1"/>
            </p:cNvSpPr>
            <p:nvPr/>
          </p:nvSpPr>
          <p:spPr bwMode="auto">
            <a:xfrm>
              <a:off x="1409" y="2089"/>
              <a:ext cx="276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1</a:t>
              </a:r>
            </a:p>
          </p:txBody>
        </p:sp>
        <p:sp>
          <p:nvSpPr>
            <p:cNvPr id="45163" name="Rectangle 149"/>
            <p:cNvSpPr>
              <a:spLocks noChangeArrowheads="1"/>
            </p:cNvSpPr>
            <p:nvPr/>
          </p:nvSpPr>
          <p:spPr bwMode="auto">
            <a:xfrm>
              <a:off x="2365" y="2089"/>
              <a:ext cx="277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2</a:t>
              </a:r>
            </a:p>
          </p:txBody>
        </p:sp>
        <p:sp>
          <p:nvSpPr>
            <p:cNvPr id="45164" name="Rectangle 150"/>
            <p:cNvSpPr>
              <a:spLocks noChangeArrowheads="1"/>
            </p:cNvSpPr>
            <p:nvPr/>
          </p:nvSpPr>
          <p:spPr bwMode="auto">
            <a:xfrm>
              <a:off x="3351" y="2089"/>
              <a:ext cx="276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3</a:t>
              </a:r>
            </a:p>
          </p:txBody>
        </p:sp>
        <p:sp>
          <p:nvSpPr>
            <p:cNvPr id="45165" name="Rectangle 151"/>
            <p:cNvSpPr>
              <a:spLocks noChangeArrowheads="1"/>
            </p:cNvSpPr>
            <p:nvPr/>
          </p:nvSpPr>
          <p:spPr bwMode="auto">
            <a:xfrm>
              <a:off x="2247" y="1662"/>
              <a:ext cx="515" cy="1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Sterilgutlager</a:t>
              </a:r>
            </a:p>
          </p:txBody>
        </p:sp>
        <p:sp>
          <p:nvSpPr>
            <p:cNvPr id="45166" name="Rectangle 152"/>
            <p:cNvSpPr>
              <a:spLocks noChangeArrowheads="1"/>
            </p:cNvSpPr>
            <p:nvPr/>
          </p:nvSpPr>
          <p:spPr bwMode="auto">
            <a:xfrm>
              <a:off x="1172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5167" name="Rectangle 153"/>
            <p:cNvSpPr>
              <a:spLocks noChangeArrowheads="1"/>
            </p:cNvSpPr>
            <p:nvPr/>
          </p:nvSpPr>
          <p:spPr bwMode="auto">
            <a:xfrm>
              <a:off x="2308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5168" name="Rectangle 154"/>
            <p:cNvSpPr>
              <a:spLocks noChangeArrowheads="1"/>
            </p:cNvSpPr>
            <p:nvPr/>
          </p:nvSpPr>
          <p:spPr bwMode="auto">
            <a:xfrm>
              <a:off x="3267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5169" name="Rectangle 155"/>
            <p:cNvSpPr>
              <a:spLocks noChangeArrowheads="1"/>
            </p:cNvSpPr>
            <p:nvPr/>
          </p:nvSpPr>
          <p:spPr bwMode="auto">
            <a:xfrm rot="-5400000">
              <a:off x="1900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5170" name="Rectangle 156"/>
            <p:cNvSpPr>
              <a:spLocks noChangeArrowheads="1"/>
            </p:cNvSpPr>
            <p:nvPr/>
          </p:nvSpPr>
          <p:spPr bwMode="auto">
            <a:xfrm rot="-5400000">
              <a:off x="2959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5171" name="Rectangle 157"/>
            <p:cNvSpPr>
              <a:spLocks noChangeArrowheads="1"/>
            </p:cNvSpPr>
            <p:nvPr/>
          </p:nvSpPr>
          <p:spPr bwMode="auto">
            <a:xfrm>
              <a:off x="473" y="2365"/>
              <a:ext cx="57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Aufwachraum</a:t>
              </a:r>
            </a:p>
          </p:txBody>
        </p:sp>
        <p:sp>
          <p:nvSpPr>
            <p:cNvPr id="45172" name="Rectangle 158"/>
            <p:cNvSpPr>
              <a:spLocks noChangeArrowheads="1"/>
            </p:cNvSpPr>
            <p:nvPr/>
          </p:nvSpPr>
          <p:spPr bwMode="auto">
            <a:xfrm>
              <a:off x="621" y="3317"/>
              <a:ext cx="4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Diktierplätze</a:t>
              </a:r>
            </a:p>
          </p:txBody>
        </p:sp>
        <p:sp>
          <p:nvSpPr>
            <p:cNvPr id="45173" name="Rectangle 159"/>
            <p:cNvSpPr>
              <a:spLocks noChangeArrowheads="1"/>
            </p:cNvSpPr>
            <p:nvPr/>
          </p:nvSpPr>
          <p:spPr bwMode="auto">
            <a:xfrm>
              <a:off x="1381" y="3269"/>
              <a:ext cx="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Leit-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stelle</a:t>
              </a:r>
            </a:p>
          </p:txBody>
        </p:sp>
        <p:sp>
          <p:nvSpPr>
            <p:cNvPr id="45174" name="Rectangle 160"/>
            <p:cNvSpPr>
              <a:spLocks noChangeArrowheads="1"/>
            </p:cNvSpPr>
            <p:nvPr/>
          </p:nvSpPr>
          <p:spPr bwMode="auto">
            <a:xfrm>
              <a:off x="728" y="3611"/>
              <a:ext cx="6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Aufenthaltsraum</a:t>
              </a:r>
            </a:p>
          </p:txBody>
        </p:sp>
        <p:sp>
          <p:nvSpPr>
            <p:cNvPr id="45175" name="Rectangle 161"/>
            <p:cNvSpPr>
              <a:spLocks noChangeArrowheads="1"/>
            </p:cNvSpPr>
            <p:nvPr/>
          </p:nvSpPr>
          <p:spPr bwMode="auto">
            <a:xfrm>
              <a:off x="1819" y="3560"/>
              <a:ext cx="42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Patienten-</a:t>
              </a:r>
              <a:b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45176" name="Rectangle 162"/>
            <p:cNvSpPr>
              <a:spLocks noChangeArrowheads="1"/>
            </p:cNvSpPr>
            <p:nvPr/>
          </p:nvSpPr>
          <p:spPr bwMode="auto">
            <a:xfrm>
              <a:off x="2686" y="3563"/>
              <a:ext cx="3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Personal-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1518755" name="Line 163"/>
            <p:cNvSpPr>
              <a:spLocks noChangeShapeType="1"/>
            </p:cNvSpPr>
            <p:nvPr/>
          </p:nvSpPr>
          <p:spPr bwMode="auto">
            <a:xfrm flipV="1">
              <a:off x="3285" y="3263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56" name="Line 164"/>
            <p:cNvSpPr>
              <a:spLocks noChangeShapeType="1"/>
            </p:cNvSpPr>
            <p:nvPr/>
          </p:nvSpPr>
          <p:spPr bwMode="auto">
            <a:xfrm flipH="1">
              <a:off x="3085" y="3500"/>
              <a:ext cx="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179" name="Rectangle 165"/>
            <p:cNvSpPr>
              <a:spLocks noChangeArrowheads="1"/>
            </p:cNvSpPr>
            <p:nvPr/>
          </p:nvSpPr>
          <p:spPr bwMode="auto">
            <a:xfrm>
              <a:off x="3330" y="3347"/>
              <a:ext cx="2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berei-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tungs-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5180" name="Rectangle 166"/>
            <p:cNvSpPr>
              <a:spLocks noChangeArrowheads="1"/>
            </p:cNvSpPr>
            <p:nvPr/>
          </p:nvSpPr>
          <p:spPr bwMode="auto">
            <a:xfrm>
              <a:off x="3823" y="3297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Ver-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45181" name="Rectangle 167"/>
            <p:cNvSpPr>
              <a:spLocks noChangeArrowheads="1"/>
            </p:cNvSpPr>
            <p:nvPr/>
          </p:nvSpPr>
          <p:spPr bwMode="auto">
            <a:xfrm>
              <a:off x="3823" y="3573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Ent-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1518760" name="Line 168"/>
            <p:cNvSpPr>
              <a:spLocks noChangeShapeType="1"/>
            </p:cNvSpPr>
            <p:nvPr/>
          </p:nvSpPr>
          <p:spPr bwMode="auto">
            <a:xfrm flipV="1">
              <a:off x="1827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61" name="Line 169"/>
            <p:cNvSpPr>
              <a:spLocks noChangeShapeType="1"/>
            </p:cNvSpPr>
            <p:nvPr/>
          </p:nvSpPr>
          <p:spPr bwMode="auto">
            <a:xfrm flipV="1">
              <a:off x="2968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62" name="Line 170"/>
            <p:cNvSpPr>
              <a:spLocks noChangeShapeType="1"/>
            </p:cNvSpPr>
            <p:nvPr/>
          </p:nvSpPr>
          <p:spPr bwMode="auto">
            <a:xfrm flipV="1">
              <a:off x="2250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63" name="Line 171"/>
            <p:cNvSpPr>
              <a:spLocks noChangeShapeType="1"/>
            </p:cNvSpPr>
            <p:nvPr/>
          </p:nvSpPr>
          <p:spPr bwMode="auto">
            <a:xfrm flipV="1">
              <a:off x="3014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64" name="Line 172"/>
            <p:cNvSpPr>
              <a:spLocks noChangeShapeType="1"/>
            </p:cNvSpPr>
            <p:nvPr/>
          </p:nvSpPr>
          <p:spPr bwMode="auto">
            <a:xfrm flipV="1">
              <a:off x="3014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65" name="Line 173"/>
            <p:cNvSpPr>
              <a:spLocks noChangeShapeType="1"/>
            </p:cNvSpPr>
            <p:nvPr/>
          </p:nvSpPr>
          <p:spPr bwMode="auto">
            <a:xfrm flipV="1">
              <a:off x="2718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66" name="Line 174"/>
            <p:cNvSpPr>
              <a:spLocks noChangeShapeType="1"/>
            </p:cNvSpPr>
            <p:nvPr/>
          </p:nvSpPr>
          <p:spPr bwMode="auto">
            <a:xfrm flipV="1">
              <a:off x="2718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67" name="Line 175"/>
            <p:cNvSpPr>
              <a:spLocks noChangeShapeType="1"/>
            </p:cNvSpPr>
            <p:nvPr/>
          </p:nvSpPr>
          <p:spPr bwMode="auto">
            <a:xfrm rot="16200000" flipV="1">
              <a:off x="379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68" name="Line 176"/>
            <p:cNvSpPr>
              <a:spLocks noChangeShapeType="1"/>
            </p:cNvSpPr>
            <p:nvPr/>
          </p:nvSpPr>
          <p:spPr bwMode="auto">
            <a:xfrm rot="16200000" flipV="1">
              <a:off x="414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69" name="Line 177"/>
            <p:cNvSpPr>
              <a:spLocks noChangeShapeType="1"/>
            </p:cNvSpPr>
            <p:nvPr/>
          </p:nvSpPr>
          <p:spPr bwMode="auto">
            <a:xfrm rot="16200000" flipV="1">
              <a:off x="381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8770" name="Line 178"/>
            <p:cNvSpPr>
              <a:spLocks noChangeShapeType="1"/>
            </p:cNvSpPr>
            <p:nvPr/>
          </p:nvSpPr>
          <p:spPr bwMode="auto">
            <a:xfrm rot="16200000" flipV="1">
              <a:off x="416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193" name="Rectangle 179"/>
            <p:cNvSpPr>
              <a:spLocks noChangeArrowheads="1"/>
            </p:cNvSpPr>
            <p:nvPr/>
          </p:nvSpPr>
          <p:spPr bwMode="auto">
            <a:xfrm>
              <a:off x="4174" y="1721"/>
              <a:ext cx="16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zug</a:t>
              </a:r>
            </a:p>
          </p:txBody>
        </p:sp>
        <p:sp>
          <p:nvSpPr>
            <p:cNvPr id="45194" name="Rectangle 180"/>
            <p:cNvSpPr>
              <a:spLocks noChangeArrowheads="1"/>
            </p:cNvSpPr>
            <p:nvPr/>
          </p:nvSpPr>
          <p:spPr bwMode="auto">
            <a:xfrm>
              <a:off x="2070" y="3873"/>
              <a:ext cx="6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Krankenhausflur</a:t>
              </a:r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722908DC-B401-415D-8365-D1FEA62A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86D-A88D-4221-A521-A462960675B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5"/>
    </mc:Choice>
    <mc:Fallback xmlns="">
      <p:transition spd="slow" advTm="1252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ChangeArrowheads="1"/>
          </p:cNvSpPr>
          <p:nvPr/>
        </p:nvSpPr>
        <p:spPr bwMode="auto">
          <a:xfrm>
            <a:off x="352425" y="2540000"/>
            <a:ext cx="627380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000" dirty="0"/>
              <a:t>Räumliche und personelle Zuordnung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1519620" name="Rectangle 4"/>
          <p:cNvSpPr>
            <a:spLocks noChangeArrowheads="1"/>
          </p:cNvSpPr>
          <p:nvPr/>
        </p:nvSpPr>
        <p:spPr bwMode="auto">
          <a:xfrm>
            <a:off x="6772275" y="2540000"/>
            <a:ext cx="200025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519621" name="Rectangle 5"/>
          <p:cNvSpPr>
            <a:spLocks noChangeArrowheads="1"/>
          </p:cNvSpPr>
          <p:nvPr/>
        </p:nvSpPr>
        <p:spPr bwMode="auto">
          <a:xfrm>
            <a:off x="6772275" y="1885950"/>
            <a:ext cx="200025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861175" y="1965325"/>
            <a:ext cx="181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Die Handlungsträger</a:t>
            </a:r>
            <a:b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im OP-Bereich</a:t>
            </a:r>
          </a:p>
        </p:txBody>
      </p:sp>
      <p:sp>
        <p:nvSpPr>
          <p:cNvPr id="1519623" name="Rectangle 7"/>
          <p:cNvSpPr>
            <a:spLocks noChangeArrowheads="1"/>
          </p:cNvSpPr>
          <p:nvPr/>
        </p:nvSpPr>
        <p:spPr bwMode="auto">
          <a:xfrm>
            <a:off x="352425" y="1885950"/>
            <a:ext cx="627380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16063" y="2063750"/>
            <a:ext cx="39449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Der räumliche Aufbau eines OP-Bereichs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6946900" y="3259138"/>
            <a:ext cx="16478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OP-Pflegekraft</a:t>
            </a:r>
            <a:b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</a:b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(Springer)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Anästhesie-Pflegekraft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Anästhesist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OP-Pflegekraft (</a:t>
            </a:r>
            <a:r>
              <a:rPr lang="de-DE" sz="1200" dirty="0" err="1">
                <a:solidFill>
                  <a:schemeClr val="folHlink"/>
                </a:solidFill>
                <a:effectLst/>
                <a:latin typeface="Arial" charset="0"/>
              </a:rPr>
              <a:t>Instrumentierkraft</a:t>
            </a: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Assistenzarzt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Operateur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Wirtschaftsdienstkräfte</a:t>
            </a:r>
          </a:p>
        </p:txBody>
      </p:sp>
      <p:sp>
        <p:nvSpPr>
          <p:cNvPr id="1519626" name="AutoShape 10"/>
          <p:cNvSpPr>
            <a:spLocks noChangeArrowheads="1"/>
          </p:cNvSpPr>
          <p:nvPr/>
        </p:nvSpPr>
        <p:spPr bwMode="auto">
          <a:xfrm>
            <a:off x="35242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512763" y="1362075"/>
            <a:ext cx="47783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1519628" name="AutoShape 12"/>
          <p:cNvSpPr>
            <a:spLocks noChangeArrowheads="1"/>
          </p:cNvSpPr>
          <p:nvPr/>
        </p:nvSpPr>
        <p:spPr bwMode="auto">
          <a:xfrm>
            <a:off x="799147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8196263" y="1174750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1519630" name="AutoShape 14"/>
          <p:cNvSpPr>
            <a:spLocks noChangeArrowheads="1"/>
          </p:cNvSpPr>
          <p:nvPr/>
        </p:nvSpPr>
        <p:spPr bwMode="auto">
          <a:xfrm>
            <a:off x="1266825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1479550" y="1266825"/>
            <a:ext cx="687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1519632" name="AutoShape 16"/>
          <p:cNvSpPr>
            <a:spLocks noChangeArrowheads="1"/>
          </p:cNvSpPr>
          <p:nvPr/>
        </p:nvSpPr>
        <p:spPr bwMode="auto">
          <a:xfrm>
            <a:off x="2371725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601913" y="12668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1519634" name="AutoShape 18"/>
          <p:cNvSpPr>
            <a:spLocks noChangeArrowheads="1"/>
          </p:cNvSpPr>
          <p:nvPr/>
        </p:nvSpPr>
        <p:spPr bwMode="auto">
          <a:xfrm>
            <a:off x="3479800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3749675" y="1266825"/>
            <a:ext cx="55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19636" name="AutoShape 20"/>
          <p:cNvSpPr>
            <a:spLocks noChangeArrowheads="1"/>
          </p:cNvSpPr>
          <p:nvPr/>
        </p:nvSpPr>
        <p:spPr bwMode="auto">
          <a:xfrm>
            <a:off x="45735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784725" y="1266825"/>
            <a:ext cx="704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19638" name="AutoShape 22"/>
          <p:cNvSpPr>
            <a:spLocks noChangeArrowheads="1"/>
          </p:cNvSpPr>
          <p:nvPr/>
        </p:nvSpPr>
        <p:spPr bwMode="auto">
          <a:xfrm>
            <a:off x="5676900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5873750" y="1266825"/>
            <a:ext cx="706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1519640" name="AutoShape 24"/>
          <p:cNvSpPr>
            <a:spLocks noChangeArrowheads="1"/>
          </p:cNvSpPr>
          <p:nvPr/>
        </p:nvSpPr>
        <p:spPr bwMode="auto">
          <a:xfrm>
            <a:off x="67833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7023100" y="1266825"/>
            <a:ext cx="67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grpSp>
        <p:nvGrpSpPr>
          <p:cNvPr id="46106" name="Group 26"/>
          <p:cNvGrpSpPr>
            <a:grpSpLocks/>
          </p:cNvGrpSpPr>
          <p:nvPr/>
        </p:nvGrpSpPr>
        <p:grpSpPr bwMode="auto">
          <a:xfrm>
            <a:off x="1266825" y="1150938"/>
            <a:ext cx="7505700" cy="5289550"/>
            <a:chOff x="865" y="3200"/>
            <a:chExt cx="5121" cy="3332"/>
          </a:xfrm>
        </p:grpSpPr>
        <p:sp>
          <p:nvSpPr>
            <p:cNvPr id="1519643" name="Rectangle 27"/>
            <p:cNvSpPr>
              <a:spLocks noChangeArrowheads="1"/>
            </p:cNvSpPr>
            <p:nvPr/>
          </p:nvSpPr>
          <p:spPr bwMode="auto">
            <a:xfrm>
              <a:off x="1674" y="5975"/>
              <a:ext cx="783" cy="31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44" name="Rectangle 28"/>
            <p:cNvSpPr>
              <a:spLocks noChangeArrowheads="1"/>
            </p:cNvSpPr>
            <p:nvPr/>
          </p:nvSpPr>
          <p:spPr bwMode="auto">
            <a:xfrm>
              <a:off x="4621" y="4075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6257" name="Rectangle 29"/>
            <p:cNvSpPr>
              <a:spLocks noChangeArrowheads="1"/>
            </p:cNvSpPr>
            <p:nvPr/>
          </p:nvSpPr>
          <p:spPr bwMode="auto">
            <a:xfrm>
              <a:off x="4741" y="4528"/>
              <a:ext cx="1167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OP-Pflegekraft</a:t>
              </a:r>
              <a:br>
                <a:rPr lang="de-DE" sz="1200" b="1">
                  <a:effectLst/>
                  <a:latin typeface="Arial" charset="0"/>
                </a:rPr>
              </a:br>
              <a:r>
                <a:rPr lang="de-DE" sz="1200" b="1"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6258" name="Group 30"/>
            <p:cNvGrpSpPr>
              <a:grpSpLocks/>
            </p:cNvGrpSpPr>
            <p:nvPr/>
          </p:nvGrpSpPr>
          <p:grpSpPr bwMode="auto">
            <a:xfrm>
              <a:off x="865" y="3200"/>
              <a:ext cx="746" cy="375"/>
              <a:chOff x="865" y="899"/>
              <a:chExt cx="746" cy="375"/>
            </a:xfrm>
          </p:grpSpPr>
          <p:sp>
            <p:nvSpPr>
              <p:cNvPr id="1519647" name="AutoShape 31"/>
              <p:cNvSpPr>
                <a:spLocks noChangeArrowheads="1"/>
              </p:cNvSpPr>
              <p:nvPr/>
            </p:nvSpPr>
            <p:spPr bwMode="auto">
              <a:xfrm>
                <a:off x="865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6260" name="Rectangle 32"/>
              <p:cNvSpPr>
                <a:spLocks noChangeArrowheads="1"/>
              </p:cNvSpPr>
              <p:nvPr/>
            </p:nvSpPr>
            <p:spPr bwMode="auto">
              <a:xfrm>
                <a:off x="1010" y="972"/>
                <a:ext cx="46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Ein-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schleusen</a:t>
                </a:r>
              </a:p>
            </p:txBody>
          </p:sp>
        </p:grpSp>
      </p:grpSp>
      <p:grpSp>
        <p:nvGrpSpPr>
          <p:cNvPr id="46107" name="Group 33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9650" name="Rectangle 34"/>
            <p:cNvSpPr>
              <a:spLocks noChangeArrowheads="1"/>
            </p:cNvSpPr>
            <p:nvPr/>
          </p:nvSpPr>
          <p:spPr bwMode="auto">
            <a:xfrm>
              <a:off x="2237" y="2516"/>
              <a:ext cx="570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51" name="Rectangle 35"/>
            <p:cNvSpPr>
              <a:spLocks noChangeArrowheads="1"/>
            </p:cNvSpPr>
            <p:nvPr/>
          </p:nvSpPr>
          <p:spPr bwMode="auto">
            <a:xfrm>
              <a:off x="3214" y="2516"/>
              <a:ext cx="542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52" name="Rectangle 36"/>
            <p:cNvSpPr>
              <a:spLocks noChangeArrowheads="1"/>
            </p:cNvSpPr>
            <p:nvPr/>
          </p:nvSpPr>
          <p:spPr bwMode="auto">
            <a:xfrm>
              <a:off x="1108" y="2516"/>
              <a:ext cx="545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53" name="Rectangle 37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6251" name="Rectangle 38"/>
            <p:cNvSpPr>
              <a:spLocks noChangeArrowheads="1"/>
            </p:cNvSpPr>
            <p:nvPr/>
          </p:nvSpPr>
          <p:spPr bwMode="auto">
            <a:xfrm>
              <a:off x="4741" y="2053"/>
              <a:ext cx="1191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6252" name="Group 39"/>
            <p:cNvGrpSpPr>
              <a:grpSpLocks/>
            </p:cNvGrpSpPr>
            <p:nvPr/>
          </p:nvGrpSpPr>
          <p:grpSpPr bwMode="auto">
            <a:xfrm>
              <a:off x="1619" y="725"/>
              <a:ext cx="747" cy="375"/>
              <a:chOff x="1619" y="899"/>
              <a:chExt cx="747" cy="375"/>
            </a:xfrm>
          </p:grpSpPr>
          <p:sp>
            <p:nvSpPr>
              <p:cNvPr id="1519656" name="AutoShape 40"/>
              <p:cNvSpPr>
                <a:spLocks noChangeArrowheads="1"/>
              </p:cNvSpPr>
              <p:nvPr/>
            </p:nvSpPr>
            <p:spPr bwMode="auto">
              <a:xfrm>
                <a:off x="1619" y="899"/>
                <a:ext cx="742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6254" name="Rectangle 41"/>
              <p:cNvSpPr>
                <a:spLocks noChangeArrowheads="1"/>
              </p:cNvSpPr>
              <p:nvPr/>
            </p:nvSpPr>
            <p:spPr bwMode="auto">
              <a:xfrm>
                <a:off x="1776" y="972"/>
                <a:ext cx="45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einleitung</a:t>
                </a:r>
              </a:p>
            </p:txBody>
          </p:sp>
        </p:grpSp>
      </p:grpSp>
      <p:grpSp>
        <p:nvGrpSpPr>
          <p:cNvPr id="46108" name="Group 42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9659" name="Rectangle 43"/>
            <p:cNvSpPr>
              <a:spLocks noChangeArrowheads="1"/>
            </p:cNvSpPr>
            <p:nvPr/>
          </p:nvSpPr>
          <p:spPr bwMode="auto">
            <a:xfrm>
              <a:off x="1108" y="1792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60" name="Rectangle 44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6243" name="Rectangle 45"/>
            <p:cNvSpPr>
              <a:spLocks noChangeArrowheads="1"/>
            </p:cNvSpPr>
            <p:nvPr/>
          </p:nvSpPr>
          <p:spPr bwMode="auto">
            <a:xfrm>
              <a:off x="4741" y="2053"/>
              <a:ext cx="1191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6244" name="Group 46"/>
            <p:cNvGrpSpPr>
              <a:grpSpLocks/>
            </p:cNvGrpSpPr>
            <p:nvPr/>
          </p:nvGrpSpPr>
          <p:grpSpPr bwMode="auto">
            <a:xfrm>
              <a:off x="2375" y="725"/>
              <a:ext cx="746" cy="375"/>
              <a:chOff x="2375" y="899"/>
              <a:chExt cx="746" cy="375"/>
            </a:xfrm>
          </p:grpSpPr>
          <p:sp>
            <p:nvSpPr>
              <p:cNvPr id="1519663" name="AutoShape 47"/>
              <p:cNvSpPr>
                <a:spLocks noChangeArrowheads="1"/>
              </p:cNvSpPr>
              <p:nvPr/>
            </p:nvSpPr>
            <p:spPr bwMode="auto">
              <a:xfrm>
                <a:off x="2375" y="899"/>
                <a:ext cx="741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6246" name="Rectangle 48"/>
              <p:cNvSpPr>
                <a:spLocks noChangeArrowheads="1"/>
              </p:cNvSpPr>
              <p:nvPr/>
            </p:nvSpPr>
            <p:spPr bwMode="auto">
              <a:xfrm>
                <a:off x="2559" y="972"/>
                <a:ext cx="37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Lagern/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Narkose</a:t>
                </a:r>
              </a:p>
            </p:txBody>
          </p:sp>
        </p:grpSp>
      </p:grpSp>
      <p:grpSp>
        <p:nvGrpSpPr>
          <p:cNvPr id="46109" name="Group 49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grpSp>
          <p:nvGrpSpPr>
            <p:cNvPr id="46235" name="Group 50"/>
            <p:cNvGrpSpPr>
              <a:grpSpLocks/>
            </p:cNvGrpSpPr>
            <p:nvPr/>
          </p:nvGrpSpPr>
          <p:grpSpPr bwMode="auto">
            <a:xfrm>
              <a:off x="1108" y="725"/>
              <a:ext cx="4878" cy="3332"/>
              <a:chOff x="1108" y="725"/>
              <a:chExt cx="4878" cy="3332"/>
            </a:xfrm>
          </p:grpSpPr>
          <p:sp>
            <p:nvSpPr>
              <p:cNvPr id="1519667" name="Rectangle 51"/>
              <p:cNvSpPr>
                <a:spLocks noChangeArrowheads="1"/>
              </p:cNvSpPr>
              <p:nvPr/>
            </p:nvSpPr>
            <p:spPr bwMode="auto">
              <a:xfrm>
                <a:off x="1108" y="1790"/>
                <a:ext cx="2836" cy="72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19668" name="Rectangle 52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6239" name="Rectangle 53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  <p:sp>
            <p:nvSpPr>
              <p:cNvPr id="1519670" name="AutoShape 54"/>
              <p:cNvSpPr>
                <a:spLocks noChangeArrowheads="1"/>
              </p:cNvSpPr>
              <p:nvPr/>
            </p:nvSpPr>
            <p:spPr bwMode="auto">
              <a:xfrm>
                <a:off x="3121" y="725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46236" name="Rectangle 55"/>
            <p:cNvSpPr>
              <a:spLocks noChangeArrowheads="1"/>
            </p:cNvSpPr>
            <p:nvPr/>
          </p:nvSpPr>
          <p:spPr bwMode="auto">
            <a:xfrm>
              <a:off x="3265" y="798"/>
              <a:ext cx="4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762000" eaLnBrk="0" hangingPunct="0"/>
              <a:r>
                <a:rPr lang="de-DE" sz="1200" b="1">
                  <a:effectLst/>
                  <a:latin typeface="Arial" charset="0"/>
                </a:rPr>
                <a:t>Operation/</a:t>
              </a:r>
              <a:br>
                <a:rPr lang="de-DE" sz="1200" b="1">
                  <a:effectLst/>
                  <a:latin typeface="Arial" charset="0"/>
                </a:rPr>
              </a:br>
              <a:r>
                <a:rPr lang="de-DE" sz="1200" b="1">
                  <a:effectLst/>
                  <a:latin typeface="Arial" charset="0"/>
                </a:rPr>
                <a:t>Narkose</a:t>
              </a:r>
            </a:p>
          </p:txBody>
        </p:sp>
      </p:grpSp>
      <p:grpSp>
        <p:nvGrpSpPr>
          <p:cNvPr id="46110" name="Group 56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19673" name="Rectangle 57"/>
            <p:cNvSpPr>
              <a:spLocks noChangeArrowheads="1"/>
            </p:cNvSpPr>
            <p:nvPr/>
          </p:nvSpPr>
          <p:spPr bwMode="auto">
            <a:xfrm>
              <a:off x="1108" y="1795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6229" name="Group 58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19675" name="Rectangle 59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6234" name="Rectangle 60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</a:t>
                </a:r>
                <a:b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</a:b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6230" name="Group 61"/>
            <p:cNvGrpSpPr>
              <a:grpSpLocks/>
            </p:cNvGrpSpPr>
            <p:nvPr/>
          </p:nvGrpSpPr>
          <p:grpSpPr bwMode="auto">
            <a:xfrm>
              <a:off x="3874" y="725"/>
              <a:ext cx="747" cy="375"/>
              <a:chOff x="3874" y="899"/>
              <a:chExt cx="747" cy="375"/>
            </a:xfrm>
          </p:grpSpPr>
          <p:sp>
            <p:nvSpPr>
              <p:cNvPr id="1519678" name="AutoShape 62"/>
              <p:cNvSpPr>
                <a:spLocks noChangeArrowheads="1"/>
              </p:cNvSpPr>
              <p:nvPr/>
            </p:nvSpPr>
            <p:spPr bwMode="auto">
              <a:xfrm>
                <a:off x="3874" y="899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0000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6232" name="Rectangle 63"/>
              <p:cNvSpPr>
                <a:spLocks noChangeArrowheads="1"/>
              </p:cNvSpPr>
              <p:nvPr/>
            </p:nvSpPr>
            <p:spPr bwMode="auto">
              <a:xfrm>
                <a:off x="4008" y="972"/>
                <a:ext cx="482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ausleitung</a:t>
                </a:r>
              </a:p>
            </p:txBody>
          </p:sp>
        </p:grpSp>
      </p:grpSp>
      <p:grpSp>
        <p:nvGrpSpPr>
          <p:cNvPr id="46111" name="Group 64"/>
          <p:cNvGrpSpPr>
            <a:grpSpLocks/>
          </p:cNvGrpSpPr>
          <p:nvPr/>
        </p:nvGrpSpPr>
        <p:grpSpPr bwMode="auto">
          <a:xfrm>
            <a:off x="600075" y="1150938"/>
            <a:ext cx="8172450" cy="5289550"/>
            <a:chOff x="410" y="725"/>
            <a:chExt cx="5576" cy="3332"/>
          </a:xfrm>
        </p:grpSpPr>
        <p:sp>
          <p:nvSpPr>
            <p:cNvPr id="1519681" name="Rectangle 65"/>
            <p:cNvSpPr>
              <a:spLocks noChangeArrowheads="1"/>
            </p:cNvSpPr>
            <p:nvPr/>
          </p:nvSpPr>
          <p:spPr bwMode="auto">
            <a:xfrm>
              <a:off x="410" y="1647"/>
              <a:ext cx="698" cy="158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6222" name="Group 66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19683" name="Rectangle 67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6227" name="Rectangle 68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82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6223" name="Group 69"/>
            <p:cNvGrpSpPr>
              <a:grpSpLocks/>
            </p:cNvGrpSpPr>
            <p:nvPr/>
          </p:nvGrpSpPr>
          <p:grpSpPr bwMode="auto">
            <a:xfrm>
              <a:off x="4629" y="725"/>
              <a:ext cx="746" cy="375"/>
              <a:chOff x="4629" y="899"/>
              <a:chExt cx="746" cy="375"/>
            </a:xfrm>
          </p:grpSpPr>
          <p:sp>
            <p:nvSpPr>
              <p:cNvPr id="1519686" name="AutoShape 70"/>
              <p:cNvSpPr>
                <a:spLocks noChangeArrowheads="1"/>
              </p:cNvSpPr>
              <p:nvPr/>
            </p:nvSpPr>
            <p:spPr bwMode="auto">
              <a:xfrm>
                <a:off x="4629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6225" name="Rectangle 71"/>
              <p:cNvSpPr>
                <a:spLocks noChangeArrowheads="1"/>
              </p:cNvSpPr>
              <p:nvPr/>
            </p:nvSpPr>
            <p:spPr bwMode="auto">
              <a:xfrm>
                <a:off x="4793" y="972"/>
                <a:ext cx="46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 dirty="0">
                    <a:effectLst/>
                    <a:latin typeface="Arial" charset="0"/>
                  </a:rPr>
                  <a:t>Patienten-</a:t>
                </a:r>
                <a:br>
                  <a:rPr lang="de-DE" sz="1200" b="1" dirty="0">
                    <a:effectLst/>
                    <a:latin typeface="Arial" charset="0"/>
                  </a:rPr>
                </a:br>
                <a:r>
                  <a:rPr lang="de-DE" sz="1200" b="1" dirty="0" err="1">
                    <a:effectLst/>
                    <a:latin typeface="Arial" charset="0"/>
                  </a:rPr>
                  <a:t>übergabe</a:t>
                </a:r>
                <a:endParaRPr lang="de-DE" sz="1200" b="1" dirty="0"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6112" name="Group 72"/>
          <p:cNvGrpSpPr>
            <a:grpSpLocks/>
          </p:cNvGrpSpPr>
          <p:nvPr/>
        </p:nvGrpSpPr>
        <p:grpSpPr bwMode="auto">
          <a:xfrm>
            <a:off x="6772275" y="2540000"/>
            <a:ext cx="2000250" cy="3900488"/>
            <a:chOff x="4717" y="1870"/>
            <a:chExt cx="1365" cy="2046"/>
          </a:xfrm>
        </p:grpSpPr>
        <p:sp>
          <p:nvSpPr>
            <p:cNvPr id="1519689" name="Rectangle 73"/>
            <p:cNvSpPr>
              <a:spLocks noChangeArrowheads="1"/>
            </p:cNvSpPr>
            <p:nvPr/>
          </p:nvSpPr>
          <p:spPr bwMode="auto">
            <a:xfrm>
              <a:off x="4717" y="1870"/>
              <a:ext cx="1365" cy="2046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6220" name="Rectangle 74"/>
            <p:cNvSpPr>
              <a:spLocks noChangeArrowheads="1"/>
            </p:cNvSpPr>
            <p:nvPr/>
          </p:nvSpPr>
          <p:spPr bwMode="auto">
            <a:xfrm>
              <a:off x="4837" y="2273"/>
              <a:ext cx="1124" cy="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smtClean="0">
                  <a:solidFill>
                    <a:srgbClr val="FF0000"/>
                  </a:solidFill>
                  <a:effectLst/>
                  <a:latin typeface="Arial" charset="0"/>
                </a:rPr>
                <a:t>Anästhesist</a:t>
              </a: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*in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OP-Pflegekraft (</a:t>
              </a:r>
              <a:r>
                <a:rPr lang="de-DE" sz="1200" b="1" dirty="0" err="1">
                  <a:solidFill>
                    <a:srgbClr val="000000"/>
                  </a:solidFill>
                  <a:effectLst/>
                  <a:latin typeface="Arial" charset="0"/>
                </a:rPr>
                <a:t>Instrumentierkraft</a:t>
              </a: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err="1" smtClean="0">
                  <a:solidFill>
                    <a:srgbClr val="000000"/>
                  </a:solidFill>
                  <a:effectLst/>
                  <a:latin typeface="Arial" charset="0"/>
                </a:rPr>
                <a:t>Assistenzärzt</a:t>
              </a:r>
              <a:r>
                <a:rPr lang="de-DE" sz="1200" b="1" dirty="0" smtClean="0">
                  <a:solidFill>
                    <a:srgbClr val="000000"/>
                  </a:solidFill>
                  <a:effectLst/>
                  <a:latin typeface="Arial" charset="0"/>
                </a:rPr>
                <a:t>*in</a:t>
              </a:r>
              <a:endParaRPr lang="de-DE" sz="1200" b="1" dirty="0">
                <a:solidFill>
                  <a:srgbClr val="000000"/>
                </a:solidFill>
                <a:effectLst/>
                <a:latin typeface="Arial" charset="0"/>
              </a:endParaRP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Operateur*in</a:t>
              </a:r>
            </a:p>
          </p:txBody>
        </p:sp>
      </p:grpSp>
      <p:grpSp>
        <p:nvGrpSpPr>
          <p:cNvPr id="46113" name="Group 75"/>
          <p:cNvGrpSpPr>
            <a:grpSpLocks/>
          </p:cNvGrpSpPr>
          <p:nvPr/>
        </p:nvGrpSpPr>
        <p:grpSpPr bwMode="auto">
          <a:xfrm>
            <a:off x="600075" y="2611438"/>
            <a:ext cx="5776913" cy="3759200"/>
            <a:chOff x="410" y="1645"/>
            <a:chExt cx="3942" cy="2368"/>
          </a:xfrm>
        </p:grpSpPr>
        <p:sp>
          <p:nvSpPr>
            <p:cNvPr id="1519692" name="Line 76"/>
            <p:cNvSpPr>
              <a:spLocks noChangeShapeType="1"/>
            </p:cNvSpPr>
            <p:nvPr/>
          </p:nvSpPr>
          <p:spPr bwMode="auto">
            <a:xfrm>
              <a:off x="410" y="3819"/>
              <a:ext cx="13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93" name="Line 77"/>
            <p:cNvSpPr>
              <a:spLocks noChangeShapeType="1"/>
            </p:cNvSpPr>
            <p:nvPr/>
          </p:nvSpPr>
          <p:spPr bwMode="auto">
            <a:xfrm>
              <a:off x="1907" y="3819"/>
              <a:ext cx="9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94" name="Line 78"/>
            <p:cNvSpPr>
              <a:spLocks noChangeShapeType="1"/>
            </p:cNvSpPr>
            <p:nvPr/>
          </p:nvSpPr>
          <p:spPr bwMode="auto">
            <a:xfrm>
              <a:off x="3044" y="3819"/>
              <a:ext cx="11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95" name="Line 79"/>
            <p:cNvSpPr>
              <a:spLocks noChangeShapeType="1"/>
            </p:cNvSpPr>
            <p:nvPr/>
          </p:nvSpPr>
          <p:spPr bwMode="auto">
            <a:xfrm flipV="1">
              <a:off x="4153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96" name="Line 80"/>
            <p:cNvSpPr>
              <a:spLocks noChangeShapeType="1"/>
            </p:cNvSpPr>
            <p:nvPr/>
          </p:nvSpPr>
          <p:spPr bwMode="auto">
            <a:xfrm flipV="1">
              <a:off x="4153" y="3439"/>
              <a:ext cx="0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97" name="Line 81"/>
            <p:cNvSpPr>
              <a:spLocks noChangeShapeType="1"/>
            </p:cNvSpPr>
            <p:nvPr/>
          </p:nvSpPr>
          <p:spPr bwMode="auto">
            <a:xfrm flipV="1">
              <a:off x="4153" y="1869"/>
              <a:ext cx="0" cy="14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98" name="Line 82"/>
            <p:cNvSpPr>
              <a:spLocks noChangeShapeType="1"/>
            </p:cNvSpPr>
            <p:nvPr/>
          </p:nvSpPr>
          <p:spPr bwMode="auto">
            <a:xfrm flipV="1">
              <a:off x="4153" y="1645"/>
              <a:ext cx="0" cy="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699" name="Line 83"/>
            <p:cNvSpPr>
              <a:spLocks noChangeShapeType="1"/>
            </p:cNvSpPr>
            <p:nvPr/>
          </p:nvSpPr>
          <p:spPr bwMode="auto">
            <a:xfrm>
              <a:off x="413" y="1645"/>
              <a:ext cx="3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00" name="Line 84"/>
            <p:cNvSpPr>
              <a:spLocks noChangeShapeType="1"/>
            </p:cNvSpPr>
            <p:nvPr/>
          </p:nvSpPr>
          <p:spPr bwMode="auto">
            <a:xfrm flipV="1">
              <a:off x="1108" y="1647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01" name="Line 85"/>
            <p:cNvSpPr>
              <a:spLocks noChangeShapeType="1"/>
            </p:cNvSpPr>
            <p:nvPr/>
          </p:nvSpPr>
          <p:spPr bwMode="auto">
            <a:xfrm flipV="1">
              <a:off x="1307" y="3231"/>
              <a:ext cx="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02" name="Line 86"/>
            <p:cNvSpPr>
              <a:spLocks noChangeShapeType="1"/>
            </p:cNvSpPr>
            <p:nvPr/>
          </p:nvSpPr>
          <p:spPr bwMode="auto">
            <a:xfrm flipV="1">
              <a:off x="1673" y="3423"/>
              <a:ext cx="0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03" name="Line 87"/>
            <p:cNvSpPr>
              <a:spLocks noChangeShapeType="1"/>
            </p:cNvSpPr>
            <p:nvPr/>
          </p:nvSpPr>
          <p:spPr bwMode="auto">
            <a:xfrm flipV="1">
              <a:off x="1673" y="3235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04" name="Line 88"/>
            <p:cNvSpPr>
              <a:spLocks noChangeShapeType="1"/>
            </p:cNvSpPr>
            <p:nvPr/>
          </p:nvSpPr>
          <p:spPr bwMode="auto">
            <a:xfrm flipH="1">
              <a:off x="1258" y="3231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05" name="Line 89"/>
            <p:cNvSpPr>
              <a:spLocks noChangeShapeType="1"/>
            </p:cNvSpPr>
            <p:nvPr/>
          </p:nvSpPr>
          <p:spPr bwMode="auto">
            <a:xfrm>
              <a:off x="1453" y="3500"/>
              <a:ext cx="7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06" name="Line 90"/>
            <p:cNvSpPr>
              <a:spLocks noChangeShapeType="1"/>
            </p:cNvSpPr>
            <p:nvPr/>
          </p:nvSpPr>
          <p:spPr bwMode="auto">
            <a:xfrm>
              <a:off x="410" y="3500"/>
              <a:ext cx="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07" name="Line 91"/>
            <p:cNvSpPr>
              <a:spLocks noChangeShapeType="1"/>
            </p:cNvSpPr>
            <p:nvPr/>
          </p:nvSpPr>
          <p:spPr bwMode="auto">
            <a:xfrm flipV="1">
              <a:off x="410" y="1645"/>
              <a:ext cx="0" cy="2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08" name="Line 92"/>
            <p:cNvSpPr>
              <a:spLocks noChangeShapeType="1"/>
            </p:cNvSpPr>
            <p:nvPr/>
          </p:nvSpPr>
          <p:spPr bwMode="auto">
            <a:xfrm>
              <a:off x="410" y="3231"/>
              <a:ext cx="7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09" name="Line 93"/>
            <p:cNvSpPr>
              <a:spLocks noChangeShapeType="1"/>
            </p:cNvSpPr>
            <p:nvPr/>
          </p:nvSpPr>
          <p:spPr bwMode="auto">
            <a:xfrm>
              <a:off x="1108" y="3177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10" name="Line 94"/>
            <p:cNvSpPr>
              <a:spLocks noChangeShapeType="1"/>
            </p:cNvSpPr>
            <p:nvPr/>
          </p:nvSpPr>
          <p:spPr bwMode="auto">
            <a:xfrm>
              <a:off x="2317" y="3500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11" name="Line 95"/>
            <p:cNvSpPr>
              <a:spLocks noChangeShapeType="1"/>
            </p:cNvSpPr>
            <p:nvPr/>
          </p:nvSpPr>
          <p:spPr bwMode="auto">
            <a:xfrm flipV="1">
              <a:off x="2457" y="3262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12" name="Line 96"/>
            <p:cNvSpPr>
              <a:spLocks noChangeShapeType="1"/>
            </p:cNvSpPr>
            <p:nvPr/>
          </p:nvSpPr>
          <p:spPr bwMode="auto">
            <a:xfrm flipH="1">
              <a:off x="2457" y="3263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13" name="Line 97"/>
            <p:cNvSpPr>
              <a:spLocks noChangeShapeType="1"/>
            </p:cNvSpPr>
            <p:nvPr/>
          </p:nvSpPr>
          <p:spPr bwMode="auto">
            <a:xfrm flipH="1">
              <a:off x="2793" y="3263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14" name="Line 98"/>
            <p:cNvSpPr>
              <a:spLocks noChangeShapeType="1"/>
            </p:cNvSpPr>
            <p:nvPr/>
          </p:nvSpPr>
          <p:spPr bwMode="auto">
            <a:xfrm flipH="1">
              <a:off x="3085" y="3263"/>
              <a:ext cx="5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15" name="Line 99"/>
            <p:cNvSpPr>
              <a:spLocks noChangeShapeType="1"/>
            </p:cNvSpPr>
            <p:nvPr/>
          </p:nvSpPr>
          <p:spPr bwMode="auto">
            <a:xfrm flipV="1">
              <a:off x="3615" y="3263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16" name="Line 100"/>
            <p:cNvSpPr>
              <a:spLocks noChangeShapeType="1"/>
            </p:cNvSpPr>
            <p:nvPr/>
          </p:nvSpPr>
          <p:spPr bwMode="auto">
            <a:xfrm flipV="1">
              <a:off x="3615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17" name="Line 101"/>
            <p:cNvSpPr>
              <a:spLocks noChangeShapeType="1"/>
            </p:cNvSpPr>
            <p:nvPr/>
          </p:nvSpPr>
          <p:spPr bwMode="auto">
            <a:xfrm flipV="1">
              <a:off x="2856" y="3263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18" name="Line 102"/>
            <p:cNvSpPr>
              <a:spLocks noChangeShapeType="1"/>
            </p:cNvSpPr>
            <p:nvPr/>
          </p:nvSpPr>
          <p:spPr bwMode="auto">
            <a:xfrm flipH="1">
              <a:off x="2793" y="3500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19" name="Line 103"/>
            <p:cNvSpPr>
              <a:spLocks noChangeShapeType="1"/>
            </p:cNvSpPr>
            <p:nvPr/>
          </p:nvSpPr>
          <p:spPr bwMode="auto">
            <a:xfrm flipH="1">
              <a:off x="3805" y="3263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20" name="Line 104"/>
            <p:cNvSpPr>
              <a:spLocks noChangeShapeType="1"/>
            </p:cNvSpPr>
            <p:nvPr/>
          </p:nvSpPr>
          <p:spPr bwMode="auto">
            <a:xfrm flipV="1">
              <a:off x="3805" y="326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21" name="Line 105"/>
            <p:cNvSpPr>
              <a:spLocks noChangeShapeType="1"/>
            </p:cNvSpPr>
            <p:nvPr/>
          </p:nvSpPr>
          <p:spPr bwMode="auto">
            <a:xfrm flipV="1">
              <a:off x="3805" y="3439"/>
              <a:ext cx="0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22" name="Line 106"/>
            <p:cNvSpPr>
              <a:spLocks noChangeShapeType="1"/>
            </p:cNvSpPr>
            <p:nvPr/>
          </p:nvSpPr>
          <p:spPr bwMode="auto">
            <a:xfrm flipV="1">
              <a:off x="3805" y="3742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23" name="Line 107"/>
            <p:cNvSpPr>
              <a:spLocks noChangeShapeType="1"/>
            </p:cNvSpPr>
            <p:nvPr/>
          </p:nvSpPr>
          <p:spPr bwMode="auto">
            <a:xfrm flipH="1">
              <a:off x="3805" y="3531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24" name="Line 108"/>
            <p:cNvSpPr>
              <a:spLocks noChangeShapeType="1"/>
            </p:cNvSpPr>
            <p:nvPr/>
          </p:nvSpPr>
          <p:spPr bwMode="auto">
            <a:xfrm>
              <a:off x="1108" y="2988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25" name="Line 109"/>
            <p:cNvSpPr>
              <a:spLocks noChangeShapeType="1"/>
            </p:cNvSpPr>
            <p:nvPr/>
          </p:nvSpPr>
          <p:spPr bwMode="auto">
            <a:xfrm flipV="1">
              <a:off x="165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26" name="Line 110"/>
            <p:cNvSpPr>
              <a:spLocks noChangeShapeType="1"/>
            </p:cNvSpPr>
            <p:nvPr/>
          </p:nvSpPr>
          <p:spPr bwMode="auto">
            <a:xfrm>
              <a:off x="1526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27" name="Line 111"/>
            <p:cNvSpPr>
              <a:spLocks noChangeShapeType="1"/>
            </p:cNvSpPr>
            <p:nvPr/>
          </p:nvSpPr>
          <p:spPr bwMode="auto">
            <a:xfrm>
              <a:off x="1108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28" name="Line 112"/>
            <p:cNvSpPr>
              <a:spLocks noChangeShapeType="1"/>
            </p:cNvSpPr>
            <p:nvPr/>
          </p:nvSpPr>
          <p:spPr bwMode="auto">
            <a:xfrm>
              <a:off x="1526" y="2514"/>
              <a:ext cx="1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29" name="Line 113"/>
            <p:cNvSpPr>
              <a:spLocks noChangeShapeType="1"/>
            </p:cNvSpPr>
            <p:nvPr/>
          </p:nvSpPr>
          <p:spPr bwMode="auto">
            <a:xfrm>
              <a:off x="1807" y="298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30" name="Line 114"/>
            <p:cNvSpPr>
              <a:spLocks noChangeShapeType="1"/>
            </p:cNvSpPr>
            <p:nvPr/>
          </p:nvSpPr>
          <p:spPr bwMode="auto">
            <a:xfrm flipV="1">
              <a:off x="1839" y="2514"/>
              <a:ext cx="0" cy="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31" name="Line 115"/>
            <p:cNvSpPr>
              <a:spLocks noChangeShapeType="1"/>
            </p:cNvSpPr>
            <p:nvPr/>
          </p:nvSpPr>
          <p:spPr bwMode="auto">
            <a:xfrm flipV="1">
              <a:off x="223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32" name="Line 116"/>
            <p:cNvSpPr>
              <a:spLocks noChangeShapeType="1"/>
            </p:cNvSpPr>
            <p:nvPr/>
          </p:nvSpPr>
          <p:spPr bwMode="auto">
            <a:xfrm>
              <a:off x="1108" y="1792"/>
              <a:ext cx="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33" name="Line 117"/>
            <p:cNvSpPr>
              <a:spLocks noChangeShapeType="1"/>
            </p:cNvSpPr>
            <p:nvPr/>
          </p:nvSpPr>
          <p:spPr bwMode="auto">
            <a:xfrm>
              <a:off x="1553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34" name="Line 118"/>
            <p:cNvSpPr>
              <a:spLocks noChangeShapeType="1"/>
            </p:cNvSpPr>
            <p:nvPr/>
          </p:nvSpPr>
          <p:spPr bwMode="auto">
            <a:xfrm>
              <a:off x="2516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35" name="Line 119"/>
            <p:cNvSpPr>
              <a:spLocks noChangeShapeType="1"/>
            </p:cNvSpPr>
            <p:nvPr/>
          </p:nvSpPr>
          <p:spPr bwMode="auto">
            <a:xfrm>
              <a:off x="3531" y="1792"/>
              <a:ext cx="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36" name="Line 120"/>
            <p:cNvSpPr>
              <a:spLocks noChangeShapeType="1"/>
            </p:cNvSpPr>
            <p:nvPr/>
          </p:nvSpPr>
          <p:spPr bwMode="auto">
            <a:xfrm>
              <a:off x="3944" y="1795"/>
              <a:ext cx="0" cy="1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37" name="Line 121"/>
            <p:cNvSpPr>
              <a:spLocks noChangeShapeType="1"/>
            </p:cNvSpPr>
            <p:nvPr/>
          </p:nvSpPr>
          <p:spPr bwMode="auto">
            <a:xfrm>
              <a:off x="410" y="3819"/>
              <a:ext cx="0" cy="1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38" name="Line 122"/>
            <p:cNvSpPr>
              <a:spLocks noChangeShapeType="1"/>
            </p:cNvSpPr>
            <p:nvPr/>
          </p:nvSpPr>
          <p:spPr bwMode="auto">
            <a:xfrm>
              <a:off x="410" y="4013"/>
              <a:ext cx="3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39" name="Line 123"/>
            <p:cNvSpPr>
              <a:spLocks noChangeShapeType="1"/>
            </p:cNvSpPr>
            <p:nvPr/>
          </p:nvSpPr>
          <p:spPr bwMode="auto">
            <a:xfrm>
              <a:off x="4352" y="2016"/>
              <a:ext cx="0" cy="19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40" name="Line 124"/>
            <p:cNvSpPr>
              <a:spLocks noChangeShapeType="1"/>
            </p:cNvSpPr>
            <p:nvPr/>
          </p:nvSpPr>
          <p:spPr bwMode="auto">
            <a:xfrm>
              <a:off x="4153" y="2016"/>
              <a:ext cx="1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41" name="Line 125"/>
            <p:cNvSpPr>
              <a:spLocks noChangeShapeType="1"/>
            </p:cNvSpPr>
            <p:nvPr/>
          </p:nvSpPr>
          <p:spPr bwMode="auto">
            <a:xfrm>
              <a:off x="4352" y="1647"/>
              <a:ext cx="0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42" name="Line 126"/>
            <p:cNvSpPr>
              <a:spLocks noChangeShapeType="1"/>
            </p:cNvSpPr>
            <p:nvPr/>
          </p:nvSpPr>
          <p:spPr bwMode="auto">
            <a:xfrm>
              <a:off x="2115" y="2988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43" name="Line 127"/>
            <p:cNvSpPr>
              <a:spLocks noChangeShapeType="1"/>
            </p:cNvSpPr>
            <p:nvPr/>
          </p:nvSpPr>
          <p:spPr bwMode="auto">
            <a:xfrm>
              <a:off x="2252" y="2988"/>
              <a:ext cx="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44" name="Line 12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45" name="Line 129"/>
            <p:cNvSpPr>
              <a:spLocks noChangeShapeType="1"/>
            </p:cNvSpPr>
            <p:nvPr/>
          </p:nvSpPr>
          <p:spPr bwMode="auto">
            <a:xfrm>
              <a:off x="2197" y="2514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46" name="Line 130"/>
            <p:cNvSpPr>
              <a:spLocks noChangeShapeType="1"/>
            </p:cNvSpPr>
            <p:nvPr/>
          </p:nvSpPr>
          <p:spPr bwMode="auto">
            <a:xfrm>
              <a:off x="2675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47" name="Line 131"/>
            <p:cNvSpPr>
              <a:spLocks noChangeShapeType="1"/>
            </p:cNvSpPr>
            <p:nvPr/>
          </p:nvSpPr>
          <p:spPr bwMode="auto">
            <a:xfrm>
              <a:off x="2675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48" name="Line 132"/>
            <p:cNvSpPr>
              <a:spLocks noChangeShapeType="1"/>
            </p:cNvSpPr>
            <p:nvPr/>
          </p:nvSpPr>
          <p:spPr bwMode="auto">
            <a:xfrm>
              <a:off x="2988" y="2514"/>
              <a:ext cx="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49" name="Line 133"/>
            <p:cNvSpPr>
              <a:spLocks noChangeShapeType="1"/>
            </p:cNvSpPr>
            <p:nvPr/>
          </p:nvSpPr>
          <p:spPr bwMode="auto">
            <a:xfrm flipV="1">
              <a:off x="321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50" name="Line 134"/>
            <p:cNvSpPr>
              <a:spLocks noChangeShapeType="1"/>
            </p:cNvSpPr>
            <p:nvPr/>
          </p:nvSpPr>
          <p:spPr bwMode="auto">
            <a:xfrm>
              <a:off x="1807" y="2516"/>
              <a:ext cx="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51" name="Line 135"/>
            <p:cNvSpPr>
              <a:spLocks noChangeShapeType="1"/>
            </p:cNvSpPr>
            <p:nvPr/>
          </p:nvSpPr>
          <p:spPr bwMode="auto">
            <a:xfrm flipV="1">
              <a:off x="2035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52" name="Line 136"/>
            <p:cNvSpPr>
              <a:spLocks noChangeShapeType="1"/>
            </p:cNvSpPr>
            <p:nvPr/>
          </p:nvSpPr>
          <p:spPr bwMode="auto">
            <a:xfrm flipV="1">
              <a:off x="2988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53" name="Line 137"/>
            <p:cNvSpPr>
              <a:spLocks noChangeShapeType="1"/>
            </p:cNvSpPr>
            <p:nvPr/>
          </p:nvSpPr>
          <p:spPr bwMode="auto">
            <a:xfrm>
              <a:off x="1994" y="2516"/>
              <a:ext cx="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54" name="Line 13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55" name="Line 139"/>
            <p:cNvSpPr>
              <a:spLocks noChangeShapeType="1"/>
            </p:cNvSpPr>
            <p:nvPr/>
          </p:nvSpPr>
          <p:spPr bwMode="auto">
            <a:xfrm flipV="1">
              <a:off x="2988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56" name="Line 140"/>
            <p:cNvSpPr>
              <a:spLocks noChangeShapeType="1"/>
            </p:cNvSpPr>
            <p:nvPr/>
          </p:nvSpPr>
          <p:spPr bwMode="auto">
            <a:xfrm>
              <a:off x="3160" y="2514"/>
              <a:ext cx="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57" name="Line 141"/>
            <p:cNvSpPr>
              <a:spLocks noChangeShapeType="1"/>
            </p:cNvSpPr>
            <p:nvPr/>
          </p:nvSpPr>
          <p:spPr bwMode="auto">
            <a:xfrm>
              <a:off x="2958" y="2988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58" name="Line 142"/>
            <p:cNvSpPr>
              <a:spLocks noChangeShapeType="1"/>
            </p:cNvSpPr>
            <p:nvPr/>
          </p:nvSpPr>
          <p:spPr bwMode="auto">
            <a:xfrm>
              <a:off x="3160" y="2988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59" name="Line 143"/>
            <p:cNvSpPr>
              <a:spLocks noChangeShapeType="1"/>
            </p:cNvSpPr>
            <p:nvPr/>
          </p:nvSpPr>
          <p:spPr bwMode="auto">
            <a:xfrm flipV="1">
              <a:off x="3754" y="2513"/>
              <a:ext cx="0" cy="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60" name="Line 144"/>
            <p:cNvSpPr>
              <a:spLocks noChangeShapeType="1"/>
            </p:cNvSpPr>
            <p:nvPr/>
          </p:nvSpPr>
          <p:spPr bwMode="auto">
            <a:xfrm>
              <a:off x="3627" y="2988"/>
              <a:ext cx="1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61" name="Line 145"/>
            <p:cNvSpPr>
              <a:spLocks noChangeShapeType="1"/>
            </p:cNvSpPr>
            <p:nvPr/>
          </p:nvSpPr>
          <p:spPr bwMode="auto">
            <a:xfrm>
              <a:off x="3204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62" name="Line 146"/>
            <p:cNvSpPr>
              <a:spLocks noChangeShapeType="1"/>
            </p:cNvSpPr>
            <p:nvPr/>
          </p:nvSpPr>
          <p:spPr bwMode="auto">
            <a:xfrm>
              <a:off x="3627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63" name="Line 147"/>
            <p:cNvSpPr>
              <a:spLocks noChangeShapeType="1"/>
            </p:cNvSpPr>
            <p:nvPr/>
          </p:nvSpPr>
          <p:spPr bwMode="auto">
            <a:xfrm>
              <a:off x="3884" y="2988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6186" name="Rectangle 148"/>
            <p:cNvSpPr>
              <a:spLocks noChangeArrowheads="1"/>
            </p:cNvSpPr>
            <p:nvPr/>
          </p:nvSpPr>
          <p:spPr bwMode="auto">
            <a:xfrm>
              <a:off x="1409" y="2089"/>
              <a:ext cx="276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1</a:t>
              </a:r>
            </a:p>
          </p:txBody>
        </p:sp>
        <p:sp>
          <p:nvSpPr>
            <p:cNvPr id="46187" name="Rectangle 149"/>
            <p:cNvSpPr>
              <a:spLocks noChangeArrowheads="1"/>
            </p:cNvSpPr>
            <p:nvPr/>
          </p:nvSpPr>
          <p:spPr bwMode="auto">
            <a:xfrm>
              <a:off x="2365" y="2089"/>
              <a:ext cx="277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2</a:t>
              </a:r>
            </a:p>
          </p:txBody>
        </p:sp>
        <p:sp>
          <p:nvSpPr>
            <p:cNvPr id="46188" name="Rectangle 150"/>
            <p:cNvSpPr>
              <a:spLocks noChangeArrowheads="1"/>
            </p:cNvSpPr>
            <p:nvPr/>
          </p:nvSpPr>
          <p:spPr bwMode="auto">
            <a:xfrm>
              <a:off x="3351" y="2089"/>
              <a:ext cx="276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3</a:t>
              </a:r>
            </a:p>
          </p:txBody>
        </p:sp>
        <p:sp>
          <p:nvSpPr>
            <p:cNvPr id="46189" name="Rectangle 151"/>
            <p:cNvSpPr>
              <a:spLocks noChangeArrowheads="1"/>
            </p:cNvSpPr>
            <p:nvPr/>
          </p:nvSpPr>
          <p:spPr bwMode="auto">
            <a:xfrm>
              <a:off x="2247" y="1662"/>
              <a:ext cx="515" cy="1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Sterilgutlager</a:t>
              </a:r>
            </a:p>
          </p:txBody>
        </p:sp>
        <p:sp>
          <p:nvSpPr>
            <p:cNvPr id="46190" name="Rectangle 152"/>
            <p:cNvSpPr>
              <a:spLocks noChangeArrowheads="1"/>
            </p:cNvSpPr>
            <p:nvPr/>
          </p:nvSpPr>
          <p:spPr bwMode="auto">
            <a:xfrm>
              <a:off x="1172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6191" name="Rectangle 153"/>
            <p:cNvSpPr>
              <a:spLocks noChangeArrowheads="1"/>
            </p:cNvSpPr>
            <p:nvPr/>
          </p:nvSpPr>
          <p:spPr bwMode="auto">
            <a:xfrm>
              <a:off x="2308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6192" name="Rectangle 154"/>
            <p:cNvSpPr>
              <a:spLocks noChangeArrowheads="1"/>
            </p:cNvSpPr>
            <p:nvPr/>
          </p:nvSpPr>
          <p:spPr bwMode="auto">
            <a:xfrm>
              <a:off x="3267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6193" name="Rectangle 155"/>
            <p:cNvSpPr>
              <a:spLocks noChangeArrowheads="1"/>
            </p:cNvSpPr>
            <p:nvPr/>
          </p:nvSpPr>
          <p:spPr bwMode="auto">
            <a:xfrm rot="-5400000">
              <a:off x="1900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6194" name="Rectangle 156"/>
            <p:cNvSpPr>
              <a:spLocks noChangeArrowheads="1"/>
            </p:cNvSpPr>
            <p:nvPr/>
          </p:nvSpPr>
          <p:spPr bwMode="auto">
            <a:xfrm rot="-5400000">
              <a:off x="2959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6195" name="Rectangle 157"/>
            <p:cNvSpPr>
              <a:spLocks noChangeArrowheads="1"/>
            </p:cNvSpPr>
            <p:nvPr/>
          </p:nvSpPr>
          <p:spPr bwMode="auto">
            <a:xfrm>
              <a:off x="473" y="2365"/>
              <a:ext cx="57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Aufwachraum</a:t>
              </a:r>
            </a:p>
          </p:txBody>
        </p:sp>
        <p:sp>
          <p:nvSpPr>
            <p:cNvPr id="46196" name="Rectangle 158"/>
            <p:cNvSpPr>
              <a:spLocks noChangeArrowheads="1"/>
            </p:cNvSpPr>
            <p:nvPr/>
          </p:nvSpPr>
          <p:spPr bwMode="auto">
            <a:xfrm>
              <a:off x="621" y="3317"/>
              <a:ext cx="4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Diktierplätze</a:t>
              </a:r>
            </a:p>
          </p:txBody>
        </p:sp>
        <p:sp>
          <p:nvSpPr>
            <p:cNvPr id="46197" name="Rectangle 159"/>
            <p:cNvSpPr>
              <a:spLocks noChangeArrowheads="1"/>
            </p:cNvSpPr>
            <p:nvPr/>
          </p:nvSpPr>
          <p:spPr bwMode="auto">
            <a:xfrm>
              <a:off x="1381" y="3269"/>
              <a:ext cx="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Leit-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stelle</a:t>
              </a:r>
            </a:p>
          </p:txBody>
        </p:sp>
        <p:sp>
          <p:nvSpPr>
            <p:cNvPr id="46198" name="Rectangle 160"/>
            <p:cNvSpPr>
              <a:spLocks noChangeArrowheads="1"/>
            </p:cNvSpPr>
            <p:nvPr/>
          </p:nvSpPr>
          <p:spPr bwMode="auto">
            <a:xfrm>
              <a:off x="728" y="3611"/>
              <a:ext cx="6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Aufenthaltsraum</a:t>
              </a:r>
            </a:p>
          </p:txBody>
        </p:sp>
        <p:sp>
          <p:nvSpPr>
            <p:cNvPr id="46199" name="Rectangle 161"/>
            <p:cNvSpPr>
              <a:spLocks noChangeArrowheads="1"/>
            </p:cNvSpPr>
            <p:nvPr/>
          </p:nvSpPr>
          <p:spPr bwMode="auto">
            <a:xfrm>
              <a:off x="1819" y="3560"/>
              <a:ext cx="42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Patienten-</a:t>
              </a:r>
              <a:b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46200" name="Rectangle 162"/>
            <p:cNvSpPr>
              <a:spLocks noChangeArrowheads="1"/>
            </p:cNvSpPr>
            <p:nvPr/>
          </p:nvSpPr>
          <p:spPr bwMode="auto">
            <a:xfrm>
              <a:off x="2686" y="3563"/>
              <a:ext cx="3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Personal-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1519779" name="Line 163"/>
            <p:cNvSpPr>
              <a:spLocks noChangeShapeType="1"/>
            </p:cNvSpPr>
            <p:nvPr/>
          </p:nvSpPr>
          <p:spPr bwMode="auto">
            <a:xfrm flipV="1">
              <a:off x="3285" y="3263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80" name="Line 164"/>
            <p:cNvSpPr>
              <a:spLocks noChangeShapeType="1"/>
            </p:cNvSpPr>
            <p:nvPr/>
          </p:nvSpPr>
          <p:spPr bwMode="auto">
            <a:xfrm flipH="1">
              <a:off x="3085" y="3500"/>
              <a:ext cx="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6203" name="Rectangle 165"/>
            <p:cNvSpPr>
              <a:spLocks noChangeArrowheads="1"/>
            </p:cNvSpPr>
            <p:nvPr/>
          </p:nvSpPr>
          <p:spPr bwMode="auto">
            <a:xfrm>
              <a:off x="3330" y="3347"/>
              <a:ext cx="2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berei-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tungs-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6204" name="Rectangle 166"/>
            <p:cNvSpPr>
              <a:spLocks noChangeArrowheads="1"/>
            </p:cNvSpPr>
            <p:nvPr/>
          </p:nvSpPr>
          <p:spPr bwMode="auto">
            <a:xfrm>
              <a:off x="3823" y="3297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Ver-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46205" name="Rectangle 167"/>
            <p:cNvSpPr>
              <a:spLocks noChangeArrowheads="1"/>
            </p:cNvSpPr>
            <p:nvPr/>
          </p:nvSpPr>
          <p:spPr bwMode="auto">
            <a:xfrm>
              <a:off x="3823" y="3573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Ent-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1519784" name="Line 168"/>
            <p:cNvSpPr>
              <a:spLocks noChangeShapeType="1"/>
            </p:cNvSpPr>
            <p:nvPr/>
          </p:nvSpPr>
          <p:spPr bwMode="auto">
            <a:xfrm flipV="1">
              <a:off x="1827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85" name="Line 169"/>
            <p:cNvSpPr>
              <a:spLocks noChangeShapeType="1"/>
            </p:cNvSpPr>
            <p:nvPr/>
          </p:nvSpPr>
          <p:spPr bwMode="auto">
            <a:xfrm flipV="1">
              <a:off x="2968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86" name="Line 170"/>
            <p:cNvSpPr>
              <a:spLocks noChangeShapeType="1"/>
            </p:cNvSpPr>
            <p:nvPr/>
          </p:nvSpPr>
          <p:spPr bwMode="auto">
            <a:xfrm flipV="1">
              <a:off x="2250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87" name="Line 171"/>
            <p:cNvSpPr>
              <a:spLocks noChangeShapeType="1"/>
            </p:cNvSpPr>
            <p:nvPr/>
          </p:nvSpPr>
          <p:spPr bwMode="auto">
            <a:xfrm flipV="1">
              <a:off x="3014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88" name="Line 172"/>
            <p:cNvSpPr>
              <a:spLocks noChangeShapeType="1"/>
            </p:cNvSpPr>
            <p:nvPr/>
          </p:nvSpPr>
          <p:spPr bwMode="auto">
            <a:xfrm flipV="1">
              <a:off x="3014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89" name="Line 173"/>
            <p:cNvSpPr>
              <a:spLocks noChangeShapeType="1"/>
            </p:cNvSpPr>
            <p:nvPr/>
          </p:nvSpPr>
          <p:spPr bwMode="auto">
            <a:xfrm flipV="1">
              <a:off x="2718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90" name="Line 174"/>
            <p:cNvSpPr>
              <a:spLocks noChangeShapeType="1"/>
            </p:cNvSpPr>
            <p:nvPr/>
          </p:nvSpPr>
          <p:spPr bwMode="auto">
            <a:xfrm flipV="1">
              <a:off x="2718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91" name="Line 175"/>
            <p:cNvSpPr>
              <a:spLocks noChangeShapeType="1"/>
            </p:cNvSpPr>
            <p:nvPr/>
          </p:nvSpPr>
          <p:spPr bwMode="auto">
            <a:xfrm rot="16200000" flipV="1">
              <a:off x="379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92" name="Line 176"/>
            <p:cNvSpPr>
              <a:spLocks noChangeShapeType="1"/>
            </p:cNvSpPr>
            <p:nvPr/>
          </p:nvSpPr>
          <p:spPr bwMode="auto">
            <a:xfrm rot="16200000" flipV="1">
              <a:off x="414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93" name="Line 177"/>
            <p:cNvSpPr>
              <a:spLocks noChangeShapeType="1"/>
            </p:cNvSpPr>
            <p:nvPr/>
          </p:nvSpPr>
          <p:spPr bwMode="auto">
            <a:xfrm rot="16200000" flipV="1">
              <a:off x="381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9794" name="Line 178"/>
            <p:cNvSpPr>
              <a:spLocks noChangeShapeType="1"/>
            </p:cNvSpPr>
            <p:nvPr/>
          </p:nvSpPr>
          <p:spPr bwMode="auto">
            <a:xfrm rot="16200000" flipV="1">
              <a:off x="416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6217" name="Rectangle 179"/>
            <p:cNvSpPr>
              <a:spLocks noChangeArrowheads="1"/>
            </p:cNvSpPr>
            <p:nvPr/>
          </p:nvSpPr>
          <p:spPr bwMode="auto">
            <a:xfrm>
              <a:off x="4174" y="1721"/>
              <a:ext cx="16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zug</a:t>
              </a:r>
            </a:p>
          </p:txBody>
        </p:sp>
        <p:sp>
          <p:nvSpPr>
            <p:cNvPr id="46218" name="Rectangle 180"/>
            <p:cNvSpPr>
              <a:spLocks noChangeArrowheads="1"/>
            </p:cNvSpPr>
            <p:nvPr/>
          </p:nvSpPr>
          <p:spPr bwMode="auto">
            <a:xfrm>
              <a:off x="2070" y="3873"/>
              <a:ext cx="6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Krankenhausflur</a:t>
              </a:r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4C5F9252-C263-4046-95B9-4D5D65E9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86D-A88D-4221-A521-A462960675B4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3"/>
    </mc:Choice>
    <mc:Fallback xmlns="">
      <p:transition spd="slow" advTm="839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3.4 Prozessmanagement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/>
              <a:t>Gliederung:</a:t>
            </a:r>
          </a:p>
          <a:p>
            <a:pPr eaLnBrk="1" hangingPunct="1">
              <a:buFontTx/>
              <a:buNone/>
            </a:pPr>
            <a:r>
              <a:rPr lang="de-DE" b="1" dirty="0"/>
              <a:t>3.4.1 Grundlagen</a:t>
            </a:r>
          </a:p>
          <a:p>
            <a:pPr eaLnBrk="1" hangingPunct="1">
              <a:buFontTx/>
              <a:buNone/>
            </a:pPr>
            <a:r>
              <a:rPr lang="de-DE" b="1" dirty="0"/>
              <a:t>3.4.2 Prozesse im KH: Beispiel</a:t>
            </a:r>
          </a:p>
          <a:p>
            <a:pPr eaLnBrk="1" hangingPunct="1">
              <a:buFontTx/>
              <a:buNone/>
            </a:pPr>
            <a:r>
              <a:rPr lang="de-DE" dirty="0"/>
              <a:t>3.4.3 Warteschlangensysteme</a:t>
            </a:r>
          </a:p>
          <a:p>
            <a:pPr eaLnBrk="1" hangingPunct="1">
              <a:buFontTx/>
              <a:buNone/>
            </a:pPr>
            <a:r>
              <a:rPr lang="de-DE" dirty="0"/>
              <a:t>3.4.4 Simulation</a:t>
            </a:r>
          </a:p>
          <a:p>
            <a:pPr eaLnBrk="1" hangingPunct="1">
              <a:buFontTx/>
              <a:buNone/>
            </a:pPr>
            <a:r>
              <a:rPr lang="de-DE" dirty="0"/>
              <a:t>3.4.5 Datengewinnung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2EB808EA-1D95-4B1E-85EF-E00F2F0A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17"/>
    </mc:Choice>
    <mc:Fallback xmlns="">
      <p:transition spd="slow" advTm="1711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42" name="Rectangle 2"/>
          <p:cNvSpPr>
            <a:spLocks noChangeArrowheads="1"/>
          </p:cNvSpPr>
          <p:nvPr/>
        </p:nvSpPr>
        <p:spPr bwMode="auto">
          <a:xfrm>
            <a:off x="352425" y="2540000"/>
            <a:ext cx="627380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000" dirty="0"/>
              <a:t>Räumliche und personelle Zuordnung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1520644" name="Rectangle 4"/>
          <p:cNvSpPr>
            <a:spLocks noChangeArrowheads="1"/>
          </p:cNvSpPr>
          <p:nvPr/>
        </p:nvSpPr>
        <p:spPr bwMode="auto">
          <a:xfrm>
            <a:off x="6772275" y="2540000"/>
            <a:ext cx="2000250" cy="3900488"/>
          </a:xfrm>
          <a:prstGeom prst="rect">
            <a:avLst/>
          </a:prstGeom>
          <a:solidFill>
            <a:srgbClr val="F8F8F8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520645" name="Rectangle 5"/>
          <p:cNvSpPr>
            <a:spLocks noChangeArrowheads="1"/>
          </p:cNvSpPr>
          <p:nvPr/>
        </p:nvSpPr>
        <p:spPr bwMode="auto">
          <a:xfrm>
            <a:off x="6772275" y="1885950"/>
            <a:ext cx="200025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861175" y="1965325"/>
            <a:ext cx="181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Die Handlungsträger</a:t>
            </a:r>
            <a:b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im OP-Bereich</a:t>
            </a:r>
          </a:p>
        </p:txBody>
      </p:sp>
      <p:sp>
        <p:nvSpPr>
          <p:cNvPr id="1520647" name="Rectangle 7"/>
          <p:cNvSpPr>
            <a:spLocks noChangeArrowheads="1"/>
          </p:cNvSpPr>
          <p:nvPr/>
        </p:nvSpPr>
        <p:spPr bwMode="auto">
          <a:xfrm>
            <a:off x="352425" y="1885950"/>
            <a:ext cx="6273800" cy="555625"/>
          </a:xfrm>
          <a:prstGeom prst="rect">
            <a:avLst/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516063" y="2063750"/>
            <a:ext cx="39449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15000"/>
            </a:pPr>
            <a:r>
              <a:rPr lang="de-DE" sz="1300" b="1">
                <a:solidFill>
                  <a:schemeClr val="tx2"/>
                </a:solidFill>
                <a:effectLst/>
                <a:latin typeface="Arial" charset="0"/>
              </a:rPr>
              <a:t>Der räumliche Aufbau eines OP-Bereichs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946900" y="3259138"/>
            <a:ext cx="16478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OP-Pflegekraft</a:t>
            </a:r>
            <a:b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</a:b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(Springer)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Anästhesie-Pflegekraft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Anästhesist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OP-Pflegekraft (</a:t>
            </a:r>
            <a:r>
              <a:rPr lang="de-DE" sz="1200" dirty="0" err="1">
                <a:solidFill>
                  <a:schemeClr val="folHlink"/>
                </a:solidFill>
                <a:effectLst/>
                <a:latin typeface="Arial" charset="0"/>
              </a:rPr>
              <a:t>Instrumentierkraft</a:t>
            </a: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)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Assistenzarzt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Operateur</a:t>
            </a:r>
          </a:p>
          <a:p>
            <a:pPr marL="192088" lvl="1" indent="-192088" algn="l">
              <a:spcBef>
                <a:spcPct val="75000"/>
              </a:spcBef>
              <a:buSzPct val="115000"/>
              <a:buFont typeface="Symbol" pitchFamily="18" charset="2"/>
              <a:buChar char="·"/>
            </a:pPr>
            <a:r>
              <a:rPr lang="de-DE" sz="1200" dirty="0">
                <a:solidFill>
                  <a:schemeClr val="folHlink"/>
                </a:solidFill>
                <a:effectLst/>
                <a:latin typeface="Arial" charset="0"/>
              </a:rPr>
              <a:t>Wirtschaftsdienstkräfte</a:t>
            </a:r>
          </a:p>
        </p:txBody>
      </p:sp>
      <p:sp>
        <p:nvSpPr>
          <p:cNvPr id="1520650" name="AutoShape 10"/>
          <p:cNvSpPr>
            <a:spLocks noChangeArrowheads="1"/>
          </p:cNvSpPr>
          <p:nvPr/>
        </p:nvSpPr>
        <p:spPr bwMode="auto">
          <a:xfrm>
            <a:off x="35242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12763" y="1362075"/>
            <a:ext cx="47783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1520652" name="AutoShape 12"/>
          <p:cNvSpPr>
            <a:spLocks noChangeArrowheads="1"/>
          </p:cNvSpPr>
          <p:nvPr/>
        </p:nvSpPr>
        <p:spPr bwMode="auto">
          <a:xfrm>
            <a:off x="7991475" y="1054100"/>
            <a:ext cx="800100" cy="787400"/>
          </a:xfrm>
          <a:prstGeom prst="diamond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8196263" y="1174750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1520654" name="AutoShape 14"/>
          <p:cNvSpPr>
            <a:spLocks noChangeArrowheads="1"/>
          </p:cNvSpPr>
          <p:nvPr/>
        </p:nvSpPr>
        <p:spPr bwMode="auto">
          <a:xfrm>
            <a:off x="1266825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1479550" y="1266825"/>
            <a:ext cx="687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1520656" name="AutoShape 16"/>
          <p:cNvSpPr>
            <a:spLocks noChangeArrowheads="1"/>
          </p:cNvSpPr>
          <p:nvPr/>
        </p:nvSpPr>
        <p:spPr bwMode="auto">
          <a:xfrm>
            <a:off x="2371725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2601913" y="12668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1520658" name="AutoShape 18"/>
          <p:cNvSpPr>
            <a:spLocks noChangeArrowheads="1"/>
          </p:cNvSpPr>
          <p:nvPr/>
        </p:nvSpPr>
        <p:spPr bwMode="auto">
          <a:xfrm>
            <a:off x="3479800" y="1150938"/>
            <a:ext cx="1093788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3749675" y="1266825"/>
            <a:ext cx="55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20660" name="AutoShape 20"/>
          <p:cNvSpPr>
            <a:spLocks noChangeArrowheads="1"/>
          </p:cNvSpPr>
          <p:nvPr/>
        </p:nvSpPr>
        <p:spPr bwMode="auto">
          <a:xfrm>
            <a:off x="45735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4784725" y="1266825"/>
            <a:ext cx="704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520662" name="AutoShape 22"/>
          <p:cNvSpPr>
            <a:spLocks noChangeArrowheads="1"/>
          </p:cNvSpPr>
          <p:nvPr/>
        </p:nvSpPr>
        <p:spPr bwMode="auto">
          <a:xfrm>
            <a:off x="5676900" y="1150938"/>
            <a:ext cx="1095375" cy="595312"/>
          </a:xfrm>
          <a:prstGeom prst="chevron">
            <a:avLst>
              <a:gd name="adj" fmla="val 21765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5873750" y="1266825"/>
            <a:ext cx="706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1520664" name="AutoShape 24"/>
          <p:cNvSpPr>
            <a:spLocks noChangeArrowheads="1"/>
          </p:cNvSpPr>
          <p:nvPr/>
        </p:nvSpPr>
        <p:spPr bwMode="auto">
          <a:xfrm>
            <a:off x="6783388" y="1150938"/>
            <a:ext cx="1093787" cy="595312"/>
          </a:xfrm>
          <a:prstGeom prst="chevron">
            <a:avLst>
              <a:gd name="adj" fmla="val 21733"/>
            </a:avLst>
          </a:pr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7023100" y="1266825"/>
            <a:ext cx="67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1266825" y="1150938"/>
            <a:ext cx="7505700" cy="5289550"/>
            <a:chOff x="865" y="3200"/>
            <a:chExt cx="5121" cy="3332"/>
          </a:xfrm>
        </p:grpSpPr>
        <p:sp>
          <p:nvSpPr>
            <p:cNvPr id="1520667" name="Rectangle 27"/>
            <p:cNvSpPr>
              <a:spLocks noChangeArrowheads="1"/>
            </p:cNvSpPr>
            <p:nvPr/>
          </p:nvSpPr>
          <p:spPr bwMode="auto">
            <a:xfrm>
              <a:off x="1674" y="5975"/>
              <a:ext cx="783" cy="31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668" name="Rectangle 28"/>
            <p:cNvSpPr>
              <a:spLocks noChangeArrowheads="1"/>
            </p:cNvSpPr>
            <p:nvPr/>
          </p:nvSpPr>
          <p:spPr bwMode="auto">
            <a:xfrm>
              <a:off x="4621" y="4075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281" name="Rectangle 29"/>
            <p:cNvSpPr>
              <a:spLocks noChangeArrowheads="1"/>
            </p:cNvSpPr>
            <p:nvPr/>
          </p:nvSpPr>
          <p:spPr bwMode="auto">
            <a:xfrm>
              <a:off x="4741" y="4528"/>
              <a:ext cx="1167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OP-Pflegekraft</a:t>
              </a:r>
              <a:br>
                <a:rPr lang="de-DE" sz="1200" b="1">
                  <a:effectLst/>
                  <a:latin typeface="Arial" charset="0"/>
                </a:rPr>
              </a:br>
              <a:r>
                <a:rPr lang="de-DE" sz="1200" b="1"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7282" name="Group 30"/>
            <p:cNvGrpSpPr>
              <a:grpSpLocks/>
            </p:cNvGrpSpPr>
            <p:nvPr/>
          </p:nvGrpSpPr>
          <p:grpSpPr bwMode="auto">
            <a:xfrm>
              <a:off x="865" y="3200"/>
              <a:ext cx="746" cy="375"/>
              <a:chOff x="865" y="899"/>
              <a:chExt cx="746" cy="375"/>
            </a:xfrm>
          </p:grpSpPr>
          <p:sp>
            <p:nvSpPr>
              <p:cNvPr id="1520671" name="AutoShape 31"/>
              <p:cNvSpPr>
                <a:spLocks noChangeArrowheads="1"/>
              </p:cNvSpPr>
              <p:nvPr/>
            </p:nvSpPr>
            <p:spPr bwMode="auto">
              <a:xfrm>
                <a:off x="865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7284" name="Rectangle 32"/>
              <p:cNvSpPr>
                <a:spLocks noChangeArrowheads="1"/>
              </p:cNvSpPr>
              <p:nvPr/>
            </p:nvSpPr>
            <p:spPr bwMode="auto">
              <a:xfrm>
                <a:off x="1010" y="972"/>
                <a:ext cx="46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Ein-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schleusen</a:t>
                </a:r>
              </a:p>
            </p:txBody>
          </p:sp>
        </p:grpSp>
      </p:grpSp>
      <p:grpSp>
        <p:nvGrpSpPr>
          <p:cNvPr id="47131" name="Group 33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20674" name="Rectangle 34"/>
            <p:cNvSpPr>
              <a:spLocks noChangeArrowheads="1"/>
            </p:cNvSpPr>
            <p:nvPr/>
          </p:nvSpPr>
          <p:spPr bwMode="auto">
            <a:xfrm>
              <a:off x="2237" y="2516"/>
              <a:ext cx="570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675" name="Rectangle 35"/>
            <p:cNvSpPr>
              <a:spLocks noChangeArrowheads="1"/>
            </p:cNvSpPr>
            <p:nvPr/>
          </p:nvSpPr>
          <p:spPr bwMode="auto">
            <a:xfrm>
              <a:off x="3214" y="2516"/>
              <a:ext cx="542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676" name="Rectangle 36"/>
            <p:cNvSpPr>
              <a:spLocks noChangeArrowheads="1"/>
            </p:cNvSpPr>
            <p:nvPr/>
          </p:nvSpPr>
          <p:spPr bwMode="auto">
            <a:xfrm>
              <a:off x="1108" y="2516"/>
              <a:ext cx="545" cy="47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677" name="Rectangle 37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275" name="Rectangle 38"/>
            <p:cNvSpPr>
              <a:spLocks noChangeArrowheads="1"/>
            </p:cNvSpPr>
            <p:nvPr/>
          </p:nvSpPr>
          <p:spPr bwMode="auto">
            <a:xfrm>
              <a:off x="4741" y="2053"/>
              <a:ext cx="1191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7276" name="Group 39"/>
            <p:cNvGrpSpPr>
              <a:grpSpLocks/>
            </p:cNvGrpSpPr>
            <p:nvPr/>
          </p:nvGrpSpPr>
          <p:grpSpPr bwMode="auto">
            <a:xfrm>
              <a:off x="1619" y="725"/>
              <a:ext cx="747" cy="375"/>
              <a:chOff x="1619" y="899"/>
              <a:chExt cx="747" cy="375"/>
            </a:xfrm>
          </p:grpSpPr>
          <p:sp>
            <p:nvSpPr>
              <p:cNvPr id="1520680" name="AutoShape 40"/>
              <p:cNvSpPr>
                <a:spLocks noChangeArrowheads="1"/>
              </p:cNvSpPr>
              <p:nvPr/>
            </p:nvSpPr>
            <p:spPr bwMode="auto">
              <a:xfrm>
                <a:off x="1619" y="899"/>
                <a:ext cx="742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7278" name="Rectangle 41"/>
              <p:cNvSpPr>
                <a:spLocks noChangeArrowheads="1"/>
              </p:cNvSpPr>
              <p:nvPr/>
            </p:nvSpPr>
            <p:spPr bwMode="auto">
              <a:xfrm>
                <a:off x="1776" y="972"/>
                <a:ext cx="45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einleitung</a:t>
                </a:r>
              </a:p>
            </p:txBody>
          </p:sp>
        </p:grpSp>
      </p:grpSp>
      <p:grpSp>
        <p:nvGrpSpPr>
          <p:cNvPr id="47132" name="Group 42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20683" name="Rectangle 43"/>
            <p:cNvSpPr>
              <a:spLocks noChangeArrowheads="1"/>
            </p:cNvSpPr>
            <p:nvPr/>
          </p:nvSpPr>
          <p:spPr bwMode="auto">
            <a:xfrm>
              <a:off x="1108" y="1792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684" name="Rectangle 44"/>
            <p:cNvSpPr>
              <a:spLocks noChangeArrowheads="1"/>
            </p:cNvSpPr>
            <p:nvPr/>
          </p:nvSpPr>
          <p:spPr bwMode="auto">
            <a:xfrm>
              <a:off x="4621" y="1600"/>
              <a:ext cx="1365" cy="24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267" name="Rectangle 45"/>
            <p:cNvSpPr>
              <a:spLocks noChangeArrowheads="1"/>
            </p:cNvSpPr>
            <p:nvPr/>
          </p:nvSpPr>
          <p:spPr bwMode="auto">
            <a:xfrm>
              <a:off x="4741" y="2053"/>
              <a:ext cx="1191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</a:b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Anästhesist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OP-Pflegekraft (Instrumentierkraft)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>
                  <a:effectLst/>
                  <a:latin typeface="Arial" charset="0"/>
                </a:rPr>
                <a:t>Assistenzarzt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Operateur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>
                  <a:solidFill>
                    <a:schemeClr val="folHlink"/>
                  </a:solidFill>
                  <a:effectLst/>
                  <a:latin typeface="Arial" charset="0"/>
                </a:rPr>
                <a:t>Wirtschaftsdienstkräfte</a:t>
              </a:r>
            </a:p>
          </p:txBody>
        </p:sp>
        <p:grpSp>
          <p:nvGrpSpPr>
            <p:cNvPr id="47268" name="Group 46"/>
            <p:cNvGrpSpPr>
              <a:grpSpLocks/>
            </p:cNvGrpSpPr>
            <p:nvPr/>
          </p:nvGrpSpPr>
          <p:grpSpPr bwMode="auto">
            <a:xfrm>
              <a:off x="2375" y="725"/>
              <a:ext cx="746" cy="375"/>
              <a:chOff x="2375" y="899"/>
              <a:chExt cx="746" cy="375"/>
            </a:xfrm>
          </p:grpSpPr>
          <p:sp>
            <p:nvSpPr>
              <p:cNvPr id="1520687" name="AutoShape 47"/>
              <p:cNvSpPr>
                <a:spLocks noChangeArrowheads="1"/>
              </p:cNvSpPr>
              <p:nvPr/>
            </p:nvSpPr>
            <p:spPr bwMode="auto">
              <a:xfrm>
                <a:off x="2375" y="899"/>
                <a:ext cx="741" cy="375"/>
              </a:xfrm>
              <a:prstGeom prst="chevron">
                <a:avLst>
                  <a:gd name="adj" fmla="val 23531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7270" name="Rectangle 48"/>
              <p:cNvSpPr>
                <a:spLocks noChangeArrowheads="1"/>
              </p:cNvSpPr>
              <p:nvPr/>
            </p:nvSpPr>
            <p:spPr bwMode="auto">
              <a:xfrm>
                <a:off x="2559" y="972"/>
                <a:ext cx="37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Lagern/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Narkose</a:t>
                </a:r>
              </a:p>
            </p:txBody>
          </p:sp>
        </p:grpSp>
      </p:grpSp>
      <p:grpSp>
        <p:nvGrpSpPr>
          <p:cNvPr id="47133" name="Group 49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grpSp>
          <p:nvGrpSpPr>
            <p:cNvPr id="47259" name="Group 50"/>
            <p:cNvGrpSpPr>
              <a:grpSpLocks/>
            </p:cNvGrpSpPr>
            <p:nvPr/>
          </p:nvGrpSpPr>
          <p:grpSpPr bwMode="auto">
            <a:xfrm>
              <a:off x="1108" y="725"/>
              <a:ext cx="4878" cy="3332"/>
              <a:chOff x="1108" y="725"/>
              <a:chExt cx="4878" cy="3332"/>
            </a:xfrm>
          </p:grpSpPr>
          <p:sp>
            <p:nvSpPr>
              <p:cNvPr id="1520691" name="Rectangle 51"/>
              <p:cNvSpPr>
                <a:spLocks noChangeArrowheads="1"/>
              </p:cNvSpPr>
              <p:nvPr/>
            </p:nvSpPr>
            <p:spPr bwMode="auto">
              <a:xfrm>
                <a:off x="1108" y="1790"/>
                <a:ext cx="2836" cy="72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0692" name="Rectangle 52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7263" name="Rectangle 53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  <p:sp>
            <p:nvSpPr>
              <p:cNvPr id="1520694" name="AutoShape 54"/>
              <p:cNvSpPr>
                <a:spLocks noChangeArrowheads="1"/>
              </p:cNvSpPr>
              <p:nvPr/>
            </p:nvSpPr>
            <p:spPr bwMode="auto">
              <a:xfrm>
                <a:off x="3121" y="725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47260" name="Rectangle 55"/>
            <p:cNvSpPr>
              <a:spLocks noChangeArrowheads="1"/>
            </p:cNvSpPr>
            <p:nvPr/>
          </p:nvSpPr>
          <p:spPr bwMode="auto">
            <a:xfrm>
              <a:off x="3265" y="798"/>
              <a:ext cx="4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762000" eaLnBrk="0" hangingPunct="0"/>
              <a:r>
                <a:rPr lang="de-DE" sz="1200" b="1">
                  <a:effectLst/>
                  <a:latin typeface="Arial" charset="0"/>
                </a:rPr>
                <a:t>Operation/</a:t>
              </a:r>
              <a:br>
                <a:rPr lang="de-DE" sz="1200" b="1">
                  <a:effectLst/>
                  <a:latin typeface="Arial" charset="0"/>
                </a:rPr>
              </a:br>
              <a:r>
                <a:rPr lang="de-DE" sz="1200" b="1">
                  <a:effectLst/>
                  <a:latin typeface="Arial" charset="0"/>
                </a:rPr>
                <a:t>Narkose</a:t>
              </a:r>
            </a:p>
          </p:txBody>
        </p:sp>
      </p:grpSp>
      <p:grpSp>
        <p:nvGrpSpPr>
          <p:cNvPr id="47134" name="Group 56"/>
          <p:cNvGrpSpPr>
            <a:grpSpLocks/>
          </p:cNvGrpSpPr>
          <p:nvPr/>
        </p:nvGrpSpPr>
        <p:grpSpPr bwMode="auto">
          <a:xfrm>
            <a:off x="1624013" y="1150938"/>
            <a:ext cx="7148512" cy="5289550"/>
            <a:chOff x="1108" y="725"/>
            <a:chExt cx="4878" cy="3332"/>
          </a:xfrm>
        </p:grpSpPr>
        <p:sp>
          <p:nvSpPr>
            <p:cNvPr id="1520697" name="Rectangle 57"/>
            <p:cNvSpPr>
              <a:spLocks noChangeArrowheads="1"/>
            </p:cNvSpPr>
            <p:nvPr/>
          </p:nvSpPr>
          <p:spPr bwMode="auto">
            <a:xfrm>
              <a:off x="1108" y="1795"/>
              <a:ext cx="2836" cy="7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7253" name="Group 58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20699" name="Rectangle 59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7258" name="Rectangle 60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9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</a:t>
                </a:r>
                <a:b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</a:b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7254" name="Group 61"/>
            <p:cNvGrpSpPr>
              <a:grpSpLocks/>
            </p:cNvGrpSpPr>
            <p:nvPr/>
          </p:nvGrpSpPr>
          <p:grpSpPr bwMode="auto">
            <a:xfrm>
              <a:off x="3874" y="725"/>
              <a:ext cx="747" cy="375"/>
              <a:chOff x="3874" y="899"/>
              <a:chExt cx="747" cy="375"/>
            </a:xfrm>
          </p:grpSpPr>
          <p:sp>
            <p:nvSpPr>
              <p:cNvPr id="1520702" name="AutoShape 62"/>
              <p:cNvSpPr>
                <a:spLocks noChangeArrowheads="1"/>
              </p:cNvSpPr>
              <p:nvPr/>
            </p:nvSpPr>
            <p:spPr bwMode="auto">
              <a:xfrm>
                <a:off x="3874" y="899"/>
                <a:ext cx="747" cy="375"/>
              </a:xfrm>
              <a:prstGeom prst="chevron">
                <a:avLst>
                  <a:gd name="adj" fmla="val 23563"/>
                </a:avLst>
              </a:prstGeom>
              <a:solidFill>
                <a:srgbClr val="FFCC99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7256" name="Rectangle 63"/>
              <p:cNvSpPr>
                <a:spLocks noChangeArrowheads="1"/>
              </p:cNvSpPr>
              <p:nvPr/>
            </p:nvSpPr>
            <p:spPr bwMode="auto">
              <a:xfrm>
                <a:off x="4008" y="972"/>
                <a:ext cx="482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>
                    <a:effectLst/>
                    <a:latin typeface="Arial" charset="0"/>
                  </a:rPr>
                  <a:t>Narkose-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ausleitung</a:t>
                </a:r>
              </a:p>
            </p:txBody>
          </p:sp>
        </p:grpSp>
      </p:grpSp>
      <p:grpSp>
        <p:nvGrpSpPr>
          <p:cNvPr id="47135" name="Group 64"/>
          <p:cNvGrpSpPr>
            <a:grpSpLocks/>
          </p:cNvGrpSpPr>
          <p:nvPr/>
        </p:nvGrpSpPr>
        <p:grpSpPr bwMode="auto">
          <a:xfrm>
            <a:off x="600075" y="1150938"/>
            <a:ext cx="8172450" cy="5289550"/>
            <a:chOff x="410" y="725"/>
            <a:chExt cx="5576" cy="3332"/>
          </a:xfrm>
        </p:grpSpPr>
        <p:sp>
          <p:nvSpPr>
            <p:cNvPr id="1520705" name="Rectangle 65"/>
            <p:cNvSpPr>
              <a:spLocks noChangeArrowheads="1"/>
            </p:cNvSpPr>
            <p:nvPr/>
          </p:nvSpPr>
          <p:spPr bwMode="auto">
            <a:xfrm>
              <a:off x="410" y="1647"/>
              <a:ext cx="698" cy="158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7246" name="Group 66"/>
            <p:cNvGrpSpPr>
              <a:grpSpLocks/>
            </p:cNvGrpSpPr>
            <p:nvPr/>
          </p:nvGrpSpPr>
          <p:grpSpPr bwMode="auto">
            <a:xfrm>
              <a:off x="4621" y="1600"/>
              <a:ext cx="1365" cy="2457"/>
              <a:chOff x="4621" y="1600"/>
              <a:chExt cx="1365" cy="2457"/>
            </a:xfrm>
          </p:grpSpPr>
          <p:sp>
            <p:nvSpPr>
              <p:cNvPr id="1520707" name="Rectangle 67"/>
              <p:cNvSpPr>
                <a:spLocks noChangeArrowheads="1"/>
              </p:cNvSpPr>
              <p:nvPr/>
            </p:nvSpPr>
            <p:spPr bwMode="auto">
              <a:xfrm>
                <a:off x="4621" y="1600"/>
                <a:ext cx="1365" cy="245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7251" name="Rectangle 68"/>
              <p:cNvSpPr>
                <a:spLocks noChangeArrowheads="1"/>
              </p:cNvSpPr>
              <p:nvPr/>
            </p:nvSpPr>
            <p:spPr bwMode="auto">
              <a:xfrm>
                <a:off x="4741" y="2053"/>
                <a:ext cx="1182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OP-Pflegekraft</a:t>
                </a:r>
                <a:br>
                  <a:rPr lang="de-DE" sz="1200" b="1">
                    <a:effectLst/>
                    <a:latin typeface="Arial" charset="0"/>
                  </a:rPr>
                </a:br>
                <a:r>
                  <a:rPr lang="de-DE" sz="1200" b="1">
                    <a:effectLst/>
                    <a:latin typeface="Arial" charset="0"/>
                  </a:rPr>
                  <a:t>(Springer)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Anästhesie-Pflegekraft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 b="1">
                    <a:effectLst/>
                    <a:latin typeface="Arial" charset="0"/>
                  </a:rPr>
                  <a:t>Anästhesist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OP-Pflegekraft (Instrumentierkraft)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Assistenzarzt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Operateur</a:t>
                </a:r>
              </a:p>
              <a:p>
                <a:pPr marL="192088" lvl="1" indent="-192088" algn="l">
                  <a:spcBef>
                    <a:spcPct val="75000"/>
                  </a:spcBef>
                  <a:buSzPct val="115000"/>
                  <a:buFont typeface="Symbol" pitchFamily="18" charset="2"/>
                  <a:buChar char="·"/>
                </a:pPr>
                <a:r>
                  <a:rPr lang="de-DE" sz="1200">
                    <a:solidFill>
                      <a:schemeClr val="folHlink"/>
                    </a:solidFill>
                    <a:effectLst/>
                    <a:latin typeface="Arial" charset="0"/>
                  </a:rPr>
                  <a:t>Wirtschaftsdienstkräfte</a:t>
                </a:r>
              </a:p>
            </p:txBody>
          </p:sp>
        </p:grpSp>
        <p:grpSp>
          <p:nvGrpSpPr>
            <p:cNvPr id="47247" name="Group 69"/>
            <p:cNvGrpSpPr>
              <a:grpSpLocks/>
            </p:cNvGrpSpPr>
            <p:nvPr/>
          </p:nvGrpSpPr>
          <p:grpSpPr bwMode="auto">
            <a:xfrm>
              <a:off x="4629" y="725"/>
              <a:ext cx="746" cy="375"/>
              <a:chOff x="4629" y="899"/>
              <a:chExt cx="746" cy="375"/>
            </a:xfrm>
          </p:grpSpPr>
          <p:sp>
            <p:nvSpPr>
              <p:cNvPr id="1520710" name="AutoShape 70"/>
              <p:cNvSpPr>
                <a:spLocks noChangeArrowheads="1"/>
              </p:cNvSpPr>
              <p:nvPr/>
            </p:nvSpPr>
            <p:spPr bwMode="auto">
              <a:xfrm>
                <a:off x="4629" y="899"/>
                <a:ext cx="746" cy="375"/>
              </a:xfrm>
              <a:prstGeom prst="chevron">
                <a:avLst>
                  <a:gd name="adj" fmla="val 23531"/>
                </a:avLst>
              </a:prstGeom>
              <a:solidFill>
                <a:srgbClr val="FF0000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144000" tIns="0" rIns="3600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7249" name="Rectangle 71"/>
              <p:cNvSpPr>
                <a:spLocks noChangeArrowheads="1"/>
              </p:cNvSpPr>
              <p:nvPr/>
            </p:nvSpPr>
            <p:spPr bwMode="auto">
              <a:xfrm>
                <a:off x="4793" y="972"/>
                <a:ext cx="46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762000" eaLnBrk="0" hangingPunct="0"/>
                <a:r>
                  <a:rPr lang="de-DE" sz="1200" b="1" dirty="0">
                    <a:effectLst/>
                    <a:latin typeface="Arial" charset="0"/>
                  </a:rPr>
                  <a:t>Patienten-</a:t>
                </a:r>
                <a:br>
                  <a:rPr lang="de-DE" sz="1200" b="1" dirty="0">
                    <a:effectLst/>
                    <a:latin typeface="Arial" charset="0"/>
                  </a:rPr>
                </a:br>
                <a:r>
                  <a:rPr lang="de-DE" sz="1200" b="1" dirty="0" err="1">
                    <a:effectLst/>
                    <a:latin typeface="Arial" charset="0"/>
                  </a:rPr>
                  <a:t>übergabe</a:t>
                </a:r>
                <a:endParaRPr lang="de-DE" sz="1200" b="1" dirty="0"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7136" name="Group 72"/>
          <p:cNvGrpSpPr>
            <a:grpSpLocks/>
          </p:cNvGrpSpPr>
          <p:nvPr/>
        </p:nvGrpSpPr>
        <p:grpSpPr bwMode="auto">
          <a:xfrm>
            <a:off x="6772275" y="2540000"/>
            <a:ext cx="2000250" cy="3900488"/>
            <a:chOff x="4717" y="1870"/>
            <a:chExt cx="1365" cy="2046"/>
          </a:xfrm>
        </p:grpSpPr>
        <p:sp>
          <p:nvSpPr>
            <p:cNvPr id="1520713" name="Rectangle 73"/>
            <p:cNvSpPr>
              <a:spLocks noChangeArrowheads="1"/>
            </p:cNvSpPr>
            <p:nvPr/>
          </p:nvSpPr>
          <p:spPr bwMode="auto">
            <a:xfrm>
              <a:off x="4717" y="1870"/>
              <a:ext cx="1365" cy="2046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44000" tIns="0" rIns="3600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244" name="Rectangle 74"/>
            <p:cNvSpPr>
              <a:spLocks noChangeArrowheads="1"/>
            </p:cNvSpPr>
            <p:nvPr/>
          </p:nvSpPr>
          <p:spPr bwMode="auto">
            <a:xfrm>
              <a:off x="4837" y="2273"/>
              <a:ext cx="1124" cy="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OP-Pflegekraft</a:t>
              </a:r>
              <a:b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</a:b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(Springer)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Anästhesie-Pflegekraft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 smtClean="0">
                  <a:solidFill>
                    <a:srgbClr val="FF0000"/>
                  </a:solidFill>
                  <a:effectLst/>
                  <a:latin typeface="Arial" charset="0"/>
                </a:rPr>
                <a:t>Anästhesist</a:t>
              </a:r>
              <a:r>
                <a:rPr lang="de-DE" sz="1200" b="1" dirty="0">
                  <a:solidFill>
                    <a:srgbClr val="FF0000"/>
                  </a:solidFill>
                  <a:effectLst/>
                  <a:latin typeface="Arial" charset="0"/>
                </a:rPr>
                <a:t>*in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OP-Pflegekraft (</a:t>
              </a:r>
              <a:r>
                <a:rPr lang="de-DE" sz="1200" b="1" dirty="0" err="1">
                  <a:solidFill>
                    <a:srgbClr val="000000"/>
                  </a:solidFill>
                  <a:effectLst/>
                  <a:latin typeface="Arial" charset="0"/>
                </a:rPr>
                <a:t>Instrumentierkraft</a:t>
              </a: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)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Assistenzarzt*in</a:t>
              </a:r>
            </a:p>
            <a:p>
              <a:pPr marL="192088" lvl="1" indent="-192088" algn="l">
                <a:spcBef>
                  <a:spcPct val="75000"/>
                </a:spcBef>
                <a:buSzPct val="115000"/>
                <a:buFont typeface="Symbol" pitchFamily="18" charset="2"/>
                <a:buChar char="·"/>
              </a:pPr>
              <a:r>
                <a:rPr lang="de-DE" sz="1200" b="1" dirty="0">
                  <a:solidFill>
                    <a:srgbClr val="000000"/>
                  </a:solidFill>
                  <a:effectLst/>
                  <a:latin typeface="Arial" charset="0"/>
                </a:rPr>
                <a:t>Operateur*in</a:t>
              </a:r>
            </a:p>
          </p:txBody>
        </p:sp>
      </p:grpSp>
      <p:grpSp>
        <p:nvGrpSpPr>
          <p:cNvPr id="47137" name="Group 75"/>
          <p:cNvGrpSpPr>
            <a:grpSpLocks/>
          </p:cNvGrpSpPr>
          <p:nvPr/>
        </p:nvGrpSpPr>
        <p:grpSpPr bwMode="auto">
          <a:xfrm>
            <a:off x="600075" y="2611438"/>
            <a:ext cx="5776913" cy="3759200"/>
            <a:chOff x="410" y="1645"/>
            <a:chExt cx="3942" cy="2368"/>
          </a:xfrm>
        </p:grpSpPr>
        <p:sp>
          <p:nvSpPr>
            <p:cNvPr id="1520716" name="Line 76"/>
            <p:cNvSpPr>
              <a:spLocks noChangeShapeType="1"/>
            </p:cNvSpPr>
            <p:nvPr/>
          </p:nvSpPr>
          <p:spPr bwMode="auto">
            <a:xfrm>
              <a:off x="410" y="3819"/>
              <a:ext cx="13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17" name="Line 77"/>
            <p:cNvSpPr>
              <a:spLocks noChangeShapeType="1"/>
            </p:cNvSpPr>
            <p:nvPr/>
          </p:nvSpPr>
          <p:spPr bwMode="auto">
            <a:xfrm>
              <a:off x="1907" y="3819"/>
              <a:ext cx="9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18" name="Line 78"/>
            <p:cNvSpPr>
              <a:spLocks noChangeShapeType="1"/>
            </p:cNvSpPr>
            <p:nvPr/>
          </p:nvSpPr>
          <p:spPr bwMode="auto">
            <a:xfrm>
              <a:off x="3044" y="3819"/>
              <a:ext cx="11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19" name="Line 79"/>
            <p:cNvSpPr>
              <a:spLocks noChangeShapeType="1"/>
            </p:cNvSpPr>
            <p:nvPr/>
          </p:nvSpPr>
          <p:spPr bwMode="auto">
            <a:xfrm flipV="1">
              <a:off x="4153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20" name="Line 80"/>
            <p:cNvSpPr>
              <a:spLocks noChangeShapeType="1"/>
            </p:cNvSpPr>
            <p:nvPr/>
          </p:nvSpPr>
          <p:spPr bwMode="auto">
            <a:xfrm flipV="1">
              <a:off x="4153" y="3439"/>
              <a:ext cx="0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21" name="Line 81"/>
            <p:cNvSpPr>
              <a:spLocks noChangeShapeType="1"/>
            </p:cNvSpPr>
            <p:nvPr/>
          </p:nvSpPr>
          <p:spPr bwMode="auto">
            <a:xfrm flipV="1">
              <a:off x="4153" y="1869"/>
              <a:ext cx="0" cy="14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22" name="Line 82"/>
            <p:cNvSpPr>
              <a:spLocks noChangeShapeType="1"/>
            </p:cNvSpPr>
            <p:nvPr/>
          </p:nvSpPr>
          <p:spPr bwMode="auto">
            <a:xfrm flipV="1">
              <a:off x="4153" y="1645"/>
              <a:ext cx="0" cy="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23" name="Line 83"/>
            <p:cNvSpPr>
              <a:spLocks noChangeShapeType="1"/>
            </p:cNvSpPr>
            <p:nvPr/>
          </p:nvSpPr>
          <p:spPr bwMode="auto">
            <a:xfrm>
              <a:off x="413" y="1645"/>
              <a:ext cx="3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24" name="Line 84"/>
            <p:cNvSpPr>
              <a:spLocks noChangeShapeType="1"/>
            </p:cNvSpPr>
            <p:nvPr/>
          </p:nvSpPr>
          <p:spPr bwMode="auto">
            <a:xfrm flipV="1">
              <a:off x="1108" y="1647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25" name="Line 85"/>
            <p:cNvSpPr>
              <a:spLocks noChangeShapeType="1"/>
            </p:cNvSpPr>
            <p:nvPr/>
          </p:nvSpPr>
          <p:spPr bwMode="auto">
            <a:xfrm flipV="1">
              <a:off x="1307" y="3231"/>
              <a:ext cx="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26" name="Line 86"/>
            <p:cNvSpPr>
              <a:spLocks noChangeShapeType="1"/>
            </p:cNvSpPr>
            <p:nvPr/>
          </p:nvSpPr>
          <p:spPr bwMode="auto">
            <a:xfrm flipV="1">
              <a:off x="1673" y="3423"/>
              <a:ext cx="0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27" name="Line 87"/>
            <p:cNvSpPr>
              <a:spLocks noChangeShapeType="1"/>
            </p:cNvSpPr>
            <p:nvPr/>
          </p:nvSpPr>
          <p:spPr bwMode="auto">
            <a:xfrm flipV="1">
              <a:off x="1673" y="3235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28" name="Line 88"/>
            <p:cNvSpPr>
              <a:spLocks noChangeShapeType="1"/>
            </p:cNvSpPr>
            <p:nvPr/>
          </p:nvSpPr>
          <p:spPr bwMode="auto">
            <a:xfrm flipH="1">
              <a:off x="1258" y="3231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29" name="Line 89"/>
            <p:cNvSpPr>
              <a:spLocks noChangeShapeType="1"/>
            </p:cNvSpPr>
            <p:nvPr/>
          </p:nvSpPr>
          <p:spPr bwMode="auto">
            <a:xfrm>
              <a:off x="1453" y="3500"/>
              <a:ext cx="7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30" name="Line 90"/>
            <p:cNvSpPr>
              <a:spLocks noChangeShapeType="1"/>
            </p:cNvSpPr>
            <p:nvPr/>
          </p:nvSpPr>
          <p:spPr bwMode="auto">
            <a:xfrm>
              <a:off x="410" y="3500"/>
              <a:ext cx="9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31" name="Line 91"/>
            <p:cNvSpPr>
              <a:spLocks noChangeShapeType="1"/>
            </p:cNvSpPr>
            <p:nvPr/>
          </p:nvSpPr>
          <p:spPr bwMode="auto">
            <a:xfrm flipV="1">
              <a:off x="410" y="1645"/>
              <a:ext cx="0" cy="2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32" name="Line 92"/>
            <p:cNvSpPr>
              <a:spLocks noChangeShapeType="1"/>
            </p:cNvSpPr>
            <p:nvPr/>
          </p:nvSpPr>
          <p:spPr bwMode="auto">
            <a:xfrm>
              <a:off x="410" y="3231"/>
              <a:ext cx="7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33" name="Line 93"/>
            <p:cNvSpPr>
              <a:spLocks noChangeShapeType="1"/>
            </p:cNvSpPr>
            <p:nvPr/>
          </p:nvSpPr>
          <p:spPr bwMode="auto">
            <a:xfrm>
              <a:off x="1108" y="3177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34" name="Line 94"/>
            <p:cNvSpPr>
              <a:spLocks noChangeShapeType="1"/>
            </p:cNvSpPr>
            <p:nvPr/>
          </p:nvSpPr>
          <p:spPr bwMode="auto">
            <a:xfrm>
              <a:off x="2317" y="3500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35" name="Line 95"/>
            <p:cNvSpPr>
              <a:spLocks noChangeShapeType="1"/>
            </p:cNvSpPr>
            <p:nvPr/>
          </p:nvSpPr>
          <p:spPr bwMode="auto">
            <a:xfrm flipV="1">
              <a:off x="2457" y="3262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36" name="Line 96"/>
            <p:cNvSpPr>
              <a:spLocks noChangeShapeType="1"/>
            </p:cNvSpPr>
            <p:nvPr/>
          </p:nvSpPr>
          <p:spPr bwMode="auto">
            <a:xfrm flipH="1">
              <a:off x="2457" y="3263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37" name="Line 97"/>
            <p:cNvSpPr>
              <a:spLocks noChangeShapeType="1"/>
            </p:cNvSpPr>
            <p:nvPr/>
          </p:nvSpPr>
          <p:spPr bwMode="auto">
            <a:xfrm flipH="1">
              <a:off x="2793" y="3263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38" name="Line 98"/>
            <p:cNvSpPr>
              <a:spLocks noChangeShapeType="1"/>
            </p:cNvSpPr>
            <p:nvPr/>
          </p:nvSpPr>
          <p:spPr bwMode="auto">
            <a:xfrm flipH="1">
              <a:off x="3085" y="3263"/>
              <a:ext cx="5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39" name="Line 99"/>
            <p:cNvSpPr>
              <a:spLocks noChangeShapeType="1"/>
            </p:cNvSpPr>
            <p:nvPr/>
          </p:nvSpPr>
          <p:spPr bwMode="auto">
            <a:xfrm flipV="1">
              <a:off x="3615" y="3263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40" name="Line 100"/>
            <p:cNvSpPr>
              <a:spLocks noChangeShapeType="1"/>
            </p:cNvSpPr>
            <p:nvPr/>
          </p:nvSpPr>
          <p:spPr bwMode="auto">
            <a:xfrm flipV="1">
              <a:off x="3615" y="374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41" name="Line 101"/>
            <p:cNvSpPr>
              <a:spLocks noChangeShapeType="1"/>
            </p:cNvSpPr>
            <p:nvPr/>
          </p:nvSpPr>
          <p:spPr bwMode="auto">
            <a:xfrm flipV="1">
              <a:off x="2856" y="3263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42" name="Line 102"/>
            <p:cNvSpPr>
              <a:spLocks noChangeShapeType="1"/>
            </p:cNvSpPr>
            <p:nvPr/>
          </p:nvSpPr>
          <p:spPr bwMode="auto">
            <a:xfrm flipH="1">
              <a:off x="2793" y="3500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43" name="Line 103"/>
            <p:cNvSpPr>
              <a:spLocks noChangeShapeType="1"/>
            </p:cNvSpPr>
            <p:nvPr/>
          </p:nvSpPr>
          <p:spPr bwMode="auto">
            <a:xfrm flipH="1">
              <a:off x="3805" y="3263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44" name="Line 104"/>
            <p:cNvSpPr>
              <a:spLocks noChangeShapeType="1"/>
            </p:cNvSpPr>
            <p:nvPr/>
          </p:nvSpPr>
          <p:spPr bwMode="auto">
            <a:xfrm flipV="1">
              <a:off x="3805" y="3263"/>
              <a:ext cx="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45" name="Line 105"/>
            <p:cNvSpPr>
              <a:spLocks noChangeShapeType="1"/>
            </p:cNvSpPr>
            <p:nvPr/>
          </p:nvSpPr>
          <p:spPr bwMode="auto">
            <a:xfrm flipV="1">
              <a:off x="3805" y="3439"/>
              <a:ext cx="0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46" name="Line 106"/>
            <p:cNvSpPr>
              <a:spLocks noChangeShapeType="1"/>
            </p:cNvSpPr>
            <p:nvPr/>
          </p:nvSpPr>
          <p:spPr bwMode="auto">
            <a:xfrm flipV="1">
              <a:off x="3805" y="3742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47" name="Line 107"/>
            <p:cNvSpPr>
              <a:spLocks noChangeShapeType="1"/>
            </p:cNvSpPr>
            <p:nvPr/>
          </p:nvSpPr>
          <p:spPr bwMode="auto">
            <a:xfrm flipH="1">
              <a:off x="3805" y="3531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48" name="Line 108"/>
            <p:cNvSpPr>
              <a:spLocks noChangeShapeType="1"/>
            </p:cNvSpPr>
            <p:nvPr/>
          </p:nvSpPr>
          <p:spPr bwMode="auto">
            <a:xfrm>
              <a:off x="1108" y="2988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49" name="Line 109"/>
            <p:cNvSpPr>
              <a:spLocks noChangeShapeType="1"/>
            </p:cNvSpPr>
            <p:nvPr/>
          </p:nvSpPr>
          <p:spPr bwMode="auto">
            <a:xfrm flipV="1">
              <a:off x="165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50" name="Line 110"/>
            <p:cNvSpPr>
              <a:spLocks noChangeShapeType="1"/>
            </p:cNvSpPr>
            <p:nvPr/>
          </p:nvSpPr>
          <p:spPr bwMode="auto">
            <a:xfrm>
              <a:off x="1526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51" name="Line 111"/>
            <p:cNvSpPr>
              <a:spLocks noChangeShapeType="1"/>
            </p:cNvSpPr>
            <p:nvPr/>
          </p:nvSpPr>
          <p:spPr bwMode="auto">
            <a:xfrm>
              <a:off x="1108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52" name="Line 112"/>
            <p:cNvSpPr>
              <a:spLocks noChangeShapeType="1"/>
            </p:cNvSpPr>
            <p:nvPr/>
          </p:nvSpPr>
          <p:spPr bwMode="auto">
            <a:xfrm>
              <a:off x="1526" y="2514"/>
              <a:ext cx="1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53" name="Line 113"/>
            <p:cNvSpPr>
              <a:spLocks noChangeShapeType="1"/>
            </p:cNvSpPr>
            <p:nvPr/>
          </p:nvSpPr>
          <p:spPr bwMode="auto">
            <a:xfrm>
              <a:off x="1807" y="298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54" name="Line 114"/>
            <p:cNvSpPr>
              <a:spLocks noChangeShapeType="1"/>
            </p:cNvSpPr>
            <p:nvPr/>
          </p:nvSpPr>
          <p:spPr bwMode="auto">
            <a:xfrm flipV="1">
              <a:off x="1839" y="2514"/>
              <a:ext cx="0" cy="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55" name="Line 115"/>
            <p:cNvSpPr>
              <a:spLocks noChangeShapeType="1"/>
            </p:cNvSpPr>
            <p:nvPr/>
          </p:nvSpPr>
          <p:spPr bwMode="auto">
            <a:xfrm flipV="1">
              <a:off x="223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56" name="Line 116"/>
            <p:cNvSpPr>
              <a:spLocks noChangeShapeType="1"/>
            </p:cNvSpPr>
            <p:nvPr/>
          </p:nvSpPr>
          <p:spPr bwMode="auto">
            <a:xfrm>
              <a:off x="1108" y="1792"/>
              <a:ext cx="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57" name="Line 117"/>
            <p:cNvSpPr>
              <a:spLocks noChangeShapeType="1"/>
            </p:cNvSpPr>
            <p:nvPr/>
          </p:nvSpPr>
          <p:spPr bwMode="auto">
            <a:xfrm>
              <a:off x="1553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58" name="Line 118"/>
            <p:cNvSpPr>
              <a:spLocks noChangeShapeType="1"/>
            </p:cNvSpPr>
            <p:nvPr/>
          </p:nvSpPr>
          <p:spPr bwMode="auto">
            <a:xfrm>
              <a:off x="2516" y="1792"/>
              <a:ext cx="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59" name="Line 119"/>
            <p:cNvSpPr>
              <a:spLocks noChangeShapeType="1"/>
            </p:cNvSpPr>
            <p:nvPr/>
          </p:nvSpPr>
          <p:spPr bwMode="auto">
            <a:xfrm>
              <a:off x="3531" y="1792"/>
              <a:ext cx="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60" name="Line 120"/>
            <p:cNvSpPr>
              <a:spLocks noChangeShapeType="1"/>
            </p:cNvSpPr>
            <p:nvPr/>
          </p:nvSpPr>
          <p:spPr bwMode="auto">
            <a:xfrm>
              <a:off x="3944" y="1795"/>
              <a:ext cx="0" cy="1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61" name="Line 121"/>
            <p:cNvSpPr>
              <a:spLocks noChangeShapeType="1"/>
            </p:cNvSpPr>
            <p:nvPr/>
          </p:nvSpPr>
          <p:spPr bwMode="auto">
            <a:xfrm>
              <a:off x="410" y="3819"/>
              <a:ext cx="0" cy="1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62" name="Line 122"/>
            <p:cNvSpPr>
              <a:spLocks noChangeShapeType="1"/>
            </p:cNvSpPr>
            <p:nvPr/>
          </p:nvSpPr>
          <p:spPr bwMode="auto">
            <a:xfrm>
              <a:off x="410" y="4013"/>
              <a:ext cx="3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63" name="Line 123"/>
            <p:cNvSpPr>
              <a:spLocks noChangeShapeType="1"/>
            </p:cNvSpPr>
            <p:nvPr/>
          </p:nvSpPr>
          <p:spPr bwMode="auto">
            <a:xfrm>
              <a:off x="4352" y="2016"/>
              <a:ext cx="0" cy="19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64" name="Line 124"/>
            <p:cNvSpPr>
              <a:spLocks noChangeShapeType="1"/>
            </p:cNvSpPr>
            <p:nvPr/>
          </p:nvSpPr>
          <p:spPr bwMode="auto">
            <a:xfrm>
              <a:off x="4153" y="2016"/>
              <a:ext cx="1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65" name="Line 125"/>
            <p:cNvSpPr>
              <a:spLocks noChangeShapeType="1"/>
            </p:cNvSpPr>
            <p:nvPr/>
          </p:nvSpPr>
          <p:spPr bwMode="auto">
            <a:xfrm>
              <a:off x="4352" y="1647"/>
              <a:ext cx="0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66" name="Line 126"/>
            <p:cNvSpPr>
              <a:spLocks noChangeShapeType="1"/>
            </p:cNvSpPr>
            <p:nvPr/>
          </p:nvSpPr>
          <p:spPr bwMode="auto">
            <a:xfrm>
              <a:off x="2115" y="2988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67" name="Line 127"/>
            <p:cNvSpPr>
              <a:spLocks noChangeShapeType="1"/>
            </p:cNvSpPr>
            <p:nvPr/>
          </p:nvSpPr>
          <p:spPr bwMode="auto">
            <a:xfrm>
              <a:off x="2252" y="2988"/>
              <a:ext cx="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68" name="Line 12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69" name="Line 129"/>
            <p:cNvSpPr>
              <a:spLocks noChangeShapeType="1"/>
            </p:cNvSpPr>
            <p:nvPr/>
          </p:nvSpPr>
          <p:spPr bwMode="auto">
            <a:xfrm>
              <a:off x="2197" y="2514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70" name="Line 130"/>
            <p:cNvSpPr>
              <a:spLocks noChangeShapeType="1"/>
            </p:cNvSpPr>
            <p:nvPr/>
          </p:nvSpPr>
          <p:spPr bwMode="auto">
            <a:xfrm>
              <a:off x="2675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71" name="Line 131"/>
            <p:cNvSpPr>
              <a:spLocks noChangeShapeType="1"/>
            </p:cNvSpPr>
            <p:nvPr/>
          </p:nvSpPr>
          <p:spPr bwMode="auto">
            <a:xfrm>
              <a:off x="2675" y="298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72" name="Line 132"/>
            <p:cNvSpPr>
              <a:spLocks noChangeShapeType="1"/>
            </p:cNvSpPr>
            <p:nvPr/>
          </p:nvSpPr>
          <p:spPr bwMode="auto">
            <a:xfrm>
              <a:off x="2988" y="2514"/>
              <a:ext cx="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73" name="Line 133"/>
            <p:cNvSpPr>
              <a:spLocks noChangeShapeType="1"/>
            </p:cNvSpPr>
            <p:nvPr/>
          </p:nvSpPr>
          <p:spPr bwMode="auto">
            <a:xfrm flipV="1">
              <a:off x="3213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74" name="Line 134"/>
            <p:cNvSpPr>
              <a:spLocks noChangeShapeType="1"/>
            </p:cNvSpPr>
            <p:nvPr/>
          </p:nvSpPr>
          <p:spPr bwMode="auto">
            <a:xfrm>
              <a:off x="1807" y="2516"/>
              <a:ext cx="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75" name="Line 135"/>
            <p:cNvSpPr>
              <a:spLocks noChangeShapeType="1"/>
            </p:cNvSpPr>
            <p:nvPr/>
          </p:nvSpPr>
          <p:spPr bwMode="auto">
            <a:xfrm flipV="1">
              <a:off x="2035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76" name="Line 136"/>
            <p:cNvSpPr>
              <a:spLocks noChangeShapeType="1"/>
            </p:cNvSpPr>
            <p:nvPr/>
          </p:nvSpPr>
          <p:spPr bwMode="auto">
            <a:xfrm flipV="1">
              <a:off x="2988" y="1792"/>
              <a:ext cx="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77" name="Line 137"/>
            <p:cNvSpPr>
              <a:spLocks noChangeShapeType="1"/>
            </p:cNvSpPr>
            <p:nvPr/>
          </p:nvSpPr>
          <p:spPr bwMode="auto">
            <a:xfrm>
              <a:off x="1994" y="2516"/>
              <a:ext cx="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78" name="Line 138"/>
            <p:cNvSpPr>
              <a:spLocks noChangeShapeType="1"/>
            </p:cNvSpPr>
            <p:nvPr/>
          </p:nvSpPr>
          <p:spPr bwMode="auto">
            <a:xfrm flipV="1">
              <a:off x="2802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79" name="Line 139"/>
            <p:cNvSpPr>
              <a:spLocks noChangeShapeType="1"/>
            </p:cNvSpPr>
            <p:nvPr/>
          </p:nvSpPr>
          <p:spPr bwMode="auto">
            <a:xfrm flipV="1">
              <a:off x="2988" y="2513"/>
              <a:ext cx="0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80" name="Line 140"/>
            <p:cNvSpPr>
              <a:spLocks noChangeShapeType="1"/>
            </p:cNvSpPr>
            <p:nvPr/>
          </p:nvSpPr>
          <p:spPr bwMode="auto">
            <a:xfrm>
              <a:off x="3160" y="2514"/>
              <a:ext cx="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81" name="Line 141"/>
            <p:cNvSpPr>
              <a:spLocks noChangeShapeType="1"/>
            </p:cNvSpPr>
            <p:nvPr/>
          </p:nvSpPr>
          <p:spPr bwMode="auto">
            <a:xfrm>
              <a:off x="2958" y="2988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82" name="Line 142"/>
            <p:cNvSpPr>
              <a:spLocks noChangeShapeType="1"/>
            </p:cNvSpPr>
            <p:nvPr/>
          </p:nvSpPr>
          <p:spPr bwMode="auto">
            <a:xfrm>
              <a:off x="3160" y="2988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83" name="Line 143"/>
            <p:cNvSpPr>
              <a:spLocks noChangeShapeType="1"/>
            </p:cNvSpPr>
            <p:nvPr/>
          </p:nvSpPr>
          <p:spPr bwMode="auto">
            <a:xfrm flipV="1">
              <a:off x="3754" y="2513"/>
              <a:ext cx="0" cy="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84" name="Line 144"/>
            <p:cNvSpPr>
              <a:spLocks noChangeShapeType="1"/>
            </p:cNvSpPr>
            <p:nvPr/>
          </p:nvSpPr>
          <p:spPr bwMode="auto">
            <a:xfrm>
              <a:off x="3627" y="2988"/>
              <a:ext cx="1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85" name="Line 145"/>
            <p:cNvSpPr>
              <a:spLocks noChangeShapeType="1"/>
            </p:cNvSpPr>
            <p:nvPr/>
          </p:nvSpPr>
          <p:spPr bwMode="auto">
            <a:xfrm>
              <a:off x="3204" y="2514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86" name="Line 146"/>
            <p:cNvSpPr>
              <a:spLocks noChangeShapeType="1"/>
            </p:cNvSpPr>
            <p:nvPr/>
          </p:nvSpPr>
          <p:spPr bwMode="auto">
            <a:xfrm>
              <a:off x="3627" y="251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787" name="Line 147"/>
            <p:cNvSpPr>
              <a:spLocks noChangeShapeType="1"/>
            </p:cNvSpPr>
            <p:nvPr/>
          </p:nvSpPr>
          <p:spPr bwMode="auto">
            <a:xfrm>
              <a:off x="3884" y="2988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210" name="Rectangle 148"/>
            <p:cNvSpPr>
              <a:spLocks noChangeArrowheads="1"/>
            </p:cNvSpPr>
            <p:nvPr/>
          </p:nvSpPr>
          <p:spPr bwMode="auto">
            <a:xfrm>
              <a:off x="1409" y="2089"/>
              <a:ext cx="2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1</a:t>
              </a:r>
            </a:p>
          </p:txBody>
        </p:sp>
        <p:sp>
          <p:nvSpPr>
            <p:cNvPr id="47211" name="Rectangle 149"/>
            <p:cNvSpPr>
              <a:spLocks noChangeArrowheads="1"/>
            </p:cNvSpPr>
            <p:nvPr/>
          </p:nvSpPr>
          <p:spPr bwMode="auto">
            <a:xfrm>
              <a:off x="2365" y="2089"/>
              <a:ext cx="27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2</a:t>
              </a:r>
            </a:p>
          </p:txBody>
        </p:sp>
        <p:sp>
          <p:nvSpPr>
            <p:cNvPr id="47212" name="Rectangle 150"/>
            <p:cNvSpPr>
              <a:spLocks noChangeArrowheads="1"/>
            </p:cNvSpPr>
            <p:nvPr/>
          </p:nvSpPr>
          <p:spPr bwMode="auto">
            <a:xfrm>
              <a:off x="3351" y="2089"/>
              <a:ext cx="2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400" b="1">
                  <a:solidFill>
                    <a:srgbClr val="000000"/>
                  </a:solidFill>
                  <a:effectLst/>
                  <a:latin typeface="Arial" charset="0"/>
                </a:rPr>
                <a:t>OP 3</a:t>
              </a:r>
            </a:p>
          </p:txBody>
        </p:sp>
        <p:sp>
          <p:nvSpPr>
            <p:cNvPr id="47213" name="Rectangle 151"/>
            <p:cNvSpPr>
              <a:spLocks noChangeArrowheads="1"/>
            </p:cNvSpPr>
            <p:nvPr/>
          </p:nvSpPr>
          <p:spPr bwMode="auto">
            <a:xfrm>
              <a:off x="2247" y="1662"/>
              <a:ext cx="515" cy="1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Sterilgutlager</a:t>
              </a:r>
            </a:p>
          </p:txBody>
        </p:sp>
        <p:sp>
          <p:nvSpPr>
            <p:cNvPr id="47214" name="Rectangle 152"/>
            <p:cNvSpPr>
              <a:spLocks noChangeArrowheads="1"/>
            </p:cNvSpPr>
            <p:nvPr/>
          </p:nvSpPr>
          <p:spPr bwMode="auto">
            <a:xfrm>
              <a:off x="1172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7215" name="Rectangle 153"/>
            <p:cNvSpPr>
              <a:spLocks noChangeArrowheads="1"/>
            </p:cNvSpPr>
            <p:nvPr/>
          </p:nvSpPr>
          <p:spPr bwMode="auto">
            <a:xfrm>
              <a:off x="2308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7216" name="Rectangle 154"/>
            <p:cNvSpPr>
              <a:spLocks noChangeArrowheads="1"/>
            </p:cNvSpPr>
            <p:nvPr/>
          </p:nvSpPr>
          <p:spPr bwMode="auto">
            <a:xfrm>
              <a:off x="3267" y="2703"/>
              <a:ext cx="4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Einleitung</a:t>
              </a:r>
            </a:p>
          </p:txBody>
        </p:sp>
        <p:sp>
          <p:nvSpPr>
            <p:cNvPr id="47217" name="Rectangle 155"/>
            <p:cNvSpPr>
              <a:spLocks noChangeArrowheads="1"/>
            </p:cNvSpPr>
            <p:nvPr/>
          </p:nvSpPr>
          <p:spPr bwMode="auto">
            <a:xfrm rot="-5400000">
              <a:off x="1900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7218" name="Rectangle 156"/>
            <p:cNvSpPr>
              <a:spLocks noChangeArrowheads="1"/>
            </p:cNvSpPr>
            <p:nvPr/>
          </p:nvSpPr>
          <p:spPr bwMode="auto">
            <a:xfrm rot="-5400000">
              <a:off x="2959" y="2645"/>
              <a:ext cx="2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Wasch-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7219" name="Rectangle 157"/>
            <p:cNvSpPr>
              <a:spLocks noChangeArrowheads="1"/>
            </p:cNvSpPr>
            <p:nvPr/>
          </p:nvSpPr>
          <p:spPr bwMode="auto">
            <a:xfrm>
              <a:off x="473" y="2365"/>
              <a:ext cx="572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>
                  <a:solidFill>
                    <a:srgbClr val="000000"/>
                  </a:solidFill>
                  <a:effectLst/>
                  <a:latin typeface="Arial" charset="0"/>
                </a:rPr>
                <a:t>Aufwachraum</a:t>
              </a:r>
            </a:p>
          </p:txBody>
        </p:sp>
        <p:sp>
          <p:nvSpPr>
            <p:cNvPr id="47220" name="Rectangle 158"/>
            <p:cNvSpPr>
              <a:spLocks noChangeArrowheads="1"/>
            </p:cNvSpPr>
            <p:nvPr/>
          </p:nvSpPr>
          <p:spPr bwMode="auto">
            <a:xfrm>
              <a:off x="621" y="3317"/>
              <a:ext cx="4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Diktierplätze</a:t>
              </a:r>
            </a:p>
          </p:txBody>
        </p:sp>
        <p:sp>
          <p:nvSpPr>
            <p:cNvPr id="47221" name="Rectangle 159"/>
            <p:cNvSpPr>
              <a:spLocks noChangeArrowheads="1"/>
            </p:cNvSpPr>
            <p:nvPr/>
          </p:nvSpPr>
          <p:spPr bwMode="auto">
            <a:xfrm>
              <a:off x="1381" y="3269"/>
              <a:ext cx="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Leit-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stelle</a:t>
              </a:r>
            </a:p>
          </p:txBody>
        </p:sp>
        <p:sp>
          <p:nvSpPr>
            <p:cNvPr id="47222" name="Rectangle 160"/>
            <p:cNvSpPr>
              <a:spLocks noChangeArrowheads="1"/>
            </p:cNvSpPr>
            <p:nvPr/>
          </p:nvSpPr>
          <p:spPr bwMode="auto">
            <a:xfrm>
              <a:off x="728" y="3611"/>
              <a:ext cx="6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Aufenthaltsraum</a:t>
              </a:r>
            </a:p>
          </p:txBody>
        </p:sp>
        <p:sp>
          <p:nvSpPr>
            <p:cNvPr id="47223" name="Rectangle 161"/>
            <p:cNvSpPr>
              <a:spLocks noChangeArrowheads="1"/>
            </p:cNvSpPr>
            <p:nvPr/>
          </p:nvSpPr>
          <p:spPr bwMode="auto">
            <a:xfrm>
              <a:off x="1819" y="3560"/>
              <a:ext cx="42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Patienten-</a:t>
              </a:r>
              <a:b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 b="1" dirty="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47224" name="Rectangle 162"/>
            <p:cNvSpPr>
              <a:spLocks noChangeArrowheads="1"/>
            </p:cNvSpPr>
            <p:nvPr/>
          </p:nvSpPr>
          <p:spPr bwMode="auto">
            <a:xfrm>
              <a:off x="2686" y="3563"/>
              <a:ext cx="3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Personal-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schleuse</a:t>
              </a:r>
            </a:p>
          </p:txBody>
        </p:sp>
        <p:sp>
          <p:nvSpPr>
            <p:cNvPr id="1520803" name="Line 163"/>
            <p:cNvSpPr>
              <a:spLocks noChangeShapeType="1"/>
            </p:cNvSpPr>
            <p:nvPr/>
          </p:nvSpPr>
          <p:spPr bwMode="auto">
            <a:xfrm flipV="1">
              <a:off x="3285" y="3263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804" name="Line 164"/>
            <p:cNvSpPr>
              <a:spLocks noChangeShapeType="1"/>
            </p:cNvSpPr>
            <p:nvPr/>
          </p:nvSpPr>
          <p:spPr bwMode="auto">
            <a:xfrm flipH="1">
              <a:off x="3085" y="3500"/>
              <a:ext cx="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227" name="Rectangle 165"/>
            <p:cNvSpPr>
              <a:spLocks noChangeArrowheads="1"/>
            </p:cNvSpPr>
            <p:nvPr/>
          </p:nvSpPr>
          <p:spPr bwMode="auto">
            <a:xfrm>
              <a:off x="3330" y="3347"/>
              <a:ext cx="2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berei-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tungs-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raum</a:t>
              </a:r>
            </a:p>
          </p:txBody>
        </p:sp>
        <p:sp>
          <p:nvSpPr>
            <p:cNvPr id="47228" name="Rectangle 166"/>
            <p:cNvSpPr>
              <a:spLocks noChangeArrowheads="1"/>
            </p:cNvSpPr>
            <p:nvPr/>
          </p:nvSpPr>
          <p:spPr bwMode="auto">
            <a:xfrm>
              <a:off x="3823" y="3297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Ver-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47229" name="Rectangle 167"/>
            <p:cNvSpPr>
              <a:spLocks noChangeArrowheads="1"/>
            </p:cNvSpPr>
            <p:nvPr/>
          </p:nvSpPr>
          <p:spPr bwMode="auto">
            <a:xfrm>
              <a:off x="3823" y="3573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Ent-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sorgung</a:t>
              </a:r>
            </a:p>
          </p:txBody>
        </p:sp>
        <p:sp>
          <p:nvSpPr>
            <p:cNvPr id="1520808" name="Line 168"/>
            <p:cNvSpPr>
              <a:spLocks noChangeShapeType="1"/>
            </p:cNvSpPr>
            <p:nvPr/>
          </p:nvSpPr>
          <p:spPr bwMode="auto">
            <a:xfrm flipV="1">
              <a:off x="1827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809" name="Line 169"/>
            <p:cNvSpPr>
              <a:spLocks noChangeShapeType="1"/>
            </p:cNvSpPr>
            <p:nvPr/>
          </p:nvSpPr>
          <p:spPr bwMode="auto">
            <a:xfrm flipV="1">
              <a:off x="2968" y="3745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810" name="Line 170"/>
            <p:cNvSpPr>
              <a:spLocks noChangeShapeType="1"/>
            </p:cNvSpPr>
            <p:nvPr/>
          </p:nvSpPr>
          <p:spPr bwMode="auto">
            <a:xfrm flipV="1">
              <a:off x="2250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811" name="Line 171"/>
            <p:cNvSpPr>
              <a:spLocks noChangeShapeType="1"/>
            </p:cNvSpPr>
            <p:nvPr/>
          </p:nvSpPr>
          <p:spPr bwMode="auto">
            <a:xfrm flipV="1">
              <a:off x="3014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812" name="Line 172"/>
            <p:cNvSpPr>
              <a:spLocks noChangeShapeType="1"/>
            </p:cNvSpPr>
            <p:nvPr/>
          </p:nvSpPr>
          <p:spPr bwMode="auto">
            <a:xfrm flipV="1">
              <a:off x="3014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813" name="Line 173"/>
            <p:cNvSpPr>
              <a:spLocks noChangeShapeType="1"/>
            </p:cNvSpPr>
            <p:nvPr/>
          </p:nvSpPr>
          <p:spPr bwMode="auto">
            <a:xfrm flipV="1">
              <a:off x="2718" y="34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814" name="Line 174"/>
            <p:cNvSpPr>
              <a:spLocks noChangeShapeType="1"/>
            </p:cNvSpPr>
            <p:nvPr/>
          </p:nvSpPr>
          <p:spPr bwMode="auto">
            <a:xfrm flipV="1">
              <a:off x="2718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815" name="Line 175"/>
            <p:cNvSpPr>
              <a:spLocks noChangeShapeType="1"/>
            </p:cNvSpPr>
            <p:nvPr/>
          </p:nvSpPr>
          <p:spPr bwMode="auto">
            <a:xfrm rot="16200000" flipV="1">
              <a:off x="379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816" name="Line 176"/>
            <p:cNvSpPr>
              <a:spLocks noChangeShapeType="1"/>
            </p:cNvSpPr>
            <p:nvPr/>
          </p:nvSpPr>
          <p:spPr bwMode="auto">
            <a:xfrm rot="16200000" flipV="1">
              <a:off x="4140" y="3321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817" name="Line 177"/>
            <p:cNvSpPr>
              <a:spLocks noChangeShapeType="1"/>
            </p:cNvSpPr>
            <p:nvPr/>
          </p:nvSpPr>
          <p:spPr bwMode="auto">
            <a:xfrm rot="16200000" flipV="1">
              <a:off x="381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0818" name="Line 178"/>
            <p:cNvSpPr>
              <a:spLocks noChangeShapeType="1"/>
            </p:cNvSpPr>
            <p:nvPr/>
          </p:nvSpPr>
          <p:spPr bwMode="auto">
            <a:xfrm rot="16200000" flipV="1">
              <a:off x="4160" y="361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t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241" name="Rectangle 179"/>
            <p:cNvSpPr>
              <a:spLocks noChangeArrowheads="1"/>
            </p:cNvSpPr>
            <p:nvPr/>
          </p:nvSpPr>
          <p:spPr bwMode="auto">
            <a:xfrm>
              <a:off x="4174" y="1721"/>
              <a:ext cx="165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Auf-</a:t>
              </a:r>
              <a:b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zug</a:t>
              </a:r>
            </a:p>
          </p:txBody>
        </p:sp>
        <p:sp>
          <p:nvSpPr>
            <p:cNvPr id="47242" name="Rectangle 180"/>
            <p:cNvSpPr>
              <a:spLocks noChangeArrowheads="1"/>
            </p:cNvSpPr>
            <p:nvPr/>
          </p:nvSpPr>
          <p:spPr bwMode="auto">
            <a:xfrm>
              <a:off x="2070" y="3873"/>
              <a:ext cx="6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SzPct val="115000"/>
              </a:pPr>
              <a:r>
                <a:rPr lang="de-DE" sz="1000">
                  <a:solidFill>
                    <a:srgbClr val="000000"/>
                  </a:solidFill>
                  <a:effectLst/>
                  <a:latin typeface="Arial" charset="0"/>
                </a:rPr>
                <a:t>Krankenhausflur</a:t>
              </a:r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643A8955-A4B5-4130-9577-6F17F374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86D-A88D-4221-A521-A462960675B4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6"/>
    </mc:Choice>
    <mc:Fallback xmlns="">
      <p:transition spd="slow" advTm="692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Realität: Zentral-</a:t>
            </a:r>
            <a:r>
              <a:rPr lang="de-DE" dirty="0" err="1"/>
              <a:t>OP</a:t>
            </a:r>
            <a:r>
              <a:rPr lang="de-DE" dirty="0"/>
              <a:t> 1 UMG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ZOP 1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6256" r="15688" b="14919"/>
          <a:stretch/>
        </p:blipFill>
        <p:spPr bwMode="auto">
          <a:xfrm>
            <a:off x="395536" y="1524095"/>
            <a:ext cx="5472608" cy="485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4993884" y="2157371"/>
            <a:ext cx="730244" cy="2999822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>
                <a:solidFill>
                  <a:prstClr val="black"/>
                </a:solidFill>
                <a:latin typeface="Euphemia" panose="020B0503040102020104" pitchFamily="34" charset="0"/>
              </a:rPr>
              <a:t>AWR und zentrale Einleitung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3522842" y="4437112"/>
            <a:ext cx="905142" cy="720081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prstClr val="black"/>
                </a:solidFill>
                <a:latin typeface="Euphemia" panose="020B0503040102020104" pitchFamily="34" charset="0"/>
              </a:rPr>
              <a:t>1</a:t>
            </a:r>
          </a:p>
        </p:txBody>
      </p:sp>
      <p:sp>
        <p:nvSpPr>
          <p:cNvPr id="12" name="Rechteck 11"/>
          <p:cNvSpPr/>
          <p:nvPr/>
        </p:nvSpPr>
        <p:spPr>
          <a:xfrm>
            <a:off x="1637118" y="4437112"/>
            <a:ext cx="990665" cy="720081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prstClr val="black"/>
                </a:solidFill>
                <a:latin typeface="Euphemia" panose="020B0503040102020104" pitchFamily="34" charset="0"/>
              </a:rPr>
              <a:t>2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0072" y="4509120"/>
            <a:ext cx="769560" cy="648073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prstClr val="black"/>
                </a:solidFill>
                <a:latin typeface="Euphemia" panose="020B0503040102020104" pitchFamily="34" charset="0"/>
              </a:rPr>
              <a:t>6</a:t>
            </a:r>
          </a:p>
        </p:txBody>
      </p:sp>
      <p:sp>
        <p:nvSpPr>
          <p:cNvPr id="14" name="Rechteck 13"/>
          <p:cNvSpPr/>
          <p:nvPr/>
        </p:nvSpPr>
        <p:spPr>
          <a:xfrm>
            <a:off x="490072" y="3861048"/>
            <a:ext cx="728474" cy="614783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prstClr val="black"/>
                </a:solidFill>
                <a:latin typeface="Euphemia" panose="020B0503040102020104" pitchFamily="34" charset="0"/>
              </a:rPr>
              <a:t>7</a:t>
            </a:r>
          </a:p>
        </p:txBody>
      </p:sp>
      <p:sp>
        <p:nvSpPr>
          <p:cNvPr id="15" name="Rechteck 14"/>
          <p:cNvSpPr/>
          <p:nvPr/>
        </p:nvSpPr>
        <p:spPr>
          <a:xfrm>
            <a:off x="3563969" y="3307804"/>
            <a:ext cx="1080039" cy="697259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prstClr val="black"/>
                </a:solidFill>
                <a:latin typeface="Euphemia" panose="020B0503040102020104" pitchFamily="34" charset="0"/>
              </a:rPr>
              <a:t>5</a:t>
            </a:r>
          </a:p>
        </p:txBody>
      </p:sp>
      <p:sp>
        <p:nvSpPr>
          <p:cNvPr id="16" name="Rechteck 15"/>
          <p:cNvSpPr/>
          <p:nvPr/>
        </p:nvSpPr>
        <p:spPr>
          <a:xfrm>
            <a:off x="2802722" y="3302985"/>
            <a:ext cx="720120" cy="702077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prstClr val="black"/>
                </a:solidFill>
                <a:latin typeface="Euphemia" panose="020B0503040102020104" pitchFamily="34" charset="0"/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1637118" y="3302984"/>
            <a:ext cx="748002" cy="702077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prstClr val="black"/>
                </a:solidFill>
                <a:latin typeface="Euphemia" panose="020B0503040102020104" pitchFamily="34" charset="0"/>
              </a:rPr>
              <a:t>3</a:t>
            </a:r>
          </a:p>
        </p:txBody>
      </p:sp>
      <p:sp>
        <p:nvSpPr>
          <p:cNvPr id="18" name="Freihandform 17"/>
          <p:cNvSpPr/>
          <p:nvPr/>
        </p:nvSpPr>
        <p:spPr>
          <a:xfrm>
            <a:off x="1429305" y="3080551"/>
            <a:ext cx="3409025" cy="2290439"/>
          </a:xfrm>
          <a:custGeom>
            <a:avLst/>
            <a:gdLst>
              <a:gd name="connsiteX0" fmla="*/ 0 w 3409025"/>
              <a:gd name="connsiteY0" fmla="*/ 2254929 h 2290439"/>
              <a:gd name="connsiteX1" fmla="*/ 17755 w 3409025"/>
              <a:gd name="connsiteY1" fmla="*/ 0 h 2290439"/>
              <a:gd name="connsiteX2" fmla="*/ 3409025 w 3409025"/>
              <a:gd name="connsiteY2" fmla="*/ 0 h 2290439"/>
              <a:gd name="connsiteX3" fmla="*/ 3400147 w 3409025"/>
              <a:gd name="connsiteY3" fmla="*/ 2290439 h 2290439"/>
              <a:gd name="connsiteX4" fmla="*/ 0 w 3409025"/>
              <a:gd name="connsiteY4" fmla="*/ 2254929 h 229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025" h="2290439">
                <a:moveTo>
                  <a:pt x="0" y="2254929"/>
                </a:moveTo>
                <a:lnTo>
                  <a:pt x="17755" y="0"/>
                </a:lnTo>
                <a:lnTo>
                  <a:pt x="3409025" y="0"/>
                </a:lnTo>
                <a:cubicBezTo>
                  <a:pt x="3406066" y="763480"/>
                  <a:pt x="3403106" y="1526959"/>
                  <a:pt x="3400147" y="2290439"/>
                </a:cubicBezTo>
                <a:lnTo>
                  <a:pt x="0" y="2254929"/>
                </a:ln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Freihandform 18"/>
          <p:cNvSpPr/>
          <p:nvPr/>
        </p:nvSpPr>
        <p:spPr>
          <a:xfrm>
            <a:off x="1447060" y="4199138"/>
            <a:ext cx="2237173" cy="0"/>
          </a:xfrm>
          <a:custGeom>
            <a:avLst/>
            <a:gdLst>
              <a:gd name="connsiteX0" fmla="*/ 0 w 2237173"/>
              <a:gd name="connsiteY0" fmla="*/ 0 h 0"/>
              <a:gd name="connsiteX1" fmla="*/ 2237173 w 223717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7173">
                <a:moveTo>
                  <a:pt x="0" y="0"/>
                </a:moveTo>
                <a:lnTo>
                  <a:pt x="2237173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Freihandform 19"/>
          <p:cNvSpPr/>
          <p:nvPr/>
        </p:nvSpPr>
        <p:spPr>
          <a:xfrm>
            <a:off x="1873188" y="5344357"/>
            <a:ext cx="8878" cy="399495"/>
          </a:xfrm>
          <a:custGeom>
            <a:avLst/>
            <a:gdLst>
              <a:gd name="connsiteX0" fmla="*/ 8878 w 8878"/>
              <a:gd name="connsiteY0" fmla="*/ 0 h 399495"/>
              <a:gd name="connsiteX1" fmla="*/ 0 w 8878"/>
              <a:gd name="connsiteY1" fmla="*/ 399495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78" h="399495">
                <a:moveTo>
                  <a:pt x="8878" y="0"/>
                </a:moveTo>
                <a:lnTo>
                  <a:pt x="0" y="399495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888419" y="2317072"/>
            <a:ext cx="0" cy="745724"/>
          </a:xfrm>
          <a:custGeom>
            <a:avLst/>
            <a:gdLst>
              <a:gd name="connsiteX0" fmla="*/ 0 w 0"/>
              <a:gd name="connsiteY0" fmla="*/ 745724 h 745724"/>
              <a:gd name="connsiteX1" fmla="*/ 0 w 0"/>
              <a:gd name="connsiteY1" fmla="*/ 0 h 7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45724">
                <a:moveTo>
                  <a:pt x="0" y="745724"/>
                </a:moveTo>
                <a:lnTo>
                  <a:pt x="0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948937" y="1980195"/>
            <a:ext cx="179428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prstClr val="black"/>
                </a:solidFill>
                <a:latin typeface="Euphemia" panose="020B0503040102020104" pitchFamily="34" charset="0"/>
              </a:rPr>
              <a:t>Augenheilkunde</a:t>
            </a:r>
          </a:p>
          <a:p>
            <a:endParaRPr lang="de-DE" sz="1600" dirty="0">
              <a:solidFill>
                <a:prstClr val="black"/>
              </a:solidFill>
              <a:latin typeface="Euphemia" panose="020B0503040102020104" pitchFamily="34" charset="0"/>
            </a:endParaRPr>
          </a:p>
          <a:p>
            <a:r>
              <a:rPr lang="de-DE" sz="1600" dirty="0">
                <a:solidFill>
                  <a:prstClr val="black"/>
                </a:solidFill>
                <a:latin typeface="Euphemia" panose="020B0503040102020104" pitchFamily="34" charset="0"/>
              </a:rPr>
              <a:t>Orthopädie</a:t>
            </a:r>
          </a:p>
          <a:p>
            <a:endParaRPr lang="de-DE" sz="1600" dirty="0">
              <a:solidFill>
                <a:prstClr val="black"/>
              </a:solidFill>
              <a:latin typeface="Euphemia" panose="020B0503040102020104" pitchFamily="34" charset="0"/>
            </a:endParaRPr>
          </a:p>
          <a:p>
            <a:r>
              <a:rPr lang="de-DE" sz="1600" dirty="0">
                <a:solidFill>
                  <a:prstClr val="black"/>
                </a:solidFill>
                <a:latin typeface="Euphemia" panose="020B0503040102020104" pitchFamily="34" charset="0"/>
              </a:rPr>
              <a:t>Unfall- und </a:t>
            </a:r>
          </a:p>
          <a:p>
            <a:r>
              <a:rPr lang="de-DE" sz="1600" dirty="0">
                <a:solidFill>
                  <a:prstClr val="black"/>
                </a:solidFill>
                <a:latin typeface="Euphemia" panose="020B0503040102020104" pitchFamily="34" charset="0"/>
              </a:rPr>
              <a:t>Handchirurgie</a:t>
            </a:r>
          </a:p>
          <a:p>
            <a:endParaRPr lang="de-DE" sz="1600" dirty="0">
              <a:solidFill>
                <a:prstClr val="black"/>
              </a:solidFill>
              <a:latin typeface="Euphemia" panose="020B0503040102020104" pitchFamily="34" charset="0"/>
            </a:endParaRPr>
          </a:p>
          <a:p>
            <a:r>
              <a:rPr lang="de-DE" sz="1600" dirty="0">
                <a:solidFill>
                  <a:prstClr val="black"/>
                </a:solidFill>
                <a:latin typeface="Euphemia" panose="020B0503040102020104" pitchFamily="34" charset="0"/>
              </a:rPr>
              <a:t>Dermatologie</a:t>
            </a:r>
          </a:p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278810" y="6539730"/>
            <a:ext cx="2058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Euphemia" panose="020B0503040102020104" pitchFamily="34" charset="0"/>
              </a:rPr>
              <a:t>Quelle: Hauptseminar SS 2014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AF19B5CC-5DA9-48F5-B324-B2824500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5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9"/>
    </mc:Choice>
    <mc:Fallback xmlns="">
      <p:transition spd="slow" advTm="26759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Realität: Zentral-</a:t>
            </a:r>
            <a:r>
              <a:rPr lang="de-DE" dirty="0" err="1"/>
              <a:t>OP</a:t>
            </a:r>
            <a:r>
              <a:rPr lang="de-DE" dirty="0"/>
              <a:t> 2 UMG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ZOP 2</a:t>
            </a:r>
          </a:p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6791" r="17456" b="72"/>
          <a:stretch/>
        </p:blipFill>
        <p:spPr bwMode="auto">
          <a:xfrm rot="16200000">
            <a:off x="2091141" y="-1631"/>
            <a:ext cx="3679242" cy="735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2627784" y="2852936"/>
            <a:ext cx="1376450" cy="1944216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Holding Area</a:t>
            </a:r>
          </a:p>
        </p:txBody>
      </p:sp>
      <p:sp>
        <p:nvSpPr>
          <p:cNvPr id="9" name="Rechteck 8"/>
          <p:cNvSpPr/>
          <p:nvPr/>
        </p:nvSpPr>
        <p:spPr>
          <a:xfrm>
            <a:off x="355772" y="3769975"/>
            <a:ext cx="398895" cy="526032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1</a:t>
            </a:r>
          </a:p>
        </p:txBody>
      </p:sp>
      <p:sp>
        <p:nvSpPr>
          <p:cNvPr id="10" name="Rechteck 9"/>
          <p:cNvSpPr/>
          <p:nvPr/>
        </p:nvSpPr>
        <p:spPr>
          <a:xfrm>
            <a:off x="355772" y="3200260"/>
            <a:ext cx="398895" cy="467584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2</a:t>
            </a:r>
          </a:p>
        </p:txBody>
      </p:sp>
      <p:sp>
        <p:nvSpPr>
          <p:cNvPr id="11" name="Rechteck 10"/>
          <p:cNvSpPr/>
          <p:nvPr/>
        </p:nvSpPr>
        <p:spPr>
          <a:xfrm>
            <a:off x="1506602" y="3103956"/>
            <a:ext cx="689134" cy="397052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4</a:t>
            </a:r>
          </a:p>
        </p:txBody>
      </p:sp>
      <p:sp>
        <p:nvSpPr>
          <p:cNvPr id="12" name="Rechteck 11"/>
          <p:cNvSpPr/>
          <p:nvPr/>
        </p:nvSpPr>
        <p:spPr>
          <a:xfrm>
            <a:off x="1287082" y="1914008"/>
            <a:ext cx="711601" cy="434872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3</a:t>
            </a:r>
          </a:p>
        </p:txBody>
      </p:sp>
      <p:sp>
        <p:nvSpPr>
          <p:cNvPr id="13" name="Rechteck 12"/>
          <p:cNvSpPr/>
          <p:nvPr/>
        </p:nvSpPr>
        <p:spPr>
          <a:xfrm>
            <a:off x="2063636" y="1917152"/>
            <a:ext cx="492140" cy="431728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5</a:t>
            </a:r>
          </a:p>
        </p:txBody>
      </p:sp>
      <p:sp>
        <p:nvSpPr>
          <p:cNvPr id="14" name="Rechteck 13"/>
          <p:cNvSpPr/>
          <p:nvPr/>
        </p:nvSpPr>
        <p:spPr>
          <a:xfrm>
            <a:off x="3851920" y="1936041"/>
            <a:ext cx="455880" cy="409136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6</a:t>
            </a:r>
          </a:p>
        </p:txBody>
      </p:sp>
      <p:sp>
        <p:nvSpPr>
          <p:cNvPr id="15" name="Rechteck 14"/>
          <p:cNvSpPr/>
          <p:nvPr/>
        </p:nvSpPr>
        <p:spPr>
          <a:xfrm>
            <a:off x="4423579" y="1938014"/>
            <a:ext cx="512865" cy="409136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7</a:t>
            </a:r>
          </a:p>
        </p:txBody>
      </p:sp>
      <p:sp>
        <p:nvSpPr>
          <p:cNvPr id="16" name="Rechteck 15"/>
          <p:cNvSpPr/>
          <p:nvPr/>
        </p:nvSpPr>
        <p:spPr>
          <a:xfrm>
            <a:off x="4436282" y="3100445"/>
            <a:ext cx="639774" cy="467584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8</a:t>
            </a:r>
          </a:p>
        </p:txBody>
      </p:sp>
      <p:sp>
        <p:nvSpPr>
          <p:cNvPr id="17" name="Rechteck 16"/>
          <p:cNvSpPr/>
          <p:nvPr/>
        </p:nvSpPr>
        <p:spPr>
          <a:xfrm>
            <a:off x="5597098" y="1936041"/>
            <a:ext cx="740805" cy="409136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9</a:t>
            </a:r>
          </a:p>
        </p:txBody>
      </p:sp>
      <p:sp>
        <p:nvSpPr>
          <p:cNvPr id="18" name="Rechteck 17"/>
          <p:cNvSpPr/>
          <p:nvPr/>
        </p:nvSpPr>
        <p:spPr>
          <a:xfrm>
            <a:off x="6446444" y="1936041"/>
            <a:ext cx="512865" cy="409136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10</a:t>
            </a:r>
          </a:p>
        </p:txBody>
      </p:sp>
      <p:sp>
        <p:nvSpPr>
          <p:cNvPr id="19" name="Rechteck 18"/>
          <p:cNvSpPr/>
          <p:nvPr/>
        </p:nvSpPr>
        <p:spPr>
          <a:xfrm>
            <a:off x="6337903" y="3030596"/>
            <a:ext cx="398895" cy="467584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11</a:t>
            </a:r>
          </a:p>
        </p:txBody>
      </p:sp>
      <p:sp>
        <p:nvSpPr>
          <p:cNvPr id="20" name="Rechteck 19"/>
          <p:cNvSpPr/>
          <p:nvPr/>
        </p:nvSpPr>
        <p:spPr>
          <a:xfrm>
            <a:off x="6759861" y="2974976"/>
            <a:ext cx="398895" cy="526032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Euphemia" panose="020B0503040102020104" pitchFamily="34" charset="0"/>
              </a:rPr>
              <a:t>12</a:t>
            </a:r>
          </a:p>
        </p:txBody>
      </p:sp>
      <p:sp>
        <p:nvSpPr>
          <p:cNvPr id="24" name="Freihandform 23"/>
          <p:cNvSpPr/>
          <p:nvPr/>
        </p:nvSpPr>
        <p:spPr>
          <a:xfrm>
            <a:off x="428625" y="2352675"/>
            <a:ext cx="5819775" cy="2524125"/>
          </a:xfrm>
          <a:custGeom>
            <a:avLst/>
            <a:gdLst>
              <a:gd name="connsiteX0" fmla="*/ 728663 w 5819775"/>
              <a:gd name="connsiteY0" fmla="*/ 2524125 h 2524125"/>
              <a:gd name="connsiteX1" fmla="*/ 723900 w 5819775"/>
              <a:gd name="connsiteY1" fmla="*/ 1566863 h 2524125"/>
              <a:gd name="connsiteX2" fmla="*/ 328613 w 5819775"/>
              <a:gd name="connsiteY2" fmla="*/ 1566863 h 2524125"/>
              <a:gd name="connsiteX3" fmla="*/ 728663 w 5819775"/>
              <a:gd name="connsiteY3" fmla="*/ 1562100 h 2524125"/>
              <a:gd name="connsiteX4" fmla="*/ 719138 w 5819775"/>
              <a:gd name="connsiteY4" fmla="*/ 1147763 h 2524125"/>
              <a:gd name="connsiteX5" fmla="*/ 323850 w 5819775"/>
              <a:gd name="connsiteY5" fmla="*/ 1157288 h 2524125"/>
              <a:gd name="connsiteX6" fmla="*/ 723900 w 5819775"/>
              <a:gd name="connsiteY6" fmla="*/ 1147763 h 2524125"/>
              <a:gd name="connsiteX7" fmla="*/ 728663 w 5819775"/>
              <a:gd name="connsiteY7" fmla="*/ 376238 h 2524125"/>
              <a:gd name="connsiteX8" fmla="*/ 0 w 5819775"/>
              <a:gd name="connsiteY8" fmla="*/ 376238 h 2524125"/>
              <a:gd name="connsiteX9" fmla="*/ 233363 w 5819775"/>
              <a:gd name="connsiteY9" fmla="*/ 376238 h 2524125"/>
              <a:gd name="connsiteX10" fmla="*/ 238125 w 5819775"/>
              <a:gd name="connsiteY10" fmla="*/ 147638 h 2524125"/>
              <a:gd name="connsiteX11" fmla="*/ 233363 w 5819775"/>
              <a:gd name="connsiteY11" fmla="*/ 376238 h 2524125"/>
              <a:gd name="connsiteX12" fmla="*/ 1457325 w 5819775"/>
              <a:gd name="connsiteY12" fmla="*/ 381000 h 2524125"/>
              <a:gd name="connsiteX13" fmla="*/ 1452563 w 5819775"/>
              <a:gd name="connsiteY13" fmla="*/ 4763 h 2524125"/>
              <a:gd name="connsiteX14" fmla="*/ 1452563 w 5819775"/>
              <a:gd name="connsiteY14" fmla="*/ 738188 h 2524125"/>
              <a:gd name="connsiteX15" fmla="*/ 1452563 w 5819775"/>
              <a:gd name="connsiteY15" fmla="*/ 381000 h 2524125"/>
              <a:gd name="connsiteX16" fmla="*/ 1909763 w 5819775"/>
              <a:gd name="connsiteY16" fmla="*/ 376238 h 2524125"/>
              <a:gd name="connsiteX17" fmla="*/ 1909763 w 5819775"/>
              <a:gd name="connsiteY17" fmla="*/ 9525 h 2524125"/>
              <a:gd name="connsiteX18" fmla="*/ 1914525 w 5819775"/>
              <a:gd name="connsiteY18" fmla="*/ 371475 h 2524125"/>
              <a:gd name="connsiteX19" fmla="*/ 2528888 w 5819775"/>
              <a:gd name="connsiteY19" fmla="*/ 376238 h 2524125"/>
              <a:gd name="connsiteX20" fmla="*/ 2528888 w 5819775"/>
              <a:gd name="connsiteY20" fmla="*/ 495300 h 2524125"/>
              <a:gd name="connsiteX21" fmla="*/ 2528888 w 5819775"/>
              <a:gd name="connsiteY21" fmla="*/ 381000 h 2524125"/>
              <a:gd name="connsiteX22" fmla="*/ 3233738 w 5819775"/>
              <a:gd name="connsiteY22" fmla="*/ 376238 h 2524125"/>
              <a:gd name="connsiteX23" fmla="*/ 3228975 w 5819775"/>
              <a:gd name="connsiteY23" fmla="*/ 500063 h 2524125"/>
              <a:gd name="connsiteX24" fmla="*/ 3233738 w 5819775"/>
              <a:gd name="connsiteY24" fmla="*/ 385763 h 2524125"/>
              <a:gd name="connsiteX25" fmla="*/ 3800475 w 5819775"/>
              <a:gd name="connsiteY25" fmla="*/ 376238 h 2524125"/>
              <a:gd name="connsiteX26" fmla="*/ 3800475 w 5819775"/>
              <a:gd name="connsiteY26" fmla="*/ 0 h 2524125"/>
              <a:gd name="connsiteX27" fmla="*/ 3800475 w 5819775"/>
              <a:gd name="connsiteY27" fmla="*/ 376238 h 2524125"/>
              <a:gd name="connsiteX28" fmla="*/ 4229100 w 5819775"/>
              <a:gd name="connsiteY28" fmla="*/ 371475 h 2524125"/>
              <a:gd name="connsiteX29" fmla="*/ 4229100 w 5819775"/>
              <a:gd name="connsiteY29" fmla="*/ 0 h 2524125"/>
              <a:gd name="connsiteX30" fmla="*/ 4229100 w 5819775"/>
              <a:gd name="connsiteY30" fmla="*/ 752475 h 2524125"/>
              <a:gd name="connsiteX31" fmla="*/ 4229100 w 5819775"/>
              <a:gd name="connsiteY31" fmla="*/ 376238 h 2524125"/>
              <a:gd name="connsiteX32" fmla="*/ 5819775 w 5819775"/>
              <a:gd name="connsiteY32" fmla="*/ 371475 h 2524125"/>
              <a:gd name="connsiteX33" fmla="*/ 5815013 w 5819775"/>
              <a:gd name="connsiteY33" fmla="*/ 0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19775" h="2524125">
                <a:moveTo>
                  <a:pt x="728663" y="2524125"/>
                </a:moveTo>
                <a:cubicBezTo>
                  <a:pt x="727075" y="2205038"/>
                  <a:pt x="725488" y="1885950"/>
                  <a:pt x="723900" y="1566863"/>
                </a:cubicBezTo>
                <a:lnTo>
                  <a:pt x="328613" y="1566863"/>
                </a:lnTo>
                <a:lnTo>
                  <a:pt x="728663" y="1562100"/>
                </a:lnTo>
                <a:lnTo>
                  <a:pt x="719138" y="1147763"/>
                </a:lnTo>
                <a:lnTo>
                  <a:pt x="323850" y="1157288"/>
                </a:lnTo>
                <a:lnTo>
                  <a:pt x="723900" y="1147763"/>
                </a:lnTo>
                <a:cubicBezTo>
                  <a:pt x="725488" y="890588"/>
                  <a:pt x="727075" y="633413"/>
                  <a:pt x="728663" y="376238"/>
                </a:cubicBezTo>
                <a:lnTo>
                  <a:pt x="0" y="376238"/>
                </a:lnTo>
                <a:lnTo>
                  <a:pt x="233363" y="376238"/>
                </a:lnTo>
                <a:cubicBezTo>
                  <a:pt x="234950" y="300038"/>
                  <a:pt x="236538" y="223838"/>
                  <a:pt x="238125" y="147638"/>
                </a:cubicBezTo>
                <a:cubicBezTo>
                  <a:pt x="236538" y="223838"/>
                  <a:pt x="234950" y="300038"/>
                  <a:pt x="233363" y="376238"/>
                </a:cubicBezTo>
                <a:lnTo>
                  <a:pt x="1457325" y="381000"/>
                </a:lnTo>
                <a:cubicBezTo>
                  <a:pt x="1455738" y="255588"/>
                  <a:pt x="1454150" y="130175"/>
                  <a:pt x="1452563" y="4763"/>
                </a:cubicBezTo>
                <a:lnTo>
                  <a:pt x="1452563" y="738188"/>
                </a:lnTo>
                <a:lnTo>
                  <a:pt x="1452563" y="381000"/>
                </a:lnTo>
                <a:lnTo>
                  <a:pt x="1909763" y="376238"/>
                </a:lnTo>
                <a:lnTo>
                  <a:pt x="1909763" y="9525"/>
                </a:lnTo>
                <a:cubicBezTo>
                  <a:pt x="1911350" y="130175"/>
                  <a:pt x="1912938" y="250825"/>
                  <a:pt x="1914525" y="371475"/>
                </a:cubicBezTo>
                <a:lnTo>
                  <a:pt x="2528888" y="376238"/>
                </a:lnTo>
                <a:lnTo>
                  <a:pt x="2528888" y="495300"/>
                </a:lnTo>
                <a:lnTo>
                  <a:pt x="2528888" y="381000"/>
                </a:lnTo>
                <a:lnTo>
                  <a:pt x="3233738" y="376238"/>
                </a:lnTo>
                <a:lnTo>
                  <a:pt x="3228975" y="500063"/>
                </a:lnTo>
                <a:lnTo>
                  <a:pt x="3233738" y="385763"/>
                </a:lnTo>
                <a:lnTo>
                  <a:pt x="3800475" y="376238"/>
                </a:lnTo>
                <a:lnTo>
                  <a:pt x="3800475" y="0"/>
                </a:lnTo>
                <a:lnTo>
                  <a:pt x="3800475" y="376238"/>
                </a:lnTo>
                <a:lnTo>
                  <a:pt x="4229100" y="371475"/>
                </a:lnTo>
                <a:lnTo>
                  <a:pt x="4229100" y="0"/>
                </a:lnTo>
                <a:lnTo>
                  <a:pt x="4229100" y="752475"/>
                </a:lnTo>
                <a:lnTo>
                  <a:pt x="4229100" y="376238"/>
                </a:lnTo>
                <a:lnTo>
                  <a:pt x="5819775" y="371475"/>
                </a:lnTo>
                <a:cubicBezTo>
                  <a:pt x="5818188" y="247650"/>
                  <a:pt x="5816600" y="123825"/>
                  <a:pt x="5815013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Freihandform 24"/>
          <p:cNvSpPr/>
          <p:nvPr/>
        </p:nvSpPr>
        <p:spPr>
          <a:xfrm>
            <a:off x="6243638" y="2376488"/>
            <a:ext cx="852487" cy="652462"/>
          </a:xfrm>
          <a:custGeom>
            <a:avLst/>
            <a:gdLst>
              <a:gd name="connsiteX0" fmla="*/ 0 w 852487"/>
              <a:gd name="connsiteY0" fmla="*/ 352425 h 652462"/>
              <a:gd name="connsiteX1" fmla="*/ 390525 w 852487"/>
              <a:gd name="connsiteY1" fmla="*/ 347662 h 652462"/>
              <a:gd name="connsiteX2" fmla="*/ 390525 w 852487"/>
              <a:gd name="connsiteY2" fmla="*/ 0 h 652462"/>
              <a:gd name="connsiteX3" fmla="*/ 395287 w 852487"/>
              <a:gd name="connsiteY3" fmla="*/ 652462 h 652462"/>
              <a:gd name="connsiteX4" fmla="*/ 390525 w 852487"/>
              <a:gd name="connsiteY4" fmla="*/ 347662 h 652462"/>
              <a:gd name="connsiteX5" fmla="*/ 842962 w 852487"/>
              <a:gd name="connsiteY5" fmla="*/ 352425 h 652462"/>
              <a:gd name="connsiteX6" fmla="*/ 852487 w 852487"/>
              <a:gd name="connsiteY6" fmla="*/ 595312 h 65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487" h="652462">
                <a:moveTo>
                  <a:pt x="0" y="352425"/>
                </a:moveTo>
                <a:lnTo>
                  <a:pt x="390525" y="347662"/>
                </a:lnTo>
                <a:lnTo>
                  <a:pt x="390525" y="0"/>
                </a:lnTo>
                <a:cubicBezTo>
                  <a:pt x="392112" y="217487"/>
                  <a:pt x="393700" y="434975"/>
                  <a:pt x="395287" y="652462"/>
                </a:cubicBezTo>
                <a:cubicBezTo>
                  <a:pt x="393700" y="550862"/>
                  <a:pt x="392112" y="449262"/>
                  <a:pt x="390525" y="347662"/>
                </a:cubicBezTo>
                <a:lnTo>
                  <a:pt x="842962" y="352425"/>
                </a:lnTo>
                <a:lnTo>
                  <a:pt x="852487" y="595312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Freihandform 25"/>
          <p:cNvSpPr/>
          <p:nvPr/>
        </p:nvSpPr>
        <p:spPr>
          <a:xfrm>
            <a:off x="6153150" y="2724150"/>
            <a:ext cx="0" cy="238125"/>
          </a:xfrm>
          <a:custGeom>
            <a:avLst/>
            <a:gdLst>
              <a:gd name="connsiteX0" fmla="*/ 0 w 0"/>
              <a:gd name="connsiteY0" fmla="*/ 0 h 238125"/>
              <a:gd name="connsiteX1" fmla="*/ 0 w 0"/>
              <a:gd name="connsiteY1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8125">
                <a:moveTo>
                  <a:pt x="0" y="0"/>
                </a:moveTo>
                <a:lnTo>
                  <a:pt x="0" y="238125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Freihandform 26"/>
          <p:cNvSpPr/>
          <p:nvPr/>
        </p:nvSpPr>
        <p:spPr>
          <a:xfrm>
            <a:off x="1152525" y="2009775"/>
            <a:ext cx="0" cy="719138"/>
          </a:xfrm>
          <a:custGeom>
            <a:avLst/>
            <a:gdLst>
              <a:gd name="connsiteX0" fmla="*/ 0 w 0"/>
              <a:gd name="connsiteY0" fmla="*/ 719138 h 719138"/>
              <a:gd name="connsiteX1" fmla="*/ 0 w 0"/>
              <a:gd name="connsiteY1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19138">
                <a:moveTo>
                  <a:pt x="0" y="719138"/>
                </a:moveTo>
                <a:lnTo>
                  <a:pt x="0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Freihandform 28"/>
          <p:cNvSpPr/>
          <p:nvPr/>
        </p:nvSpPr>
        <p:spPr>
          <a:xfrm>
            <a:off x="5462588" y="2009775"/>
            <a:ext cx="4762" cy="2152650"/>
          </a:xfrm>
          <a:custGeom>
            <a:avLst/>
            <a:gdLst>
              <a:gd name="connsiteX0" fmla="*/ 0 w 4762"/>
              <a:gd name="connsiteY0" fmla="*/ 2152650 h 2152650"/>
              <a:gd name="connsiteX1" fmla="*/ 4762 w 4762"/>
              <a:gd name="connsiteY1" fmla="*/ 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2152650">
                <a:moveTo>
                  <a:pt x="0" y="2152650"/>
                </a:moveTo>
                <a:cubicBezTo>
                  <a:pt x="1587" y="1435100"/>
                  <a:pt x="3175" y="717550"/>
                  <a:pt x="4762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50066" y="5593251"/>
            <a:ext cx="7418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prstClr val="black"/>
                </a:solidFill>
                <a:latin typeface="Euphemia" panose="020B0503040102020104" pitchFamily="34" charset="0"/>
              </a:rPr>
              <a:t>Mund-, Kiefer- und Gesichtschirurgie, Kinderheilkunde, Urologie, Gynäkologie,</a:t>
            </a:r>
          </a:p>
          <a:p>
            <a:r>
              <a:rPr lang="de-DE" sz="1600" dirty="0">
                <a:solidFill>
                  <a:prstClr val="black"/>
                </a:solidFill>
                <a:latin typeface="Euphemia" panose="020B0503040102020104" pitchFamily="34" charset="0"/>
              </a:rPr>
              <a:t>Neurochirurgie und Allgemein- und </a:t>
            </a:r>
            <a:r>
              <a:rPr lang="de-DE" sz="1600" dirty="0" err="1">
                <a:solidFill>
                  <a:prstClr val="black"/>
                </a:solidFill>
                <a:latin typeface="Euphemia" panose="020B0503040102020104" pitchFamily="34" charset="0"/>
              </a:rPr>
              <a:t>Viszeralchirurgie</a:t>
            </a:r>
            <a:endParaRPr lang="de-DE" sz="1600" dirty="0">
              <a:solidFill>
                <a:prstClr val="black"/>
              </a:solidFill>
              <a:latin typeface="Euphemia" panose="020B0503040102020104" pitchFamily="34" charset="0"/>
            </a:endParaRPr>
          </a:p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278810" y="6539730"/>
            <a:ext cx="2058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Euphemia" panose="020B0503040102020104" pitchFamily="34" charset="0"/>
              </a:rPr>
              <a:t>Quelle: Hauptseminar SS 2014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CE7079BC-298A-4042-8FC4-7BC06BBC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4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97"/>
    </mc:Choice>
    <mc:Fallback xmlns="">
      <p:transition spd="slow" advTm="106297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095715"/>
          </a:xfrm>
        </p:spPr>
        <p:txBody>
          <a:bodyPr/>
          <a:lstStyle/>
          <a:p>
            <a:r>
              <a:rPr lang="de-DE" dirty="0" err="1"/>
              <a:t>OP</a:t>
            </a:r>
            <a:r>
              <a:rPr lang="de-DE" dirty="0"/>
              <a:t>-Planungssystem </a:t>
            </a:r>
            <a:r>
              <a:rPr lang="de-DE" dirty="0" err="1"/>
              <a:t>myMedis</a:t>
            </a:r>
            <a:r>
              <a:rPr lang="de-DE" dirty="0"/>
              <a:t> (Screenshot)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r="35258" b="56897"/>
          <a:stretch/>
        </p:blipFill>
        <p:spPr bwMode="auto">
          <a:xfrm>
            <a:off x="858010" y="1095602"/>
            <a:ext cx="7321635" cy="576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58010" y="2996952"/>
            <a:ext cx="1814407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Euphemia" panose="020B0503040102020104" pitchFamily="34" charset="0"/>
              </a:rPr>
              <a:t>Vorbereitung OP-Pflege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44716" y="2996952"/>
            <a:ext cx="1941557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Euphemia" panose="020B0503040102020104" pitchFamily="34" charset="0"/>
              </a:rPr>
              <a:t>Nachbereitung OP-Pflege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18511" y="4364727"/>
            <a:ext cx="1893403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Euphemia" panose="020B0503040102020104" pitchFamily="34" charset="0"/>
              </a:rPr>
              <a:t>Vorbereitung Anästhesie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28140" y="4087728"/>
            <a:ext cx="2020553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Euphemia" panose="020B0503040102020104" pitchFamily="34" charset="0"/>
              </a:rPr>
              <a:t>Nachbereitung Anästhesie</a:t>
            </a:r>
          </a:p>
        </p:txBody>
      </p:sp>
      <p:cxnSp>
        <p:nvCxnSpPr>
          <p:cNvPr id="14" name="Gerade Verbindung mit Pfeil 13"/>
          <p:cNvCxnSpPr>
            <a:stCxn id="2" idx="2"/>
          </p:cNvCxnSpPr>
          <p:nvPr/>
        </p:nvCxnSpPr>
        <p:spPr>
          <a:xfrm>
            <a:off x="1765214" y="3273951"/>
            <a:ext cx="619906" cy="443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0" idx="2"/>
          </p:cNvCxnSpPr>
          <p:nvPr/>
        </p:nvCxnSpPr>
        <p:spPr>
          <a:xfrm flipH="1">
            <a:off x="3405052" y="3273951"/>
            <a:ext cx="510443" cy="3995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2075167" y="4005064"/>
            <a:ext cx="309953" cy="3596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3383868" y="3994031"/>
            <a:ext cx="544272" cy="936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C084C400-C71F-484C-ADB5-6D48E487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8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67"/>
    </mc:Choice>
    <mc:Fallback xmlns="">
      <p:transition spd="slow" advTm="59267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8" name="Rectangle 4"/>
          <p:cNvSpPr>
            <a:spLocks noChangeAspect="1" noChangeArrowheads="1"/>
          </p:cNvSpPr>
          <p:nvPr/>
        </p:nvSpPr>
        <p:spPr bwMode="auto">
          <a:xfrm>
            <a:off x="2241972" y="2287860"/>
            <a:ext cx="3490913" cy="2681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OP-Planung mit MPM</a:t>
            </a:r>
          </a:p>
        </p:txBody>
      </p:sp>
      <p:sp>
        <p:nvSpPr>
          <p:cNvPr id="1526789" name="Line 5"/>
          <p:cNvSpPr>
            <a:spLocks noChangeShapeType="1"/>
          </p:cNvSpPr>
          <p:nvPr/>
        </p:nvSpPr>
        <p:spPr bwMode="auto">
          <a:xfrm>
            <a:off x="2932535" y="3978548"/>
            <a:ext cx="0" cy="1003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6790" name="Line 6"/>
          <p:cNvSpPr>
            <a:spLocks noChangeShapeType="1"/>
          </p:cNvSpPr>
          <p:nvPr/>
        </p:nvSpPr>
        <p:spPr bwMode="auto">
          <a:xfrm>
            <a:off x="2241972" y="4308748"/>
            <a:ext cx="349091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6791" name="Line 7"/>
          <p:cNvSpPr>
            <a:spLocks noChangeShapeType="1"/>
          </p:cNvSpPr>
          <p:nvPr/>
        </p:nvSpPr>
        <p:spPr bwMode="auto">
          <a:xfrm>
            <a:off x="2241972" y="3978548"/>
            <a:ext cx="349091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6792" name="Line 8"/>
          <p:cNvSpPr>
            <a:spLocks noChangeShapeType="1"/>
          </p:cNvSpPr>
          <p:nvPr/>
        </p:nvSpPr>
        <p:spPr bwMode="auto">
          <a:xfrm>
            <a:off x="3269085" y="3978548"/>
            <a:ext cx="0" cy="1003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6793" name="Line 9"/>
          <p:cNvSpPr>
            <a:spLocks noChangeShapeType="1"/>
          </p:cNvSpPr>
          <p:nvPr/>
        </p:nvSpPr>
        <p:spPr bwMode="auto">
          <a:xfrm>
            <a:off x="3759622" y="3978548"/>
            <a:ext cx="0" cy="1003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6794" name="Line 10"/>
          <p:cNvSpPr>
            <a:spLocks noChangeShapeType="1"/>
          </p:cNvSpPr>
          <p:nvPr/>
        </p:nvSpPr>
        <p:spPr bwMode="auto">
          <a:xfrm>
            <a:off x="4248572" y="3978548"/>
            <a:ext cx="0" cy="1003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6795" name="Line 11"/>
          <p:cNvSpPr>
            <a:spLocks noChangeShapeType="1"/>
          </p:cNvSpPr>
          <p:nvPr/>
        </p:nvSpPr>
        <p:spPr bwMode="auto">
          <a:xfrm>
            <a:off x="4743872" y="3978548"/>
            <a:ext cx="0" cy="1003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6796" name="Line 12"/>
          <p:cNvSpPr>
            <a:spLocks noChangeShapeType="1"/>
          </p:cNvSpPr>
          <p:nvPr/>
        </p:nvSpPr>
        <p:spPr bwMode="auto">
          <a:xfrm>
            <a:off x="5232822" y="3978548"/>
            <a:ext cx="0" cy="1003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8140" name="Rectangle 13"/>
          <p:cNvSpPr>
            <a:spLocks noChangeAspect="1" noChangeArrowheads="1"/>
          </p:cNvSpPr>
          <p:nvPr/>
        </p:nvSpPr>
        <p:spPr bwMode="auto">
          <a:xfrm>
            <a:off x="2437235" y="2441848"/>
            <a:ext cx="174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effectLst/>
                <a:latin typeface="Arial" charset="0"/>
              </a:rPr>
              <a:t>Ausführender</a:t>
            </a:r>
            <a:endParaRPr lang="de-DE" sz="1600">
              <a:effectLst/>
              <a:latin typeface="Times New Roman" pitchFamily="18" charset="0"/>
            </a:endParaRPr>
          </a:p>
        </p:txBody>
      </p:sp>
      <p:sp>
        <p:nvSpPr>
          <p:cNvPr id="48141" name="Rectangle 14"/>
          <p:cNvSpPr>
            <a:spLocks noChangeAspect="1" noChangeArrowheads="1"/>
          </p:cNvSpPr>
          <p:nvPr/>
        </p:nvSpPr>
        <p:spPr bwMode="auto">
          <a:xfrm>
            <a:off x="4286672" y="2437085"/>
            <a:ext cx="269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effectLst/>
                <a:latin typeface="Arial" charset="0"/>
              </a:rPr>
              <a:t>An</a:t>
            </a:r>
            <a:endParaRPr lang="de-DE" sz="1600">
              <a:effectLst/>
              <a:latin typeface="Times New Roman" pitchFamily="18" charset="0"/>
            </a:endParaRPr>
          </a:p>
        </p:txBody>
      </p:sp>
      <p:sp>
        <p:nvSpPr>
          <p:cNvPr id="48142" name="Rectangle 15"/>
          <p:cNvSpPr>
            <a:spLocks noChangeAspect="1" noChangeArrowheads="1"/>
          </p:cNvSpPr>
          <p:nvPr/>
        </p:nvSpPr>
        <p:spPr bwMode="auto">
          <a:xfrm>
            <a:off x="5248697" y="243708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effectLst/>
                <a:latin typeface="Arial" charset="0"/>
              </a:rPr>
              <a:t>1</a:t>
            </a:r>
            <a:endParaRPr lang="de-DE" sz="1600">
              <a:effectLst/>
              <a:latin typeface="Times New Roman" pitchFamily="18" charset="0"/>
            </a:endParaRPr>
          </a:p>
        </p:txBody>
      </p:sp>
      <p:sp>
        <p:nvSpPr>
          <p:cNvPr id="48143" name="Rectangle 16"/>
          <p:cNvSpPr>
            <a:spLocks noChangeAspect="1" noChangeArrowheads="1"/>
          </p:cNvSpPr>
          <p:nvPr/>
        </p:nvSpPr>
        <p:spPr bwMode="auto">
          <a:xfrm>
            <a:off x="2521372" y="4018235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1600">
                <a:solidFill>
                  <a:srgbClr val="000000"/>
                </a:solidFill>
                <a:effectLst/>
                <a:latin typeface="Arial" charset="0"/>
              </a:rPr>
              <a:t>D</a:t>
            </a:r>
            <a:endParaRPr lang="de-DE" sz="1600">
              <a:effectLst/>
              <a:latin typeface="Times New Roman" pitchFamily="18" charset="0"/>
            </a:endParaRPr>
          </a:p>
        </p:txBody>
      </p:sp>
      <p:sp>
        <p:nvSpPr>
          <p:cNvPr id="48144" name="Rectangle 17"/>
          <p:cNvSpPr>
            <a:spLocks noChangeAspect="1" noChangeArrowheads="1"/>
          </p:cNvSpPr>
          <p:nvPr/>
        </p:nvSpPr>
        <p:spPr bwMode="auto">
          <a:xfrm>
            <a:off x="4880397" y="4018235"/>
            <a:ext cx="211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1600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de-DE" sz="1600" baseline="30000">
                <a:solidFill>
                  <a:srgbClr val="000000"/>
                </a:solidFill>
                <a:effectLst/>
                <a:latin typeface="Arial" charset="0"/>
              </a:rPr>
              <a:t>II</a:t>
            </a:r>
            <a:endParaRPr lang="de-DE" sz="1600" baseline="30000">
              <a:effectLst/>
              <a:latin typeface="Times New Roman" pitchFamily="18" charset="0"/>
            </a:endParaRPr>
          </a:p>
        </p:txBody>
      </p:sp>
      <p:sp>
        <p:nvSpPr>
          <p:cNvPr id="48145" name="Rectangle 18"/>
          <p:cNvSpPr>
            <a:spLocks noChangeAspect="1" noChangeArrowheads="1"/>
          </p:cNvSpPr>
          <p:nvPr/>
        </p:nvSpPr>
        <p:spPr bwMode="auto">
          <a:xfrm>
            <a:off x="4413672" y="4018235"/>
            <a:ext cx="17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1600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de-DE" sz="1600" baseline="30000">
                <a:solidFill>
                  <a:srgbClr val="000000"/>
                </a:solidFill>
                <a:effectLst/>
                <a:latin typeface="Arial" charset="0"/>
              </a:rPr>
              <a:t>I</a:t>
            </a:r>
            <a:endParaRPr lang="de-DE" sz="1600" baseline="30000">
              <a:effectLst/>
              <a:latin typeface="Times New Roman" pitchFamily="18" charset="0"/>
            </a:endParaRPr>
          </a:p>
        </p:txBody>
      </p:sp>
      <p:sp>
        <p:nvSpPr>
          <p:cNvPr id="48146" name="Rectangle 19"/>
          <p:cNvSpPr>
            <a:spLocks noChangeAspect="1" noChangeArrowheads="1"/>
          </p:cNvSpPr>
          <p:nvPr/>
        </p:nvSpPr>
        <p:spPr bwMode="auto">
          <a:xfrm>
            <a:off x="5358235" y="4018235"/>
            <a:ext cx="24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1600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de-DE" sz="1600" baseline="30000">
                <a:solidFill>
                  <a:srgbClr val="000000"/>
                </a:solidFill>
                <a:effectLst/>
                <a:latin typeface="Arial" charset="0"/>
              </a:rPr>
              <a:t>III</a:t>
            </a:r>
            <a:endParaRPr lang="de-DE" sz="1600" baseline="30000">
              <a:effectLst/>
              <a:latin typeface="Times New Roman" pitchFamily="18" charset="0"/>
            </a:endParaRPr>
          </a:p>
        </p:txBody>
      </p:sp>
      <p:sp>
        <p:nvSpPr>
          <p:cNvPr id="48147" name="Rectangle 20"/>
          <p:cNvSpPr>
            <a:spLocks noChangeAspect="1" noChangeArrowheads="1"/>
          </p:cNvSpPr>
          <p:nvPr/>
        </p:nvSpPr>
        <p:spPr bwMode="auto">
          <a:xfrm>
            <a:off x="3030960" y="4396060"/>
            <a:ext cx="1238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de-DE" sz="1600">
                <a:solidFill>
                  <a:srgbClr val="000000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48148" name="Rectangle 21"/>
          <p:cNvSpPr>
            <a:spLocks noChangeAspect="1" noChangeArrowheads="1"/>
          </p:cNvSpPr>
          <p:nvPr/>
        </p:nvSpPr>
        <p:spPr bwMode="auto">
          <a:xfrm>
            <a:off x="3940597" y="4018235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1600">
                <a:solidFill>
                  <a:srgbClr val="000000"/>
                </a:solidFill>
                <a:effectLst/>
                <a:latin typeface="Arial" charset="0"/>
              </a:rPr>
              <a:t>E</a:t>
            </a:r>
            <a:endParaRPr lang="de-DE" sz="1600">
              <a:effectLst/>
              <a:latin typeface="Times New Roman" pitchFamily="18" charset="0"/>
            </a:endParaRPr>
          </a:p>
        </p:txBody>
      </p:sp>
      <p:sp>
        <p:nvSpPr>
          <p:cNvPr id="48149" name="Rectangle 22"/>
          <p:cNvSpPr>
            <a:spLocks noChangeAspect="1" noChangeArrowheads="1"/>
          </p:cNvSpPr>
          <p:nvPr/>
        </p:nvSpPr>
        <p:spPr bwMode="auto">
          <a:xfrm>
            <a:off x="3450060" y="4018235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1600">
                <a:solidFill>
                  <a:srgbClr val="000000"/>
                </a:solidFill>
                <a:effectLst/>
                <a:latin typeface="Arial" charset="0"/>
              </a:rPr>
              <a:t>B</a:t>
            </a:r>
            <a:endParaRPr lang="de-DE" sz="1600">
              <a:effectLst/>
              <a:latin typeface="Times New Roman" pitchFamily="18" charset="0"/>
            </a:endParaRPr>
          </a:p>
        </p:txBody>
      </p:sp>
      <p:sp>
        <p:nvSpPr>
          <p:cNvPr id="1526807" name="Line 23"/>
          <p:cNvSpPr>
            <a:spLocks noChangeShapeType="1"/>
          </p:cNvSpPr>
          <p:nvPr/>
        </p:nvSpPr>
        <p:spPr bwMode="auto">
          <a:xfrm>
            <a:off x="2932535" y="4645298"/>
            <a:ext cx="13160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8151" name="Rectangle 24"/>
          <p:cNvSpPr>
            <a:spLocks noChangeAspect="1" noChangeArrowheads="1"/>
          </p:cNvSpPr>
          <p:nvPr/>
        </p:nvSpPr>
        <p:spPr bwMode="auto">
          <a:xfrm>
            <a:off x="3032547" y="4719910"/>
            <a:ext cx="13493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de-DE" sz="1600">
                <a:solidFill>
                  <a:srgbClr val="000000"/>
                </a:solidFill>
                <a:effectLst/>
                <a:latin typeface="Arial" charset="0"/>
              </a:rPr>
              <a:t>S</a:t>
            </a:r>
            <a:endParaRPr lang="de-DE" sz="1600">
              <a:effectLst/>
              <a:latin typeface="Times New Roman" pitchFamily="18" charset="0"/>
            </a:endParaRPr>
          </a:p>
        </p:txBody>
      </p:sp>
      <p:sp>
        <p:nvSpPr>
          <p:cNvPr id="1526809" name="Line 25"/>
          <p:cNvSpPr>
            <a:spLocks noChangeShapeType="1"/>
          </p:cNvSpPr>
          <p:nvPr/>
        </p:nvSpPr>
        <p:spPr bwMode="auto">
          <a:xfrm>
            <a:off x="2241972" y="2821260"/>
            <a:ext cx="349091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6810" name="Line 26"/>
          <p:cNvSpPr>
            <a:spLocks noChangeShapeType="1"/>
          </p:cNvSpPr>
          <p:nvPr/>
        </p:nvSpPr>
        <p:spPr bwMode="auto">
          <a:xfrm>
            <a:off x="4108872" y="2300560"/>
            <a:ext cx="0" cy="520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6811" name="Line 27"/>
          <p:cNvSpPr>
            <a:spLocks noChangeShapeType="1"/>
          </p:cNvSpPr>
          <p:nvPr/>
        </p:nvSpPr>
        <p:spPr bwMode="auto">
          <a:xfrm>
            <a:off x="4910560" y="2300560"/>
            <a:ext cx="0" cy="520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8155" name="Rectangle 28"/>
          <p:cNvSpPr>
            <a:spLocks noChangeAspect="1" noChangeArrowheads="1"/>
          </p:cNvSpPr>
          <p:nvPr/>
        </p:nvSpPr>
        <p:spPr bwMode="auto">
          <a:xfrm>
            <a:off x="3038897" y="3080023"/>
            <a:ext cx="1727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de-DE" sz="3600">
                <a:solidFill>
                  <a:srgbClr val="000000"/>
                </a:solidFill>
                <a:effectLst/>
                <a:latin typeface="Arial" charset="0"/>
              </a:rPr>
              <a:t>Tätigkeit</a:t>
            </a:r>
            <a:endParaRPr lang="de-DE" sz="3600">
              <a:effectLst/>
              <a:latin typeface="Times New Roman" pitchFamily="18" charset="0"/>
            </a:endParaRPr>
          </a:p>
        </p:txBody>
      </p:sp>
      <p:sp>
        <p:nvSpPr>
          <p:cNvPr id="48156" name="AutoShape 29"/>
          <p:cNvSpPr>
            <a:spLocks/>
          </p:cNvSpPr>
          <p:nvPr/>
        </p:nvSpPr>
        <p:spPr bwMode="auto">
          <a:xfrm>
            <a:off x="345703" y="4269060"/>
            <a:ext cx="1336675" cy="609600"/>
          </a:xfrm>
          <a:prstGeom prst="borderCallout1">
            <a:avLst>
              <a:gd name="adj1" fmla="val 49219"/>
              <a:gd name="adj2" fmla="val 98217"/>
              <a:gd name="adj3" fmla="val 56771"/>
              <a:gd name="adj4" fmla="val 16306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defTabSz="762000" eaLnBrk="0" hangingPunct="0">
              <a:lnSpc>
                <a:spcPct val="95000"/>
              </a:lnSpc>
            </a:pPr>
            <a:r>
              <a:rPr lang="de-DE" sz="1600" b="1">
                <a:solidFill>
                  <a:srgbClr val="FFFFFF"/>
                </a:solidFill>
                <a:effectLst/>
                <a:latin typeface="Arial" charset="0"/>
              </a:rPr>
              <a:t>Tätigkeits-dauer</a:t>
            </a:r>
          </a:p>
        </p:txBody>
      </p:sp>
      <p:sp>
        <p:nvSpPr>
          <p:cNvPr id="48157" name="AutoShape 30"/>
          <p:cNvSpPr>
            <a:spLocks/>
          </p:cNvSpPr>
          <p:nvPr/>
        </p:nvSpPr>
        <p:spPr bwMode="auto">
          <a:xfrm>
            <a:off x="556047" y="5116785"/>
            <a:ext cx="1204912" cy="609600"/>
          </a:xfrm>
          <a:prstGeom prst="borderCallout1">
            <a:avLst>
              <a:gd name="adj1" fmla="val 49219"/>
              <a:gd name="adj2" fmla="val 100395"/>
              <a:gd name="adj3" fmla="val -109116"/>
              <a:gd name="adj4" fmla="val 24611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defTabSz="762000" eaLnBrk="0" hangingPunct="0">
              <a:lnSpc>
                <a:spcPct val="95000"/>
              </a:lnSpc>
            </a:pPr>
            <a:r>
              <a:rPr lang="de-DE" sz="1600" b="1">
                <a:solidFill>
                  <a:srgbClr val="FFFFFF"/>
                </a:solidFill>
                <a:effectLst/>
                <a:latin typeface="Arial" charset="0"/>
              </a:rPr>
              <a:t>frühester Beginn</a:t>
            </a:r>
          </a:p>
        </p:txBody>
      </p:sp>
      <p:sp>
        <p:nvSpPr>
          <p:cNvPr id="48158" name="AutoShape 31"/>
          <p:cNvSpPr>
            <a:spLocks/>
          </p:cNvSpPr>
          <p:nvPr/>
        </p:nvSpPr>
        <p:spPr bwMode="auto">
          <a:xfrm>
            <a:off x="906091" y="6048647"/>
            <a:ext cx="1293813" cy="609600"/>
          </a:xfrm>
          <a:prstGeom prst="borderCallout1">
            <a:avLst>
              <a:gd name="adj1" fmla="val 49219"/>
              <a:gd name="adj2" fmla="val 100368"/>
              <a:gd name="adj3" fmla="val -200521"/>
              <a:gd name="adj4" fmla="val 197545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defTabSz="762000" eaLnBrk="0" hangingPunct="0">
              <a:lnSpc>
                <a:spcPct val="95000"/>
              </a:lnSpc>
            </a:pPr>
            <a:r>
              <a:rPr lang="de-DE" sz="1600" b="1">
                <a:solidFill>
                  <a:srgbClr val="FFFFFF"/>
                </a:solidFill>
                <a:effectLst/>
                <a:latin typeface="Arial" charset="0"/>
              </a:rPr>
              <a:t>spätester Beginn</a:t>
            </a:r>
          </a:p>
        </p:txBody>
      </p:sp>
      <p:sp>
        <p:nvSpPr>
          <p:cNvPr id="48159" name="AutoShape 32"/>
          <p:cNvSpPr>
            <a:spLocks/>
          </p:cNvSpPr>
          <p:nvPr/>
        </p:nvSpPr>
        <p:spPr bwMode="auto">
          <a:xfrm>
            <a:off x="2645197" y="6048647"/>
            <a:ext cx="1160463" cy="609600"/>
          </a:xfrm>
          <a:prstGeom prst="borderCallout1">
            <a:avLst>
              <a:gd name="adj1" fmla="val -4688"/>
              <a:gd name="adj2" fmla="val 47467"/>
              <a:gd name="adj3" fmla="val -253906"/>
              <a:gd name="adj4" fmla="val 113678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defTabSz="762000" eaLnBrk="0" hangingPunct="0">
              <a:lnSpc>
                <a:spcPct val="95000"/>
              </a:lnSpc>
            </a:pPr>
            <a:r>
              <a:rPr lang="de-DE" sz="1600" b="1">
                <a:solidFill>
                  <a:srgbClr val="FFFFFF"/>
                </a:solidFill>
                <a:effectLst/>
                <a:latin typeface="Arial" charset="0"/>
              </a:rPr>
              <a:t>frühestes Ende</a:t>
            </a:r>
          </a:p>
        </p:txBody>
      </p:sp>
      <p:sp>
        <p:nvSpPr>
          <p:cNvPr id="48160" name="AutoShape 33"/>
          <p:cNvSpPr>
            <a:spLocks/>
          </p:cNvSpPr>
          <p:nvPr/>
        </p:nvSpPr>
        <p:spPr bwMode="auto">
          <a:xfrm>
            <a:off x="4484316" y="6053410"/>
            <a:ext cx="1214438" cy="609600"/>
          </a:xfrm>
          <a:prstGeom prst="borderCallout1">
            <a:avLst>
              <a:gd name="adj1" fmla="val -7031"/>
              <a:gd name="adj2" fmla="val 50198"/>
              <a:gd name="adj3" fmla="val -206250"/>
              <a:gd name="adj4" fmla="val -3072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defTabSz="762000" eaLnBrk="0" hangingPunct="0">
              <a:lnSpc>
                <a:spcPct val="95000"/>
              </a:lnSpc>
            </a:pPr>
            <a:r>
              <a:rPr lang="de-DE" sz="1600" b="1">
                <a:solidFill>
                  <a:srgbClr val="FFFFFF"/>
                </a:solidFill>
                <a:effectLst/>
                <a:latin typeface="Arial" charset="0"/>
              </a:rPr>
              <a:t>spätestes Ende</a:t>
            </a:r>
          </a:p>
        </p:txBody>
      </p:sp>
      <p:sp>
        <p:nvSpPr>
          <p:cNvPr id="48161" name="AutoShape 34"/>
          <p:cNvSpPr>
            <a:spLocks/>
          </p:cNvSpPr>
          <p:nvPr/>
        </p:nvSpPr>
        <p:spPr bwMode="auto">
          <a:xfrm>
            <a:off x="6172349" y="5691460"/>
            <a:ext cx="2341563" cy="977900"/>
          </a:xfrm>
          <a:prstGeom prst="borderCallout1">
            <a:avLst>
              <a:gd name="adj1" fmla="val 49677"/>
              <a:gd name="adj2" fmla="val -204"/>
              <a:gd name="adj3" fmla="val -105844"/>
              <a:gd name="adj4" fmla="val -70235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defTabSz="762000" eaLnBrk="0" hangingPunct="0">
              <a:lnSpc>
                <a:spcPct val="95000"/>
              </a:lnSpc>
            </a:pPr>
            <a:r>
              <a:rPr lang="de-DE" sz="1600" b="1" dirty="0">
                <a:solidFill>
                  <a:srgbClr val="FFFFFF"/>
                </a:solidFill>
                <a:effectLst/>
                <a:latin typeface="Arial" charset="0"/>
              </a:rPr>
              <a:t>PI: alle Vorgänger </a:t>
            </a:r>
            <a:r>
              <a:rPr lang="de-DE" sz="1600" b="1" dirty="0" err="1">
                <a:solidFill>
                  <a:srgbClr val="FFFFFF"/>
                </a:solidFill>
                <a:effectLst/>
                <a:latin typeface="Arial" charset="0"/>
              </a:rPr>
              <a:t>frühest</a:t>
            </a:r>
            <a:r>
              <a:rPr lang="de-DE" sz="1600" b="1" dirty="0">
                <a:solidFill>
                  <a:srgbClr val="FFFFFF"/>
                </a:solidFill>
                <a:effectLst/>
                <a:latin typeface="Arial" charset="0"/>
              </a:rPr>
              <a:t>, alle Nachfolger </a:t>
            </a:r>
            <a:r>
              <a:rPr lang="de-DE" sz="1600" b="1" dirty="0" err="1">
                <a:solidFill>
                  <a:srgbClr val="FFFFFF"/>
                </a:solidFill>
                <a:effectLst/>
                <a:latin typeface="Arial" charset="0"/>
              </a:rPr>
              <a:t>spätest</a:t>
            </a:r>
            <a:endParaRPr lang="de-DE" sz="1600" b="1" dirty="0"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48162" name="AutoShape 35"/>
          <p:cNvSpPr>
            <a:spLocks/>
          </p:cNvSpPr>
          <p:nvPr/>
        </p:nvSpPr>
        <p:spPr bwMode="auto">
          <a:xfrm>
            <a:off x="6534472" y="4542110"/>
            <a:ext cx="2286000" cy="879475"/>
          </a:xfrm>
          <a:prstGeom prst="borderCallout1">
            <a:avLst>
              <a:gd name="adj1" fmla="val 47111"/>
              <a:gd name="adj2" fmla="val 417"/>
              <a:gd name="adj3" fmla="val 15884"/>
              <a:gd name="adj4" fmla="val -6791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defTabSz="762000" eaLnBrk="0" hangingPunct="0">
              <a:lnSpc>
                <a:spcPct val="95000"/>
              </a:lnSpc>
            </a:pPr>
            <a:r>
              <a:rPr lang="de-DE" sz="1600" b="1">
                <a:solidFill>
                  <a:srgbClr val="FFFFFF"/>
                </a:solidFill>
                <a:effectLst/>
                <a:latin typeface="Arial" charset="0"/>
              </a:rPr>
              <a:t>PII: alle Vorgänger frühest, alle Nachfolger frühest</a:t>
            </a:r>
          </a:p>
        </p:txBody>
      </p:sp>
      <p:sp>
        <p:nvSpPr>
          <p:cNvPr id="48163" name="AutoShape 36"/>
          <p:cNvSpPr>
            <a:spLocks/>
          </p:cNvSpPr>
          <p:nvPr/>
        </p:nvSpPr>
        <p:spPr bwMode="auto">
          <a:xfrm>
            <a:off x="6594797" y="3399110"/>
            <a:ext cx="2225675" cy="863600"/>
          </a:xfrm>
          <a:prstGeom prst="borderCallout1">
            <a:avLst>
              <a:gd name="adj1" fmla="val 49633"/>
              <a:gd name="adj2" fmla="val -216"/>
              <a:gd name="adj3" fmla="val 132537"/>
              <a:gd name="adj4" fmla="val -4779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defTabSz="762000" eaLnBrk="0" hangingPunct="0">
              <a:lnSpc>
                <a:spcPct val="95000"/>
              </a:lnSpc>
            </a:pPr>
            <a:r>
              <a:rPr lang="de-DE" sz="1600" b="1">
                <a:solidFill>
                  <a:srgbClr val="FFFFFF"/>
                </a:solidFill>
                <a:effectLst/>
                <a:latin typeface="Arial" charset="0"/>
              </a:rPr>
              <a:t>PIII: alle Vorgänger spätest, alle Nachfolger frühest</a:t>
            </a:r>
          </a:p>
        </p:txBody>
      </p:sp>
      <p:sp>
        <p:nvSpPr>
          <p:cNvPr id="48164" name="AutoShape 37"/>
          <p:cNvSpPr>
            <a:spLocks/>
          </p:cNvSpPr>
          <p:nvPr/>
        </p:nvSpPr>
        <p:spPr bwMode="auto">
          <a:xfrm>
            <a:off x="232197" y="2960960"/>
            <a:ext cx="1347788" cy="609600"/>
          </a:xfrm>
          <a:prstGeom prst="borderCallout1">
            <a:avLst>
              <a:gd name="adj1" fmla="val 49219"/>
              <a:gd name="adj2" fmla="val 100353"/>
              <a:gd name="adj3" fmla="val -33073"/>
              <a:gd name="adj4" fmla="val 16018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defTabSz="762000" eaLnBrk="0" hangingPunct="0">
              <a:lnSpc>
                <a:spcPct val="95000"/>
              </a:lnSpc>
            </a:pPr>
            <a:r>
              <a:rPr lang="de-DE" sz="1600" b="1">
                <a:solidFill>
                  <a:srgbClr val="FFFFFF"/>
                </a:solidFill>
                <a:effectLst/>
                <a:latin typeface="Arial" charset="0"/>
              </a:rPr>
              <a:t>Ressource</a:t>
            </a:r>
          </a:p>
        </p:txBody>
      </p:sp>
      <p:sp>
        <p:nvSpPr>
          <p:cNvPr id="48165" name="AutoShape 38"/>
          <p:cNvSpPr>
            <a:spLocks/>
          </p:cNvSpPr>
          <p:nvPr/>
        </p:nvSpPr>
        <p:spPr bwMode="auto">
          <a:xfrm>
            <a:off x="2999209" y="1500732"/>
            <a:ext cx="1171575" cy="609600"/>
          </a:xfrm>
          <a:prstGeom prst="borderCallout1">
            <a:avLst>
              <a:gd name="adj1" fmla="val 56250"/>
              <a:gd name="adj2" fmla="val 103561"/>
              <a:gd name="adj3" fmla="val 143489"/>
              <a:gd name="adj4" fmla="val 140732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defTabSz="762000" eaLnBrk="0" hangingPunct="0">
              <a:lnSpc>
                <a:spcPct val="95000"/>
              </a:lnSpc>
            </a:pPr>
            <a:r>
              <a:rPr lang="de-DE" sz="1600" b="1">
                <a:solidFill>
                  <a:srgbClr val="FFFFFF"/>
                </a:solidFill>
                <a:effectLst/>
                <a:latin typeface="Arial" charset="0"/>
              </a:rPr>
              <a:t>Ort</a:t>
            </a:r>
          </a:p>
        </p:txBody>
      </p:sp>
      <p:sp>
        <p:nvSpPr>
          <p:cNvPr id="48166" name="AutoShape 39"/>
          <p:cNvSpPr>
            <a:spLocks/>
          </p:cNvSpPr>
          <p:nvPr/>
        </p:nvSpPr>
        <p:spPr bwMode="auto">
          <a:xfrm>
            <a:off x="7042572" y="1792560"/>
            <a:ext cx="1173163" cy="609600"/>
          </a:xfrm>
          <a:prstGeom prst="borderCallout1">
            <a:avLst>
              <a:gd name="adj1" fmla="val 46875"/>
              <a:gd name="adj2" fmla="val 89"/>
              <a:gd name="adj3" fmla="val 125261"/>
              <a:gd name="adj4" fmla="val -12786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defTabSz="762000" eaLnBrk="0" hangingPunct="0">
              <a:lnSpc>
                <a:spcPct val="95000"/>
              </a:lnSpc>
            </a:pPr>
            <a:r>
              <a:rPr lang="de-DE" sz="1600" b="1" dirty="0" smtClean="0">
                <a:solidFill>
                  <a:srgbClr val="FFFFFF"/>
                </a:solidFill>
                <a:effectLst/>
                <a:latin typeface="Arial" charset="0"/>
              </a:rPr>
              <a:t>Patient*in</a:t>
            </a:r>
            <a:endParaRPr lang="de-DE" sz="1600" b="1" dirty="0"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B5E18462-4647-4D90-8888-B1E64847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86D-A88D-4221-A521-A462960675B4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88"/>
    </mc:Choice>
    <mc:Fallback xmlns="">
      <p:transition spd="slow" advTm="69688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b="1"/>
              <a:t>Netzplan</a:t>
            </a:r>
          </a:p>
        </p:txBody>
      </p:sp>
      <p:sp>
        <p:nvSpPr>
          <p:cNvPr id="1523716" name="Line 4"/>
          <p:cNvSpPr>
            <a:spLocks noChangeShapeType="1"/>
          </p:cNvSpPr>
          <p:nvPr/>
        </p:nvSpPr>
        <p:spPr bwMode="auto">
          <a:xfrm>
            <a:off x="3619500" y="2262188"/>
            <a:ext cx="0" cy="2041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3717" name="Line 5"/>
          <p:cNvSpPr>
            <a:spLocks noChangeShapeType="1"/>
          </p:cNvSpPr>
          <p:nvPr/>
        </p:nvSpPr>
        <p:spPr bwMode="auto">
          <a:xfrm flipV="1">
            <a:off x="5137150" y="2262188"/>
            <a:ext cx="1063625" cy="204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19500" y="2262188"/>
            <a:ext cx="2581275" cy="2044700"/>
            <a:chOff x="2470" y="1676"/>
            <a:chExt cx="1761" cy="1132"/>
          </a:xfrm>
        </p:grpSpPr>
        <p:sp>
          <p:nvSpPr>
            <p:cNvPr id="1523719" name="Line 7"/>
            <p:cNvSpPr>
              <a:spLocks noChangeShapeType="1"/>
            </p:cNvSpPr>
            <p:nvPr/>
          </p:nvSpPr>
          <p:spPr bwMode="auto">
            <a:xfrm>
              <a:off x="2470" y="1676"/>
              <a:ext cx="0" cy="1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20" name="Line 8"/>
            <p:cNvSpPr>
              <a:spLocks noChangeShapeType="1"/>
            </p:cNvSpPr>
            <p:nvPr/>
          </p:nvSpPr>
          <p:spPr bwMode="auto">
            <a:xfrm flipV="1">
              <a:off x="3506" y="1676"/>
              <a:ext cx="725" cy="1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601075" y="3321050"/>
            <a:ext cx="190500" cy="2738438"/>
            <a:chOff x="5869" y="2094"/>
            <a:chExt cx="131" cy="1515"/>
          </a:xfrm>
        </p:grpSpPr>
        <p:sp>
          <p:nvSpPr>
            <p:cNvPr id="1523722" name="Line 10"/>
            <p:cNvSpPr>
              <a:spLocks noChangeShapeType="1"/>
            </p:cNvSpPr>
            <p:nvPr/>
          </p:nvSpPr>
          <p:spPr bwMode="auto">
            <a:xfrm>
              <a:off x="5869" y="2094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23" name="Line 11"/>
            <p:cNvSpPr>
              <a:spLocks noChangeShapeType="1"/>
            </p:cNvSpPr>
            <p:nvPr/>
          </p:nvSpPr>
          <p:spPr bwMode="auto">
            <a:xfrm>
              <a:off x="5869" y="2599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24" name="Line 12"/>
            <p:cNvSpPr>
              <a:spLocks noChangeShapeType="1"/>
            </p:cNvSpPr>
            <p:nvPr/>
          </p:nvSpPr>
          <p:spPr bwMode="auto">
            <a:xfrm>
              <a:off x="5869" y="3104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25" name="Line 13"/>
            <p:cNvSpPr>
              <a:spLocks noChangeShapeType="1"/>
            </p:cNvSpPr>
            <p:nvPr/>
          </p:nvSpPr>
          <p:spPr bwMode="auto">
            <a:xfrm>
              <a:off x="5869" y="3609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8601075" y="1435100"/>
            <a:ext cx="190500" cy="887413"/>
            <a:chOff x="5869" y="1051"/>
            <a:chExt cx="131" cy="491"/>
          </a:xfrm>
        </p:grpSpPr>
        <p:sp>
          <p:nvSpPr>
            <p:cNvPr id="1523727" name="Line 15"/>
            <p:cNvSpPr>
              <a:spLocks noChangeShapeType="1"/>
            </p:cNvSpPr>
            <p:nvPr/>
          </p:nvSpPr>
          <p:spPr bwMode="auto">
            <a:xfrm>
              <a:off x="5869" y="1051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28" name="Line 16"/>
            <p:cNvSpPr>
              <a:spLocks noChangeShapeType="1"/>
            </p:cNvSpPr>
            <p:nvPr/>
          </p:nvSpPr>
          <p:spPr bwMode="auto">
            <a:xfrm>
              <a:off x="5869" y="1542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373188" y="3397250"/>
            <a:ext cx="758825" cy="1762125"/>
            <a:chOff x="937" y="2136"/>
            <a:chExt cx="518" cy="975"/>
          </a:xfrm>
        </p:grpSpPr>
        <p:sp>
          <p:nvSpPr>
            <p:cNvPr id="1523730" name="Line 18"/>
            <p:cNvSpPr>
              <a:spLocks noChangeShapeType="1"/>
            </p:cNvSpPr>
            <p:nvPr/>
          </p:nvSpPr>
          <p:spPr bwMode="auto">
            <a:xfrm>
              <a:off x="1455" y="2810"/>
              <a:ext cx="0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31" name="Freeform 19"/>
            <p:cNvSpPr>
              <a:spLocks/>
            </p:cNvSpPr>
            <p:nvPr/>
          </p:nvSpPr>
          <p:spPr bwMode="auto">
            <a:xfrm>
              <a:off x="937" y="2136"/>
              <a:ext cx="157" cy="975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1550"/>
                </a:cxn>
                <a:cxn ang="0">
                  <a:pos x="326" y="1550"/>
                </a:cxn>
              </a:cxnLst>
              <a:rect l="0" t="0" r="r" b="b"/>
              <a:pathLst>
                <a:path w="331" h="1550">
                  <a:moveTo>
                    <a:pt x="331" y="0"/>
                  </a:moveTo>
                  <a:lnTo>
                    <a:pt x="0" y="0"/>
                  </a:lnTo>
                  <a:lnTo>
                    <a:pt x="0" y="1550"/>
                  </a:lnTo>
                  <a:lnTo>
                    <a:pt x="326" y="155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301750" y="3230563"/>
            <a:ext cx="301625" cy="2933700"/>
            <a:chOff x="888" y="2044"/>
            <a:chExt cx="206" cy="1623"/>
          </a:xfrm>
        </p:grpSpPr>
        <p:sp>
          <p:nvSpPr>
            <p:cNvPr id="1523733" name="Freeform 21"/>
            <p:cNvSpPr>
              <a:spLocks/>
            </p:cNvSpPr>
            <p:nvPr/>
          </p:nvSpPr>
          <p:spPr bwMode="auto">
            <a:xfrm>
              <a:off x="888" y="2044"/>
              <a:ext cx="206" cy="1623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1550"/>
                </a:cxn>
                <a:cxn ang="0">
                  <a:pos x="326" y="1550"/>
                </a:cxn>
              </a:cxnLst>
              <a:rect l="0" t="0" r="r" b="b"/>
              <a:pathLst>
                <a:path w="331" h="1550">
                  <a:moveTo>
                    <a:pt x="331" y="0"/>
                  </a:moveTo>
                  <a:lnTo>
                    <a:pt x="0" y="0"/>
                  </a:lnTo>
                  <a:lnTo>
                    <a:pt x="0" y="1550"/>
                  </a:lnTo>
                  <a:lnTo>
                    <a:pt x="326" y="155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34" name="Freeform 22"/>
            <p:cNvSpPr>
              <a:spLocks/>
            </p:cNvSpPr>
            <p:nvPr/>
          </p:nvSpPr>
          <p:spPr bwMode="auto">
            <a:xfrm>
              <a:off x="992" y="2601"/>
              <a:ext cx="102" cy="93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1550"/>
                </a:cxn>
                <a:cxn ang="0">
                  <a:pos x="326" y="1550"/>
                </a:cxn>
              </a:cxnLst>
              <a:rect l="0" t="0" r="r" b="b"/>
              <a:pathLst>
                <a:path w="331" h="1550">
                  <a:moveTo>
                    <a:pt x="331" y="0"/>
                  </a:moveTo>
                  <a:lnTo>
                    <a:pt x="0" y="0"/>
                  </a:lnTo>
                  <a:lnTo>
                    <a:pt x="0" y="1550"/>
                  </a:lnTo>
                  <a:lnTo>
                    <a:pt x="326" y="155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665413" y="1431925"/>
            <a:ext cx="387350" cy="895350"/>
            <a:chOff x="1634" y="1049"/>
            <a:chExt cx="403" cy="495"/>
          </a:xfrm>
        </p:grpSpPr>
        <p:sp>
          <p:nvSpPr>
            <p:cNvPr id="1523736" name="Line 24"/>
            <p:cNvSpPr>
              <a:spLocks noChangeShapeType="1"/>
            </p:cNvSpPr>
            <p:nvPr/>
          </p:nvSpPr>
          <p:spPr bwMode="auto">
            <a:xfrm>
              <a:off x="1634" y="1049"/>
              <a:ext cx="403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37" name="Line 25"/>
            <p:cNvSpPr>
              <a:spLocks noChangeShapeType="1"/>
            </p:cNvSpPr>
            <p:nvPr/>
          </p:nvSpPr>
          <p:spPr bwMode="auto">
            <a:xfrm flipV="1">
              <a:off x="1634" y="1331"/>
              <a:ext cx="403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665413" y="3321050"/>
            <a:ext cx="387350" cy="2738438"/>
            <a:chOff x="1634" y="2094"/>
            <a:chExt cx="403" cy="1515"/>
          </a:xfrm>
        </p:grpSpPr>
        <p:sp>
          <p:nvSpPr>
            <p:cNvPr id="1523739" name="Line 27"/>
            <p:cNvSpPr>
              <a:spLocks noChangeShapeType="1"/>
            </p:cNvSpPr>
            <p:nvPr/>
          </p:nvSpPr>
          <p:spPr bwMode="auto">
            <a:xfrm>
              <a:off x="1634" y="2608"/>
              <a:ext cx="403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40" name="Line 28"/>
            <p:cNvSpPr>
              <a:spLocks noChangeShapeType="1"/>
            </p:cNvSpPr>
            <p:nvPr/>
          </p:nvSpPr>
          <p:spPr bwMode="auto">
            <a:xfrm flipV="1">
              <a:off x="1634" y="2890"/>
              <a:ext cx="403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41" name="Line 29"/>
            <p:cNvSpPr>
              <a:spLocks noChangeShapeType="1"/>
            </p:cNvSpPr>
            <p:nvPr/>
          </p:nvSpPr>
          <p:spPr bwMode="auto">
            <a:xfrm>
              <a:off x="1634" y="2094"/>
              <a:ext cx="403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42" name="Line 30"/>
            <p:cNvSpPr>
              <a:spLocks noChangeShapeType="1"/>
            </p:cNvSpPr>
            <p:nvPr/>
          </p:nvSpPr>
          <p:spPr bwMode="auto">
            <a:xfrm flipV="1">
              <a:off x="1634" y="2962"/>
              <a:ext cx="403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523743" name="Line 31"/>
          <p:cNvSpPr>
            <a:spLocks noChangeShapeType="1"/>
          </p:cNvSpPr>
          <p:nvPr/>
        </p:nvSpPr>
        <p:spPr bwMode="auto">
          <a:xfrm>
            <a:off x="4152900" y="1879600"/>
            <a:ext cx="390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3744" name="Line 32"/>
          <p:cNvSpPr>
            <a:spLocks noChangeShapeType="1"/>
          </p:cNvSpPr>
          <p:nvPr/>
        </p:nvSpPr>
        <p:spPr bwMode="auto">
          <a:xfrm>
            <a:off x="5641975" y="1879600"/>
            <a:ext cx="393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 flipH="1">
            <a:off x="5641975" y="3321050"/>
            <a:ext cx="393700" cy="2738438"/>
            <a:chOff x="3454" y="2094"/>
            <a:chExt cx="403" cy="1515"/>
          </a:xfrm>
        </p:grpSpPr>
        <p:sp>
          <p:nvSpPr>
            <p:cNvPr id="1523746" name="Line 34"/>
            <p:cNvSpPr>
              <a:spLocks noChangeShapeType="1"/>
            </p:cNvSpPr>
            <p:nvPr/>
          </p:nvSpPr>
          <p:spPr bwMode="auto">
            <a:xfrm>
              <a:off x="3454" y="2608"/>
              <a:ext cx="403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47" name="Line 35"/>
            <p:cNvSpPr>
              <a:spLocks noChangeShapeType="1"/>
            </p:cNvSpPr>
            <p:nvPr/>
          </p:nvSpPr>
          <p:spPr bwMode="auto">
            <a:xfrm flipV="1">
              <a:off x="3454" y="2890"/>
              <a:ext cx="403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48" name="Line 36"/>
            <p:cNvSpPr>
              <a:spLocks noChangeShapeType="1"/>
            </p:cNvSpPr>
            <p:nvPr/>
          </p:nvSpPr>
          <p:spPr bwMode="auto">
            <a:xfrm>
              <a:off x="3454" y="2094"/>
              <a:ext cx="403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49" name="Line 37"/>
            <p:cNvSpPr>
              <a:spLocks noChangeShapeType="1"/>
            </p:cNvSpPr>
            <p:nvPr/>
          </p:nvSpPr>
          <p:spPr bwMode="auto">
            <a:xfrm flipV="1">
              <a:off x="3454" y="2962"/>
              <a:ext cx="403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600200" y="1054100"/>
            <a:ext cx="1065213" cy="762000"/>
            <a:chOff x="1092" y="840"/>
            <a:chExt cx="727" cy="422"/>
          </a:xfrm>
        </p:grpSpPr>
        <p:sp>
          <p:nvSpPr>
            <p:cNvPr id="1523751" name="Rectangle 39"/>
            <p:cNvSpPr>
              <a:spLocks noChangeAspect="1" noChangeArrowheads="1"/>
            </p:cNvSpPr>
            <p:nvPr/>
          </p:nvSpPr>
          <p:spPr bwMode="auto">
            <a:xfrm>
              <a:off x="1092" y="840"/>
              <a:ext cx="72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52" name="Line 40"/>
            <p:cNvSpPr>
              <a:spLocks noChangeShapeType="1"/>
            </p:cNvSpPr>
            <p:nvPr/>
          </p:nvSpPr>
          <p:spPr bwMode="auto">
            <a:xfrm>
              <a:off x="1236" y="11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53" name="Line 41"/>
            <p:cNvSpPr>
              <a:spLocks noChangeShapeType="1"/>
            </p:cNvSpPr>
            <p:nvPr/>
          </p:nvSpPr>
          <p:spPr bwMode="auto">
            <a:xfrm>
              <a:off x="1092" y="1156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54" name="Line 42"/>
            <p:cNvSpPr>
              <a:spLocks noChangeShapeType="1"/>
            </p:cNvSpPr>
            <p:nvPr/>
          </p:nvSpPr>
          <p:spPr bwMode="auto">
            <a:xfrm>
              <a:off x="1092" y="1104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55" name="Line 43"/>
            <p:cNvSpPr>
              <a:spLocks noChangeShapeType="1"/>
            </p:cNvSpPr>
            <p:nvPr/>
          </p:nvSpPr>
          <p:spPr bwMode="auto">
            <a:xfrm>
              <a:off x="1307" y="11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56" name="Line 44"/>
            <p:cNvSpPr>
              <a:spLocks noChangeShapeType="1"/>
            </p:cNvSpPr>
            <p:nvPr/>
          </p:nvSpPr>
          <p:spPr bwMode="auto">
            <a:xfrm>
              <a:off x="1408" y="11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57" name="Line 45"/>
            <p:cNvSpPr>
              <a:spLocks noChangeShapeType="1"/>
            </p:cNvSpPr>
            <p:nvPr/>
          </p:nvSpPr>
          <p:spPr bwMode="auto">
            <a:xfrm>
              <a:off x="1510" y="11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58" name="Line 46"/>
            <p:cNvSpPr>
              <a:spLocks noChangeShapeType="1"/>
            </p:cNvSpPr>
            <p:nvPr/>
          </p:nvSpPr>
          <p:spPr bwMode="auto">
            <a:xfrm>
              <a:off x="1613" y="11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59" name="Line 47"/>
            <p:cNvSpPr>
              <a:spLocks noChangeShapeType="1"/>
            </p:cNvSpPr>
            <p:nvPr/>
          </p:nvSpPr>
          <p:spPr bwMode="auto">
            <a:xfrm>
              <a:off x="1715" y="11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713" name="Rectangle 48"/>
            <p:cNvSpPr>
              <a:spLocks noChangeAspect="1" noChangeArrowheads="1"/>
            </p:cNvSpPr>
            <p:nvPr/>
          </p:nvSpPr>
          <p:spPr bwMode="auto">
            <a:xfrm>
              <a:off x="1133" y="847"/>
              <a:ext cx="33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Anästhes.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714" name="Rectangle 49"/>
            <p:cNvSpPr>
              <a:spLocks noChangeAspect="1" noChangeArrowheads="1"/>
            </p:cNvSpPr>
            <p:nvPr/>
          </p:nvSpPr>
          <p:spPr bwMode="auto">
            <a:xfrm>
              <a:off x="1518" y="847"/>
              <a:ext cx="9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An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715" name="Rectangle 50"/>
            <p:cNvSpPr>
              <a:spLocks noChangeAspect="1" noChangeArrowheads="1"/>
            </p:cNvSpPr>
            <p:nvPr/>
          </p:nvSpPr>
          <p:spPr bwMode="auto">
            <a:xfrm>
              <a:off x="1718" y="847"/>
              <a:ext cx="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716" name="Rectangle 51"/>
            <p:cNvSpPr>
              <a:spLocks noChangeAspect="1" noChangeArrowheads="1"/>
            </p:cNvSpPr>
            <p:nvPr/>
          </p:nvSpPr>
          <p:spPr bwMode="auto">
            <a:xfrm>
              <a:off x="1144" y="1099"/>
              <a:ext cx="4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717" name="Rectangle 52"/>
            <p:cNvSpPr>
              <a:spLocks noChangeAspect="1" noChangeArrowheads="1"/>
            </p:cNvSpPr>
            <p:nvPr/>
          </p:nvSpPr>
          <p:spPr bwMode="auto">
            <a:xfrm>
              <a:off x="1635" y="1099"/>
              <a:ext cx="5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718" name="Rectangle 53"/>
            <p:cNvSpPr>
              <a:spLocks noChangeAspect="1" noChangeArrowheads="1"/>
            </p:cNvSpPr>
            <p:nvPr/>
          </p:nvSpPr>
          <p:spPr bwMode="auto">
            <a:xfrm>
              <a:off x="1537" y="1099"/>
              <a:ext cx="5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719" name="Rectangle 54"/>
            <p:cNvSpPr>
              <a:spLocks noChangeAspect="1" noChangeArrowheads="1"/>
            </p:cNvSpPr>
            <p:nvPr/>
          </p:nvSpPr>
          <p:spPr bwMode="auto">
            <a:xfrm>
              <a:off x="1732" y="1099"/>
              <a:ext cx="7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720" name="Rectangle 55"/>
            <p:cNvSpPr>
              <a:spLocks noChangeAspect="1" noChangeArrowheads="1"/>
            </p:cNvSpPr>
            <p:nvPr/>
          </p:nvSpPr>
          <p:spPr bwMode="auto">
            <a:xfrm>
              <a:off x="1251" y="1161"/>
              <a:ext cx="3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49721" name="Rectangle 56"/>
            <p:cNvSpPr>
              <a:spLocks noChangeAspect="1" noChangeArrowheads="1"/>
            </p:cNvSpPr>
            <p:nvPr/>
          </p:nvSpPr>
          <p:spPr bwMode="auto">
            <a:xfrm>
              <a:off x="1440" y="1099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722" name="Rectangle 57"/>
            <p:cNvSpPr>
              <a:spLocks noChangeAspect="1" noChangeArrowheads="1"/>
            </p:cNvSpPr>
            <p:nvPr/>
          </p:nvSpPr>
          <p:spPr bwMode="auto">
            <a:xfrm>
              <a:off x="1338" y="1099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B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770" name="Line 58"/>
            <p:cNvSpPr>
              <a:spLocks noChangeShapeType="1"/>
            </p:cNvSpPr>
            <p:nvPr/>
          </p:nvSpPr>
          <p:spPr bwMode="auto">
            <a:xfrm>
              <a:off x="1236" y="1209"/>
              <a:ext cx="2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724" name="Rectangle 59"/>
            <p:cNvSpPr>
              <a:spLocks noChangeAspect="1" noChangeArrowheads="1"/>
            </p:cNvSpPr>
            <p:nvPr/>
          </p:nvSpPr>
          <p:spPr bwMode="auto">
            <a:xfrm>
              <a:off x="1251" y="1212"/>
              <a:ext cx="4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S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772" name="Line 60"/>
            <p:cNvSpPr>
              <a:spLocks noChangeShapeType="1"/>
            </p:cNvSpPr>
            <p:nvPr/>
          </p:nvSpPr>
          <p:spPr bwMode="auto">
            <a:xfrm>
              <a:off x="1092" y="922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73" name="Line 61"/>
            <p:cNvSpPr>
              <a:spLocks noChangeShapeType="1"/>
            </p:cNvSpPr>
            <p:nvPr/>
          </p:nvSpPr>
          <p:spPr bwMode="auto">
            <a:xfrm>
              <a:off x="1481" y="840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74" name="Line 62"/>
            <p:cNvSpPr>
              <a:spLocks noChangeShapeType="1"/>
            </p:cNvSpPr>
            <p:nvPr/>
          </p:nvSpPr>
          <p:spPr bwMode="auto">
            <a:xfrm>
              <a:off x="1648" y="840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728" name="Rectangle 63"/>
            <p:cNvSpPr>
              <a:spLocks noChangeAspect="1" noChangeArrowheads="1"/>
            </p:cNvSpPr>
            <p:nvPr/>
          </p:nvSpPr>
          <p:spPr bwMode="auto">
            <a:xfrm>
              <a:off x="1133" y="972"/>
              <a:ext cx="59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Vorbereitung</a:t>
              </a:r>
              <a:endParaRPr lang="de-DE" sz="110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1600200" y="1958975"/>
            <a:ext cx="1065213" cy="763588"/>
            <a:chOff x="1092" y="1341"/>
            <a:chExt cx="727" cy="422"/>
          </a:xfrm>
        </p:grpSpPr>
        <p:sp>
          <p:nvSpPr>
            <p:cNvPr id="1523777" name="Rectangle 65"/>
            <p:cNvSpPr>
              <a:spLocks noChangeAspect="1" noChangeArrowheads="1"/>
            </p:cNvSpPr>
            <p:nvPr/>
          </p:nvSpPr>
          <p:spPr bwMode="auto">
            <a:xfrm>
              <a:off x="1092" y="1341"/>
              <a:ext cx="72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78" name="Line 66"/>
            <p:cNvSpPr>
              <a:spLocks noChangeShapeType="1"/>
            </p:cNvSpPr>
            <p:nvPr/>
          </p:nvSpPr>
          <p:spPr bwMode="auto">
            <a:xfrm>
              <a:off x="1236" y="1605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79" name="Line 67"/>
            <p:cNvSpPr>
              <a:spLocks noChangeShapeType="1"/>
            </p:cNvSpPr>
            <p:nvPr/>
          </p:nvSpPr>
          <p:spPr bwMode="auto">
            <a:xfrm>
              <a:off x="1092" y="1657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80" name="Line 68"/>
            <p:cNvSpPr>
              <a:spLocks noChangeShapeType="1"/>
            </p:cNvSpPr>
            <p:nvPr/>
          </p:nvSpPr>
          <p:spPr bwMode="auto">
            <a:xfrm>
              <a:off x="1092" y="1605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81" name="Line 69"/>
            <p:cNvSpPr>
              <a:spLocks noChangeShapeType="1"/>
            </p:cNvSpPr>
            <p:nvPr/>
          </p:nvSpPr>
          <p:spPr bwMode="auto">
            <a:xfrm>
              <a:off x="1307" y="1605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82" name="Line 70"/>
            <p:cNvSpPr>
              <a:spLocks noChangeShapeType="1"/>
            </p:cNvSpPr>
            <p:nvPr/>
          </p:nvSpPr>
          <p:spPr bwMode="auto">
            <a:xfrm>
              <a:off x="1408" y="1605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83" name="Line 71"/>
            <p:cNvSpPr>
              <a:spLocks noChangeShapeType="1"/>
            </p:cNvSpPr>
            <p:nvPr/>
          </p:nvSpPr>
          <p:spPr bwMode="auto">
            <a:xfrm>
              <a:off x="1510" y="1605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84" name="Line 72"/>
            <p:cNvSpPr>
              <a:spLocks noChangeShapeType="1"/>
            </p:cNvSpPr>
            <p:nvPr/>
          </p:nvSpPr>
          <p:spPr bwMode="auto">
            <a:xfrm>
              <a:off x="1613" y="1605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85" name="Line 73"/>
            <p:cNvSpPr>
              <a:spLocks noChangeShapeType="1"/>
            </p:cNvSpPr>
            <p:nvPr/>
          </p:nvSpPr>
          <p:spPr bwMode="auto">
            <a:xfrm>
              <a:off x="1715" y="1605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88" name="Rectangle 74"/>
            <p:cNvSpPr>
              <a:spLocks noChangeAspect="1" noChangeArrowheads="1"/>
            </p:cNvSpPr>
            <p:nvPr/>
          </p:nvSpPr>
          <p:spPr bwMode="auto">
            <a:xfrm>
              <a:off x="1133" y="1348"/>
              <a:ext cx="30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An.helfer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89" name="Rectangle 75"/>
            <p:cNvSpPr>
              <a:spLocks noChangeAspect="1" noChangeArrowheads="1"/>
            </p:cNvSpPr>
            <p:nvPr/>
          </p:nvSpPr>
          <p:spPr bwMode="auto">
            <a:xfrm>
              <a:off x="1518" y="1348"/>
              <a:ext cx="9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An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90" name="Rectangle 76"/>
            <p:cNvSpPr>
              <a:spLocks noChangeAspect="1" noChangeArrowheads="1"/>
            </p:cNvSpPr>
            <p:nvPr/>
          </p:nvSpPr>
          <p:spPr bwMode="auto">
            <a:xfrm>
              <a:off x="1718" y="1348"/>
              <a:ext cx="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91" name="Rectangle 77"/>
            <p:cNvSpPr>
              <a:spLocks noChangeAspect="1" noChangeArrowheads="1"/>
            </p:cNvSpPr>
            <p:nvPr/>
          </p:nvSpPr>
          <p:spPr bwMode="auto">
            <a:xfrm>
              <a:off x="1144" y="1601"/>
              <a:ext cx="4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692" name="Rectangle 78"/>
            <p:cNvSpPr>
              <a:spLocks noChangeAspect="1" noChangeArrowheads="1"/>
            </p:cNvSpPr>
            <p:nvPr/>
          </p:nvSpPr>
          <p:spPr bwMode="auto">
            <a:xfrm>
              <a:off x="1635" y="1601"/>
              <a:ext cx="5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93" name="Rectangle 79"/>
            <p:cNvSpPr>
              <a:spLocks noChangeAspect="1" noChangeArrowheads="1"/>
            </p:cNvSpPr>
            <p:nvPr/>
          </p:nvSpPr>
          <p:spPr bwMode="auto">
            <a:xfrm>
              <a:off x="1537" y="1601"/>
              <a:ext cx="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94" name="Rectangle 80"/>
            <p:cNvSpPr>
              <a:spLocks noChangeAspect="1" noChangeArrowheads="1"/>
            </p:cNvSpPr>
            <p:nvPr/>
          </p:nvSpPr>
          <p:spPr bwMode="auto">
            <a:xfrm>
              <a:off x="1732" y="1601"/>
              <a:ext cx="7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95" name="Rectangle 81"/>
            <p:cNvSpPr>
              <a:spLocks noChangeAspect="1" noChangeArrowheads="1"/>
            </p:cNvSpPr>
            <p:nvPr/>
          </p:nvSpPr>
          <p:spPr bwMode="auto">
            <a:xfrm>
              <a:off x="1251" y="1662"/>
              <a:ext cx="3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49696" name="Rectangle 82"/>
            <p:cNvSpPr>
              <a:spLocks noChangeAspect="1" noChangeArrowheads="1"/>
            </p:cNvSpPr>
            <p:nvPr/>
          </p:nvSpPr>
          <p:spPr bwMode="auto">
            <a:xfrm>
              <a:off x="1440" y="1600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697" name="Rectangle 83"/>
            <p:cNvSpPr>
              <a:spLocks noChangeAspect="1" noChangeArrowheads="1"/>
            </p:cNvSpPr>
            <p:nvPr/>
          </p:nvSpPr>
          <p:spPr bwMode="auto">
            <a:xfrm>
              <a:off x="1338" y="1601"/>
              <a:ext cx="4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B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796" name="Line 84"/>
            <p:cNvSpPr>
              <a:spLocks noChangeShapeType="1"/>
            </p:cNvSpPr>
            <p:nvPr/>
          </p:nvSpPr>
          <p:spPr bwMode="auto">
            <a:xfrm>
              <a:off x="1236" y="1710"/>
              <a:ext cx="2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99" name="Rectangle 85"/>
            <p:cNvSpPr>
              <a:spLocks noChangeAspect="1" noChangeArrowheads="1"/>
            </p:cNvSpPr>
            <p:nvPr/>
          </p:nvSpPr>
          <p:spPr bwMode="auto">
            <a:xfrm>
              <a:off x="1251" y="1714"/>
              <a:ext cx="4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S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798" name="Line 86"/>
            <p:cNvSpPr>
              <a:spLocks noChangeShapeType="1"/>
            </p:cNvSpPr>
            <p:nvPr/>
          </p:nvSpPr>
          <p:spPr bwMode="auto">
            <a:xfrm>
              <a:off x="1092" y="1423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799" name="Line 87"/>
            <p:cNvSpPr>
              <a:spLocks noChangeShapeType="1"/>
            </p:cNvSpPr>
            <p:nvPr/>
          </p:nvSpPr>
          <p:spPr bwMode="auto">
            <a:xfrm>
              <a:off x="1481" y="1341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00" name="Line 88"/>
            <p:cNvSpPr>
              <a:spLocks noChangeShapeType="1"/>
            </p:cNvSpPr>
            <p:nvPr/>
          </p:nvSpPr>
          <p:spPr bwMode="auto">
            <a:xfrm>
              <a:off x="1648" y="1341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703" name="Rectangle 89"/>
            <p:cNvSpPr>
              <a:spLocks noChangeAspect="1" noChangeArrowheads="1"/>
            </p:cNvSpPr>
            <p:nvPr/>
          </p:nvSpPr>
          <p:spPr bwMode="auto">
            <a:xfrm>
              <a:off x="1133" y="1472"/>
              <a:ext cx="59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Vorbereitung</a:t>
              </a:r>
              <a:endParaRPr lang="de-DE" sz="110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1600200" y="2940050"/>
            <a:ext cx="1065213" cy="762000"/>
            <a:chOff x="1092" y="1883"/>
            <a:chExt cx="727" cy="422"/>
          </a:xfrm>
        </p:grpSpPr>
        <p:sp>
          <p:nvSpPr>
            <p:cNvPr id="1523803" name="Rectangle 91"/>
            <p:cNvSpPr>
              <a:spLocks noChangeAspect="1" noChangeArrowheads="1"/>
            </p:cNvSpPr>
            <p:nvPr/>
          </p:nvSpPr>
          <p:spPr bwMode="auto">
            <a:xfrm>
              <a:off x="1092" y="1883"/>
              <a:ext cx="72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04" name="Line 92"/>
            <p:cNvSpPr>
              <a:spLocks noChangeShapeType="1"/>
            </p:cNvSpPr>
            <p:nvPr/>
          </p:nvSpPr>
          <p:spPr bwMode="auto">
            <a:xfrm>
              <a:off x="1236" y="214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05" name="Line 93"/>
            <p:cNvSpPr>
              <a:spLocks noChangeShapeType="1"/>
            </p:cNvSpPr>
            <p:nvPr/>
          </p:nvSpPr>
          <p:spPr bwMode="auto">
            <a:xfrm>
              <a:off x="1092" y="2199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06" name="Line 94"/>
            <p:cNvSpPr>
              <a:spLocks noChangeShapeType="1"/>
            </p:cNvSpPr>
            <p:nvPr/>
          </p:nvSpPr>
          <p:spPr bwMode="auto">
            <a:xfrm>
              <a:off x="1092" y="2147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07" name="Line 95"/>
            <p:cNvSpPr>
              <a:spLocks noChangeShapeType="1"/>
            </p:cNvSpPr>
            <p:nvPr/>
          </p:nvSpPr>
          <p:spPr bwMode="auto">
            <a:xfrm>
              <a:off x="1307" y="214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08" name="Line 96"/>
            <p:cNvSpPr>
              <a:spLocks noChangeShapeType="1"/>
            </p:cNvSpPr>
            <p:nvPr/>
          </p:nvSpPr>
          <p:spPr bwMode="auto">
            <a:xfrm>
              <a:off x="1408" y="214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09" name="Line 97"/>
            <p:cNvSpPr>
              <a:spLocks noChangeShapeType="1"/>
            </p:cNvSpPr>
            <p:nvPr/>
          </p:nvSpPr>
          <p:spPr bwMode="auto">
            <a:xfrm>
              <a:off x="1510" y="214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10" name="Line 98"/>
            <p:cNvSpPr>
              <a:spLocks noChangeShapeType="1"/>
            </p:cNvSpPr>
            <p:nvPr/>
          </p:nvSpPr>
          <p:spPr bwMode="auto">
            <a:xfrm>
              <a:off x="1613" y="214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11" name="Line 99"/>
            <p:cNvSpPr>
              <a:spLocks noChangeShapeType="1"/>
            </p:cNvSpPr>
            <p:nvPr/>
          </p:nvSpPr>
          <p:spPr bwMode="auto">
            <a:xfrm>
              <a:off x="1715" y="214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63" name="Rectangle 100"/>
            <p:cNvSpPr>
              <a:spLocks noChangeAspect="1" noChangeArrowheads="1"/>
            </p:cNvSpPr>
            <p:nvPr/>
          </p:nvSpPr>
          <p:spPr bwMode="auto">
            <a:xfrm>
              <a:off x="1133" y="1891"/>
              <a:ext cx="28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Springer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64" name="Rectangle 101"/>
            <p:cNvSpPr>
              <a:spLocks noChangeAspect="1" noChangeArrowheads="1"/>
            </p:cNvSpPr>
            <p:nvPr/>
          </p:nvSpPr>
          <p:spPr bwMode="auto">
            <a:xfrm>
              <a:off x="1518" y="1891"/>
              <a:ext cx="9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Op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65" name="Rectangle 102"/>
            <p:cNvSpPr>
              <a:spLocks noChangeAspect="1" noChangeArrowheads="1"/>
            </p:cNvSpPr>
            <p:nvPr/>
          </p:nvSpPr>
          <p:spPr bwMode="auto">
            <a:xfrm>
              <a:off x="1718" y="1891"/>
              <a:ext cx="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66" name="Rectangle 103"/>
            <p:cNvSpPr>
              <a:spLocks noChangeAspect="1" noChangeArrowheads="1"/>
            </p:cNvSpPr>
            <p:nvPr/>
          </p:nvSpPr>
          <p:spPr bwMode="auto">
            <a:xfrm>
              <a:off x="1144" y="2143"/>
              <a:ext cx="4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667" name="Rectangle 104"/>
            <p:cNvSpPr>
              <a:spLocks noChangeAspect="1" noChangeArrowheads="1"/>
            </p:cNvSpPr>
            <p:nvPr/>
          </p:nvSpPr>
          <p:spPr bwMode="auto">
            <a:xfrm>
              <a:off x="1635" y="2143"/>
              <a:ext cx="5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68" name="Rectangle 105"/>
            <p:cNvSpPr>
              <a:spLocks noChangeAspect="1" noChangeArrowheads="1"/>
            </p:cNvSpPr>
            <p:nvPr/>
          </p:nvSpPr>
          <p:spPr bwMode="auto">
            <a:xfrm>
              <a:off x="1537" y="2143"/>
              <a:ext cx="5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69" name="Rectangle 106"/>
            <p:cNvSpPr>
              <a:spLocks noChangeAspect="1" noChangeArrowheads="1"/>
            </p:cNvSpPr>
            <p:nvPr/>
          </p:nvSpPr>
          <p:spPr bwMode="auto">
            <a:xfrm>
              <a:off x="1732" y="2143"/>
              <a:ext cx="7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70" name="Rectangle 107"/>
            <p:cNvSpPr>
              <a:spLocks noChangeAspect="1" noChangeArrowheads="1"/>
            </p:cNvSpPr>
            <p:nvPr/>
          </p:nvSpPr>
          <p:spPr bwMode="auto">
            <a:xfrm>
              <a:off x="1251" y="2204"/>
              <a:ext cx="3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49671" name="Rectangle 108"/>
            <p:cNvSpPr>
              <a:spLocks noChangeAspect="1" noChangeArrowheads="1"/>
            </p:cNvSpPr>
            <p:nvPr/>
          </p:nvSpPr>
          <p:spPr bwMode="auto">
            <a:xfrm>
              <a:off x="1440" y="2142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672" name="Rectangle 109"/>
            <p:cNvSpPr>
              <a:spLocks noChangeAspect="1" noChangeArrowheads="1"/>
            </p:cNvSpPr>
            <p:nvPr/>
          </p:nvSpPr>
          <p:spPr bwMode="auto">
            <a:xfrm>
              <a:off x="1338" y="2143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B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822" name="Line 110"/>
            <p:cNvSpPr>
              <a:spLocks noChangeShapeType="1"/>
            </p:cNvSpPr>
            <p:nvPr/>
          </p:nvSpPr>
          <p:spPr bwMode="auto">
            <a:xfrm>
              <a:off x="1236" y="2252"/>
              <a:ext cx="2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74" name="Rectangle 111"/>
            <p:cNvSpPr>
              <a:spLocks noChangeAspect="1" noChangeArrowheads="1"/>
            </p:cNvSpPr>
            <p:nvPr/>
          </p:nvSpPr>
          <p:spPr bwMode="auto">
            <a:xfrm>
              <a:off x="1251" y="2255"/>
              <a:ext cx="4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S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824" name="Line 112"/>
            <p:cNvSpPr>
              <a:spLocks noChangeShapeType="1"/>
            </p:cNvSpPr>
            <p:nvPr/>
          </p:nvSpPr>
          <p:spPr bwMode="auto">
            <a:xfrm>
              <a:off x="1092" y="1965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25" name="Line 113"/>
            <p:cNvSpPr>
              <a:spLocks noChangeShapeType="1"/>
            </p:cNvSpPr>
            <p:nvPr/>
          </p:nvSpPr>
          <p:spPr bwMode="auto">
            <a:xfrm>
              <a:off x="1481" y="1883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26" name="Line 114"/>
            <p:cNvSpPr>
              <a:spLocks noChangeShapeType="1"/>
            </p:cNvSpPr>
            <p:nvPr/>
          </p:nvSpPr>
          <p:spPr bwMode="auto">
            <a:xfrm>
              <a:off x="1648" y="1883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78" name="Rectangle 115"/>
            <p:cNvSpPr>
              <a:spLocks noChangeAspect="1" noChangeArrowheads="1"/>
            </p:cNvSpPr>
            <p:nvPr/>
          </p:nvSpPr>
          <p:spPr bwMode="auto">
            <a:xfrm>
              <a:off x="1133" y="2015"/>
              <a:ext cx="59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Vorbereitung</a:t>
              </a:r>
              <a:endParaRPr lang="de-DE" sz="110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" name="Group 116"/>
          <p:cNvGrpSpPr>
            <a:grpSpLocks/>
          </p:cNvGrpSpPr>
          <p:nvPr/>
        </p:nvGrpSpPr>
        <p:grpSpPr bwMode="auto">
          <a:xfrm>
            <a:off x="1600200" y="3852863"/>
            <a:ext cx="1065213" cy="762000"/>
            <a:chOff x="1092" y="2388"/>
            <a:chExt cx="727" cy="422"/>
          </a:xfrm>
        </p:grpSpPr>
        <p:sp>
          <p:nvSpPr>
            <p:cNvPr id="1523829" name="Rectangle 117"/>
            <p:cNvSpPr>
              <a:spLocks noChangeAspect="1" noChangeArrowheads="1"/>
            </p:cNvSpPr>
            <p:nvPr/>
          </p:nvSpPr>
          <p:spPr bwMode="auto">
            <a:xfrm>
              <a:off x="1092" y="2388"/>
              <a:ext cx="72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30" name="Line 118"/>
            <p:cNvSpPr>
              <a:spLocks noChangeShapeType="1"/>
            </p:cNvSpPr>
            <p:nvPr/>
          </p:nvSpPr>
          <p:spPr bwMode="auto">
            <a:xfrm>
              <a:off x="1236" y="265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31" name="Line 119"/>
            <p:cNvSpPr>
              <a:spLocks noChangeShapeType="1"/>
            </p:cNvSpPr>
            <p:nvPr/>
          </p:nvSpPr>
          <p:spPr bwMode="auto">
            <a:xfrm>
              <a:off x="1092" y="2704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32" name="Line 120"/>
            <p:cNvSpPr>
              <a:spLocks noChangeShapeType="1"/>
            </p:cNvSpPr>
            <p:nvPr/>
          </p:nvSpPr>
          <p:spPr bwMode="auto">
            <a:xfrm>
              <a:off x="1092" y="2652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33" name="Line 121"/>
            <p:cNvSpPr>
              <a:spLocks noChangeShapeType="1"/>
            </p:cNvSpPr>
            <p:nvPr/>
          </p:nvSpPr>
          <p:spPr bwMode="auto">
            <a:xfrm>
              <a:off x="1307" y="265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34" name="Line 122"/>
            <p:cNvSpPr>
              <a:spLocks noChangeShapeType="1"/>
            </p:cNvSpPr>
            <p:nvPr/>
          </p:nvSpPr>
          <p:spPr bwMode="auto">
            <a:xfrm>
              <a:off x="1408" y="265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35" name="Line 123"/>
            <p:cNvSpPr>
              <a:spLocks noChangeShapeType="1"/>
            </p:cNvSpPr>
            <p:nvPr/>
          </p:nvSpPr>
          <p:spPr bwMode="auto">
            <a:xfrm>
              <a:off x="1510" y="265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36" name="Line 124"/>
            <p:cNvSpPr>
              <a:spLocks noChangeShapeType="1"/>
            </p:cNvSpPr>
            <p:nvPr/>
          </p:nvSpPr>
          <p:spPr bwMode="auto">
            <a:xfrm>
              <a:off x="1613" y="265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37" name="Line 125"/>
            <p:cNvSpPr>
              <a:spLocks noChangeShapeType="1"/>
            </p:cNvSpPr>
            <p:nvPr/>
          </p:nvSpPr>
          <p:spPr bwMode="auto">
            <a:xfrm>
              <a:off x="1715" y="265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38" name="Rectangle 126"/>
            <p:cNvSpPr>
              <a:spLocks noChangeAspect="1" noChangeArrowheads="1"/>
            </p:cNvSpPr>
            <p:nvPr/>
          </p:nvSpPr>
          <p:spPr bwMode="auto">
            <a:xfrm>
              <a:off x="1133" y="2396"/>
              <a:ext cx="36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Instr.schw.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39" name="Rectangle 127"/>
            <p:cNvSpPr>
              <a:spLocks noChangeAspect="1" noChangeArrowheads="1"/>
            </p:cNvSpPr>
            <p:nvPr/>
          </p:nvSpPr>
          <p:spPr bwMode="auto">
            <a:xfrm>
              <a:off x="1518" y="2396"/>
              <a:ext cx="9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Op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40" name="Rectangle 128"/>
            <p:cNvSpPr>
              <a:spLocks noChangeAspect="1" noChangeArrowheads="1"/>
            </p:cNvSpPr>
            <p:nvPr/>
          </p:nvSpPr>
          <p:spPr bwMode="auto">
            <a:xfrm>
              <a:off x="1718" y="2396"/>
              <a:ext cx="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41" name="Rectangle 129"/>
            <p:cNvSpPr>
              <a:spLocks noChangeAspect="1" noChangeArrowheads="1"/>
            </p:cNvSpPr>
            <p:nvPr/>
          </p:nvSpPr>
          <p:spPr bwMode="auto">
            <a:xfrm>
              <a:off x="1144" y="2648"/>
              <a:ext cx="4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642" name="Rectangle 130"/>
            <p:cNvSpPr>
              <a:spLocks noChangeAspect="1" noChangeArrowheads="1"/>
            </p:cNvSpPr>
            <p:nvPr/>
          </p:nvSpPr>
          <p:spPr bwMode="auto">
            <a:xfrm>
              <a:off x="1635" y="2648"/>
              <a:ext cx="5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43" name="Rectangle 131"/>
            <p:cNvSpPr>
              <a:spLocks noChangeAspect="1" noChangeArrowheads="1"/>
            </p:cNvSpPr>
            <p:nvPr/>
          </p:nvSpPr>
          <p:spPr bwMode="auto">
            <a:xfrm>
              <a:off x="1537" y="2648"/>
              <a:ext cx="5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44" name="Rectangle 132"/>
            <p:cNvSpPr>
              <a:spLocks noChangeAspect="1" noChangeArrowheads="1"/>
            </p:cNvSpPr>
            <p:nvPr/>
          </p:nvSpPr>
          <p:spPr bwMode="auto">
            <a:xfrm>
              <a:off x="1732" y="2648"/>
              <a:ext cx="7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45" name="Rectangle 133"/>
            <p:cNvSpPr>
              <a:spLocks noChangeAspect="1" noChangeArrowheads="1"/>
            </p:cNvSpPr>
            <p:nvPr/>
          </p:nvSpPr>
          <p:spPr bwMode="auto">
            <a:xfrm>
              <a:off x="1251" y="2709"/>
              <a:ext cx="3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49646" name="Rectangle 134"/>
            <p:cNvSpPr>
              <a:spLocks noChangeAspect="1" noChangeArrowheads="1"/>
            </p:cNvSpPr>
            <p:nvPr/>
          </p:nvSpPr>
          <p:spPr bwMode="auto">
            <a:xfrm>
              <a:off x="1440" y="2647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647" name="Rectangle 135"/>
            <p:cNvSpPr>
              <a:spLocks noChangeAspect="1" noChangeArrowheads="1"/>
            </p:cNvSpPr>
            <p:nvPr/>
          </p:nvSpPr>
          <p:spPr bwMode="auto">
            <a:xfrm>
              <a:off x="1338" y="2648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B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848" name="Line 136"/>
            <p:cNvSpPr>
              <a:spLocks noChangeShapeType="1"/>
            </p:cNvSpPr>
            <p:nvPr/>
          </p:nvSpPr>
          <p:spPr bwMode="auto">
            <a:xfrm>
              <a:off x="1236" y="2757"/>
              <a:ext cx="2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49" name="Rectangle 137"/>
            <p:cNvSpPr>
              <a:spLocks noChangeAspect="1" noChangeArrowheads="1"/>
            </p:cNvSpPr>
            <p:nvPr/>
          </p:nvSpPr>
          <p:spPr bwMode="auto">
            <a:xfrm>
              <a:off x="1251" y="2760"/>
              <a:ext cx="4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S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850" name="Line 138"/>
            <p:cNvSpPr>
              <a:spLocks noChangeShapeType="1"/>
            </p:cNvSpPr>
            <p:nvPr/>
          </p:nvSpPr>
          <p:spPr bwMode="auto">
            <a:xfrm>
              <a:off x="1092" y="2470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51" name="Line 139"/>
            <p:cNvSpPr>
              <a:spLocks noChangeShapeType="1"/>
            </p:cNvSpPr>
            <p:nvPr/>
          </p:nvSpPr>
          <p:spPr bwMode="auto">
            <a:xfrm>
              <a:off x="1481" y="2388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52" name="Line 140"/>
            <p:cNvSpPr>
              <a:spLocks noChangeShapeType="1"/>
            </p:cNvSpPr>
            <p:nvPr/>
          </p:nvSpPr>
          <p:spPr bwMode="auto">
            <a:xfrm>
              <a:off x="1648" y="2388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53" name="Rectangle 141"/>
            <p:cNvSpPr>
              <a:spLocks noChangeAspect="1" noChangeArrowheads="1"/>
            </p:cNvSpPr>
            <p:nvPr/>
          </p:nvSpPr>
          <p:spPr bwMode="auto">
            <a:xfrm>
              <a:off x="1133" y="2520"/>
              <a:ext cx="59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Vorbereitung</a:t>
              </a:r>
              <a:endParaRPr lang="de-DE" sz="110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" name="Group 142"/>
          <p:cNvGrpSpPr>
            <a:grpSpLocks/>
          </p:cNvGrpSpPr>
          <p:nvPr/>
        </p:nvGrpSpPr>
        <p:grpSpPr bwMode="auto">
          <a:xfrm>
            <a:off x="1600200" y="4765675"/>
            <a:ext cx="1065213" cy="762000"/>
            <a:chOff x="1092" y="2893"/>
            <a:chExt cx="727" cy="422"/>
          </a:xfrm>
        </p:grpSpPr>
        <p:sp>
          <p:nvSpPr>
            <p:cNvPr id="1523855" name="Rectangle 143"/>
            <p:cNvSpPr>
              <a:spLocks noChangeAspect="1" noChangeArrowheads="1"/>
            </p:cNvSpPr>
            <p:nvPr/>
          </p:nvSpPr>
          <p:spPr bwMode="auto">
            <a:xfrm>
              <a:off x="1092" y="2893"/>
              <a:ext cx="72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56" name="Line 144"/>
            <p:cNvSpPr>
              <a:spLocks noChangeShapeType="1"/>
            </p:cNvSpPr>
            <p:nvPr/>
          </p:nvSpPr>
          <p:spPr bwMode="auto">
            <a:xfrm>
              <a:off x="1236" y="315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57" name="Line 145"/>
            <p:cNvSpPr>
              <a:spLocks noChangeShapeType="1"/>
            </p:cNvSpPr>
            <p:nvPr/>
          </p:nvSpPr>
          <p:spPr bwMode="auto">
            <a:xfrm>
              <a:off x="1092" y="3209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58" name="Line 146"/>
            <p:cNvSpPr>
              <a:spLocks noChangeShapeType="1"/>
            </p:cNvSpPr>
            <p:nvPr/>
          </p:nvSpPr>
          <p:spPr bwMode="auto">
            <a:xfrm>
              <a:off x="1092" y="3157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59" name="Line 147"/>
            <p:cNvSpPr>
              <a:spLocks noChangeShapeType="1"/>
            </p:cNvSpPr>
            <p:nvPr/>
          </p:nvSpPr>
          <p:spPr bwMode="auto">
            <a:xfrm>
              <a:off x="1307" y="315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60" name="Line 148"/>
            <p:cNvSpPr>
              <a:spLocks noChangeShapeType="1"/>
            </p:cNvSpPr>
            <p:nvPr/>
          </p:nvSpPr>
          <p:spPr bwMode="auto">
            <a:xfrm>
              <a:off x="1408" y="315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61" name="Line 149"/>
            <p:cNvSpPr>
              <a:spLocks noChangeShapeType="1"/>
            </p:cNvSpPr>
            <p:nvPr/>
          </p:nvSpPr>
          <p:spPr bwMode="auto">
            <a:xfrm>
              <a:off x="1510" y="315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62" name="Line 150"/>
            <p:cNvSpPr>
              <a:spLocks noChangeShapeType="1"/>
            </p:cNvSpPr>
            <p:nvPr/>
          </p:nvSpPr>
          <p:spPr bwMode="auto">
            <a:xfrm>
              <a:off x="1613" y="315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63" name="Line 151"/>
            <p:cNvSpPr>
              <a:spLocks noChangeShapeType="1"/>
            </p:cNvSpPr>
            <p:nvPr/>
          </p:nvSpPr>
          <p:spPr bwMode="auto">
            <a:xfrm>
              <a:off x="1715" y="3157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13" name="Rectangle 152"/>
            <p:cNvSpPr>
              <a:spLocks noChangeAspect="1" noChangeArrowheads="1"/>
            </p:cNvSpPr>
            <p:nvPr/>
          </p:nvSpPr>
          <p:spPr bwMode="auto">
            <a:xfrm>
              <a:off x="1133" y="2901"/>
              <a:ext cx="31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Assistent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14" name="Rectangle 153"/>
            <p:cNvSpPr>
              <a:spLocks noChangeAspect="1" noChangeArrowheads="1"/>
            </p:cNvSpPr>
            <p:nvPr/>
          </p:nvSpPr>
          <p:spPr bwMode="auto">
            <a:xfrm>
              <a:off x="1518" y="2901"/>
              <a:ext cx="9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Op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15" name="Rectangle 154"/>
            <p:cNvSpPr>
              <a:spLocks noChangeAspect="1" noChangeArrowheads="1"/>
            </p:cNvSpPr>
            <p:nvPr/>
          </p:nvSpPr>
          <p:spPr bwMode="auto">
            <a:xfrm>
              <a:off x="1718" y="2901"/>
              <a:ext cx="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616" name="Rectangle 155"/>
            <p:cNvSpPr>
              <a:spLocks noChangeAspect="1" noChangeArrowheads="1"/>
            </p:cNvSpPr>
            <p:nvPr/>
          </p:nvSpPr>
          <p:spPr bwMode="auto">
            <a:xfrm>
              <a:off x="1144" y="3153"/>
              <a:ext cx="4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617" name="Rectangle 156"/>
            <p:cNvSpPr>
              <a:spLocks noChangeAspect="1" noChangeArrowheads="1"/>
            </p:cNvSpPr>
            <p:nvPr/>
          </p:nvSpPr>
          <p:spPr bwMode="auto">
            <a:xfrm>
              <a:off x="1635" y="3153"/>
              <a:ext cx="5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18" name="Rectangle 157"/>
            <p:cNvSpPr>
              <a:spLocks noChangeAspect="1" noChangeArrowheads="1"/>
            </p:cNvSpPr>
            <p:nvPr/>
          </p:nvSpPr>
          <p:spPr bwMode="auto">
            <a:xfrm>
              <a:off x="1537" y="3153"/>
              <a:ext cx="5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19" name="Rectangle 158"/>
            <p:cNvSpPr>
              <a:spLocks noChangeAspect="1" noChangeArrowheads="1"/>
            </p:cNvSpPr>
            <p:nvPr/>
          </p:nvSpPr>
          <p:spPr bwMode="auto">
            <a:xfrm>
              <a:off x="1732" y="3153"/>
              <a:ext cx="7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620" name="Rectangle 159"/>
            <p:cNvSpPr>
              <a:spLocks noChangeAspect="1" noChangeArrowheads="1"/>
            </p:cNvSpPr>
            <p:nvPr/>
          </p:nvSpPr>
          <p:spPr bwMode="auto">
            <a:xfrm>
              <a:off x="1251" y="3215"/>
              <a:ext cx="3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49621" name="Rectangle 160"/>
            <p:cNvSpPr>
              <a:spLocks noChangeAspect="1" noChangeArrowheads="1"/>
            </p:cNvSpPr>
            <p:nvPr/>
          </p:nvSpPr>
          <p:spPr bwMode="auto">
            <a:xfrm>
              <a:off x="1440" y="3152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622" name="Rectangle 161"/>
            <p:cNvSpPr>
              <a:spLocks noChangeAspect="1" noChangeArrowheads="1"/>
            </p:cNvSpPr>
            <p:nvPr/>
          </p:nvSpPr>
          <p:spPr bwMode="auto">
            <a:xfrm>
              <a:off x="1338" y="3153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B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874" name="Line 162"/>
            <p:cNvSpPr>
              <a:spLocks noChangeShapeType="1"/>
            </p:cNvSpPr>
            <p:nvPr/>
          </p:nvSpPr>
          <p:spPr bwMode="auto">
            <a:xfrm>
              <a:off x="1236" y="3262"/>
              <a:ext cx="2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24" name="Rectangle 163"/>
            <p:cNvSpPr>
              <a:spLocks noChangeAspect="1" noChangeArrowheads="1"/>
            </p:cNvSpPr>
            <p:nvPr/>
          </p:nvSpPr>
          <p:spPr bwMode="auto">
            <a:xfrm>
              <a:off x="1251" y="3265"/>
              <a:ext cx="4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S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876" name="Line 164"/>
            <p:cNvSpPr>
              <a:spLocks noChangeShapeType="1"/>
            </p:cNvSpPr>
            <p:nvPr/>
          </p:nvSpPr>
          <p:spPr bwMode="auto">
            <a:xfrm>
              <a:off x="1092" y="2975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77" name="Line 165"/>
            <p:cNvSpPr>
              <a:spLocks noChangeShapeType="1"/>
            </p:cNvSpPr>
            <p:nvPr/>
          </p:nvSpPr>
          <p:spPr bwMode="auto">
            <a:xfrm>
              <a:off x="1481" y="2893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78" name="Line 166"/>
            <p:cNvSpPr>
              <a:spLocks noChangeShapeType="1"/>
            </p:cNvSpPr>
            <p:nvPr/>
          </p:nvSpPr>
          <p:spPr bwMode="auto">
            <a:xfrm>
              <a:off x="1648" y="2893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28" name="Rectangle 167"/>
            <p:cNvSpPr>
              <a:spLocks noChangeAspect="1" noChangeArrowheads="1"/>
            </p:cNvSpPr>
            <p:nvPr/>
          </p:nvSpPr>
          <p:spPr bwMode="auto">
            <a:xfrm>
              <a:off x="1133" y="3025"/>
              <a:ext cx="59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Vorbereitung</a:t>
              </a:r>
              <a:endParaRPr lang="de-DE" sz="110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Group 168"/>
          <p:cNvGrpSpPr>
            <a:grpSpLocks/>
          </p:cNvGrpSpPr>
          <p:nvPr/>
        </p:nvGrpSpPr>
        <p:grpSpPr bwMode="auto">
          <a:xfrm>
            <a:off x="1600200" y="5678488"/>
            <a:ext cx="1065213" cy="762000"/>
            <a:chOff x="1092" y="3398"/>
            <a:chExt cx="727" cy="422"/>
          </a:xfrm>
        </p:grpSpPr>
        <p:sp>
          <p:nvSpPr>
            <p:cNvPr id="1523881" name="Rectangle 169"/>
            <p:cNvSpPr>
              <a:spLocks noChangeAspect="1" noChangeArrowheads="1"/>
            </p:cNvSpPr>
            <p:nvPr/>
          </p:nvSpPr>
          <p:spPr bwMode="auto">
            <a:xfrm>
              <a:off x="1092" y="3398"/>
              <a:ext cx="72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82" name="Line 170"/>
            <p:cNvSpPr>
              <a:spLocks noChangeShapeType="1"/>
            </p:cNvSpPr>
            <p:nvPr/>
          </p:nvSpPr>
          <p:spPr bwMode="auto">
            <a:xfrm>
              <a:off x="1236" y="366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83" name="Line 171"/>
            <p:cNvSpPr>
              <a:spLocks noChangeShapeType="1"/>
            </p:cNvSpPr>
            <p:nvPr/>
          </p:nvSpPr>
          <p:spPr bwMode="auto">
            <a:xfrm>
              <a:off x="1092" y="3714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84" name="Line 172"/>
            <p:cNvSpPr>
              <a:spLocks noChangeShapeType="1"/>
            </p:cNvSpPr>
            <p:nvPr/>
          </p:nvSpPr>
          <p:spPr bwMode="auto">
            <a:xfrm>
              <a:off x="1092" y="3662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85" name="Line 173"/>
            <p:cNvSpPr>
              <a:spLocks noChangeShapeType="1"/>
            </p:cNvSpPr>
            <p:nvPr/>
          </p:nvSpPr>
          <p:spPr bwMode="auto">
            <a:xfrm>
              <a:off x="1307" y="366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86" name="Line 174"/>
            <p:cNvSpPr>
              <a:spLocks noChangeShapeType="1"/>
            </p:cNvSpPr>
            <p:nvPr/>
          </p:nvSpPr>
          <p:spPr bwMode="auto">
            <a:xfrm>
              <a:off x="1408" y="366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87" name="Line 175"/>
            <p:cNvSpPr>
              <a:spLocks noChangeShapeType="1"/>
            </p:cNvSpPr>
            <p:nvPr/>
          </p:nvSpPr>
          <p:spPr bwMode="auto">
            <a:xfrm>
              <a:off x="1510" y="366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88" name="Line 176"/>
            <p:cNvSpPr>
              <a:spLocks noChangeShapeType="1"/>
            </p:cNvSpPr>
            <p:nvPr/>
          </p:nvSpPr>
          <p:spPr bwMode="auto">
            <a:xfrm>
              <a:off x="1613" y="366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889" name="Line 177"/>
            <p:cNvSpPr>
              <a:spLocks noChangeShapeType="1"/>
            </p:cNvSpPr>
            <p:nvPr/>
          </p:nvSpPr>
          <p:spPr bwMode="auto">
            <a:xfrm>
              <a:off x="1715" y="3662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588" name="Rectangle 178"/>
            <p:cNvSpPr>
              <a:spLocks noChangeAspect="1" noChangeArrowheads="1"/>
            </p:cNvSpPr>
            <p:nvPr/>
          </p:nvSpPr>
          <p:spPr bwMode="auto">
            <a:xfrm>
              <a:off x="1133" y="3406"/>
              <a:ext cx="33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Operateur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589" name="Rectangle 179"/>
            <p:cNvSpPr>
              <a:spLocks noChangeAspect="1" noChangeArrowheads="1"/>
            </p:cNvSpPr>
            <p:nvPr/>
          </p:nvSpPr>
          <p:spPr bwMode="auto">
            <a:xfrm>
              <a:off x="1518" y="3406"/>
              <a:ext cx="9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Op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590" name="Rectangle 180"/>
            <p:cNvSpPr>
              <a:spLocks noChangeAspect="1" noChangeArrowheads="1"/>
            </p:cNvSpPr>
            <p:nvPr/>
          </p:nvSpPr>
          <p:spPr bwMode="auto">
            <a:xfrm>
              <a:off x="1718" y="3406"/>
              <a:ext cx="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591" name="Rectangle 181"/>
            <p:cNvSpPr>
              <a:spLocks noChangeAspect="1" noChangeArrowheads="1"/>
            </p:cNvSpPr>
            <p:nvPr/>
          </p:nvSpPr>
          <p:spPr bwMode="auto">
            <a:xfrm>
              <a:off x="1144" y="3658"/>
              <a:ext cx="4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592" name="Rectangle 182"/>
            <p:cNvSpPr>
              <a:spLocks noChangeAspect="1" noChangeArrowheads="1"/>
            </p:cNvSpPr>
            <p:nvPr/>
          </p:nvSpPr>
          <p:spPr bwMode="auto">
            <a:xfrm>
              <a:off x="1635" y="3658"/>
              <a:ext cx="5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593" name="Rectangle 183"/>
            <p:cNvSpPr>
              <a:spLocks noChangeAspect="1" noChangeArrowheads="1"/>
            </p:cNvSpPr>
            <p:nvPr/>
          </p:nvSpPr>
          <p:spPr bwMode="auto">
            <a:xfrm>
              <a:off x="1537" y="3658"/>
              <a:ext cx="5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594" name="Rectangle 184"/>
            <p:cNvSpPr>
              <a:spLocks noChangeAspect="1" noChangeArrowheads="1"/>
            </p:cNvSpPr>
            <p:nvPr/>
          </p:nvSpPr>
          <p:spPr bwMode="auto">
            <a:xfrm>
              <a:off x="1732" y="3658"/>
              <a:ext cx="7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595" name="Rectangle 185"/>
            <p:cNvSpPr>
              <a:spLocks noChangeAspect="1" noChangeArrowheads="1"/>
            </p:cNvSpPr>
            <p:nvPr/>
          </p:nvSpPr>
          <p:spPr bwMode="auto">
            <a:xfrm>
              <a:off x="1251" y="3720"/>
              <a:ext cx="3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49596" name="Rectangle 186"/>
            <p:cNvSpPr>
              <a:spLocks noChangeAspect="1" noChangeArrowheads="1"/>
            </p:cNvSpPr>
            <p:nvPr/>
          </p:nvSpPr>
          <p:spPr bwMode="auto">
            <a:xfrm>
              <a:off x="1440" y="3657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597" name="Rectangle 187"/>
            <p:cNvSpPr>
              <a:spLocks noChangeAspect="1" noChangeArrowheads="1"/>
            </p:cNvSpPr>
            <p:nvPr/>
          </p:nvSpPr>
          <p:spPr bwMode="auto">
            <a:xfrm>
              <a:off x="1338" y="3658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B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900" name="Line 188"/>
            <p:cNvSpPr>
              <a:spLocks noChangeShapeType="1"/>
            </p:cNvSpPr>
            <p:nvPr/>
          </p:nvSpPr>
          <p:spPr bwMode="auto">
            <a:xfrm>
              <a:off x="1236" y="3767"/>
              <a:ext cx="2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599" name="Rectangle 189"/>
            <p:cNvSpPr>
              <a:spLocks noChangeAspect="1" noChangeArrowheads="1"/>
            </p:cNvSpPr>
            <p:nvPr/>
          </p:nvSpPr>
          <p:spPr bwMode="auto">
            <a:xfrm>
              <a:off x="1251" y="3770"/>
              <a:ext cx="4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S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902" name="Line 190"/>
            <p:cNvSpPr>
              <a:spLocks noChangeShapeType="1"/>
            </p:cNvSpPr>
            <p:nvPr/>
          </p:nvSpPr>
          <p:spPr bwMode="auto">
            <a:xfrm>
              <a:off x="1092" y="3480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03" name="Line 191"/>
            <p:cNvSpPr>
              <a:spLocks noChangeShapeType="1"/>
            </p:cNvSpPr>
            <p:nvPr/>
          </p:nvSpPr>
          <p:spPr bwMode="auto">
            <a:xfrm>
              <a:off x="1481" y="3398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04" name="Line 192"/>
            <p:cNvSpPr>
              <a:spLocks noChangeShapeType="1"/>
            </p:cNvSpPr>
            <p:nvPr/>
          </p:nvSpPr>
          <p:spPr bwMode="auto">
            <a:xfrm>
              <a:off x="1648" y="3398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603" name="Rectangle 193"/>
            <p:cNvSpPr>
              <a:spLocks noChangeAspect="1" noChangeArrowheads="1"/>
            </p:cNvSpPr>
            <p:nvPr/>
          </p:nvSpPr>
          <p:spPr bwMode="auto">
            <a:xfrm>
              <a:off x="1133" y="3530"/>
              <a:ext cx="59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Vorbereitung</a:t>
              </a:r>
              <a:endParaRPr lang="de-DE" sz="110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Group 194"/>
          <p:cNvGrpSpPr>
            <a:grpSpLocks/>
          </p:cNvGrpSpPr>
          <p:nvPr/>
        </p:nvGrpSpPr>
        <p:grpSpPr bwMode="auto">
          <a:xfrm>
            <a:off x="3087688" y="1498600"/>
            <a:ext cx="1065212" cy="763588"/>
            <a:chOff x="2107" y="1086"/>
            <a:chExt cx="727" cy="422"/>
          </a:xfrm>
        </p:grpSpPr>
        <p:sp>
          <p:nvSpPr>
            <p:cNvPr id="1523907" name="Rectangle 195"/>
            <p:cNvSpPr>
              <a:spLocks noChangeAspect="1" noChangeArrowheads="1"/>
            </p:cNvSpPr>
            <p:nvPr/>
          </p:nvSpPr>
          <p:spPr bwMode="auto">
            <a:xfrm>
              <a:off x="2107" y="1086"/>
              <a:ext cx="72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08" name="Line 196"/>
            <p:cNvSpPr>
              <a:spLocks noChangeShapeType="1"/>
            </p:cNvSpPr>
            <p:nvPr/>
          </p:nvSpPr>
          <p:spPr bwMode="auto">
            <a:xfrm>
              <a:off x="2251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09" name="Line 197"/>
            <p:cNvSpPr>
              <a:spLocks noChangeShapeType="1"/>
            </p:cNvSpPr>
            <p:nvPr/>
          </p:nvSpPr>
          <p:spPr bwMode="auto">
            <a:xfrm>
              <a:off x="2107" y="1402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10" name="Line 198"/>
            <p:cNvSpPr>
              <a:spLocks noChangeShapeType="1"/>
            </p:cNvSpPr>
            <p:nvPr/>
          </p:nvSpPr>
          <p:spPr bwMode="auto">
            <a:xfrm>
              <a:off x="2107" y="1350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11" name="Line 199"/>
            <p:cNvSpPr>
              <a:spLocks noChangeShapeType="1"/>
            </p:cNvSpPr>
            <p:nvPr/>
          </p:nvSpPr>
          <p:spPr bwMode="auto">
            <a:xfrm>
              <a:off x="2322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12" name="Line 200"/>
            <p:cNvSpPr>
              <a:spLocks noChangeShapeType="1"/>
            </p:cNvSpPr>
            <p:nvPr/>
          </p:nvSpPr>
          <p:spPr bwMode="auto">
            <a:xfrm>
              <a:off x="2423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13" name="Line 201"/>
            <p:cNvSpPr>
              <a:spLocks noChangeShapeType="1"/>
            </p:cNvSpPr>
            <p:nvPr/>
          </p:nvSpPr>
          <p:spPr bwMode="auto">
            <a:xfrm>
              <a:off x="2525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14" name="Line 202"/>
            <p:cNvSpPr>
              <a:spLocks noChangeShapeType="1"/>
            </p:cNvSpPr>
            <p:nvPr/>
          </p:nvSpPr>
          <p:spPr bwMode="auto">
            <a:xfrm>
              <a:off x="2628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15" name="Line 203"/>
            <p:cNvSpPr>
              <a:spLocks noChangeShapeType="1"/>
            </p:cNvSpPr>
            <p:nvPr/>
          </p:nvSpPr>
          <p:spPr bwMode="auto">
            <a:xfrm>
              <a:off x="2730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563" name="Rectangle 204"/>
            <p:cNvSpPr>
              <a:spLocks noChangeAspect="1" noChangeArrowheads="1"/>
            </p:cNvSpPr>
            <p:nvPr/>
          </p:nvSpPr>
          <p:spPr bwMode="auto">
            <a:xfrm>
              <a:off x="2148" y="1093"/>
              <a:ext cx="24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Gruppe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564" name="Rectangle 205"/>
            <p:cNvSpPr>
              <a:spLocks noChangeAspect="1" noChangeArrowheads="1"/>
            </p:cNvSpPr>
            <p:nvPr/>
          </p:nvSpPr>
          <p:spPr bwMode="auto">
            <a:xfrm>
              <a:off x="2533" y="1093"/>
              <a:ext cx="9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An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565" name="Rectangle 206"/>
            <p:cNvSpPr>
              <a:spLocks noChangeAspect="1" noChangeArrowheads="1"/>
            </p:cNvSpPr>
            <p:nvPr/>
          </p:nvSpPr>
          <p:spPr bwMode="auto">
            <a:xfrm>
              <a:off x="2733" y="1093"/>
              <a:ext cx="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566" name="Rectangle 207"/>
            <p:cNvSpPr>
              <a:spLocks noChangeAspect="1" noChangeArrowheads="1"/>
            </p:cNvSpPr>
            <p:nvPr/>
          </p:nvSpPr>
          <p:spPr bwMode="auto">
            <a:xfrm>
              <a:off x="2159" y="1346"/>
              <a:ext cx="4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567" name="Rectangle 208"/>
            <p:cNvSpPr>
              <a:spLocks noChangeAspect="1" noChangeArrowheads="1"/>
            </p:cNvSpPr>
            <p:nvPr/>
          </p:nvSpPr>
          <p:spPr bwMode="auto">
            <a:xfrm>
              <a:off x="2650" y="1346"/>
              <a:ext cx="5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568" name="Rectangle 209"/>
            <p:cNvSpPr>
              <a:spLocks noChangeAspect="1" noChangeArrowheads="1"/>
            </p:cNvSpPr>
            <p:nvPr/>
          </p:nvSpPr>
          <p:spPr bwMode="auto">
            <a:xfrm>
              <a:off x="2552" y="1346"/>
              <a:ext cx="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569" name="Rectangle 210"/>
            <p:cNvSpPr>
              <a:spLocks noChangeAspect="1" noChangeArrowheads="1"/>
            </p:cNvSpPr>
            <p:nvPr/>
          </p:nvSpPr>
          <p:spPr bwMode="auto">
            <a:xfrm>
              <a:off x="2747" y="1346"/>
              <a:ext cx="7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570" name="Rectangle 211"/>
            <p:cNvSpPr>
              <a:spLocks noChangeAspect="1" noChangeArrowheads="1"/>
            </p:cNvSpPr>
            <p:nvPr/>
          </p:nvSpPr>
          <p:spPr bwMode="auto">
            <a:xfrm>
              <a:off x="2266" y="1407"/>
              <a:ext cx="3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49571" name="Rectangle 212"/>
            <p:cNvSpPr>
              <a:spLocks noChangeAspect="1" noChangeArrowheads="1"/>
            </p:cNvSpPr>
            <p:nvPr/>
          </p:nvSpPr>
          <p:spPr bwMode="auto">
            <a:xfrm>
              <a:off x="2455" y="1346"/>
              <a:ext cx="4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572" name="Rectangle 213"/>
            <p:cNvSpPr>
              <a:spLocks noChangeAspect="1" noChangeArrowheads="1"/>
            </p:cNvSpPr>
            <p:nvPr/>
          </p:nvSpPr>
          <p:spPr bwMode="auto">
            <a:xfrm>
              <a:off x="2353" y="1346"/>
              <a:ext cx="4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B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926" name="Line 214"/>
            <p:cNvSpPr>
              <a:spLocks noChangeShapeType="1"/>
            </p:cNvSpPr>
            <p:nvPr/>
          </p:nvSpPr>
          <p:spPr bwMode="auto">
            <a:xfrm>
              <a:off x="2251" y="1455"/>
              <a:ext cx="2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574" name="Rectangle 215"/>
            <p:cNvSpPr>
              <a:spLocks noChangeAspect="1" noChangeArrowheads="1"/>
            </p:cNvSpPr>
            <p:nvPr/>
          </p:nvSpPr>
          <p:spPr bwMode="auto">
            <a:xfrm>
              <a:off x="2266" y="1459"/>
              <a:ext cx="4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S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928" name="Line 216"/>
            <p:cNvSpPr>
              <a:spLocks noChangeShapeType="1"/>
            </p:cNvSpPr>
            <p:nvPr/>
          </p:nvSpPr>
          <p:spPr bwMode="auto">
            <a:xfrm>
              <a:off x="2107" y="1168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29" name="Line 217"/>
            <p:cNvSpPr>
              <a:spLocks noChangeShapeType="1"/>
            </p:cNvSpPr>
            <p:nvPr/>
          </p:nvSpPr>
          <p:spPr bwMode="auto">
            <a:xfrm>
              <a:off x="2496" y="1086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30" name="Line 218"/>
            <p:cNvSpPr>
              <a:spLocks noChangeShapeType="1"/>
            </p:cNvSpPr>
            <p:nvPr/>
          </p:nvSpPr>
          <p:spPr bwMode="auto">
            <a:xfrm>
              <a:off x="2663" y="1086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578" name="Rectangle 219"/>
            <p:cNvSpPr>
              <a:spLocks noChangeAspect="1" noChangeArrowheads="1"/>
            </p:cNvSpPr>
            <p:nvPr/>
          </p:nvSpPr>
          <p:spPr bwMode="auto">
            <a:xfrm>
              <a:off x="2148" y="1176"/>
              <a:ext cx="58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Narkose-</a:t>
              </a:r>
              <a:b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vorbereitung</a:t>
              </a:r>
              <a:endParaRPr lang="de-DE" sz="110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" name="Group 220"/>
          <p:cNvGrpSpPr>
            <a:grpSpLocks/>
          </p:cNvGrpSpPr>
          <p:nvPr/>
        </p:nvGrpSpPr>
        <p:grpSpPr bwMode="auto">
          <a:xfrm>
            <a:off x="6070600" y="1498600"/>
            <a:ext cx="1065213" cy="763588"/>
            <a:chOff x="4143" y="1086"/>
            <a:chExt cx="727" cy="422"/>
          </a:xfrm>
        </p:grpSpPr>
        <p:sp>
          <p:nvSpPr>
            <p:cNvPr id="1523933" name="Rectangle 221"/>
            <p:cNvSpPr>
              <a:spLocks noChangeAspect="1" noChangeArrowheads="1"/>
            </p:cNvSpPr>
            <p:nvPr/>
          </p:nvSpPr>
          <p:spPr bwMode="auto">
            <a:xfrm>
              <a:off x="4143" y="1086"/>
              <a:ext cx="72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34" name="Line 222"/>
            <p:cNvSpPr>
              <a:spLocks noChangeShapeType="1"/>
            </p:cNvSpPr>
            <p:nvPr/>
          </p:nvSpPr>
          <p:spPr bwMode="auto">
            <a:xfrm>
              <a:off x="4287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35" name="Line 223"/>
            <p:cNvSpPr>
              <a:spLocks noChangeShapeType="1"/>
            </p:cNvSpPr>
            <p:nvPr/>
          </p:nvSpPr>
          <p:spPr bwMode="auto">
            <a:xfrm>
              <a:off x="4143" y="1402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36" name="Line 224"/>
            <p:cNvSpPr>
              <a:spLocks noChangeShapeType="1"/>
            </p:cNvSpPr>
            <p:nvPr/>
          </p:nvSpPr>
          <p:spPr bwMode="auto">
            <a:xfrm>
              <a:off x="4143" y="1350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37" name="Line 225"/>
            <p:cNvSpPr>
              <a:spLocks noChangeShapeType="1"/>
            </p:cNvSpPr>
            <p:nvPr/>
          </p:nvSpPr>
          <p:spPr bwMode="auto">
            <a:xfrm>
              <a:off x="4358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38" name="Line 226"/>
            <p:cNvSpPr>
              <a:spLocks noChangeShapeType="1"/>
            </p:cNvSpPr>
            <p:nvPr/>
          </p:nvSpPr>
          <p:spPr bwMode="auto">
            <a:xfrm>
              <a:off x="4459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39" name="Line 227"/>
            <p:cNvSpPr>
              <a:spLocks noChangeShapeType="1"/>
            </p:cNvSpPr>
            <p:nvPr/>
          </p:nvSpPr>
          <p:spPr bwMode="auto">
            <a:xfrm>
              <a:off x="4561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40" name="Line 228"/>
            <p:cNvSpPr>
              <a:spLocks noChangeShapeType="1"/>
            </p:cNvSpPr>
            <p:nvPr/>
          </p:nvSpPr>
          <p:spPr bwMode="auto">
            <a:xfrm>
              <a:off x="4664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41" name="Line 229"/>
            <p:cNvSpPr>
              <a:spLocks noChangeShapeType="1"/>
            </p:cNvSpPr>
            <p:nvPr/>
          </p:nvSpPr>
          <p:spPr bwMode="auto">
            <a:xfrm>
              <a:off x="4766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538" name="Rectangle 230"/>
            <p:cNvSpPr>
              <a:spLocks noChangeAspect="1" noChangeArrowheads="1"/>
            </p:cNvSpPr>
            <p:nvPr/>
          </p:nvSpPr>
          <p:spPr bwMode="auto">
            <a:xfrm>
              <a:off x="4184" y="1093"/>
              <a:ext cx="24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Gruppe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539" name="Rectangle 231"/>
            <p:cNvSpPr>
              <a:spLocks noChangeAspect="1" noChangeArrowheads="1"/>
            </p:cNvSpPr>
            <p:nvPr/>
          </p:nvSpPr>
          <p:spPr bwMode="auto">
            <a:xfrm>
              <a:off x="4569" y="1093"/>
              <a:ext cx="9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Op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540" name="Rectangle 232"/>
            <p:cNvSpPr>
              <a:spLocks noChangeAspect="1" noChangeArrowheads="1"/>
            </p:cNvSpPr>
            <p:nvPr/>
          </p:nvSpPr>
          <p:spPr bwMode="auto">
            <a:xfrm>
              <a:off x="4769" y="1093"/>
              <a:ext cx="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541" name="Rectangle 233"/>
            <p:cNvSpPr>
              <a:spLocks noChangeAspect="1" noChangeArrowheads="1"/>
            </p:cNvSpPr>
            <p:nvPr/>
          </p:nvSpPr>
          <p:spPr bwMode="auto">
            <a:xfrm>
              <a:off x="4195" y="1346"/>
              <a:ext cx="4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542" name="Rectangle 234"/>
            <p:cNvSpPr>
              <a:spLocks noChangeAspect="1" noChangeArrowheads="1"/>
            </p:cNvSpPr>
            <p:nvPr/>
          </p:nvSpPr>
          <p:spPr bwMode="auto">
            <a:xfrm>
              <a:off x="4686" y="1346"/>
              <a:ext cx="5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543" name="Rectangle 235"/>
            <p:cNvSpPr>
              <a:spLocks noChangeAspect="1" noChangeArrowheads="1"/>
            </p:cNvSpPr>
            <p:nvPr/>
          </p:nvSpPr>
          <p:spPr bwMode="auto">
            <a:xfrm>
              <a:off x="4588" y="1346"/>
              <a:ext cx="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544" name="Rectangle 236"/>
            <p:cNvSpPr>
              <a:spLocks noChangeAspect="1" noChangeArrowheads="1"/>
            </p:cNvSpPr>
            <p:nvPr/>
          </p:nvSpPr>
          <p:spPr bwMode="auto">
            <a:xfrm>
              <a:off x="4783" y="1346"/>
              <a:ext cx="7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545" name="Rectangle 237"/>
            <p:cNvSpPr>
              <a:spLocks noChangeAspect="1" noChangeArrowheads="1"/>
            </p:cNvSpPr>
            <p:nvPr/>
          </p:nvSpPr>
          <p:spPr bwMode="auto">
            <a:xfrm>
              <a:off x="4302" y="1407"/>
              <a:ext cx="3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49546" name="Rectangle 238"/>
            <p:cNvSpPr>
              <a:spLocks noChangeAspect="1" noChangeArrowheads="1"/>
            </p:cNvSpPr>
            <p:nvPr/>
          </p:nvSpPr>
          <p:spPr bwMode="auto">
            <a:xfrm>
              <a:off x="4491" y="1346"/>
              <a:ext cx="4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547" name="Rectangle 239"/>
            <p:cNvSpPr>
              <a:spLocks noChangeAspect="1" noChangeArrowheads="1"/>
            </p:cNvSpPr>
            <p:nvPr/>
          </p:nvSpPr>
          <p:spPr bwMode="auto">
            <a:xfrm>
              <a:off x="4389" y="1346"/>
              <a:ext cx="4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B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952" name="Line 240"/>
            <p:cNvSpPr>
              <a:spLocks noChangeShapeType="1"/>
            </p:cNvSpPr>
            <p:nvPr/>
          </p:nvSpPr>
          <p:spPr bwMode="auto">
            <a:xfrm>
              <a:off x="4287" y="1455"/>
              <a:ext cx="2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549" name="Rectangle 241"/>
            <p:cNvSpPr>
              <a:spLocks noChangeAspect="1" noChangeArrowheads="1"/>
            </p:cNvSpPr>
            <p:nvPr/>
          </p:nvSpPr>
          <p:spPr bwMode="auto">
            <a:xfrm>
              <a:off x="4302" y="1459"/>
              <a:ext cx="4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S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3954" name="Line 242"/>
            <p:cNvSpPr>
              <a:spLocks noChangeShapeType="1"/>
            </p:cNvSpPr>
            <p:nvPr/>
          </p:nvSpPr>
          <p:spPr bwMode="auto">
            <a:xfrm>
              <a:off x="4143" y="1168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55" name="Line 243"/>
            <p:cNvSpPr>
              <a:spLocks noChangeShapeType="1"/>
            </p:cNvSpPr>
            <p:nvPr/>
          </p:nvSpPr>
          <p:spPr bwMode="auto">
            <a:xfrm>
              <a:off x="4532" y="1086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3956" name="Line 244"/>
            <p:cNvSpPr>
              <a:spLocks noChangeShapeType="1"/>
            </p:cNvSpPr>
            <p:nvPr/>
          </p:nvSpPr>
          <p:spPr bwMode="auto">
            <a:xfrm>
              <a:off x="4699" y="1086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553" name="Rectangle 245"/>
            <p:cNvSpPr>
              <a:spLocks noChangeAspect="1" noChangeArrowheads="1"/>
            </p:cNvSpPr>
            <p:nvPr/>
          </p:nvSpPr>
          <p:spPr bwMode="auto">
            <a:xfrm>
              <a:off x="4184" y="1176"/>
              <a:ext cx="65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Narkose-</a:t>
              </a:r>
              <a:b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nachbereitung</a:t>
              </a:r>
              <a:endParaRPr lang="de-DE" sz="110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8" name="Group 246"/>
          <p:cNvGrpSpPr>
            <a:grpSpLocks/>
          </p:cNvGrpSpPr>
          <p:nvPr/>
        </p:nvGrpSpPr>
        <p:grpSpPr bwMode="auto">
          <a:xfrm>
            <a:off x="7523163" y="1054100"/>
            <a:ext cx="1065212" cy="1651000"/>
            <a:chOff x="5134" y="840"/>
            <a:chExt cx="727" cy="913"/>
          </a:xfrm>
        </p:grpSpPr>
        <p:grpSp>
          <p:nvGrpSpPr>
            <p:cNvPr id="49477" name="Group 247"/>
            <p:cNvGrpSpPr>
              <a:grpSpLocks/>
            </p:cNvGrpSpPr>
            <p:nvPr/>
          </p:nvGrpSpPr>
          <p:grpSpPr bwMode="auto">
            <a:xfrm>
              <a:off x="5134" y="840"/>
              <a:ext cx="727" cy="422"/>
              <a:chOff x="5134" y="840"/>
              <a:chExt cx="727" cy="422"/>
            </a:xfrm>
          </p:grpSpPr>
          <p:sp>
            <p:nvSpPr>
              <p:cNvPr id="1523960" name="Rectangle 248"/>
              <p:cNvSpPr>
                <a:spLocks noChangeAspect="1" noChangeArrowheads="1"/>
              </p:cNvSpPr>
              <p:nvPr/>
            </p:nvSpPr>
            <p:spPr bwMode="auto">
              <a:xfrm>
                <a:off x="5134" y="840"/>
                <a:ext cx="72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61" name="Line 249"/>
              <p:cNvSpPr>
                <a:spLocks noChangeShapeType="1"/>
              </p:cNvSpPr>
              <p:nvPr/>
            </p:nvSpPr>
            <p:spPr bwMode="auto">
              <a:xfrm>
                <a:off x="5278" y="1104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62" name="Line 250"/>
              <p:cNvSpPr>
                <a:spLocks noChangeShapeType="1"/>
              </p:cNvSpPr>
              <p:nvPr/>
            </p:nvSpPr>
            <p:spPr bwMode="auto">
              <a:xfrm>
                <a:off x="5134" y="1156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63" name="Line 251"/>
              <p:cNvSpPr>
                <a:spLocks noChangeShapeType="1"/>
              </p:cNvSpPr>
              <p:nvPr/>
            </p:nvSpPr>
            <p:spPr bwMode="auto">
              <a:xfrm>
                <a:off x="5134" y="1104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64" name="Line 252"/>
              <p:cNvSpPr>
                <a:spLocks noChangeShapeType="1"/>
              </p:cNvSpPr>
              <p:nvPr/>
            </p:nvSpPr>
            <p:spPr bwMode="auto">
              <a:xfrm>
                <a:off x="5349" y="1104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65" name="Line 253"/>
              <p:cNvSpPr>
                <a:spLocks noChangeShapeType="1"/>
              </p:cNvSpPr>
              <p:nvPr/>
            </p:nvSpPr>
            <p:spPr bwMode="auto">
              <a:xfrm>
                <a:off x="5450" y="1104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66" name="Line 254"/>
              <p:cNvSpPr>
                <a:spLocks noChangeShapeType="1"/>
              </p:cNvSpPr>
              <p:nvPr/>
            </p:nvSpPr>
            <p:spPr bwMode="auto">
              <a:xfrm>
                <a:off x="5552" y="1104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67" name="Line 255"/>
              <p:cNvSpPr>
                <a:spLocks noChangeShapeType="1"/>
              </p:cNvSpPr>
              <p:nvPr/>
            </p:nvSpPr>
            <p:spPr bwMode="auto">
              <a:xfrm>
                <a:off x="5655" y="1104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68" name="Line 256"/>
              <p:cNvSpPr>
                <a:spLocks noChangeShapeType="1"/>
              </p:cNvSpPr>
              <p:nvPr/>
            </p:nvSpPr>
            <p:spPr bwMode="auto">
              <a:xfrm>
                <a:off x="5757" y="1104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513" name="Rectangle 257"/>
              <p:cNvSpPr>
                <a:spLocks noChangeAspect="1" noChangeArrowheads="1"/>
              </p:cNvSpPr>
              <p:nvPr/>
            </p:nvSpPr>
            <p:spPr bwMode="auto">
              <a:xfrm>
                <a:off x="5175" y="847"/>
                <a:ext cx="33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Anästhes.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514" name="Rectangle 258"/>
              <p:cNvSpPr>
                <a:spLocks noChangeAspect="1" noChangeArrowheads="1"/>
              </p:cNvSpPr>
              <p:nvPr/>
            </p:nvSpPr>
            <p:spPr bwMode="auto">
              <a:xfrm>
                <a:off x="5560" y="847"/>
                <a:ext cx="9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An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515" name="Rectangle 259"/>
              <p:cNvSpPr>
                <a:spLocks noChangeAspect="1" noChangeArrowheads="1"/>
              </p:cNvSpPr>
              <p:nvPr/>
            </p:nvSpPr>
            <p:spPr bwMode="auto">
              <a:xfrm>
                <a:off x="5760" y="847"/>
                <a:ext cx="3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1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516" name="Rectangle 260"/>
              <p:cNvSpPr>
                <a:spLocks noChangeAspect="1" noChangeArrowheads="1"/>
              </p:cNvSpPr>
              <p:nvPr/>
            </p:nvSpPr>
            <p:spPr bwMode="auto">
              <a:xfrm>
                <a:off x="5186" y="1100"/>
                <a:ext cx="4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D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517" name="Rectangle 261"/>
              <p:cNvSpPr>
                <a:spLocks noChangeAspect="1" noChangeArrowheads="1"/>
              </p:cNvSpPr>
              <p:nvPr/>
            </p:nvSpPr>
            <p:spPr bwMode="auto">
              <a:xfrm>
                <a:off x="5677" y="1100"/>
                <a:ext cx="5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518" name="Rectangle 262"/>
              <p:cNvSpPr>
                <a:spLocks noChangeAspect="1" noChangeArrowheads="1"/>
              </p:cNvSpPr>
              <p:nvPr/>
            </p:nvSpPr>
            <p:spPr bwMode="auto">
              <a:xfrm>
                <a:off x="5579" y="1100"/>
                <a:ext cx="5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519" name="Rectangle 263"/>
              <p:cNvSpPr>
                <a:spLocks noChangeAspect="1" noChangeArrowheads="1"/>
              </p:cNvSpPr>
              <p:nvPr/>
            </p:nvSpPr>
            <p:spPr bwMode="auto">
              <a:xfrm>
                <a:off x="5774" y="1100"/>
                <a:ext cx="7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520" name="Rectangle 264"/>
              <p:cNvSpPr>
                <a:spLocks noChangeAspect="1" noChangeArrowheads="1"/>
              </p:cNvSpPr>
              <p:nvPr/>
            </p:nvSpPr>
            <p:spPr bwMode="auto">
              <a:xfrm>
                <a:off x="5293" y="1161"/>
                <a:ext cx="3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F</a:t>
                </a:r>
              </a:p>
            </p:txBody>
          </p:sp>
          <p:sp>
            <p:nvSpPr>
              <p:cNvPr id="49521" name="Rectangle 265"/>
              <p:cNvSpPr>
                <a:spLocks noChangeAspect="1" noChangeArrowheads="1"/>
              </p:cNvSpPr>
              <p:nvPr/>
            </p:nvSpPr>
            <p:spPr bwMode="auto">
              <a:xfrm>
                <a:off x="5482" y="1100"/>
                <a:ext cx="4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E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522" name="Rectangle 266"/>
              <p:cNvSpPr>
                <a:spLocks noChangeAspect="1" noChangeArrowheads="1"/>
              </p:cNvSpPr>
              <p:nvPr/>
            </p:nvSpPr>
            <p:spPr bwMode="auto">
              <a:xfrm>
                <a:off x="5380" y="1100"/>
                <a:ext cx="4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B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3979" name="Line 267"/>
              <p:cNvSpPr>
                <a:spLocks noChangeShapeType="1"/>
              </p:cNvSpPr>
              <p:nvPr/>
            </p:nvSpPr>
            <p:spPr bwMode="auto">
              <a:xfrm>
                <a:off x="5278" y="1210"/>
                <a:ext cx="27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524" name="Rectangle 268"/>
              <p:cNvSpPr>
                <a:spLocks noChangeAspect="1" noChangeArrowheads="1"/>
              </p:cNvSpPr>
              <p:nvPr/>
            </p:nvSpPr>
            <p:spPr bwMode="auto">
              <a:xfrm>
                <a:off x="5293" y="1214"/>
                <a:ext cx="4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S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3981" name="Line 269"/>
              <p:cNvSpPr>
                <a:spLocks noChangeShapeType="1"/>
              </p:cNvSpPr>
              <p:nvPr/>
            </p:nvSpPr>
            <p:spPr bwMode="auto">
              <a:xfrm>
                <a:off x="5134" y="922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82" name="Line 270"/>
              <p:cNvSpPr>
                <a:spLocks noChangeShapeType="1"/>
              </p:cNvSpPr>
              <p:nvPr/>
            </p:nvSpPr>
            <p:spPr bwMode="auto">
              <a:xfrm>
                <a:off x="5523" y="840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83" name="Line 271"/>
              <p:cNvSpPr>
                <a:spLocks noChangeShapeType="1"/>
              </p:cNvSpPr>
              <p:nvPr/>
            </p:nvSpPr>
            <p:spPr bwMode="auto">
              <a:xfrm>
                <a:off x="5690" y="840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528" name="Rectangle 272"/>
              <p:cNvSpPr>
                <a:spLocks noChangeAspect="1" noChangeArrowheads="1"/>
              </p:cNvSpPr>
              <p:nvPr/>
            </p:nvSpPr>
            <p:spPr bwMode="auto">
              <a:xfrm>
                <a:off x="5175" y="972"/>
                <a:ext cx="66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Nachbereitung</a:t>
                </a:r>
                <a:endParaRPr lang="de-DE" sz="1100"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9478" name="Group 273"/>
            <p:cNvGrpSpPr>
              <a:grpSpLocks/>
            </p:cNvGrpSpPr>
            <p:nvPr/>
          </p:nvGrpSpPr>
          <p:grpSpPr bwMode="auto">
            <a:xfrm>
              <a:off x="5134" y="1331"/>
              <a:ext cx="727" cy="422"/>
              <a:chOff x="5134" y="1331"/>
              <a:chExt cx="727" cy="422"/>
            </a:xfrm>
          </p:grpSpPr>
          <p:sp>
            <p:nvSpPr>
              <p:cNvPr id="1523986" name="Rectangle 274"/>
              <p:cNvSpPr>
                <a:spLocks noChangeAspect="1" noChangeArrowheads="1"/>
              </p:cNvSpPr>
              <p:nvPr/>
            </p:nvSpPr>
            <p:spPr bwMode="auto">
              <a:xfrm>
                <a:off x="5134" y="1331"/>
                <a:ext cx="72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87" name="Line 275"/>
              <p:cNvSpPr>
                <a:spLocks noChangeShapeType="1"/>
              </p:cNvSpPr>
              <p:nvPr/>
            </p:nvSpPr>
            <p:spPr bwMode="auto">
              <a:xfrm>
                <a:off x="5278" y="1595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88" name="Line 276"/>
              <p:cNvSpPr>
                <a:spLocks noChangeShapeType="1"/>
              </p:cNvSpPr>
              <p:nvPr/>
            </p:nvSpPr>
            <p:spPr bwMode="auto">
              <a:xfrm>
                <a:off x="5134" y="1647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89" name="Line 277"/>
              <p:cNvSpPr>
                <a:spLocks noChangeShapeType="1"/>
              </p:cNvSpPr>
              <p:nvPr/>
            </p:nvSpPr>
            <p:spPr bwMode="auto">
              <a:xfrm>
                <a:off x="5134" y="1595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90" name="Line 278"/>
              <p:cNvSpPr>
                <a:spLocks noChangeShapeType="1"/>
              </p:cNvSpPr>
              <p:nvPr/>
            </p:nvSpPr>
            <p:spPr bwMode="auto">
              <a:xfrm>
                <a:off x="5349" y="1595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91" name="Line 279"/>
              <p:cNvSpPr>
                <a:spLocks noChangeShapeType="1"/>
              </p:cNvSpPr>
              <p:nvPr/>
            </p:nvSpPr>
            <p:spPr bwMode="auto">
              <a:xfrm>
                <a:off x="5450" y="1595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92" name="Line 280"/>
              <p:cNvSpPr>
                <a:spLocks noChangeShapeType="1"/>
              </p:cNvSpPr>
              <p:nvPr/>
            </p:nvSpPr>
            <p:spPr bwMode="auto">
              <a:xfrm>
                <a:off x="5552" y="1595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93" name="Line 281"/>
              <p:cNvSpPr>
                <a:spLocks noChangeShapeType="1"/>
              </p:cNvSpPr>
              <p:nvPr/>
            </p:nvSpPr>
            <p:spPr bwMode="auto">
              <a:xfrm>
                <a:off x="5655" y="1595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3994" name="Line 282"/>
              <p:cNvSpPr>
                <a:spLocks noChangeShapeType="1"/>
              </p:cNvSpPr>
              <p:nvPr/>
            </p:nvSpPr>
            <p:spPr bwMode="auto">
              <a:xfrm>
                <a:off x="5757" y="1595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88" name="Rectangle 283"/>
              <p:cNvSpPr>
                <a:spLocks noChangeAspect="1" noChangeArrowheads="1"/>
              </p:cNvSpPr>
              <p:nvPr/>
            </p:nvSpPr>
            <p:spPr bwMode="auto">
              <a:xfrm>
                <a:off x="5175" y="1338"/>
                <a:ext cx="3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An.helfer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89" name="Rectangle 284"/>
              <p:cNvSpPr>
                <a:spLocks noChangeAspect="1" noChangeArrowheads="1"/>
              </p:cNvSpPr>
              <p:nvPr/>
            </p:nvSpPr>
            <p:spPr bwMode="auto">
              <a:xfrm>
                <a:off x="5560" y="1338"/>
                <a:ext cx="9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An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90" name="Rectangle 285"/>
              <p:cNvSpPr>
                <a:spLocks noChangeAspect="1" noChangeArrowheads="1"/>
              </p:cNvSpPr>
              <p:nvPr/>
            </p:nvSpPr>
            <p:spPr bwMode="auto">
              <a:xfrm>
                <a:off x="5760" y="1338"/>
                <a:ext cx="3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1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91" name="Rectangle 286"/>
              <p:cNvSpPr>
                <a:spLocks noChangeAspect="1" noChangeArrowheads="1"/>
              </p:cNvSpPr>
              <p:nvPr/>
            </p:nvSpPr>
            <p:spPr bwMode="auto">
              <a:xfrm>
                <a:off x="5186" y="1591"/>
                <a:ext cx="43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D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92" name="Rectangle 287"/>
              <p:cNvSpPr>
                <a:spLocks noChangeAspect="1" noChangeArrowheads="1"/>
              </p:cNvSpPr>
              <p:nvPr/>
            </p:nvSpPr>
            <p:spPr bwMode="auto">
              <a:xfrm>
                <a:off x="5677" y="1591"/>
                <a:ext cx="5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93" name="Rectangle 288"/>
              <p:cNvSpPr>
                <a:spLocks noChangeAspect="1" noChangeArrowheads="1"/>
              </p:cNvSpPr>
              <p:nvPr/>
            </p:nvSpPr>
            <p:spPr bwMode="auto">
              <a:xfrm>
                <a:off x="5579" y="1591"/>
                <a:ext cx="5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94" name="Rectangle 289"/>
              <p:cNvSpPr>
                <a:spLocks noChangeAspect="1" noChangeArrowheads="1"/>
              </p:cNvSpPr>
              <p:nvPr/>
            </p:nvSpPr>
            <p:spPr bwMode="auto">
              <a:xfrm>
                <a:off x="5774" y="1591"/>
                <a:ext cx="7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95" name="Rectangle 290"/>
              <p:cNvSpPr>
                <a:spLocks noChangeAspect="1" noChangeArrowheads="1"/>
              </p:cNvSpPr>
              <p:nvPr/>
            </p:nvSpPr>
            <p:spPr bwMode="auto">
              <a:xfrm>
                <a:off x="5293" y="1652"/>
                <a:ext cx="3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F</a:t>
                </a:r>
              </a:p>
            </p:txBody>
          </p:sp>
          <p:sp>
            <p:nvSpPr>
              <p:cNvPr id="49496" name="Rectangle 291"/>
              <p:cNvSpPr>
                <a:spLocks noChangeAspect="1" noChangeArrowheads="1"/>
              </p:cNvSpPr>
              <p:nvPr/>
            </p:nvSpPr>
            <p:spPr bwMode="auto">
              <a:xfrm>
                <a:off x="5482" y="1591"/>
                <a:ext cx="4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E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97" name="Rectangle 292"/>
              <p:cNvSpPr>
                <a:spLocks noChangeAspect="1" noChangeArrowheads="1"/>
              </p:cNvSpPr>
              <p:nvPr/>
            </p:nvSpPr>
            <p:spPr bwMode="auto">
              <a:xfrm>
                <a:off x="5380" y="1591"/>
                <a:ext cx="4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B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005" name="Line 293"/>
              <p:cNvSpPr>
                <a:spLocks noChangeShapeType="1"/>
              </p:cNvSpPr>
              <p:nvPr/>
            </p:nvSpPr>
            <p:spPr bwMode="auto">
              <a:xfrm>
                <a:off x="5278" y="1700"/>
                <a:ext cx="27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99" name="Rectangle 294"/>
              <p:cNvSpPr>
                <a:spLocks noChangeAspect="1" noChangeArrowheads="1"/>
              </p:cNvSpPr>
              <p:nvPr/>
            </p:nvSpPr>
            <p:spPr bwMode="auto">
              <a:xfrm>
                <a:off x="5293" y="1704"/>
                <a:ext cx="4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S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007" name="Line 295"/>
              <p:cNvSpPr>
                <a:spLocks noChangeShapeType="1"/>
              </p:cNvSpPr>
              <p:nvPr/>
            </p:nvSpPr>
            <p:spPr bwMode="auto">
              <a:xfrm>
                <a:off x="5134" y="1412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08" name="Line 296"/>
              <p:cNvSpPr>
                <a:spLocks noChangeShapeType="1"/>
              </p:cNvSpPr>
              <p:nvPr/>
            </p:nvSpPr>
            <p:spPr bwMode="auto">
              <a:xfrm>
                <a:off x="5523" y="1331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09" name="Line 297"/>
              <p:cNvSpPr>
                <a:spLocks noChangeShapeType="1"/>
              </p:cNvSpPr>
              <p:nvPr/>
            </p:nvSpPr>
            <p:spPr bwMode="auto">
              <a:xfrm>
                <a:off x="5690" y="1331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503" name="Rectangle 298"/>
              <p:cNvSpPr>
                <a:spLocks noChangeAspect="1" noChangeArrowheads="1"/>
              </p:cNvSpPr>
              <p:nvPr/>
            </p:nvSpPr>
            <p:spPr bwMode="auto">
              <a:xfrm>
                <a:off x="5175" y="1463"/>
                <a:ext cx="66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Nachbereitung</a:t>
                </a:r>
                <a:endParaRPr lang="de-DE" sz="1100"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" name="Group 299"/>
          <p:cNvGrpSpPr>
            <a:grpSpLocks/>
          </p:cNvGrpSpPr>
          <p:nvPr/>
        </p:nvGrpSpPr>
        <p:grpSpPr bwMode="auto">
          <a:xfrm>
            <a:off x="6067425" y="2940050"/>
            <a:ext cx="1066800" cy="3500438"/>
            <a:chOff x="4141" y="1883"/>
            <a:chExt cx="727" cy="1937"/>
          </a:xfrm>
        </p:grpSpPr>
        <p:grpSp>
          <p:nvGrpSpPr>
            <p:cNvPr id="49373" name="Group 300"/>
            <p:cNvGrpSpPr>
              <a:grpSpLocks/>
            </p:cNvGrpSpPr>
            <p:nvPr/>
          </p:nvGrpSpPr>
          <p:grpSpPr bwMode="auto">
            <a:xfrm>
              <a:off x="4141" y="1883"/>
              <a:ext cx="727" cy="422"/>
              <a:chOff x="4141" y="1883"/>
              <a:chExt cx="727" cy="422"/>
            </a:xfrm>
          </p:grpSpPr>
          <p:sp>
            <p:nvSpPr>
              <p:cNvPr id="1524013" name="Rectangle 301"/>
              <p:cNvSpPr>
                <a:spLocks noChangeAspect="1" noChangeArrowheads="1"/>
              </p:cNvSpPr>
              <p:nvPr/>
            </p:nvSpPr>
            <p:spPr bwMode="auto">
              <a:xfrm>
                <a:off x="4141" y="1883"/>
                <a:ext cx="72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14" name="Line 302"/>
              <p:cNvSpPr>
                <a:spLocks noChangeShapeType="1"/>
              </p:cNvSpPr>
              <p:nvPr/>
            </p:nvSpPr>
            <p:spPr bwMode="auto">
              <a:xfrm>
                <a:off x="4285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15" name="Line 303"/>
              <p:cNvSpPr>
                <a:spLocks noChangeShapeType="1"/>
              </p:cNvSpPr>
              <p:nvPr/>
            </p:nvSpPr>
            <p:spPr bwMode="auto">
              <a:xfrm>
                <a:off x="4141" y="2197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16" name="Line 304"/>
              <p:cNvSpPr>
                <a:spLocks noChangeShapeType="1"/>
              </p:cNvSpPr>
              <p:nvPr/>
            </p:nvSpPr>
            <p:spPr bwMode="auto">
              <a:xfrm>
                <a:off x="4141" y="2147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17" name="Line 305"/>
              <p:cNvSpPr>
                <a:spLocks noChangeShapeType="1"/>
              </p:cNvSpPr>
              <p:nvPr/>
            </p:nvSpPr>
            <p:spPr bwMode="auto">
              <a:xfrm>
                <a:off x="4355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18" name="Line 306"/>
              <p:cNvSpPr>
                <a:spLocks noChangeShapeType="1"/>
              </p:cNvSpPr>
              <p:nvPr/>
            </p:nvSpPr>
            <p:spPr bwMode="auto">
              <a:xfrm>
                <a:off x="4457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19" name="Line 307"/>
              <p:cNvSpPr>
                <a:spLocks noChangeShapeType="1"/>
              </p:cNvSpPr>
              <p:nvPr/>
            </p:nvSpPr>
            <p:spPr bwMode="auto">
              <a:xfrm>
                <a:off x="4559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20" name="Line 308"/>
              <p:cNvSpPr>
                <a:spLocks noChangeShapeType="1"/>
              </p:cNvSpPr>
              <p:nvPr/>
            </p:nvSpPr>
            <p:spPr bwMode="auto">
              <a:xfrm>
                <a:off x="4662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21" name="Line 309"/>
              <p:cNvSpPr>
                <a:spLocks noChangeShapeType="1"/>
              </p:cNvSpPr>
              <p:nvPr/>
            </p:nvSpPr>
            <p:spPr bwMode="auto">
              <a:xfrm>
                <a:off x="4764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61" name="Rectangle 310"/>
              <p:cNvSpPr>
                <a:spLocks noChangeAspect="1" noChangeArrowheads="1"/>
              </p:cNvSpPr>
              <p:nvPr/>
            </p:nvSpPr>
            <p:spPr bwMode="auto">
              <a:xfrm>
                <a:off x="4182" y="1891"/>
                <a:ext cx="28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Springer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62" name="Rectangle 311"/>
              <p:cNvSpPr>
                <a:spLocks noChangeAspect="1" noChangeArrowheads="1"/>
              </p:cNvSpPr>
              <p:nvPr/>
            </p:nvSpPr>
            <p:spPr bwMode="auto">
              <a:xfrm>
                <a:off x="4567" y="1891"/>
                <a:ext cx="9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Op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63" name="Rectangle 312"/>
              <p:cNvSpPr>
                <a:spLocks noChangeAspect="1" noChangeArrowheads="1"/>
              </p:cNvSpPr>
              <p:nvPr/>
            </p:nvSpPr>
            <p:spPr bwMode="auto">
              <a:xfrm>
                <a:off x="4767" y="1891"/>
                <a:ext cx="3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1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64" name="Rectangle 313"/>
              <p:cNvSpPr>
                <a:spLocks noChangeAspect="1" noChangeArrowheads="1"/>
              </p:cNvSpPr>
              <p:nvPr/>
            </p:nvSpPr>
            <p:spPr bwMode="auto">
              <a:xfrm>
                <a:off x="4193" y="2143"/>
                <a:ext cx="43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D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65" name="Rectangle 314"/>
              <p:cNvSpPr>
                <a:spLocks noChangeAspect="1" noChangeArrowheads="1"/>
              </p:cNvSpPr>
              <p:nvPr/>
            </p:nvSpPr>
            <p:spPr bwMode="auto">
              <a:xfrm>
                <a:off x="4684" y="2143"/>
                <a:ext cx="6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66" name="Rectangle 315"/>
              <p:cNvSpPr>
                <a:spLocks noChangeAspect="1" noChangeArrowheads="1"/>
              </p:cNvSpPr>
              <p:nvPr/>
            </p:nvSpPr>
            <p:spPr bwMode="auto">
              <a:xfrm>
                <a:off x="4587" y="2143"/>
                <a:ext cx="49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67" name="Rectangle 316"/>
              <p:cNvSpPr>
                <a:spLocks noChangeAspect="1" noChangeArrowheads="1"/>
              </p:cNvSpPr>
              <p:nvPr/>
            </p:nvSpPr>
            <p:spPr bwMode="auto">
              <a:xfrm>
                <a:off x="4781" y="2143"/>
                <a:ext cx="7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68" name="Rectangle 317"/>
              <p:cNvSpPr>
                <a:spLocks noChangeAspect="1" noChangeArrowheads="1"/>
              </p:cNvSpPr>
              <p:nvPr/>
            </p:nvSpPr>
            <p:spPr bwMode="auto">
              <a:xfrm>
                <a:off x="4300" y="2204"/>
                <a:ext cx="37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F</a:t>
                </a:r>
              </a:p>
            </p:txBody>
          </p:sp>
          <p:sp>
            <p:nvSpPr>
              <p:cNvPr id="49469" name="Rectangle 318"/>
              <p:cNvSpPr>
                <a:spLocks noChangeAspect="1" noChangeArrowheads="1"/>
              </p:cNvSpPr>
              <p:nvPr/>
            </p:nvSpPr>
            <p:spPr bwMode="auto">
              <a:xfrm>
                <a:off x="4489" y="2142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E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70" name="Rectangle 319"/>
              <p:cNvSpPr>
                <a:spLocks noChangeAspect="1" noChangeArrowheads="1"/>
              </p:cNvSpPr>
              <p:nvPr/>
            </p:nvSpPr>
            <p:spPr bwMode="auto">
              <a:xfrm>
                <a:off x="4387" y="2143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B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032" name="Line 320"/>
              <p:cNvSpPr>
                <a:spLocks noChangeShapeType="1"/>
              </p:cNvSpPr>
              <p:nvPr/>
            </p:nvSpPr>
            <p:spPr bwMode="auto">
              <a:xfrm>
                <a:off x="4285" y="2252"/>
                <a:ext cx="27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72" name="Rectangle 321"/>
              <p:cNvSpPr>
                <a:spLocks noChangeAspect="1" noChangeArrowheads="1"/>
              </p:cNvSpPr>
              <p:nvPr/>
            </p:nvSpPr>
            <p:spPr bwMode="auto">
              <a:xfrm>
                <a:off x="4300" y="2255"/>
                <a:ext cx="4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S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034" name="Line 322"/>
              <p:cNvSpPr>
                <a:spLocks noChangeShapeType="1"/>
              </p:cNvSpPr>
              <p:nvPr/>
            </p:nvSpPr>
            <p:spPr bwMode="auto">
              <a:xfrm>
                <a:off x="4141" y="1965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35" name="Line 323"/>
              <p:cNvSpPr>
                <a:spLocks noChangeShapeType="1"/>
              </p:cNvSpPr>
              <p:nvPr/>
            </p:nvSpPr>
            <p:spPr bwMode="auto">
              <a:xfrm>
                <a:off x="4530" y="1883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36" name="Line 324"/>
              <p:cNvSpPr>
                <a:spLocks noChangeShapeType="1"/>
              </p:cNvSpPr>
              <p:nvPr/>
            </p:nvSpPr>
            <p:spPr bwMode="auto">
              <a:xfrm>
                <a:off x="4697" y="1883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76" name="Rectangle 325"/>
              <p:cNvSpPr>
                <a:spLocks noChangeAspect="1" noChangeArrowheads="1"/>
              </p:cNvSpPr>
              <p:nvPr/>
            </p:nvSpPr>
            <p:spPr bwMode="auto">
              <a:xfrm>
                <a:off x="4182" y="1971"/>
                <a:ext cx="657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Operations-</a:t>
                </a:r>
                <a:b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</a:b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nachbereitung</a:t>
                </a:r>
                <a:endParaRPr lang="de-DE" sz="1100"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9374" name="Group 326"/>
            <p:cNvGrpSpPr>
              <a:grpSpLocks/>
            </p:cNvGrpSpPr>
            <p:nvPr/>
          </p:nvGrpSpPr>
          <p:grpSpPr bwMode="auto">
            <a:xfrm>
              <a:off x="4141" y="2388"/>
              <a:ext cx="727" cy="422"/>
              <a:chOff x="4141" y="2388"/>
              <a:chExt cx="727" cy="422"/>
            </a:xfrm>
          </p:grpSpPr>
          <p:sp>
            <p:nvSpPr>
              <p:cNvPr id="1524039" name="Rectangle 327"/>
              <p:cNvSpPr>
                <a:spLocks noChangeAspect="1" noChangeArrowheads="1"/>
              </p:cNvSpPr>
              <p:nvPr/>
            </p:nvSpPr>
            <p:spPr bwMode="auto">
              <a:xfrm>
                <a:off x="4141" y="2388"/>
                <a:ext cx="72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40" name="Line 328"/>
              <p:cNvSpPr>
                <a:spLocks noChangeShapeType="1"/>
              </p:cNvSpPr>
              <p:nvPr/>
            </p:nvSpPr>
            <p:spPr bwMode="auto">
              <a:xfrm>
                <a:off x="4285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41" name="Line 329"/>
              <p:cNvSpPr>
                <a:spLocks noChangeShapeType="1"/>
              </p:cNvSpPr>
              <p:nvPr/>
            </p:nvSpPr>
            <p:spPr bwMode="auto">
              <a:xfrm>
                <a:off x="4141" y="2703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42" name="Line 330"/>
              <p:cNvSpPr>
                <a:spLocks noChangeShapeType="1"/>
              </p:cNvSpPr>
              <p:nvPr/>
            </p:nvSpPr>
            <p:spPr bwMode="auto">
              <a:xfrm>
                <a:off x="4141" y="2652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43" name="Line 331"/>
              <p:cNvSpPr>
                <a:spLocks noChangeShapeType="1"/>
              </p:cNvSpPr>
              <p:nvPr/>
            </p:nvSpPr>
            <p:spPr bwMode="auto">
              <a:xfrm>
                <a:off x="4355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44" name="Line 332"/>
              <p:cNvSpPr>
                <a:spLocks noChangeShapeType="1"/>
              </p:cNvSpPr>
              <p:nvPr/>
            </p:nvSpPr>
            <p:spPr bwMode="auto">
              <a:xfrm>
                <a:off x="4457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45" name="Line 333"/>
              <p:cNvSpPr>
                <a:spLocks noChangeShapeType="1"/>
              </p:cNvSpPr>
              <p:nvPr/>
            </p:nvSpPr>
            <p:spPr bwMode="auto">
              <a:xfrm>
                <a:off x="4559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46" name="Line 334"/>
              <p:cNvSpPr>
                <a:spLocks noChangeShapeType="1"/>
              </p:cNvSpPr>
              <p:nvPr/>
            </p:nvSpPr>
            <p:spPr bwMode="auto">
              <a:xfrm>
                <a:off x="4662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47" name="Line 335"/>
              <p:cNvSpPr>
                <a:spLocks noChangeShapeType="1"/>
              </p:cNvSpPr>
              <p:nvPr/>
            </p:nvSpPr>
            <p:spPr bwMode="auto">
              <a:xfrm>
                <a:off x="4764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36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4182" y="2396"/>
                <a:ext cx="36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Instr.schw.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37" name="Rectangle 337"/>
              <p:cNvSpPr>
                <a:spLocks noChangeAspect="1" noChangeArrowheads="1"/>
              </p:cNvSpPr>
              <p:nvPr/>
            </p:nvSpPr>
            <p:spPr bwMode="auto">
              <a:xfrm>
                <a:off x="4567" y="2396"/>
                <a:ext cx="9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Op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38" name="Rectangle 338"/>
              <p:cNvSpPr>
                <a:spLocks noChangeAspect="1" noChangeArrowheads="1"/>
              </p:cNvSpPr>
              <p:nvPr/>
            </p:nvSpPr>
            <p:spPr bwMode="auto">
              <a:xfrm>
                <a:off x="4767" y="2396"/>
                <a:ext cx="3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1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39" name="Rectangle 339"/>
              <p:cNvSpPr>
                <a:spLocks noChangeAspect="1" noChangeArrowheads="1"/>
              </p:cNvSpPr>
              <p:nvPr/>
            </p:nvSpPr>
            <p:spPr bwMode="auto">
              <a:xfrm>
                <a:off x="4193" y="2648"/>
                <a:ext cx="43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D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40" name="Rectangle 340"/>
              <p:cNvSpPr>
                <a:spLocks noChangeAspect="1" noChangeArrowheads="1"/>
              </p:cNvSpPr>
              <p:nvPr/>
            </p:nvSpPr>
            <p:spPr bwMode="auto">
              <a:xfrm>
                <a:off x="4684" y="2648"/>
                <a:ext cx="6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41" name="Rectangle 341"/>
              <p:cNvSpPr>
                <a:spLocks noChangeAspect="1" noChangeArrowheads="1"/>
              </p:cNvSpPr>
              <p:nvPr/>
            </p:nvSpPr>
            <p:spPr bwMode="auto">
              <a:xfrm>
                <a:off x="4587" y="2648"/>
                <a:ext cx="49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42" name="Rectangle 342"/>
              <p:cNvSpPr>
                <a:spLocks noChangeAspect="1" noChangeArrowheads="1"/>
              </p:cNvSpPr>
              <p:nvPr/>
            </p:nvSpPr>
            <p:spPr bwMode="auto">
              <a:xfrm>
                <a:off x="4781" y="2648"/>
                <a:ext cx="7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43" name="Rectangle 343"/>
              <p:cNvSpPr>
                <a:spLocks noChangeAspect="1" noChangeArrowheads="1"/>
              </p:cNvSpPr>
              <p:nvPr/>
            </p:nvSpPr>
            <p:spPr bwMode="auto">
              <a:xfrm>
                <a:off x="4300" y="2709"/>
                <a:ext cx="37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F</a:t>
                </a:r>
              </a:p>
            </p:txBody>
          </p:sp>
          <p:sp>
            <p:nvSpPr>
              <p:cNvPr id="49444" name="Rectangle 344"/>
              <p:cNvSpPr>
                <a:spLocks noChangeAspect="1" noChangeArrowheads="1"/>
              </p:cNvSpPr>
              <p:nvPr/>
            </p:nvSpPr>
            <p:spPr bwMode="auto">
              <a:xfrm>
                <a:off x="4489" y="2647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E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45" name="Rectangle 345"/>
              <p:cNvSpPr>
                <a:spLocks noChangeAspect="1" noChangeArrowheads="1"/>
              </p:cNvSpPr>
              <p:nvPr/>
            </p:nvSpPr>
            <p:spPr bwMode="auto">
              <a:xfrm>
                <a:off x="4387" y="2648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B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058" name="Line 346"/>
              <p:cNvSpPr>
                <a:spLocks noChangeShapeType="1"/>
              </p:cNvSpPr>
              <p:nvPr/>
            </p:nvSpPr>
            <p:spPr bwMode="auto">
              <a:xfrm>
                <a:off x="4285" y="2757"/>
                <a:ext cx="27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47" name="Rectangle 347"/>
              <p:cNvSpPr>
                <a:spLocks noChangeAspect="1" noChangeArrowheads="1"/>
              </p:cNvSpPr>
              <p:nvPr/>
            </p:nvSpPr>
            <p:spPr bwMode="auto">
              <a:xfrm>
                <a:off x="4300" y="2760"/>
                <a:ext cx="4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S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060" name="Line 348"/>
              <p:cNvSpPr>
                <a:spLocks noChangeShapeType="1"/>
              </p:cNvSpPr>
              <p:nvPr/>
            </p:nvSpPr>
            <p:spPr bwMode="auto">
              <a:xfrm>
                <a:off x="4141" y="2470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61" name="Line 349"/>
              <p:cNvSpPr>
                <a:spLocks noChangeShapeType="1"/>
              </p:cNvSpPr>
              <p:nvPr/>
            </p:nvSpPr>
            <p:spPr bwMode="auto">
              <a:xfrm>
                <a:off x="4530" y="2388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62" name="Line 350"/>
              <p:cNvSpPr>
                <a:spLocks noChangeShapeType="1"/>
              </p:cNvSpPr>
              <p:nvPr/>
            </p:nvSpPr>
            <p:spPr bwMode="auto">
              <a:xfrm>
                <a:off x="4697" y="2388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51" name="Rectangle 351"/>
              <p:cNvSpPr>
                <a:spLocks noChangeAspect="1" noChangeArrowheads="1"/>
              </p:cNvSpPr>
              <p:nvPr/>
            </p:nvSpPr>
            <p:spPr bwMode="auto">
              <a:xfrm>
                <a:off x="4182" y="2476"/>
                <a:ext cx="657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Operations-</a:t>
                </a:r>
                <a:b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</a:b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nachbereitung</a:t>
                </a:r>
                <a:endParaRPr lang="de-DE" sz="1100"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9375" name="Group 352"/>
            <p:cNvGrpSpPr>
              <a:grpSpLocks/>
            </p:cNvGrpSpPr>
            <p:nvPr/>
          </p:nvGrpSpPr>
          <p:grpSpPr bwMode="auto">
            <a:xfrm>
              <a:off x="4141" y="2893"/>
              <a:ext cx="727" cy="422"/>
              <a:chOff x="4141" y="2893"/>
              <a:chExt cx="727" cy="422"/>
            </a:xfrm>
          </p:grpSpPr>
          <p:sp>
            <p:nvSpPr>
              <p:cNvPr id="1524065" name="Rectangle 353"/>
              <p:cNvSpPr>
                <a:spLocks noChangeAspect="1" noChangeArrowheads="1"/>
              </p:cNvSpPr>
              <p:nvPr/>
            </p:nvSpPr>
            <p:spPr bwMode="auto">
              <a:xfrm>
                <a:off x="4141" y="2893"/>
                <a:ext cx="72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66" name="Line 354"/>
              <p:cNvSpPr>
                <a:spLocks noChangeShapeType="1"/>
              </p:cNvSpPr>
              <p:nvPr/>
            </p:nvSpPr>
            <p:spPr bwMode="auto">
              <a:xfrm>
                <a:off x="4285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67" name="Line 355"/>
              <p:cNvSpPr>
                <a:spLocks noChangeShapeType="1"/>
              </p:cNvSpPr>
              <p:nvPr/>
            </p:nvSpPr>
            <p:spPr bwMode="auto">
              <a:xfrm>
                <a:off x="4141" y="3209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68" name="Line 356"/>
              <p:cNvSpPr>
                <a:spLocks noChangeShapeType="1"/>
              </p:cNvSpPr>
              <p:nvPr/>
            </p:nvSpPr>
            <p:spPr bwMode="auto">
              <a:xfrm>
                <a:off x="4141" y="3157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69" name="Line 357"/>
              <p:cNvSpPr>
                <a:spLocks noChangeShapeType="1"/>
              </p:cNvSpPr>
              <p:nvPr/>
            </p:nvSpPr>
            <p:spPr bwMode="auto">
              <a:xfrm>
                <a:off x="4355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70" name="Line 358"/>
              <p:cNvSpPr>
                <a:spLocks noChangeShapeType="1"/>
              </p:cNvSpPr>
              <p:nvPr/>
            </p:nvSpPr>
            <p:spPr bwMode="auto">
              <a:xfrm>
                <a:off x="4457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71" name="Line 359"/>
              <p:cNvSpPr>
                <a:spLocks noChangeShapeType="1"/>
              </p:cNvSpPr>
              <p:nvPr/>
            </p:nvSpPr>
            <p:spPr bwMode="auto">
              <a:xfrm>
                <a:off x="4559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72" name="Line 360"/>
              <p:cNvSpPr>
                <a:spLocks noChangeShapeType="1"/>
              </p:cNvSpPr>
              <p:nvPr/>
            </p:nvSpPr>
            <p:spPr bwMode="auto">
              <a:xfrm>
                <a:off x="4662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73" name="Line 361"/>
              <p:cNvSpPr>
                <a:spLocks noChangeShapeType="1"/>
              </p:cNvSpPr>
              <p:nvPr/>
            </p:nvSpPr>
            <p:spPr bwMode="auto">
              <a:xfrm>
                <a:off x="4764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11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4182" y="2901"/>
                <a:ext cx="31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Assistent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12" name="Rectangle 363"/>
              <p:cNvSpPr>
                <a:spLocks noChangeAspect="1" noChangeArrowheads="1"/>
              </p:cNvSpPr>
              <p:nvPr/>
            </p:nvSpPr>
            <p:spPr bwMode="auto">
              <a:xfrm>
                <a:off x="4567" y="2901"/>
                <a:ext cx="9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Op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13" name="Rectangle 364"/>
              <p:cNvSpPr>
                <a:spLocks noChangeAspect="1" noChangeArrowheads="1"/>
              </p:cNvSpPr>
              <p:nvPr/>
            </p:nvSpPr>
            <p:spPr bwMode="auto">
              <a:xfrm>
                <a:off x="4767" y="2901"/>
                <a:ext cx="3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1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14" name="Rectangle 365"/>
              <p:cNvSpPr>
                <a:spLocks noChangeAspect="1" noChangeArrowheads="1"/>
              </p:cNvSpPr>
              <p:nvPr/>
            </p:nvSpPr>
            <p:spPr bwMode="auto">
              <a:xfrm>
                <a:off x="4193" y="3153"/>
                <a:ext cx="43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D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15" name="Rectangle 366"/>
              <p:cNvSpPr>
                <a:spLocks noChangeAspect="1" noChangeArrowheads="1"/>
              </p:cNvSpPr>
              <p:nvPr/>
            </p:nvSpPr>
            <p:spPr bwMode="auto">
              <a:xfrm>
                <a:off x="4684" y="3153"/>
                <a:ext cx="6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16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4587" y="3153"/>
                <a:ext cx="49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17" name="Rectangle 368"/>
              <p:cNvSpPr>
                <a:spLocks noChangeAspect="1" noChangeArrowheads="1"/>
              </p:cNvSpPr>
              <p:nvPr/>
            </p:nvSpPr>
            <p:spPr bwMode="auto">
              <a:xfrm>
                <a:off x="4781" y="3153"/>
                <a:ext cx="7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18" name="Rectangle 369"/>
              <p:cNvSpPr>
                <a:spLocks noChangeAspect="1" noChangeArrowheads="1"/>
              </p:cNvSpPr>
              <p:nvPr/>
            </p:nvSpPr>
            <p:spPr bwMode="auto">
              <a:xfrm>
                <a:off x="4300" y="3215"/>
                <a:ext cx="37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F</a:t>
                </a:r>
              </a:p>
            </p:txBody>
          </p:sp>
          <p:sp>
            <p:nvSpPr>
              <p:cNvPr id="49419" name="Rectangle 370"/>
              <p:cNvSpPr>
                <a:spLocks noChangeAspect="1" noChangeArrowheads="1"/>
              </p:cNvSpPr>
              <p:nvPr/>
            </p:nvSpPr>
            <p:spPr bwMode="auto">
              <a:xfrm>
                <a:off x="4489" y="3152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E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420" name="Rectangle 371"/>
              <p:cNvSpPr>
                <a:spLocks noChangeAspect="1" noChangeArrowheads="1"/>
              </p:cNvSpPr>
              <p:nvPr/>
            </p:nvSpPr>
            <p:spPr bwMode="auto">
              <a:xfrm>
                <a:off x="4387" y="3153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B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084" name="Line 372"/>
              <p:cNvSpPr>
                <a:spLocks noChangeShapeType="1"/>
              </p:cNvSpPr>
              <p:nvPr/>
            </p:nvSpPr>
            <p:spPr bwMode="auto">
              <a:xfrm>
                <a:off x="4285" y="3262"/>
                <a:ext cx="27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22" name="Rectangle 373"/>
              <p:cNvSpPr>
                <a:spLocks noChangeAspect="1" noChangeArrowheads="1"/>
              </p:cNvSpPr>
              <p:nvPr/>
            </p:nvSpPr>
            <p:spPr bwMode="auto">
              <a:xfrm>
                <a:off x="4300" y="3265"/>
                <a:ext cx="4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S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086" name="Line 374"/>
              <p:cNvSpPr>
                <a:spLocks noChangeShapeType="1"/>
              </p:cNvSpPr>
              <p:nvPr/>
            </p:nvSpPr>
            <p:spPr bwMode="auto">
              <a:xfrm>
                <a:off x="4141" y="2975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87" name="Line 375"/>
              <p:cNvSpPr>
                <a:spLocks noChangeShapeType="1"/>
              </p:cNvSpPr>
              <p:nvPr/>
            </p:nvSpPr>
            <p:spPr bwMode="auto">
              <a:xfrm>
                <a:off x="4530" y="2893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88" name="Line 376"/>
              <p:cNvSpPr>
                <a:spLocks noChangeShapeType="1"/>
              </p:cNvSpPr>
              <p:nvPr/>
            </p:nvSpPr>
            <p:spPr bwMode="auto">
              <a:xfrm>
                <a:off x="4697" y="2893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26" name="Rectangle 377"/>
              <p:cNvSpPr>
                <a:spLocks noChangeAspect="1" noChangeArrowheads="1"/>
              </p:cNvSpPr>
              <p:nvPr/>
            </p:nvSpPr>
            <p:spPr bwMode="auto">
              <a:xfrm>
                <a:off x="4182" y="2981"/>
                <a:ext cx="657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Operations-</a:t>
                </a:r>
                <a:b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</a:b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nachbereitung</a:t>
                </a:r>
                <a:endParaRPr lang="de-DE" sz="1100"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9376" name="Group 378"/>
            <p:cNvGrpSpPr>
              <a:grpSpLocks/>
            </p:cNvGrpSpPr>
            <p:nvPr/>
          </p:nvGrpSpPr>
          <p:grpSpPr bwMode="auto">
            <a:xfrm>
              <a:off x="4141" y="3398"/>
              <a:ext cx="727" cy="422"/>
              <a:chOff x="4141" y="3398"/>
              <a:chExt cx="727" cy="422"/>
            </a:xfrm>
          </p:grpSpPr>
          <p:sp>
            <p:nvSpPr>
              <p:cNvPr id="1524091" name="Rectangle 379"/>
              <p:cNvSpPr>
                <a:spLocks noChangeAspect="1" noChangeArrowheads="1"/>
              </p:cNvSpPr>
              <p:nvPr/>
            </p:nvSpPr>
            <p:spPr bwMode="auto">
              <a:xfrm>
                <a:off x="4141" y="3398"/>
                <a:ext cx="72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92" name="Line 380"/>
              <p:cNvSpPr>
                <a:spLocks noChangeShapeType="1"/>
              </p:cNvSpPr>
              <p:nvPr/>
            </p:nvSpPr>
            <p:spPr bwMode="auto">
              <a:xfrm>
                <a:off x="4285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93" name="Line 381"/>
              <p:cNvSpPr>
                <a:spLocks noChangeShapeType="1"/>
              </p:cNvSpPr>
              <p:nvPr/>
            </p:nvSpPr>
            <p:spPr bwMode="auto">
              <a:xfrm>
                <a:off x="4141" y="3714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94" name="Line 382"/>
              <p:cNvSpPr>
                <a:spLocks noChangeShapeType="1"/>
              </p:cNvSpPr>
              <p:nvPr/>
            </p:nvSpPr>
            <p:spPr bwMode="auto">
              <a:xfrm>
                <a:off x="4141" y="3662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95" name="Line 383"/>
              <p:cNvSpPr>
                <a:spLocks noChangeShapeType="1"/>
              </p:cNvSpPr>
              <p:nvPr/>
            </p:nvSpPr>
            <p:spPr bwMode="auto">
              <a:xfrm>
                <a:off x="4355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96" name="Line 384"/>
              <p:cNvSpPr>
                <a:spLocks noChangeShapeType="1"/>
              </p:cNvSpPr>
              <p:nvPr/>
            </p:nvSpPr>
            <p:spPr bwMode="auto">
              <a:xfrm>
                <a:off x="4457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97" name="Line 385"/>
              <p:cNvSpPr>
                <a:spLocks noChangeShapeType="1"/>
              </p:cNvSpPr>
              <p:nvPr/>
            </p:nvSpPr>
            <p:spPr bwMode="auto">
              <a:xfrm>
                <a:off x="4559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98" name="Line 386"/>
              <p:cNvSpPr>
                <a:spLocks noChangeShapeType="1"/>
              </p:cNvSpPr>
              <p:nvPr/>
            </p:nvSpPr>
            <p:spPr bwMode="auto">
              <a:xfrm>
                <a:off x="4662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099" name="Line 387"/>
              <p:cNvSpPr>
                <a:spLocks noChangeShapeType="1"/>
              </p:cNvSpPr>
              <p:nvPr/>
            </p:nvSpPr>
            <p:spPr bwMode="auto">
              <a:xfrm>
                <a:off x="4764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386" name="Rectangle 388"/>
              <p:cNvSpPr>
                <a:spLocks noChangeAspect="1" noChangeArrowheads="1"/>
              </p:cNvSpPr>
              <p:nvPr/>
            </p:nvSpPr>
            <p:spPr bwMode="auto">
              <a:xfrm>
                <a:off x="4182" y="3406"/>
                <a:ext cx="3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Operateur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87" name="Rectangle 389"/>
              <p:cNvSpPr>
                <a:spLocks noChangeAspect="1" noChangeArrowheads="1"/>
              </p:cNvSpPr>
              <p:nvPr/>
            </p:nvSpPr>
            <p:spPr bwMode="auto">
              <a:xfrm>
                <a:off x="4567" y="3406"/>
                <a:ext cx="9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Op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88" name="Rectangle 390"/>
              <p:cNvSpPr>
                <a:spLocks noChangeAspect="1" noChangeArrowheads="1"/>
              </p:cNvSpPr>
              <p:nvPr/>
            </p:nvSpPr>
            <p:spPr bwMode="auto">
              <a:xfrm>
                <a:off x="4767" y="3406"/>
                <a:ext cx="3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1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89" name="Rectangle 391"/>
              <p:cNvSpPr>
                <a:spLocks noChangeAspect="1" noChangeArrowheads="1"/>
              </p:cNvSpPr>
              <p:nvPr/>
            </p:nvSpPr>
            <p:spPr bwMode="auto">
              <a:xfrm>
                <a:off x="4193" y="3658"/>
                <a:ext cx="43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D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90" name="Rectangle 392"/>
              <p:cNvSpPr>
                <a:spLocks noChangeAspect="1" noChangeArrowheads="1"/>
              </p:cNvSpPr>
              <p:nvPr/>
            </p:nvSpPr>
            <p:spPr bwMode="auto">
              <a:xfrm>
                <a:off x="4684" y="3658"/>
                <a:ext cx="6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91" name="Rectangle 393"/>
              <p:cNvSpPr>
                <a:spLocks noChangeAspect="1" noChangeArrowheads="1"/>
              </p:cNvSpPr>
              <p:nvPr/>
            </p:nvSpPr>
            <p:spPr bwMode="auto">
              <a:xfrm>
                <a:off x="4587" y="3658"/>
                <a:ext cx="49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92" name="Rectangle 394"/>
              <p:cNvSpPr>
                <a:spLocks noChangeAspect="1" noChangeArrowheads="1"/>
              </p:cNvSpPr>
              <p:nvPr/>
            </p:nvSpPr>
            <p:spPr bwMode="auto">
              <a:xfrm>
                <a:off x="4781" y="3658"/>
                <a:ext cx="7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93" name="Rectangle 395"/>
              <p:cNvSpPr>
                <a:spLocks noChangeAspect="1" noChangeArrowheads="1"/>
              </p:cNvSpPr>
              <p:nvPr/>
            </p:nvSpPr>
            <p:spPr bwMode="auto">
              <a:xfrm>
                <a:off x="4300" y="3720"/>
                <a:ext cx="37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F</a:t>
                </a:r>
              </a:p>
            </p:txBody>
          </p:sp>
          <p:sp>
            <p:nvSpPr>
              <p:cNvPr id="49394" name="Rectangle 396"/>
              <p:cNvSpPr>
                <a:spLocks noChangeAspect="1" noChangeArrowheads="1"/>
              </p:cNvSpPr>
              <p:nvPr/>
            </p:nvSpPr>
            <p:spPr bwMode="auto">
              <a:xfrm>
                <a:off x="4489" y="3657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E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95" name="Rectangle 397"/>
              <p:cNvSpPr>
                <a:spLocks noChangeAspect="1" noChangeArrowheads="1"/>
              </p:cNvSpPr>
              <p:nvPr/>
            </p:nvSpPr>
            <p:spPr bwMode="auto">
              <a:xfrm>
                <a:off x="4387" y="3658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B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110" name="Line 398"/>
              <p:cNvSpPr>
                <a:spLocks noChangeShapeType="1"/>
              </p:cNvSpPr>
              <p:nvPr/>
            </p:nvSpPr>
            <p:spPr bwMode="auto">
              <a:xfrm>
                <a:off x="4285" y="3767"/>
                <a:ext cx="27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397" name="Rectangle 399"/>
              <p:cNvSpPr>
                <a:spLocks noChangeAspect="1" noChangeArrowheads="1"/>
              </p:cNvSpPr>
              <p:nvPr/>
            </p:nvSpPr>
            <p:spPr bwMode="auto">
              <a:xfrm>
                <a:off x="4300" y="3770"/>
                <a:ext cx="4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S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112" name="Line 400"/>
              <p:cNvSpPr>
                <a:spLocks noChangeShapeType="1"/>
              </p:cNvSpPr>
              <p:nvPr/>
            </p:nvSpPr>
            <p:spPr bwMode="auto">
              <a:xfrm>
                <a:off x="4141" y="3480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13" name="Line 401"/>
              <p:cNvSpPr>
                <a:spLocks noChangeShapeType="1"/>
              </p:cNvSpPr>
              <p:nvPr/>
            </p:nvSpPr>
            <p:spPr bwMode="auto">
              <a:xfrm>
                <a:off x="4530" y="3398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14" name="Line 402"/>
              <p:cNvSpPr>
                <a:spLocks noChangeShapeType="1"/>
              </p:cNvSpPr>
              <p:nvPr/>
            </p:nvSpPr>
            <p:spPr bwMode="auto">
              <a:xfrm>
                <a:off x="4697" y="3398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401" name="Rectangle 403"/>
              <p:cNvSpPr>
                <a:spLocks noChangeAspect="1" noChangeArrowheads="1"/>
              </p:cNvSpPr>
              <p:nvPr/>
            </p:nvSpPr>
            <p:spPr bwMode="auto">
              <a:xfrm>
                <a:off x="4182" y="3486"/>
                <a:ext cx="657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Operations-</a:t>
                </a:r>
                <a:b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</a:b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nachbereitung</a:t>
                </a:r>
                <a:endParaRPr lang="de-DE" sz="1100"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" name="Group 404"/>
          <p:cNvGrpSpPr>
            <a:grpSpLocks/>
          </p:cNvGrpSpPr>
          <p:nvPr/>
        </p:nvGrpSpPr>
        <p:grpSpPr bwMode="auto">
          <a:xfrm>
            <a:off x="7523163" y="2940050"/>
            <a:ext cx="1065212" cy="3500438"/>
            <a:chOff x="5134" y="1883"/>
            <a:chExt cx="727" cy="1937"/>
          </a:xfrm>
        </p:grpSpPr>
        <p:grpSp>
          <p:nvGrpSpPr>
            <p:cNvPr id="49269" name="Group 405"/>
            <p:cNvGrpSpPr>
              <a:grpSpLocks/>
            </p:cNvGrpSpPr>
            <p:nvPr/>
          </p:nvGrpSpPr>
          <p:grpSpPr bwMode="auto">
            <a:xfrm>
              <a:off x="5134" y="1883"/>
              <a:ext cx="727" cy="422"/>
              <a:chOff x="5134" y="1883"/>
              <a:chExt cx="727" cy="422"/>
            </a:xfrm>
          </p:grpSpPr>
          <p:sp>
            <p:nvSpPr>
              <p:cNvPr id="1524118" name="Rectangle 406"/>
              <p:cNvSpPr>
                <a:spLocks noChangeAspect="1" noChangeArrowheads="1"/>
              </p:cNvSpPr>
              <p:nvPr/>
            </p:nvSpPr>
            <p:spPr bwMode="auto">
              <a:xfrm>
                <a:off x="5134" y="1883"/>
                <a:ext cx="72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19" name="Line 407"/>
              <p:cNvSpPr>
                <a:spLocks noChangeShapeType="1"/>
              </p:cNvSpPr>
              <p:nvPr/>
            </p:nvSpPr>
            <p:spPr bwMode="auto">
              <a:xfrm>
                <a:off x="5278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20" name="Line 408"/>
              <p:cNvSpPr>
                <a:spLocks noChangeShapeType="1"/>
              </p:cNvSpPr>
              <p:nvPr/>
            </p:nvSpPr>
            <p:spPr bwMode="auto">
              <a:xfrm>
                <a:off x="5134" y="2197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21" name="Line 409"/>
              <p:cNvSpPr>
                <a:spLocks noChangeShapeType="1"/>
              </p:cNvSpPr>
              <p:nvPr/>
            </p:nvSpPr>
            <p:spPr bwMode="auto">
              <a:xfrm>
                <a:off x="5134" y="2147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22" name="Line 410"/>
              <p:cNvSpPr>
                <a:spLocks noChangeShapeType="1"/>
              </p:cNvSpPr>
              <p:nvPr/>
            </p:nvSpPr>
            <p:spPr bwMode="auto">
              <a:xfrm>
                <a:off x="5349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23" name="Line 411"/>
              <p:cNvSpPr>
                <a:spLocks noChangeShapeType="1"/>
              </p:cNvSpPr>
              <p:nvPr/>
            </p:nvSpPr>
            <p:spPr bwMode="auto">
              <a:xfrm>
                <a:off x="5450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24" name="Line 412"/>
              <p:cNvSpPr>
                <a:spLocks noChangeShapeType="1"/>
              </p:cNvSpPr>
              <p:nvPr/>
            </p:nvSpPr>
            <p:spPr bwMode="auto">
              <a:xfrm>
                <a:off x="5552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25" name="Line 413"/>
              <p:cNvSpPr>
                <a:spLocks noChangeShapeType="1"/>
              </p:cNvSpPr>
              <p:nvPr/>
            </p:nvSpPr>
            <p:spPr bwMode="auto">
              <a:xfrm>
                <a:off x="5655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26" name="Line 414"/>
              <p:cNvSpPr>
                <a:spLocks noChangeShapeType="1"/>
              </p:cNvSpPr>
              <p:nvPr/>
            </p:nvSpPr>
            <p:spPr bwMode="auto">
              <a:xfrm>
                <a:off x="5757" y="214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357" name="Rectangle 415"/>
              <p:cNvSpPr>
                <a:spLocks noChangeAspect="1" noChangeArrowheads="1"/>
              </p:cNvSpPr>
              <p:nvPr/>
            </p:nvSpPr>
            <p:spPr bwMode="auto">
              <a:xfrm>
                <a:off x="5175" y="1891"/>
                <a:ext cx="28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Springer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58" name="Rectangle 416"/>
              <p:cNvSpPr>
                <a:spLocks noChangeAspect="1" noChangeArrowheads="1"/>
              </p:cNvSpPr>
              <p:nvPr/>
            </p:nvSpPr>
            <p:spPr bwMode="auto">
              <a:xfrm>
                <a:off x="5560" y="1891"/>
                <a:ext cx="9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Op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59" name="Rectangle 417"/>
              <p:cNvSpPr>
                <a:spLocks noChangeAspect="1" noChangeArrowheads="1"/>
              </p:cNvSpPr>
              <p:nvPr/>
            </p:nvSpPr>
            <p:spPr bwMode="auto">
              <a:xfrm>
                <a:off x="5760" y="1891"/>
                <a:ext cx="3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1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60" name="Rectangle 418"/>
              <p:cNvSpPr>
                <a:spLocks noChangeAspect="1" noChangeArrowheads="1"/>
              </p:cNvSpPr>
              <p:nvPr/>
            </p:nvSpPr>
            <p:spPr bwMode="auto">
              <a:xfrm>
                <a:off x="5186" y="2143"/>
                <a:ext cx="43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D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61" name="Rectangle 419"/>
              <p:cNvSpPr>
                <a:spLocks noChangeAspect="1" noChangeArrowheads="1"/>
              </p:cNvSpPr>
              <p:nvPr/>
            </p:nvSpPr>
            <p:spPr bwMode="auto">
              <a:xfrm>
                <a:off x="5677" y="2143"/>
                <a:ext cx="59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62" name="Rectangle 420"/>
              <p:cNvSpPr>
                <a:spLocks noChangeAspect="1" noChangeArrowheads="1"/>
              </p:cNvSpPr>
              <p:nvPr/>
            </p:nvSpPr>
            <p:spPr bwMode="auto">
              <a:xfrm>
                <a:off x="5579" y="2143"/>
                <a:ext cx="5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63" name="Rectangle 421"/>
              <p:cNvSpPr>
                <a:spLocks noChangeAspect="1" noChangeArrowheads="1"/>
              </p:cNvSpPr>
              <p:nvPr/>
            </p:nvSpPr>
            <p:spPr bwMode="auto">
              <a:xfrm>
                <a:off x="5774" y="2143"/>
                <a:ext cx="7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64" name="Rectangle 422"/>
              <p:cNvSpPr>
                <a:spLocks noChangeAspect="1" noChangeArrowheads="1"/>
              </p:cNvSpPr>
              <p:nvPr/>
            </p:nvSpPr>
            <p:spPr bwMode="auto">
              <a:xfrm>
                <a:off x="5293" y="2204"/>
                <a:ext cx="37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F</a:t>
                </a:r>
              </a:p>
            </p:txBody>
          </p:sp>
          <p:sp>
            <p:nvSpPr>
              <p:cNvPr id="49365" name="Rectangle 423"/>
              <p:cNvSpPr>
                <a:spLocks noChangeAspect="1" noChangeArrowheads="1"/>
              </p:cNvSpPr>
              <p:nvPr/>
            </p:nvSpPr>
            <p:spPr bwMode="auto">
              <a:xfrm>
                <a:off x="5482" y="2142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E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66" name="Rectangle 424"/>
              <p:cNvSpPr>
                <a:spLocks noChangeAspect="1" noChangeArrowheads="1"/>
              </p:cNvSpPr>
              <p:nvPr/>
            </p:nvSpPr>
            <p:spPr bwMode="auto">
              <a:xfrm>
                <a:off x="5380" y="2143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B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137" name="Line 425"/>
              <p:cNvSpPr>
                <a:spLocks noChangeShapeType="1"/>
              </p:cNvSpPr>
              <p:nvPr/>
            </p:nvSpPr>
            <p:spPr bwMode="auto">
              <a:xfrm>
                <a:off x="5278" y="2252"/>
                <a:ext cx="27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368" name="Rectangle 426"/>
              <p:cNvSpPr>
                <a:spLocks noChangeAspect="1" noChangeArrowheads="1"/>
              </p:cNvSpPr>
              <p:nvPr/>
            </p:nvSpPr>
            <p:spPr bwMode="auto">
              <a:xfrm>
                <a:off x="5293" y="2255"/>
                <a:ext cx="4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S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139" name="Line 427"/>
              <p:cNvSpPr>
                <a:spLocks noChangeShapeType="1"/>
              </p:cNvSpPr>
              <p:nvPr/>
            </p:nvSpPr>
            <p:spPr bwMode="auto">
              <a:xfrm>
                <a:off x="5134" y="1965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40" name="Line 428"/>
              <p:cNvSpPr>
                <a:spLocks noChangeShapeType="1"/>
              </p:cNvSpPr>
              <p:nvPr/>
            </p:nvSpPr>
            <p:spPr bwMode="auto">
              <a:xfrm>
                <a:off x="5523" y="1883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41" name="Line 429"/>
              <p:cNvSpPr>
                <a:spLocks noChangeShapeType="1"/>
              </p:cNvSpPr>
              <p:nvPr/>
            </p:nvSpPr>
            <p:spPr bwMode="auto">
              <a:xfrm>
                <a:off x="5690" y="1883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372" name="Rectangle 430"/>
              <p:cNvSpPr>
                <a:spLocks noChangeAspect="1" noChangeArrowheads="1"/>
              </p:cNvSpPr>
              <p:nvPr/>
            </p:nvSpPr>
            <p:spPr bwMode="auto">
              <a:xfrm>
                <a:off x="5175" y="2014"/>
                <a:ext cx="669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Nachbereitung</a:t>
                </a:r>
                <a:endParaRPr lang="de-DE" sz="1100"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9270" name="Group 431"/>
            <p:cNvGrpSpPr>
              <a:grpSpLocks/>
            </p:cNvGrpSpPr>
            <p:nvPr/>
          </p:nvGrpSpPr>
          <p:grpSpPr bwMode="auto">
            <a:xfrm>
              <a:off x="5134" y="2388"/>
              <a:ext cx="727" cy="422"/>
              <a:chOff x="5134" y="2388"/>
              <a:chExt cx="727" cy="422"/>
            </a:xfrm>
          </p:grpSpPr>
          <p:sp>
            <p:nvSpPr>
              <p:cNvPr id="1524144" name="Rectangle 432"/>
              <p:cNvSpPr>
                <a:spLocks noChangeAspect="1" noChangeArrowheads="1"/>
              </p:cNvSpPr>
              <p:nvPr/>
            </p:nvSpPr>
            <p:spPr bwMode="auto">
              <a:xfrm>
                <a:off x="5134" y="2388"/>
                <a:ext cx="72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45" name="Line 433"/>
              <p:cNvSpPr>
                <a:spLocks noChangeShapeType="1"/>
              </p:cNvSpPr>
              <p:nvPr/>
            </p:nvSpPr>
            <p:spPr bwMode="auto">
              <a:xfrm>
                <a:off x="5278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46" name="Line 434"/>
              <p:cNvSpPr>
                <a:spLocks noChangeShapeType="1"/>
              </p:cNvSpPr>
              <p:nvPr/>
            </p:nvSpPr>
            <p:spPr bwMode="auto">
              <a:xfrm>
                <a:off x="5134" y="2703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47" name="Line 435"/>
              <p:cNvSpPr>
                <a:spLocks noChangeShapeType="1"/>
              </p:cNvSpPr>
              <p:nvPr/>
            </p:nvSpPr>
            <p:spPr bwMode="auto">
              <a:xfrm>
                <a:off x="5134" y="2652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48" name="Line 436"/>
              <p:cNvSpPr>
                <a:spLocks noChangeShapeType="1"/>
              </p:cNvSpPr>
              <p:nvPr/>
            </p:nvSpPr>
            <p:spPr bwMode="auto">
              <a:xfrm>
                <a:off x="5349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49" name="Line 437"/>
              <p:cNvSpPr>
                <a:spLocks noChangeShapeType="1"/>
              </p:cNvSpPr>
              <p:nvPr/>
            </p:nvSpPr>
            <p:spPr bwMode="auto">
              <a:xfrm>
                <a:off x="5450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50" name="Line 438"/>
              <p:cNvSpPr>
                <a:spLocks noChangeShapeType="1"/>
              </p:cNvSpPr>
              <p:nvPr/>
            </p:nvSpPr>
            <p:spPr bwMode="auto">
              <a:xfrm>
                <a:off x="5552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51" name="Line 439"/>
              <p:cNvSpPr>
                <a:spLocks noChangeShapeType="1"/>
              </p:cNvSpPr>
              <p:nvPr/>
            </p:nvSpPr>
            <p:spPr bwMode="auto">
              <a:xfrm>
                <a:off x="5655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52" name="Line 440"/>
              <p:cNvSpPr>
                <a:spLocks noChangeShapeType="1"/>
              </p:cNvSpPr>
              <p:nvPr/>
            </p:nvSpPr>
            <p:spPr bwMode="auto">
              <a:xfrm>
                <a:off x="5757" y="265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332" name="Rectangle 441"/>
              <p:cNvSpPr>
                <a:spLocks noChangeAspect="1" noChangeArrowheads="1"/>
              </p:cNvSpPr>
              <p:nvPr/>
            </p:nvSpPr>
            <p:spPr bwMode="auto">
              <a:xfrm>
                <a:off x="5175" y="2393"/>
                <a:ext cx="371" cy="7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Instr.schw.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33" name="Rectangle 442"/>
              <p:cNvSpPr>
                <a:spLocks noChangeAspect="1" noChangeArrowheads="1"/>
              </p:cNvSpPr>
              <p:nvPr/>
            </p:nvSpPr>
            <p:spPr bwMode="auto">
              <a:xfrm>
                <a:off x="5560" y="2393"/>
                <a:ext cx="103" cy="7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Op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34" name="Rectangle 443"/>
              <p:cNvSpPr>
                <a:spLocks noChangeAspect="1" noChangeArrowheads="1"/>
              </p:cNvSpPr>
              <p:nvPr/>
            </p:nvSpPr>
            <p:spPr bwMode="auto">
              <a:xfrm>
                <a:off x="5760" y="2393"/>
                <a:ext cx="46" cy="7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1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35" name="Rectangle 444"/>
              <p:cNvSpPr>
                <a:spLocks noChangeAspect="1" noChangeArrowheads="1"/>
              </p:cNvSpPr>
              <p:nvPr/>
            </p:nvSpPr>
            <p:spPr bwMode="auto">
              <a:xfrm>
                <a:off x="5186" y="2648"/>
                <a:ext cx="43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D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36" name="Rectangle 445"/>
              <p:cNvSpPr>
                <a:spLocks noChangeAspect="1" noChangeArrowheads="1"/>
              </p:cNvSpPr>
              <p:nvPr/>
            </p:nvSpPr>
            <p:spPr bwMode="auto">
              <a:xfrm>
                <a:off x="5677" y="2648"/>
                <a:ext cx="59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37" name="Rectangle 446"/>
              <p:cNvSpPr>
                <a:spLocks noChangeAspect="1" noChangeArrowheads="1"/>
              </p:cNvSpPr>
              <p:nvPr/>
            </p:nvSpPr>
            <p:spPr bwMode="auto">
              <a:xfrm>
                <a:off x="5579" y="2648"/>
                <a:ext cx="5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38" name="Rectangle 447"/>
              <p:cNvSpPr>
                <a:spLocks noChangeAspect="1" noChangeArrowheads="1"/>
              </p:cNvSpPr>
              <p:nvPr/>
            </p:nvSpPr>
            <p:spPr bwMode="auto">
              <a:xfrm>
                <a:off x="5774" y="2648"/>
                <a:ext cx="7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39" name="Rectangle 448"/>
              <p:cNvSpPr>
                <a:spLocks noChangeAspect="1" noChangeArrowheads="1"/>
              </p:cNvSpPr>
              <p:nvPr/>
            </p:nvSpPr>
            <p:spPr bwMode="auto">
              <a:xfrm>
                <a:off x="5293" y="2709"/>
                <a:ext cx="37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F</a:t>
                </a:r>
              </a:p>
            </p:txBody>
          </p:sp>
          <p:sp>
            <p:nvSpPr>
              <p:cNvPr id="49340" name="Rectangle 449"/>
              <p:cNvSpPr>
                <a:spLocks noChangeAspect="1" noChangeArrowheads="1"/>
              </p:cNvSpPr>
              <p:nvPr/>
            </p:nvSpPr>
            <p:spPr bwMode="auto">
              <a:xfrm>
                <a:off x="5482" y="2647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E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41" name="Rectangle 450"/>
              <p:cNvSpPr>
                <a:spLocks noChangeAspect="1" noChangeArrowheads="1"/>
              </p:cNvSpPr>
              <p:nvPr/>
            </p:nvSpPr>
            <p:spPr bwMode="auto">
              <a:xfrm>
                <a:off x="5380" y="2648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B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163" name="Line 451"/>
              <p:cNvSpPr>
                <a:spLocks noChangeShapeType="1"/>
              </p:cNvSpPr>
              <p:nvPr/>
            </p:nvSpPr>
            <p:spPr bwMode="auto">
              <a:xfrm>
                <a:off x="5278" y="2757"/>
                <a:ext cx="27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343" name="Rectangle 452"/>
              <p:cNvSpPr>
                <a:spLocks noChangeAspect="1" noChangeArrowheads="1"/>
              </p:cNvSpPr>
              <p:nvPr/>
            </p:nvSpPr>
            <p:spPr bwMode="auto">
              <a:xfrm>
                <a:off x="5293" y="2760"/>
                <a:ext cx="4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S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165" name="Line 453"/>
              <p:cNvSpPr>
                <a:spLocks noChangeShapeType="1"/>
              </p:cNvSpPr>
              <p:nvPr/>
            </p:nvSpPr>
            <p:spPr bwMode="auto">
              <a:xfrm>
                <a:off x="5134" y="2470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66" name="Line 454"/>
              <p:cNvSpPr>
                <a:spLocks noChangeShapeType="1"/>
              </p:cNvSpPr>
              <p:nvPr/>
            </p:nvSpPr>
            <p:spPr bwMode="auto">
              <a:xfrm>
                <a:off x="5523" y="2388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67" name="Line 455"/>
              <p:cNvSpPr>
                <a:spLocks noChangeShapeType="1"/>
              </p:cNvSpPr>
              <p:nvPr/>
            </p:nvSpPr>
            <p:spPr bwMode="auto">
              <a:xfrm>
                <a:off x="5690" y="2388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347" name="Rectangle 456"/>
              <p:cNvSpPr>
                <a:spLocks noChangeAspect="1" noChangeArrowheads="1"/>
              </p:cNvSpPr>
              <p:nvPr/>
            </p:nvSpPr>
            <p:spPr bwMode="auto">
              <a:xfrm>
                <a:off x="5175" y="2516"/>
                <a:ext cx="675" cy="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Nachbereitung</a:t>
                </a:r>
              </a:p>
            </p:txBody>
          </p:sp>
        </p:grpSp>
        <p:grpSp>
          <p:nvGrpSpPr>
            <p:cNvPr id="49271" name="Group 457"/>
            <p:cNvGrpSpPr>
              <a:grpSpLocks/>
            </p:cNvGrpSpPr>
            <p:nvPr/>
          </p:nvGrpSpPr>
          <p:grpSpPr bwMode="auto">
            <a:xfrm>
              <a:off x="5134" y="2893"/>
              <a:ext cx="727" cy="422"/>
              <a:chOff x="5134" y="2893"/>
              <a:chExt cx="727" cy="422"/>
            </a:xfrm>
          </p:grpSpPr>
          <p:sp>
            <p:nvSpPr>
              <p:cNvPr id="1524170" name="Rectangle 458"/>
              <p:cNvSpPr>
                <a:spLocks noChangeAspect="1" noChangeArrowheads="1"/>
              </p:cNvSpPr>
              <p:nvPr/>
            </p:nvSpPr>
            <p:spPr bwMode="auto">
              <a:xfrm>
                <a:off x="5134" y="2893"/>
                <a:ext cx="72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71" name="Line 459"/>
              <p:cNvSpPr>
                <a:spLocks noChangeShapeType="1"/>
              </p:cNvSpPr>
              <p:nvPr/>
            </p:nvSpPr>
            <p:spPr bwMode="auto">
              <a:xfrm>
                <a:off x="5278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72" name="Line 460"/>
              <p:cNvSpPr>
                <a:spLocks noChangeShapeType="1"/>
              </p:cNvSpPr>
              <p:nvPr/>
            </p:nvSpPr>
            <p:spPr bwMode="auto">
              <a:xfrm>
                <a:off x="5134" y="3209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73" name="Line 461"/>
              <p:cNvSpPr>
                <a:spLocks noChangeShapeType="1"/>
              </p:cNvSpPr>
              <p:nvPr/>
            </p:nvSpPr>
            <p:spPr bwMode="auto">
              <a:xfrm>
                <a:off x="5134" y="3157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74" name="Line 462"/>
              <p:cNvSpPr>
                <a:spLocks noChangeShapeType="1"/>
              </p:cNvSpPr>
              <p:nvPr/>
            </p:nvSpPr>
            <p:spPr bwMode="auto">
              <a:xfrm>
                <a:off x="5349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75" name="Line 463"/>
              <p:cNvSpPr>
                <a:spLocks noChangeShapeType="1"/>
              </p:cNvSpPr>
              <p:nvPr/>
            </p:nvSpPr>
            <p:spPr bwMode="auto">
              <a:xfrm>
                <a:off x="5450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76" name="Line 464"/>
              <p:cNvSpPr>
                <a:spLocks noChangeShapeType="1"/>
              </p:cNvSpPr>
              <p:nvPr/>
            </p:nvSpPr>
            <p:spPr bwMode="auto">
              <a:xfrm>
                <a:off x="5552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77" name="Line 465"/>
              <p:cNvSpPr>
                <a:spLocks noChangeShapeType="1"/>
              </p:cNvSpPr>
              <p:nvPr/>
            </p:nvSpPr>
            <p:spPr bwMode="auto">
              <a:xfrm>
                <a:off x="5655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78" name="Line 466"/>
              <p:cNvSpPr>
                <a:spLocks noChangeShapeType="1"/>
              </p:cNvSpPr>
              <p:nvPr/>
            </p:nvSpPr>
            <p:spPr bwMode="auto">
              <a:xfrm>
                <a:off x="5757" y="3157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307" name="Rectangle 467"/>
              <p:cNvSpPr>
                <a:spLocks noChangeAspect="1" noChangeArrowheads="1"/>
              </p:cNvSpPr>
              <p:nvPr/>
            </p:nvSpPr>
            <p:spPr bwMode="auto">
              <a:xfrm>
                <a:off x="5175" y="2898"/>
                <a:ext cx="320" cy="7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Assistent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08" name="Rectangle 468"/>
              <p:cNvSpPr>
                <a:spLocks noChangeAspect="1" noChangeArrowheads="1"/>
              </p:cNvSpPr>
              <p:nvPr/>
            </p:nvSpPr>
            <p:spPr bwMode="auto">
              <a:xfrm>
                <a:off x="5560" y="2898"/>
                <a:ext cx="103" cy="7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Op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09" name="Rectangle 469"/>
              <p:cNvSpPr>
                <a:spLocks noChangeAspect="1" noChangeArrowheads="1"/>
              </p:cNvSpPr>
              <p:nvPr/>
            </p:nvSpPr>
            <p:spPr bwMode="auto">
              <a:xfrm>
                <a:off x="5760" y="2898"/>
                <a:ext cx="46" cy="7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1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10" name="Rectangle 470"/>
              <p:cNvSpPr>
                <a:spLocks noChangeAspect="1" noChangeArrowheads="1"/>
              </p:cNvSpPr>
              <p:nvPr/>
            </p:nvSpPr>
            <p:spPr bwMode="auto">
              <a:xfrm>
                <a:off x="5183" y="3151"/>
                <a:ext cx="50" cy="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D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11" name="Rectangle 471"/>
              <p:cNvSpPr>
                <a:spLocks noChangeAspect="1" noChangeArrowheads="1"/>
              </p:cNvSpPr>
              <p:nvPr/>
            </p:nvSpPr>
            <p:spPr bwMode="auto">
              <a:xfrm>
                <a:off x="5674" y="3151"/>
                <a:ext cx="66" cy="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12" name="Rectangle 472"/>
              <p:cNvSpPr>
                <a:spLocks noChangeAspect="1" noChangeArrowheads="1"/>
              </p:cNvSpPr>
              <p:nvPr/>
            </p:nvSpPr>
            <p:spPr bwMode="auto">
              <a:xfrm>
                <a:off x="5576" y="3151"/>
                <a:ext cx="56" cy="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13" name="Rectangle 473"/>
              <p:cNvSpPr>
                <a:spLocks noChangeAspect="1" noChangeArrowheads="1"/>
              </p:cNvSpPr>
              <p:nvPr/>
            </p:nvSpPr>
            <p:spPr bwMode="auto">
              <a:xfrm>
                <a:off x="5771" y="3151"/>
                <a:ext cx="76" cy="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14" name="Rectangle 474"/>
              <p:cNvSpPr>
                <a:spLocks noChangeAspect="1" noChangeArrowheads="1"/>
              </p:cNvSpPr>
              <p:nvPr/>
            </p:nvSpPr>
            <p:spPr bwMode="auto">
              <a:xfrm>
                <a:off x="5290" y="3212"/>
                <a:ext cx="43" cy="5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F</a:t>
                </a:r>
              </a:p>
            </p:txBody>
          </p:sp>
          <p:sp>
            <p:nvSpPr>
              <p:cNvPr id="49315" name="Rectangle 475"/>
              <p:cNvSpPr>
                <a:spLocks noChangeAspect="1" noChangeArrowheads="1"/>
              </p:cNvSpPr>
              <p:nvPr/>
            </p:nvSpPr>
            <p:spPr bwMode="auto">
              <a:xfrm>
                <a:off x="5479" y="3150"/>
                <a:ext cx="46" cy="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E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316" name="Rectangle 476"/>
              <p:cNvSpPr>
                <a:spLocks noChangeAspect="1" noChangeArrowheads="1"/>
              </p:cNvSpPr>
              <p:nvPr/>
            </p:nvSpPr>
            <p:spPr bwMode="auto">
              <a:xfrm>
                <a:off x="5377" y="3151"/>
                <a:ext cx="46" cy="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B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189" name="Line 477"/>
              <p:cNvSpPr>
                <a:spLocks noChangeShapeType="1"/>
              </p:cNvSpPr>
              <p:nvPr/>
            </p:nvSpPr>
            <p:spPr bwMode="auto">
              <a:xfrm>
                <a:off x="5278" y="3262"/>
                <a:ext cx="27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318" name="Rectangle 478"/>
              <p:cNvSpPr>
                <a:spLocks noChangeAspect="1" noChangeArrowheads="1"/>
              </p:cNvSpPr>
              <p:nvPr/>
            </p:nvSpPr>
            <p:spPr bwMode="auto">
              <a:xfrm>
                <a:off x="5290" y="3262"/>
                <a:ext cx="47" cy="5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S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191" name="Line 479"/>
              <p:cNvSpPr>
                <a:spLocks noChangeShapeType="1"/>
              </p:cNvSpPr>
              <p:nvPr/>
            </p:nvSpPr>
            <p:spPr bwMode="auto">
              <a:xfrm>
                <a:off x="5134" y="2975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92" name="Line 480"/>
              <p:cNvSpPr>
                <a:spLocks noChangeShapeType="1"/>
              </p:cNvSpPr>
              <p:nvPr/>
            </p:nvSpPr>
            <p:spPr bwMode="auto">
              <a:xfrm>
                <a:off x="5523" y="2893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93" name="Line 481"/>
              <p:cNvSpPr>
                <a:spLocks noChangeShapeType="1"/>
              </p:cNvSpPr>
              <p:nvPr/>
            </p:nvSpPr>
            <p:spPr bwMode="auto">
              <a:xfrm>
                <a:off x="5690" y="2893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322" name="Rectangle 482"/>
              <p:cNvSpPr>
                <a:spLocks noChangeAspect="1" noChangeArrowheads="1"/>
              </p:cNvSpPr>
              <p:nvPr/>
            </p:nvSpPr>
            <p:spPr bwMode="auto">
              <a:xfrm>
                <a:off x="5175" y="3022"/>
                <a:ext cx="675" cy="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Nachbereitung</a:t>
                </a:r>
              </a:p>
            </p:txBody>
          </p:sp>
        </p:grpSp>
        <p:grpSp>
          <p:nvGrpSpPr>
            <p:cNvPr id="49272" name="Group 483"/>
            <p:cNvGrpSpPr>
              <a:grpSpLocks/>
            </p:cNvGrpSpPr>
            <p:nvPr/>
          </p:nvGrpSpPr>
          <p:grpSpPr bwMode="auto">
            <a:xfrm>
              <a:off x="5134" y="3398"/>
              <a:ext cx="727" cy="422"/>
              <a:chOff x="5134" y="3398"/>
              <a:chExt cx="727" cy="422"/>
            </a:xfrm>
          </p:grpSpPr>
          <p:sp>
            <p:nvSpPr>
              <p:cNvPr id="1524196" name="Rectangle 484"/>
              <p:cNvSpPr>
                <a:spLocks noChangeAspect="1" noChangeArrowheads="1"/>
              </p:cNvSpPr>
              <p:nvPr/>
            </p:nvSpPr>
            <p:spPr bwMode="auto">
              <a:xfrm>
                <a:off x="5134" y="3398"/>
                <a:ext cx="72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97" name="Line 485"/>
              <p:cNvSpPr>
                <a:spLocks noChangeShapeType="1"/>
              </p:cNvSpPr>
              <p:nvPr/>
            </p:nvSpPr>
            <p:spPr bwMode="auto">
              <a:xfrm>
                <a:off x="5278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98" name="Line 486"/>
              <p:cNvSpPr>
                <a:spLocks noChangeShapeType="1"/>
              </p:cNvSpPr>
              <p:nvPr/>
            </p:nvSpPr>
            <p:spPr bwMode="auto">
              <a:xfrm>
                <a:off x="5134" y="3714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199" name="Line 487"/>
              <p:cNvSpPr>
                <a:spLocks noChangeShapeType="1"/>
              </p:cNvSpPr>
              <p:nvPr/>
            </p:nvSpPr>
            <p:spPr bwMode="auto">
              <a:xfrm>
                <a:off x="5134" y="3662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200" name="Line 488"/>
              <p:cNvSpPr>
                <a:spLocks noChangeShapeType="1"/>
              </p:cNvSpPr>
              <p:nvPr/>
            </p:nvSpPr>
            <p:spPr bwMode="auto">
              <a:xfrm>
                <a:off x="5349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201" name="Line 489"/>
              <p:cNvSpPr>
                <a:spLocks noChangeShapeType="1"/>
              </p:cNvSpPr>
              <p:nvPr/>
            </p:nvSpPr>
            <p:spPr bwMode="auto">
              <a:xfrm>
                <a:off x="5450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202" name="Line 490"/>
              <p:cNvSpPr>
                <a:spLocks noChangeShapeType="1"/>
              </p:cNvSpPr>
              <p:nvPr/>
            </p:nvSpPr>
            <p:spPr bwMode="auto">
              <a:xfrm>
                <a:off x="5552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203" name="Line 491"/>
              <p:cNvSpPr>
                <a:spLocks noChangeShapeType="1"/>
              </p:cNvSpPr>
              <p:nvPr/>
            </p:nvSpPr>
            <p:spPr bwMode="auto">
              <a:xfrm>
                <a:off x="5655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204" name="Line 492"/>
              <p:cNvSpPr>
                <a:spLocks noChangeShapeType="1"/>
              </p:cNvSpPr>
              <p:nvPr/>
            </p:nvSpPr>
            <p:spPr bwMode="auto">
              <a:xfrm>
                <a:off x="5757" y="3662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282" name="Rectangle 493"/>
              <p:cNvSpPr>
                <a:spLocks noChangeAspect="1" noChangeArrowheads="1"/>
              </p:cNvSpPr>
              <p:nvPr/>
            </p:nvSpPr>
            <p:spPr bwMode="auto">
              <a:xfrm>
                <a:off x="5175" y="3406"/>
                <a:ext cx="33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Operateur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283" name="Rectangle 494"/>
              <p:cNvSpPr>
                <a:spLocks noChangeAspect="1" noChangeArrowheads="1"/>
              </p:cNvSpPr>
              <p:nvPr/>
            </p:nvSpPr>
            <p:spPr bwMode="auto">
              <a:xfrm>
                <a:off x="5560" y="3406"/>
                <a:ext cx="9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Op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284" name="Rectangle 495"/>
              <p:cNvSpPr>
                <a:spLocks noChangeAspect="1" noChangeArrowheads="1"/>
              </p:cNvSpPr>
              <p:nvPr/>
            </p:nvSpPr>
            <p:spPr bwMode="auto">
              <a:xfrm>
                <a:off x="5760" y="3406"/>
                <a:ext cx="3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/>
                <a:r>
                  <a:rPr lang="de-DE" sz="800" b="1">
                    <a:solidFill>
                      <a:srgbClr val="000000"/>
                    </a:solidFill>
                    <a:effectLst/>
                    <a:latin typeface="Arial" charset="0"/>
                  </a:rPr>
                  <a:t>1</a:t>
                </a:r>
                <a:endParaRPr lang="de-DE" sz="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285" name="Rectangle 496"/>
              <p:cNvSpPr>
                <a:spLocks noChangeAspect="1" noChangeArrowheads="1"/>
              </p:cNvSpPr>
              <p:nvPr/>
            </p:nvSpPr>
            <p:spPr bwMode="auto">
              <a:xfrm>
                <a:off x="5186" y="3658"/>
                <a:ext cx="43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D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286" name="Rectangle 497"/>
              <p:cNvSpPr>
                <a:spLocks noChangeAspect="1" noChangeArrowheads="1"/>
              </p:cNvSpPr>
              <p:nvPr/>
            </p:nvSpPr>
            <p:spPr bwMode="auto">
              <a:xfrm>
                <a:off x="5677" y="3658"/>
                <a:ext cx="59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287" name="Rectangle 498"/>
              <p:cNvSpPr>
                <a:spLocks noChangeAspect="1" noChangeArrowheads="1"/>
              </p:cNvSpPr>
              <p:nvPr/>
            </p:nvSpPr>
            <p:spPr bwMode="auto">
              <a:xfrm>
                <a:off x="5579" y="3658"/>
                <a:ext cx="5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288" name="Rectangle 499"/>
              <p:cNvSpPr>
                <a:spLocks noChangeAspect="1" noChangeArrowheads="1"/>
              </p:cNvSpPr>
              <p:nvPr/>
            </p:nvSpPr>
            <p:spPr bwMode="auto">
              <a:xfrm>
                <a:off x="5774" y="3658"/>
                <a:ext cx="7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P</a:t>
                </a:r>
                <a:r>
                  <a:rPr lang="de-DE" sz="600" baseline="30000">
                    <a:solidFill>
                      <a:srgbClr val="000000"/>
                    </a:solidFill>
                    <a:effectLst/>
                    <a:latin typeface="Arial" charset="0"/>
                  </a:rPr>
                  <a:t>III</a:t>
                </a:r>
                <a:endParaRPr lang="de-DE" sz="2400" baseline="300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289" name="Rectangle 500"/>
              <p:cNvSpPr>
                <a:spLocks noChangeAspect="1" noChangeArrowheads="1"/>
              </p:cNvSpPr>
              <p:nvPr/>
            </p:nvSpPr>
            <p:spPr bwMode="auto">
              <a:xfrm>
                <a:off x="5293" y="3720"/>
                <a:ext cx="37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F</a:t>
                </a:r>
              </a:p>
            </p:txBody>
          </p:sp>
          <p:sp>
            <p:nvSpPr>
              <p:cNvPr id="49290" name="Rectangle 501"/>
              <p:cNvSpPr>
                <a:spLocks noChangeAspect="1" noChangeArrowheads="1"/>
              </p:cNvSpPr>
              <p:nvPr/>
            </p:nvSpPr>
            <p:spPr bwMode="auto">
              <a:xfrm>
                <a:off x="5482" y="3657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E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291" name="Rectangle 502"/>
              <p:cNvSpPr>
                <a:spLocks noChangeAspect="1" noChangeArrowheads="1"/>
              </p:cNvSpPr>
              <p:nvPr/>
            </p:nvSpPr>
            <p:spPr bwMode="auto">
              <a:xfrm>
                <a:off x="5380" y="3658"/>
                <a:ext cx="4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B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215" name="Line 503"/>
              <p:cNvSpPr>
                <a:spLocks noChangeShapeType="1"/>
              </p:cNvSpPr>
              <p:nvPr/>
            </p:nvSpPr>
            <p:spPr bwMode="auto">
              <a:xfrm>
                <a:off x="5278" y="3767"/>
                <a:ext cx="27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293" name="Rectangle 504"/>
              <p:cNvSpPr>
                <a:spLocks noChangeAspect="1" noChangeArrowheads="1"/>
              </p:cNvSpPr>
              <p:nvPr/>
            </p:nvSpPr>
            <p:spPr bwMode="auto">
              <a:xfrm>
                <a:off x="5293" y="3770"/>
                <a:ext cx="4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de-DE" sz="700">
                    <a:solidFill>
                      <a:srgbClr val="000000"/>
                    </a:solidFill>
                    <a:effectLst/>
                    <a:latin typeface="Arial" charset="0"/>
                  </a:rPr>
                  <a:t>S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4217" name="Line 505"/>
              <p:cNvSpPr>
                <a:spLocks noChangeShapeType="1"/>
              </p:cNvSpPr>
              <p:nvPr/>
            </p:nvSpPr>
            <p:spPr bwMode="auto">
              <a:xfrm>
                <a:off x="5134" y="3480"/>
                <a:ext cx="72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218" name="Line 506"/>
              <p:cNvSpPr>
                <a:spLocks noChangeShapeType="1"/>
              </p:cNvSpPr>
              <p:nvPr/>
            </p:nvSpPr>
            <p:spPr bwMode="auto">
              <a:xfrm>
                <a:off x="5523" y="3398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219" name="Line 507"/>
              <p:cNvSpPr>
                <a:spLocks noChangeShapeType="1"/>
              </p:cNvSpPr>
              <p:nvPr/>
            </p:nvSpPr>
            <p:spPr bwMode="auto">
              <a:xfrm>
                <a:off x="5690" y="3398"/>
                <a:ext cx="0" cy="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297" name="Rectangle 508"/>
              <p:cNvSpPr>
                <a:spLocks noChangeAspect="1" noChangeArrowheads="1"/>
              </p:cNvSpPr>
              <p:nvPr/>
            </p:nvSpPr>
            <p:spPr bwMode="auto">
              <a:xfrm>
                <a:off x="5175" y="3530"/>
                <a:ext cx="66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de-DE" sz="1100" b="1">
                    <a:solidFill>
                      <a:srgbClr val="000000"/>
                    </a:solidFill>
                    <a:effectLst/>
                    <a:latin typeface="Arial" charset="0"/>
                  </a:rPr>
                  <a:t>Nachbereitung</a:t>
                </a:r>
              </a:p>
            </p:txBody>
          </p:sp>
        </p:grpSp>
      </p:grpSp>
      <p:grpSp>
        <p:nvGrpSpPr>
          <p:cNvPr id="31" name="Group 509"/>
          <p:cNvGrpSpPr>
            <a:grpSpLocks/>
          </p:cNvGrpSpPr>
          <p:nvPr/>
        </p:nvGrpSpPr>
        <p:grpSpPr bwMode="auto">
          <a:xfrm>
            <a:off x="3087688" y="4306888"/>
            <a:ext cx="1065212" cy="763587"/>
            <a:chOff x="2107" y="2640"/>
            <a:chExt cx="727" cy="422"/>
          </a:xfrm>
        </p:grpSpPr>
        <p:sp>
          <p:nvSpPr>
            <p:cNvPr id="1524222" name="Rectangle 510"/>
            <p:cNvSpPr>
              <a:spLocks noChangeAspect="1" noChangeArrowheads="1"/>
            </p:cNvSpPr>
            <p:nvPr/>
          </p:nvSpPr>
          <p:spPr bwMode="auto">
            <a:xfrm>
              <a:off x="2107" y="2640"/>
              <a:ext cx="72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23" name="Line 511"/>
            <p:cNvSpPr>
              <a:spLocks noChangeShapeType="1"/>
            </p:cNvSpPr>
            <p:nvPr/>
          </p:nvSpPr>
          <p:spPr bwMode="auto">
            <a:xfrm>
              <a:off x="2251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24" name="Line 512"/>
            <p:cNvSpPr>
              <a:spLocks noChangeShapeType="1"/>
            </p:cNvSpPr>
            <p:nvPr/>
          </p:nvSpPr>
          <p:spPr bwMode="auto">
            <a:xfrm>
              <a:off x="2107" y="2956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25" name="Line 513"/>
            <p:cNvSpPr>
              <a:spLocks noChangeShapeType="1"/>
            </p:cNvSpPr>
            <p:nvPr/>
          </p:nvSpPr>
          <p:spPr bwMode="auto">
            <a:xfrm>
              <a:off x="2107" y="2904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26" name="Line 514"/>
            <p:cNvSpPr>
              <a:spLocks noChangeShapeType="1"/>
            </p:cNvSpPr>
            <p:nvPr/>
          </p:nvSpPr>
          <p:spPr bwMode="auto">
            <a:xfrm>
              <a:off x="2322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27" name="Line 515"/>
            <p:cNvSpPr>
              <a:spLocks noChangeShapeType="1"/>
            </p:cNvSpPr>
            <p:nvPr/>
          </p:nvSpPr>
          <p:spPr bwMode="auto">
            <a:xfrm>
              <a:off x="2423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28" name="Line 516"/>
            <p:cNvSpPr>
              <a:spLocks noChangeShapeType="1"/>
            </p:cNvSpPr>
            <p:nvPr/>
          </p:nvSpPr>
          <p:spPr bwMode="auto">
            <a:xfrm>
              <a:off x="2525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29" name="Line 517"/>
            <p:cNvSpPr>
              <a:spLocks noChangeShapeType="1"/>
            </p:cNvSpPr>
            <p:nvPr/>
          </p:nvSpPr>
          <p:spPr bwMode="auto">
            <a:xfrm>
              <a:off x="2628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30" name="Line 518"/>
            <p:cNvSpPr>
              <a:spLocks noChangeShapeType="1"/>
            </p:cNvSpPr>
            <p:nvPr/>
          </p:nvSpPr>
          <p:spPr bwMode="auto">
            <a:xfrm>
              <a:off x="2730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253" name="Rectangle 519"/>
            <p:cNvSpPr>
              <a:spLocks noChangeAspect="1" noChangeArrowheads="1"/>
            </p:cNvSpPr>
            <p:nvPr/>
          </p:nvSpPr>
          <p:spPr bwMode="auto">
            <a:xfrm>
              <a:off x="2148" y="2647"/>
              <a:ext cx="24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Gruppe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254" name="Rectangle 520"/>
            <p:cNvSpPr>
              <a:spLocks noChangeAspect="1" noChangeArrowheads="1"/>
            </p:cNvSpPr>
            <p:nvPr/>
          </p:nvSpPr>
          <p:spPr bwMode="auto">
            <a:xfrm>
              <a:off x="2533" y="2647"/>
              <a:ext cx="9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Op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255" name="Rectangle 521"/>
            <p:cNvSpPr>
              <a:spLocks noChangeAspect="1" noChangeArrowheads="1"/>
            </p:cNvSpPr>
            <p:nvPr/>
          </p:nvSpPr>
          <p:spPr bwMode="auto">
            <a:xfrm>
              <a:off x="2733" y="2647"/>
              <a:ext cx="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256" name="Rectangle 522"/>
            <p:cNvSpPr>
              <a:spLocks noChangeAspect="1" noChangeArrowheads="1"/>
            </p:cNvSpPr>
            <p:nvPr/>
          </p:nvSpPr>
          <p:spPr bwMode="auto">
            <a:xfrm>
              <a:off x="2159" y="2900"/>
              <a:ext cx="4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257" name="Rectangle 523"/>
            <p:cNvSpPr>
              <a:spLocks noChangeAspect="1" noChangeArrowheads="1"/>
            </p:cNvSpPr>
            <p:nvPr/>
          </p:nvSpPr>
          <p:spPr bwMode="auto">
            <a:xfrm>
              <a:off x="2650" y="2900"/>
              <a:ext cx="5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258" name="Rectangle 524"/>
            <p:cNvSpPr>
              <a:spLocks noChangeAspect="1" noChangeArrowheads="1"/>
            </p:cNvSpPr>
            <p:nvPr/>
          </p:nvSpPr>
          <p:spPr bwMode="auto">
            <a:xfrm>
              <a:off x="2552" y="2900"/>
              <a:ext cx="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259" name="Rectangle 525"/>
            <p:cNvSpPr>
              <a:spLocks noChangeAspect="1" noChangeArrowheads="1"/>
            </p:cNvSpPr>
            <p:nvPr/>
          </p:nvSpPr>
          <p:spPr bwMode="auto">
            <a:xfrm>
              <a:off x="2747" y="2900"/>
              <a:ext cx="7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260" name="Rectangle 526"/>
            <p:cNvSpPr>
              <a:spLocks noChangeAspect="1" noChangeArrowheads="1"/>
            </p:cNvSpPr>
            <p:nvPr/>
          </p:nvSpPr>
          <p:spPr bwMode="auto">
            <a:xfrm>
              <a:off x="2266" y="2960"/>
              <a:ext cx="3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49261" name="Rectangle 527"/>
            <p:cNvSpPr>
              <a:spLocks noChangeAspect="1" noChangeArrowheads="1"/>
            </p:cNvSpPr>
            <p:nvPr/>
          </p:nvSpPr>
          <p:spPr bwMode="auto">
            <a:xfrm>
              <a:off x="2455" y="2899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262" name="Rectangle 528"/>
            <p:cNvSpPr>
              <a:spLocks noChangeAspect="1" noChangeArrowheads="1"/>
            </p:cNvSpPr>
            <p:nvPr/>
          </p:nvSpPr>
          <p:spPr bwMode="auto">
            <a:xfrm>
              <a:off x="2353" y="2900"/>
              <a:ext cx="4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B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4241" name="Line 529"/>
            <p:cNvSpPr>
              <a:spLocks noChangeShapeType="1"/>
            </p:cNvSpPr>
            <p:nvPr/>
          </p:nvSpPr>
          <p:spPr bwMode="auto">
            <a:xfrm>
              <a:off x="2251" y="3009"/>
              <a:ext cx="2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264" name="Rectangle 530"/>
            <p:cNvSpPr>
              <a:spLocks noChangeAspect="1" noChangeArrowheads="1"/>
            </p:cNvSpPr>
            <p:nvPr/>
          </p:nvSpPr>
          <p:spPr bwMode="auto">
            <a:xfrm>
              <a:off x="2266" y="3010"/>
              <a:ext cx="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S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4243" name="Line 531"/>
            <p:cNvSpPr>
              <a:spLocks noChangeShapeType="1"/>
            </p:cNvSpPr>
            <p:nvPr/>
          </p:nvSpPr>
          <p:spPr bwMode="auto">
            <a:xfrm>
              <a:off x="2107" y="2722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44" name="Line 532"/>
            <p:cNvSpPr>
              <a:spLocks noChangeShapeType="1"/>
            </p:cNvSpPr>
            <p:nvPr/>
          </p:nvSpPr>
          <p:spPr bwMode="auto">
            <a:xfrm>
              <a:off x="2496" y="2640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45" name="Line 533"/>
            <p:cNvSpPr>
              <a:spLocks noChangeShapeType="1"/>
            </p:cNvSpPr>
            <p:nvPr/>
          </p:nvSpPr>
          <p:spPr bwMode="auto">
            <a:xfrm>
              <a:off x="2663" y="2640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268" name="Rectangle 534"/>
            <p:cNvSpPr>
              <a:spLocks noChangeAspect="1" noChangeArrowheads="1"/>
            </p:cNvSpPr>
            <p:nvPr/>
          </p:nvSpPr>
          <p:spPr bwMode="auto">
            <a:xfrm>
              <a:off x="2148" y="2729"/>
              <a:ext cx="58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 sz="1100" b="1" dirty="0">
                  <a:solidFill>
                    <a:srgbClr val="000000"/>
                  </a:solidFill>
                  <a:effectLst/>
                  <a:latin typeface="Arial" charset="0"/>
                </a:rPr>
                <a:t>Operations-</a:t>
              </a:r>
              <a:br>
                <a:rPr lang="de-DE" sz="1100" b="1" dirty="0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100" b="1" dirty="0" err="1">
                  <a:solidFill>
                    <a:srgbClr val="000000"/>
                  </a:solidFill>
                  <a:effectLst/>
                  <a:latin typeface="Arial" charset="0"/>
                </a:rPr>
                <a:t>vorbereitung</a:t>
              </a:r>
              <a:endParaRPr lang="de-DE" sz="1100" dirty="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24273" name="Group 535"/>
          <p:cNvGrpSpPr>
            <a:grpSpLocks/>
          </p:cNvGrpSpPr>
          <p:nvPr/>
        </p:nvGrpSpPr>
        <p:grpSpPr bwMode="auto">
          <a:xfrm>
            <a:off x="4576763" y="1498600"/>
            <a:ext cx="1065212" cy="763588"/>
            <a:chOff x="3123" y="1086"/>
            <a:chExt cx="727" cy="422"/>
          </a:xfrm>
        </p:grpSpPr>
        <p:sp>
          <p:nvSpPr>
            <p:cNvPr id="1524248" name="Rectangle 536"/>
            <p:cNvSpPr>
              <a:spLocks noChangeAspect="1" noChangeArrowheads="1"/>
            </p:cNvSpPr>
            <p:nvPr/>
          </p:nvSpPr>
          <p:spPr bwMode="auto">
            <a:xfrm>
              <a:off x="3123" y="1086"/>
              <a:ext cx="72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49" name="Line 537"/>
            <p:cNvSpPr>
              <a:spLocks noChangeShapeType="1"/>
            </p:cNvSpPr>
            <p:nvPr/>
          </p:nvSpPr>
          <p:spPr bwMode="auto">
            <a:xfrm>
              <a:off x="3267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50" name="Line 538"/>
            <p:cNvSpPr>
              <a:spLocks noChangeShapeType="1"/>
            </p:cNvSpPr>
            <p:nvPr/>
          </p:nvSpPr>
          <p:spPr bwMode="auto">
            <a:xfrm>
              <a:off x="3123" y="1402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51" name="Line 539"/>
            <p:cNvSpPr>
              <a:spLocks noChangeShapeType="1"/>
            </p:cNvSpPr>
            <p:nvPr/>
          </p:nvSpPr>
          <p:spPr bwMode="auto">
            <a:xfrm>
              <a:off x="3123" y="1350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52" name="Line 540"/>
            <p:cNvSpPr>
              <a:spLocks noChangeShapeType="1"/>
            </p:cNvSpPr>
            <p:nvPr/>
          </p:nvSpPr>
          <p:spPr bwMode="auto">
            <a:xfrm>
              <a:off x="3338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53" name="Line 541"/>
            <p:cNvSpPr>
              <a:spLocks noChangeShapeType="1"/>
            </p:cNvSpPr>
            <p:nvPr/>
          </p:nvSpPr>
          <p:spPr bwMode="auto">
            <a:xfrm>
              <a:off x="3439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54" name="Line 542"/>
            <p:cNvSpPr>
              <a:spLocks noChangeShapeType="1"/>
            </p:cNvSpPr>
            <p:nvPr/>
          </p:nvSpPr>
          <p:spPr bwMode="auto">
            <a:xfrm>
              <a:off x="3541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55" name="Line 543"/>
            <p:cNvSpPr>
              <a:spLocks noChangeShapeType="1"/>
            </p:cNvSpPr>
            <p:nvPr/>
          </p:nvSpPr>
          <p:spPr bwMode="auto">
            <a:xfrm>
              <a:off x="3644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56" name="Line 544"/>
            <p:cNvSpPr>
              <a:spLocks noChangeShapeType="1"/>
            </p:cNvSpPr>
            <p:nvPr/>
          </p:nvSpPr>
          <p:spPr bwMode="auto">
            <a:xfrm>
              <a:off x="3746" y="1350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228" name="Rectangle 545"/>
            <p:cNvSpPr>
              <a:spLocks noChangeAspect="1" noChangeArrowheads="1"/>
            </p:cNvSpPr>
            <p:nvPr/>
          </p:nvSpPr>
          <p:spPr bwMode="auto">
            <a:xfrm>
              <a:off x="3164" y="1093"/>
              <a:ext cx="24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Gruppe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229" name="Rectangle 546"/>
            <p:cNvSpPr>
              <a:spLocks noChangeAspect="1" noChangeArrowheads="1"/>
            </p:cNvSpPr>
            <p:nvPr/>
          </p:nvSpPr>
          <p:spPr bwMode="auto">
            <a:xfrm>
              <a:off x="3549" y="1093"/>
              <a:ext cx="9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Op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230" name="Rectangle 547"/>
            <p:cNvSpPr>
              <a:spLocks noChangeAspect="1" noChangeArrowheads="1"/>
            </p:cNvSpPr>
            <p:nvPr/>
          </p:nvSpPr>
          <p:spPr bwMode="auto">
            <a:xfrm>
              <a:off x="3749" y="1093"/>
              <a:ext cx="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231" name="Rectangle 548"/>
            <p:cNvSpPr>
              <a:spLocks noChangeAspect="1" noChangeArrowheads="1"/>
            </p:cNvSpPr>
            <p:nvPr/>
          </p:nvSpPr>
          <p:spPr bwMode="auto">
            <a:xfrm>
              <a:off x="3175" y="1346"/>
              <a:ext cx="4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232" name="Rectangle 549"/>
            <p:cNvSpPr>
              <a:spLocks noChangeAspect="1" noChangeArrowheads="1"/>
            </p:cNvSpPr>
            <p:nvPr/>
          </p:nvSpPr>
          <p:spPr bwMode="auto">
            <a:xfrm>
              <a:off x="3666" y="1346"/>
              <a:ext cx="5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233" name="Rectangle 550"/>
            <p:cNvSpPr>
              <a:spLocks noChangeAspect="1" noChangeArrowheads="1"/>
            </p:cNvSpPr>
            <p:nvPr/>
          </p:nvSpPr>
          <p:spPr bwMode="auto">
            <a:xfrm>
              <a:off x="3568" y="1346"/>
              <a:ext cx="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234" name="Rectangle 551"/>
            <p:cNvSpPr>
              <a:spLocks noChangeAspect="1" noChangeArrowheads="1"/>
            </p:cNvSpPr>
            <p:nvPr/>
          </p:nvSpPr>
          <p:spPr bwMode="auto">
            <a:xfrm>
              <a:off x="3763" y="1346"/>
              <a:ext cx="7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235" name="Rectangle 552"/>
            <p:cNvSpPr>
              <a:spLocks noChangeAspect="1" noChangeArrowheads="1"/>
            </p:cNvSpPr>
            <p:nvPr/>
          </p:nvSpPr>
          <p:spPr bwMode="auto">
            <a:xfrm>
              <a:off x="3282" y="1407"/>
              <a:ext cx="3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49236" name="Rectangle 553"/>
            <p:cNvSpPr>
              <a:spLocks noChangeAspect="1" noChangeArrowheads="1"/>
            </p:cNvSpPr>
            <p:nvPr/>
          </p:nvSpPr>
          <p:spPr bwMode="auto">
            <a:xfrm>
              <a:off x="3471" y="1346"/>
              <a:ext cx="4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237" name="Rectangle 554"/>
            <p:cNvSpPr>
              <a:spLocks noChangeAspect="1" noChangeArrowheads="1"/>
            </p:cNvSpPr>
            <p:nvPr/>
          </p:nvSpPr>
          <p:spPr bwMode="auto">
            <a:xfrm>
              <a:off x="3369" y="1346"/>
              <a:ext cx="4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B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4267" name="Line 555"/>
            <p:cNvSpPr>
              <a:spLocks noChangeShapeType="1"/>
            </p:cNvSpPr>
            <p:nvPr/>
          </p:nvSpPr>
          <p:spPr bwMode="auto">
            <a:xfrm>
              <a:off x="3267" y="1455"/>
              <a:ext cx="2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239" name="Rectangle 556"/>
            <p:cNvSpPr>
              <a:spLocks noChangeAspect="1" noChangeArrowheads="1"/>
            </p:cNvSpPr>
            <p:nvPr/>
          </p:nvSpPr>
          <p:spPr bwMode="auto">
            <a:xfrm>
              <a:off x="3282" y="1459"/>
              <a:ext cx="4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S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4269" name="Line 557"/>
            <p:cNvSpPr>
              <a:spLocks noChangeShapeType="1"/>
            </p:cNvSpPr>
            <p:nvPr/>
          </p:nvSpPr>
          <p:spPr bwMode="auto">
            <a:xfrm>
              <a:off x="3123" y="1168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70" name="Line 558"/>
            <p:cNvSpPr>
              <a:spLocks noChangeShapeType="1"/>
            </p:cNvSpPr>
            <p:nvPr/>
          </p:nvSpPr>
          <p:spPr bwMode="auto">
            <a:xfrm>
              <a:off x="3512" y="1086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71" name="Line 559"/>
            <p:cNvSpPr>
              <a:spLocks noChangeShapeType="1"/>
            </p:cNvSpPr>
            <p:nvPr/>
          </p:nvSpPr>
          <p:spPr bwMode="auto">
            <a:xfrm>
              <a:off x="3679" y="1086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243" name="Rectangle 560"/>
            <p:cNvSpPr>
              <a:spLocks noChangeAspect="1" noChangeArrowheads="1"/>
            </p:cNvSpPr>
            <p:nvPr/>
          </p:nvSpPr>
          <p:spPr bwMode="auto">
            <a:xfrm>
              <a:off x="3164" y="1176"/>
              <a:ext cx="62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Narkose-</a:t>
              </a:r>
              <a:b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durchführung</a:t>
              </a:r>
              <a:endParaRPr lang="de-DE" sz="110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24300" name="Group 561"/>
          <p:cNvGrpSpPr>
            <a:grpSpLocks/>
          </p:cNvGrpSpPr>
          <p:nvPr/>
        </p:nvGrpSpPr>
        <p:grpSpPr bwMode="auto">
          <a:xfrm>
            <a:off x="4576763" y="4306888"/>
            <a:ext cx="1065212" cy="763587"/>
            <a:chOff x="3123" y="2640"/>
            <a:chExt cx="727" cy="422"/>
          </a:xfrm>
        </p:grpSpPr>
        <p:sp>
          <p:nvSpPr>
            <p:cNvPr id="1524274" name="Rectangle 562"/>
            <p:cNvSpPr>
              <a:spLocks noChangeAspect="1" noChangeArrowheads="1"/>
            </p:cNvSpPr>
            <p:nvPr/>
          </p:nvSpPr>
          <p:spPr bwMode="auto">
            <a:xfrm>
              <a:off x="3123" y="2640"/>
              <a:ext cx="72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75" name="Line 563"/>
            <p:cNvSpPr>
              <a:spLocks noChangeShapeType="1"/>
            </p:cNvSpPr>
            <p:nvPr/>
          </p:nvSpPr>
          <p:spPr bwMode="auto">
            <a:xfrm>
              <a:off x="3267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76" name="Line 564"/>
            <p:cNvSpPr>
              <a:spLocks noChangeShapeType="1"/>
            </p:cNvSpPr>
            <p:nvPr/>
          </p:nvSpPr>
          <p:spPr bwMode="auto">
            <a:xfrm>
              <a:off x="3123" y="2956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77" name="Line 565"/>
            <p:cNvSpPr>
              <a:spLocks noChangeShapeType="1"/>
            </p:cNvSpPr>
            <p:nvPr/>
          </p:nvSpPr>
          <p:spPr bwMode="auto">
            <a:xfrm>
              <a:off x="3123" y="2904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78" name="Line 566"/>
            <p:cNvSpPr>
              <a:spLocks noChangeShapeType="1"/>
            </p:cNvSpPr>
            <p:nvPr/>
          </p:nvSpPr>
          <p:spPr bwMode="auto">
            <a:xfrm>
              <a:off x="3338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79" name="Line 567"/>
            <p:cNvSpPr>
              <a:spLocks noChangeShapeType="1"/>
            </p:cNvSpPr>
            <p:nvPr/>
          </p:nvSpPr>
          <p:spPr bwMode="auto">
            <a:xfrm>
              <a:off x="3439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80" name="Line 568"/>
            <p:cNvSpPr>
              <a:spLocks noChangeShapeType="1"/>
            </p:cNvSpPr>
            <p:nvPr/>
          </p:nvSpPr>
          <p:spPr bwMode="auto">
            <a:xfrm>
              <a:off x="3541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81" name="Line 569"/>
            <p:cNvSpPr>
              <a:spLocks noChangeShapeType="1"/>
            </p:cNvSpPr>
            <p:nvPr/>
          </p:nvSpPr>
          <p:spPr bwMode="auto">
            <a:xfrm>
              <a:off x="3644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82" name="Line 570"/>
            <p:cNvSpPr>
              <a:spLocks noChangeShapeType="1"/>
            </p:cNvSpPr>
            <p:nvPr/>
          </p:nvSpPr>
          <p:spPr bwMode="auto">
            <a:xfrm>
              <a:off x="3746" y="2904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203" name="Rectangle 571"/>
            <p:cNvSpPr>
              <a:spLocks noChangeAspect="1" noChangeArrowheads="1"/>
            </p:cNvSpPr>
            <p:nvPr/>
          </p:nvSpPr>
          <p:spPr bwMode="auto">
            <a:xfrm>
              <a:off x="3164" y="2729"/>
              <a:ext cx="62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Operations-</a:t>
              </a:r>
              <a:b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</a:br>
              <a:r>
                <a:rPr lang="de-DE" sz="1100" b="1">
                  <a:solidFill>
                    <a:srgbClr val="000000"/>
                  </a:solidFill>
                  <a:effectLst/>
                  <a:latin typeface="Arial" charset="0"/>
                </a:rPr>
                <a:t>durchführung</a:t>
              </a:r>
              <a:endParaRPr lang="de-DE" sz="1100">
                <a:effectLst/>
                <a:latin typeface="Times New Roman" pitchFamily="18" charset="0"/>
              </a:endParaRPr>
            </a:p>
          </p:txBody>
        </p:sp>
        <p:sp>
          <p:nvSpPr>
            <p:cNvPr id="49204" name="Rectangle 572"/>
            <p:cNvSpPr>
              <a:spLocks noChangeAspect="1" noChangeArrowheads="1"/>
            </p:cNvSpPr>
            <p:nvPr/>
          </p:nvSpPr>
          <p:spPr bwMode="auto">
            <a:xfrm>
              <a:off x="3164" y="2647"/>
              <a:ext cx="24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Gruppe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205" name="Rectangle 573"/>
            <p:cNvSpPr>
              <a:spLocks noChangeAspect="1" noChangeArrowheads="1"/>
            </p:cNvSpPr>
            <p:nvPr/>
          </p:nvSpPr>
          <p:spPr bwMode="auto">
            <a:xfrm>
              <a:off x="3549" y="2647"/>
              <a:ext cx="9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Op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206" name="Rectangle 574"/>
            <p:cNvSpPr>
              <a:spLocks noChangeAspect="1" noChangeArrowheads="1"/>
            </p:cNvSpPr>
            <p:nvPr/>
          </p:nvSpPr>
          <p:spPr bwMode="auto">
            <a:xfrm>
              <a:off x="3749" y="2647"/>
              <a:ext cx="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 eaLnBrk="0" hangingPunct="0"/>
              <a:r>
                <a:rPr lang="de-DE" sz="800" b="1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de-DE" sz="800">
                <a:effectLst/>
                <a:latin typeface="Times New Roman" pitchFamily="18" charset="0"/>
              </a:endParaRPr>
            </a:p>
          </p:txBody>
        </p:sp>
        <p:sp>
          <p:nvSpPr>
            <p:cNvPr id="49207" name="Rectangle 575"/>
            <p:cNvSpPr>
              <a:spLocks noChangeAspect="1" noChangeArrowheads="1"/>
            </p:cNvSpPr>
            <p:nvPr/>
          </p:nvSpPr>
          <p:spPr bwMode="auto">
            <a:xfrm>
              <a:off x="3175" y="2900"/>
              <a:ext cx="4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208" name="Rectangle 576"/>
            <p:cNvSpPr>
              <a:spLocks noChangeAspect="1" noChangeArrowheads="1"/>
            </p:cNvSpPr>
            <p:nvPr/>
          </p:nvSpPr>
          <p:spPr bwMode="auto">
            <a:xfrm>
              <a:off x="3666" y="2900"/>
              <a:ext cx="5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209" name="Rectangle 577"/>
            <p:cNvSpPr>
              <a:spLocks noChangeAspect="1" noChangeArrowheads="1"/>
            </p:cNvSpPr>
            <p:nvPr/>
          </p:nvSpPr>
          <p:spPr bwMode="auto">
            <a:xfrm>
              <a:off x="3568" y="2900"/>
              <a:ext cx="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210" name="Rectangle 578"/>
            <p:cNvSpPr>
              <a:spLocks noChangeAspect="1" noChangeArrowheads="1"/>
            </p:cNvSpPr>
            <p:nvPr/>
          </p:nvSpPr>
          <p:spPr bwMode="auto">
            <a:xfrm>
              <a:off x="3763" y="2900"/>
              <a:ext cx="7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P</a:t>
              </a:r>
              <a:r>
                <a:rPr lang="de-DE" sz="600" baseline="30000">
                  <a:solidFill>
                    <a:srgbClr val="000000"/>
                  </a:solidFill>
                  <a:effectLst/>
                  <a:latin typeface="Arial" charset="0"/>
                </a:rPr>
                <a:t>III</a:t>
              </a:r>
              <a:endParaRPr lang="de-DE" sz="2400" baseline="30000">
                <a:effectLst/>
                <a:latin typeface="Times New Roman" pitchFamily="18" charset="0"/>
              </a:endParaRPr>
            </a:p>
          </p:txBody>
        </p:sp>
        <p:sp>
          <p:nvSpPr>
            <p:cNvPr id="49211" name="Rectangle 579"/>
            <p:cNvSpPr>
              <a:spLocks noChangeAspect="1" noChangeArrowheads="1"/>
            </p:cNvSpPr>
            <p:nvPr/>
          </p:nvSpPr>
          <p:spPr bwMode="auto">
            <a:xfrm>
              <a:off x="3282" y="2960"/>
              <a:ext cx="3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49212" name="Rectangle 580"/>
            <p:cNvSpPr>
              <a:spLocks noChangeAspect="1" noChangeArrowheads="1"/>
            </p:cNvSpPr>
            <p:nvPr/>
          </p:nvSpPr>
          <p:spPr bwMode="auto">
            <a:xfrm>
              <a:off x="3471" y="2899"/>
              <a:ext cx="4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49213" name="Rectangle 581"/>
            <p:cNvSpPr>
              <a:spLocks noChangeAspect="1" noChangeArrowheads="1"/>
            </p:cNvSpPr>
            <p:nvPr/>
          </p:nvSpPr>
          <p:spPr bwMode="auto">
            <a:xfrm>
              <a:off x="3369" y="2900"/>
              <a:ext cx="4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B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4294" name="Line 582"/>
            <p:cNvSpPr>
              <a:spLocks noChangeShapeType="1"/>
            </p:cNvSpPr>
            <p:nvPr/>
          </p:nvSpPr>
          <p:spPr bwMode="auto">
            <a:xfrm>
              <a:off x="3267" y="3009"/>
              <a:ext cx="2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215" name="Rectangle 583"/>
            <p:cNvSpPr>
              <a:spLocks noChangeAspect="1" noChangeArrowheads="1"/>
            </p:cNvSpPr>
            <p:nvPr/>
          </p:nvSpPr>
          <p:spPr bwMode="auto">
            <a:xfrm>
              <a:off x="3282" y="3010"/>
              <a:ext cx="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de-DE" sz="700">
                  <a:solidFill>
                    <a:srgbClr val="000000"/>
                  </a:solidFill>
                  <a:effectLst/>
                  <a:latin typeface="Arial" charset="0"/>
                </a:rPr>
                <a:t>S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524296" name="Line 584"/>
            <p:cNvSpPr>
              <a:spLocks noChangeShapeType="1"/>
            </p:cNvSpPr>
            <p:nvPr/>
          </p:nvSpPr>
          <p:spPr bwMode="auto">
            <a:xfrm>
              <a:off x="3123" y="2722"/>
              <a:ext cx="7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97" name="Line 585"/>
            <p:cNvSpPr>
              <a:spLocks noChangeShapeType="1"/>
            </p:cNvSpPr>
            <p:nvPr/>
          </p:nvSpPr>
          <p:spPr bwMode="auto">
            <a:xfrm>
              <a:off x="3512" y="2640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298" name="Line 586"/>
            <p:cNvSpPr>
              <a:spLocks noChangeShapeType="1"/>
            </p:cNvSpPr>
            <p:nvPr/>
          </p:nvSpPr>
          <p:spPr bwMode="auto">
            <a:xfrm>
              <a:off x="3679" y="2640"/>
              <a:ext cx="0" cy="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524299" name="Line 587"/>
          <p:cNvSpPr>
            <a:spLocks noChangeShapeType="1"/>
          </p:cNvSpPr>
          <p:nvPr/>
        </p:nvSpPr>
        <p:spPr bwMode="auto">
          <a:xfrm>
            <a:off x="4167188" y="4689475"/>
            <a:ext cx="3762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1524303" name="Group 588"/>
          <p:cNvGrpSpPr>
            <a:grpSpLocks/>
          </p:cNvGrpSpPr>
          <p:nvPr/>
        </p:nvGrpSpPr>
        <p:grpSpPr bwMode="auto">
          <a:xfrm>
            <a:off x="7135813" y="1431925"/>
            <a:ext cx="342900" cy="895350"/>
            <a:chOff x="4697" y="1049"/>
            <a:chExt cx="403" cy="495"/>
          </a:xfrm>
        </p:grpSpPr>
        <p:sp>
          <p:nvSpPr>
            <p:cNvPr id="1524301" name="Line 589"/>
            <p:cNvSpPr>
              <a:spLocks noChangeShapeType="1"/>
            </p:cNvSpPr>
            <p:nvPr/>
          </p:nvSpPr>
          <p:spPr bwMode="auto">
            <a:xfrm flipH="1">
              <a:off x="4697" y="1049"/>
              <a:ext cx="403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302" name="Line 590"/>
            <p:cNvSpPr>
              <a:spLocks noChangeShapeType="1"/>
            </p:cNvSpPr>
            <p:nvPr/>
          </p:nvSpPr>
          <p:spPr bwMode="auto">
            <a:xfrm flipH="1" flipV="1">
              <a:off x="4697" y="1331"/>
              <a:ext cx="403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524312" name="Group 591"/>
          <p:cNvGrpSpPr>
            <a:grpSpLocks/>
          </p:cNvGrpSpPr>
          <p:nvPr/>
        </p:nvGrpSpPr>
        <p:grpSpPr bwMode="auto">
          <a:xfrm>
            <a:off x="7135813" y="3321050"/>
            <a:ext cx="342900" cy="2738438"/>
            <a:chOff x="4697" y="2094"/>
            <a:chExt cx="402" cy="1515"/>
          </a:xfrm>
        </p:grpSpPr>
        <p:sp>
          <p:nvSpPr>
            <p:cNvPr id="1524304" name="Line 592"/>
            <p:cNvSpPr>
              <a:spLocks noChangeShapeType="1"/>
            </p:cNvSpPr>
            <p:nvPr/>
          </p:nvSpPr>
          <p:spPr bwMode="auto">
            <a:xfrm>
              <a:off x="4697" y="2094"/>
              <a:ext cx="4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305" name="Line 593"/>
            <p:cNvSpPr>
              <a:spLocks noChangeShapeType="1"/>
            </p:cNvSpPr>
            <p:nvPr/>
          </p:nvSpPr>
          <p:spPr bwMode="auto">
            <a:xfrm>
              <a:off x="4697" y="2599"/>
              <a:ext cx="4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306" name="Line 594"/>
            <p:cNvSpPr>
              <a:spLocks noChangeShapeType="1"/>
            </p:cNvSpPr>
            <p:nvPr/>
          </p:nvSpPr>
          <p:spPr bwMode="auto">
            <a:xfrm>
              <a:off x="4697" y="3104"/>
              <a:ext cx="4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307" name="Line 595"/>
            <p:cNvSpPr>
              <a:spLocks noChangeShapeType="1"/>
            </p:cNvSpPr>
            <p:nvPr/>
          </p:nvSpPr>
          <p:spPr bwMode="auto">
            <a:xfrm>
              <a:off x="4697" y="3609"/>
              <a:ext cx="4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524308" name="Line 596"/>
          <p:cNvSpPr>
            <a:spLocks noChangeShapeType="1"/>
          </p:cNvSpPr>
          <p:nvPr/>
        </p:nvSpPr>
        <p:spPr bwMode="auto">
          <a:xfrm flipV="1">
            <a:off x="2132013" y="3697288"/>
            <a:ext cx="0" cy="155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4309" name="Line 597"/>
          <p:cNvSpPr>
            <a:spLocks noChangeShapeType="1"/>
          </p:cNvSpPr>
          <p:nvPr/>
        </p:nvSpPr>
        <p:spPr bwMode="auto">
          <a:xfrm flipV="1">
            <a:off x="2132013" y="1804988"/>
            <a:ext cx="0" cy="153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4310" name="Text Box 598"/>
          <p:cNvSpPr txBox="1">
            <a:spLocks noChangeArrowheads="1"/>
          </p:cNvSpPr>
          <p:nvPr/>
        </p:nvSpPr>
        <p:spPr bwMode="auto">
          <a:xfrm>
            <a:off x="352425" y="1614488"/>
            <a:ext cx="8905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  <a:t>MPM-Modell</a:t>
            </a:r>
            <a:b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  <a:t>für die</a:t>
            </a:r>
            <a:b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  <a:t>Anästhesie</a:t>
            </a:r>
          </a:p>
        </p:txBody>
      </p:sp>
      <p:sp>
        <p:nvSpPr>
          <p:cNvPr id="1524311" name="Text Box 599"/>
          <p:cNvSpPr txBox="1">
            <a:spLocks noChangeArrowheads="1"/>
          </p:cNvSpPr>
          <p:nvPr/>
        </p:nvSpPr>
        <p:spPr bwMode="auto">
          <a:xfrm>
            <a:off x="352425" y="4233863"/>
            <a:ext cx="8905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  <a:t>MPM-Modell</a:t>
            </a:r>
            <a:b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  <a:t>für die</a:t>
            </a:r>
            <a:b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  <a:t>operierende</a:t>
            </a:r>
            <a:b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  <a:t>Fach-</a:t>
            </a:r>
            <a:b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000000"/>
                </a:solidFill>
                <a:effectLst/>
                <a:latin typeface="Arial" charset="0"/>
              </a:rPr>
              <a:t>abteilung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="" xmlns:a16="http://schemas.microsoft.com/office/drawing/2014/main" id="{A283ACB0-D759-40EB-8BAE-92A59872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86D-A88D-4221-A521-A462960675B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50"/>
    </mc:Choice>
    <mc:Fallback xmlns="">
      <p:transition spd="slow" advTm="215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2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2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2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2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2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2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2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2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2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52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52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52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4310" grpId="0" autoUpdateAnimBg="0"/>
      <p:bldP spid="152431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9038" y="1058863"/>
            <a:ext cx="3016250" cy="2443162"/>
            <a:chOff x="811" y="838"/>
            <a:chExt cx="2059" cy="1367"/>
          </a:xfrm>
        </p:grpSpPr>
        <p:sp>
          <p:nvSpPr>
            <p:cNvPr id="50251" name="Text Box 5"/>
            <p:cNvSpPr txBox="1">
              <a:spLocks noChangeArrowheads="1"/>
            </p:cNvSpPr>
            <p:nvPr/>
          </p:nvSpPr>
          <p:spPr bwMode="auto">
            <a:xfrm>
              <a:off x="1311" y="2111"/>
              <a:ext cx="106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de-DE" sz="1100" b="1">
                  <a:effectLst/>
                  <a:latin typeface="Arial" charset="0"/>
                </a:rPr>
                <a:t>Operation 1/1</a:t>
              </a:r>
            </a:p>
          </p:txBody>
        </p:sp>
        <p:grpSp>
          <p:nvGrpSpPr>
            <p:cNvPr id="50252" name="Group 6"/>
            <p:cNvGrpSpPr>
              <a:grpSpLocks/>
            </p:cNvGrpSpPr>
            <p:nvPr/>
          </p:nvGrpSpPr>
          <p:grpSpPr bwMode="auto">
            <a:xfrm>
              <a:off x="811" y="838"/>
              <a:ext cx="2059" cy="1202"/>
              <a:chOff x="811" y="838"/>
              <a:chExt cx="2059" cy="1202"/>
            </a:xfrm>
          </p:grpSpPr>
          <p:pic>
            <p:nvPicPr>
              <p:cNvPr id="50253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" y="838"/>
                <a:ext cx="2059" cy="1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4744" name="Line 8"/>
              <p:cNvSpPr>
                <a:spLocks noChangeShapeType="1"/>
              </p:cNvSpPr>
              <p:nvPr/>
            </p:nvSpPr>
            <p:spPr bwMode="auto">
              <a:xfrm>
                <a:off x="896" y="2039"/>
                <a:ext cx="298" cy="0"/>
              </a:xfrm>
              <a:prstGeom prst="line">
                <a:avLst/>
              </a:prstGeom>
              <a:noFill/>
              <a:ln w="254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745" name="Line 9"/>
              <p:cNvSpPr>
                <a:spLocks noChangeShapeType="1"/>
              </p:cNvSpPr>
              <p:nvPr/>
            </p:nvSpPr>
            <p:spPr bwMode="auto">
              <a:xfrm>
                <a:off x="2124" y="2039"/>
                <a:ext cx="293" cy="0"/>
              </a:xfrm>
              <a:prstGeom prst="line">
                <a:avLst/>
              </a:prstGeom>
              <a:noFill/>
              <a:ln w="254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746" name="Line 10"/>
              <p:cNvSpPr>
                <a:spLocks noChangeShapeType="1"/>
              </p:cNvSpPr>
              <p:nvPr/>
            </p:nvSpPr>
            <p:spPr bwMode="auto">
              <a:xfrm>
                <a:off x="2525" y="2039"/>
                <a:ext cx="293" cy="0"/>
              </a:xfrm>
              <a:prstGeom prst="line">
                <a:avLst/>
              </a:prstGeom>
              <a:noFill/>
              <a:ln w="254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287838" y="1058863"/>
            <a:ext cx="3017837" cy="2443162"/>
            <a:chOff x="2926" y="838"/>
            <a:chExt cx="2059" cy="1367"/>
          </a:xfrm>
        </p:grpSpPr>
        <p:sp>
          <p:nvSpPr>
            <p:cNvPr id="50245" name="Text Box 12"/>
            <p:cNvSpPr txBox="1">
              <a:spLocks noChangeArrowheads="1"/>
            </p:cNvSpPr>
            <p:nvPr/>
          </p:nvSpPr>
          <p:spPr bwMode="auto">
            <a:xfrm>
              <a:off x="3426" y="2111"/>
              <a:ext cx="106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de-DE" sz="1100" b="1">
                  <a:effectLst/>
                  <a:latin typeface="Arial" charset="0"/>
                </a:rPr>
                <a:t>Operation 1/2</a:t>
              </a:r>
            </a:p>
          </p:txBody>
        </p:sp>
        <p:grpSp>
          <p:nvGrpSpPr>
            <p:cNvPr id="50246" name="Group 13"/>
            <p:cNvGrpSpPr>
              <a:grpSpLocks/>
            </p:cNvGrpSpPr>
            <p:nvPr/>
          </p:nvGrpSpPr>
          <p:grpSpPr bwMode="auto">
            <a:xfrm>
              <a:off x="2926" y="838"/>
              <a:ext cx="2059" cy="1202"/>
              <a:chOff x="2926" y="838"/>
              <a:chExt cx="2059" cy="1202"/>
            </a:xfrm>
          </p:grpSpPr>
          <p:pic>
            <p:nvPicPr>
              <p:cNvPr id="50247" name="Picture 1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" y="838"/>
                <a:ext cx="2059" cy="1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4751" name="Line 15"/>
              <p:cNvSpPr>
                <a:spLocks noChangeShapeType="1"/>
              </p:cNvSpPr>
              <p:nvPr/>
            </p:nvSpPr>
            <p:spPr bwMode="auto">
              <a:xfrm>
                <a:off x="3010" y="2039"/>
                <a:ext cx="294" cy="0"/>
              </a:xfrm>
              <a:prstGeom prst="line">
                <a:avLst/>
              </a:prstGeom>
              <a:noFill/>
              <a:ln w="254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752" name="Line 16"/>
              <p:cNvSpPr>
                <a:spLocks noChangeShapeType="1"/>
              </p:cNvSpPr>
              <p:nvPr/>
            </p:nvSpPr>
            <p:spPr bwMode="auto">
              <a:xfrm>
                <a:off x="4239" y="2039"/>
                <a:ext cx="297" cy="0"/>
              </a:xfrm>
              <a:prstGeom prst="line">
                <a:avLst/>
              </a:prstGeom>
              <a:noFill/>
              <a:ln w="254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24753" name="Line 17"/>
              <p:cNvSpPr>
                <a:spLocks noChangeShapeType="1"/>
              </p:cNvSpPr>
              <p:nvPr/>
            </p:nvSpPr>
            <p:spPr bwMode="auto">
              <a:xfrm>
                <a:off x="4639" y="2039"/>
                <a:ext cx="294" cy="0"/>
              </a:xfrm>
              <a:prstGeom prst="line">
                <a:avLst/>
              </a:prstGeom>
              <a:noFill/>
              <a:ln w="254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386638" y="1058863"/>
            <a:ext cx="1550987" cy="2443162"/>
            <a:chOff x="5041" y="838"/>
            <a:chExt cx="1058" cy="1367"/>
          </a:xfrm>
        </p:grpSpPr>
        <p:sp>
          <p:nvSpPr>
            <p:cNvPr id="50241" name="Text Box 19"/>
            <p:cNvSpPr txBox="1">
              <a:spLocks noChangeArrowheads="1"/>
            </p:cNvSpPr>
            <p:nvPr/>
          </p:nvSpPr>
          <p:spPr bwMode="auto">
            <a:xfrm>
              <a:off x="5443" y="2111"/>
              <a:ext cx="65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de-DE" sz="1100" b="1">
                  <a:effectLst/>
                  <a:latin typeface="Arial" charset="0"/>
                </a:rPr>
                <a:t>Operation ...</a:t>
              </a:r>
            </a:p>
          </p:txBody>
        </p:sp>
        <p:grpSp>
          <p:nvGrpSpPr>
            <p:cNvPr id="50242" name="Group 20"/>
            <p:cNvGrpSpPr>
              <a:grpSpLocks/>
            </p:cNvGrpSpPr>
            <p:nvPr/>
          </p:nvGrpSpPr>
          <p:grpSpPr bwMode="auto">
            <a:xfrm>
              <a:off x="5041" y="838"/>
              <a:ext cx="959" cy="1203"/>
              <a:chOff x="5041" y="838"/>
              <a:chExt cx="959" cy="1203"/>
            </a:xfrm>
          </p:grpSpPr>
          <p:pic>
            <p:nvPicPr>
              <p:cNvPr id="50243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430"/>
              <a:stretch>
                <a:fillRect/>
              </a:stretch>
            </p:blipFill>
            <p:spPr bwMode="auto">
              <a:xfrm>
                <a:off x="5041" y="838"/>
                <a:ext cx="959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4758" name="Line 22"/>
              <p:cNvSpPr>
                <a:spLocks noChangeShapeType="1"/>
              </p:cNvSpPr>
              <p:nvPr/>
            </p:nvSpPr>
            <p:spPr bwMode="auto">
              <a:xfrm>
                <a:off x="5127" y="2040"/>
                <a:ext cx="293" cy="0"/>
              </a:xfrm>
              <a:prstGeom prst="line">
                <a:avLst/>
              </a:prstGeom>
              <a:noFill/>
              <a:ln w="254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189038" y="3984625"/>
            <a:ext cx="7748587" cy="2455863"/>
            <a:chOff x="811" y="2404"/>
            <a:chExt cx="5288" cy="1374"/>
          </a:xfrm>
        </p:grpSpPr>
        <p:grpSp>
          <p:nvGrpSpPr>
            <p:cNvPr id="50222" name="Group 24"/>
            <p:cNvGrpSpPr>
              <a:grpSpLocks/>
            </p:cNvGrpSpPr>
            <p:nvPr/>
          </p:nvGrpSpPr>
          <p:grpSpPr bwMode="auto">
            <a:xfrm>
              <a:off x="811" y="2404"/>
              <a:ext cx="2059" cy="1373"/>
              <a:chOff x="811" y="2404"/>
              <a:chExt cx="2059" cy="1373"/>
            </a:xfrm>
          </p:grpSpPr>
          <p:grpSp>
            <p:nvGrpSpPr>
              <p:cNvPr id="50235" name="Group 25"/>
              <p:cNvGrpSpPr>
                <a:grpSpLocks/>
              </p:cNvGrpSpPr>
              <p:nvPr/>
            </p:nvGrpSpPr>
            <p:grpSpPr bwMode="auto">
              <a:xfrm>
                <a:off x="811" y="2575"/>
                <a:ext cx="2059" cy="1202"/>
                <a:chOff x="811" y="838"/>
                <a:chExt cx="2059" cy="1202"/>
              </a:xfrm>
            </p:grpSpPr>
            <p:pic>
              <p:nvPicPr>
                <p:cNvPr id="50237" name="Picture 2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" y="838"/>
                  <a:ext cx="2059" cy="1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24763" name="Line 27"/>
                <p:cNvSpPr>
                  <a:spLocks noChangeShapeType="1"/>
                </p:cNvSpPr>
                <p:nvPr/>
              </p:nvSpPr>
              <p:spPr bwMode="auto">
                <a:xfrm>
                  <a:off x="896" y="2039"/>
                  <a:ext cx="298" cy="0"/>
                </a:xfrm>
                <a:prstGeom prst="line">
                  <a:avLst/>
                </a:prstGeom>
                <a:noFill/>
                <a:ln w="254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1524764" name="Line 28"/>
                <p:cNvSpPr>
                  <a:spLocks noChangeShapeType="1"/>
                </p:cNvSpPr>
                <p:nvPr/>
              </p:nvSpPr>
              <p:spPr bwMode="auto">
                <a:xfrm>
                  <a:off x="2124" y="2039"/>
                  <a:ext cx="297" cy="0"/>
                </a:xfrm>
                <a:prstGeom prst="line">
                  <a:avLst/>
                </a:prstGeom>
                <a:noFill/>
                <a:ln w="254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1524765" name="Line 29"/>
                <p:cNvSpPr>
                  <a:spLocks noChangeShapeType="1"/>
                </p:cNvSpPr>
                <p:nvPr/>
              </p:nvSpPr>
              <p:spPr bwMode="auto">
                <a:xfrm>
                  <a:off x="2525" y="2039"/>
                  <a:ext cx="298" cy="0"/>
                </a:xfrm>
                <a:prstGeom prst="line">
                  <a:avLst/>
                </a:prstGeom>
                <a:noFill/>
                <a:ln w="254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50236" name="Text Box 30"/>
              <p:cNvSpPr txBox="1">
                <a:spLocks noChangeArrowheads="1"/>
              </p:cNvSpPr>
              <p:nvPr/>
            </p:nvSpPr>
            <p:spPr bwMode="auto">
              <a:xfrm>
                <a:off x="1311" y="2404"/>
                <a:ext cx="1060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de-DE" sz="1100" b="1">
                    <a:effectLst/>
                    <a:latin typeface="Arial" charset="0"/>
                  </a:rPr>
                  <a:t>Operation 2/1</a:t>
                </a:r>
              </a:p>
            </p:txBody>
          </p:sp>
        </p:grpSp>
        <p:grpSp>
          <p:nvGrpSpPr>
            <p:cNvPr id="50223" name="Group 31"/>
            <p:cNvGrpSpPr>
              <a:grpSpLocks/>
            </p:cNvGrpSpPr>
            <p:nvPr/>
          </p:nvGrpSpPr>
          <p:grpSpPr bwMode="auto">
            <a:xfrm>
              <a:off x="2926" y="2404"/>
              <a:ext cx="2059" cy="1373"/>
              <a:chOff x="2926" y="2404"/>
              <a:chExt cx="2059" cy="1373"/>
            </a:xfrm>
          </p:grpSpPr>
          <p:grpSp>
            <p:nvGrpSpPr>
              <p:cNvPr id="50229" name="Group 32"/>
              <p:cNvGrpSpPr>
                <a:grpSpLocks/>
              </p:cNvGrpSpPr>
              <p:nvPr/>
            </p:nvGrpSpPr>
            <p:grpSpPr bwMode="auto">
              <a:xfrm>
                <a:off x="2926" y="2575"/>
                <a:ext cx="2059" cy="1202"/>
                <a:chOff x="2926" y="838"/>
                <a:chExt cx="2059" cy="1202"/>
              </a:xfrm>
            </p:grpSpPr>
            <p:pic>
              <p:nvPicPr>
                <p:cNvPr id="50231" name="Picture 3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6" y="838"/>
                  <a:ext cx="2059" cy="1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24770" name="Line 34"/>
                <p:cNvSpPr>
                  <a:spLocks noChangeShapeType="1"/>
                </p:cNvSpPr>
                <p:nvPr/>
              </p:nvSpPr>
              <p:spPr bwMode="auto">
                <a:xfrm>
                  <a:off x="3010" y="2039"/>
                  <a:ext cx="294" cy="0"/>
                </a:xfrm>
                <a:prstGeom prst="line">
                  <a:avLst/>
                </a:prstGeom>
                <a:noFill/>
                <a:ln w="254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1524771" name="Line 35"/>
                <p:cNvSpPr>
                  <a:spLocks noChangeShapeType="1"/>
                </p:cNvSpPr>
                <p:nvPr/>
              </p:nvSpPr>
              <p:spPr bwMode="auto">
                <a:xfrm>
                  <a:off x="4239" y="2039"/>
                  <a:ext cx="297" cy="0"/>
                </a:xfrm>
                <a:prstGeom prst="line">
                  <a:avLst/>
                </a:prstGeom>
                <a:noFill/>
                <a:ln w="254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1524772" name="Line 36"/>
                <p:cNvSpPr>
                  <a:spLocks noChangeShapeType="1"/>
                </p:cNvSpPr>
                <p:nvPr/>
              </p:nvSpPr>
              <p:spPr bwMode="auto">
                <a:xfrm>
                  <a:off x="4640" y="2039"/>
                  <a:ext cx="298" cy="0"/>
                </a:xfrm>
                <a:prstGeom prst="line">
                  <a:avLst/>
                </a:prstGeom>
                <a:noFill/>
                <a:ln w="254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50230" name="Text Box 37"/>
              <p:cNvSpPr txBox="1">
                <a:spLocks noChangeArrowheads="1"/>
              </p:cNvSpPr>
              <p:nvPr/>
            </p:nvSpPr>
            <p:spPr bwMode="auto">
              <a:xfrm>
                <a:off x="3426" y="2404"/>
                <a:ext cx="1060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de-DE" sz="1100" b="1">
                    <a:effectLst/>
                    <a:latin typeface="Arial" charset="0"/>
                  </a:rPr>
                  <a:t>Operation 2/2</a:t>
                </a:r>
              </a:p>
            </p:txBody>
          </p:sp>
        </p:grpSp>
        <p:grpSp>
          <p:nvGrpSpPr>
            <p:cNvPr id="50224" name="Group 38"/>
            <p:cNvGrpSpPr>
              <a:grpSpLocks/>
            </p:cNvGrpSpPr>
            <p:nvPr/>
          </p:nvGrpSpPr>
          <p:grpSpPr bwMode="auto">
            <a:xfrm>
              <a:off x="5041" y="2404"/>
              <a:ext cx="1058" cy="1374"/>
              <a:chOff x="5041" y="2404"/>
              <a:chExt cx="1058" cy="1374"/>
            </a:xfrm>
          </p:grpSpPr>
          <p:grpSp>
            <p:nvGrpSpPr>
              <p:cNvPr id="50225" name="Group 39"/>
              <p:cNvGrpSpPr>
                <a:grpSpLocks/>
              </p:cNvGrpSpPr>
              <p:nvPr/>
            </p:nvGrpSpPr>
            <p:grpSpPr bwMode="auto">
              <a:xfrm>
                <a:off x="5041" y="2575"/>
                <a:ext cx="959" cy="1203"/>
                <a:chOff x="5041" y="838"/>
                <a:chExt cx="959" cy="1203"/>
              </a:xfrm>
            </p:grpSpPr>
            <p:pic>
              <p:nvPicPr>
                <p:cNvPr id="50227" name="Picture 4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430"/>
                <a:stretch>
                  <a:fillRect/>
                </a:stretch>
              </p:blipFill>
              <p:spPr bwMode="auto">
                <a:xfrm>
                  <a:off x="5041" y="838"/>
                  <a:ext cx="959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24777" name="Line 41"/>
                <p:cNvSpPr>
                  <a:spLocks noChangeShapeType="1"/>
                </p:cNvSpPr>
                <p:nvPr/>
              </p:nvSpPr>
              <p:spPr bwMode="auto">
                <a:xfrm>
                  <a:off x="5126" y="2040"/>
                  <a:ext cx="294" cy="0"/>
                </a:xfrm>
                <a:prstGeom prst="line">
                  <a:avLst/>
                </a:prstGeom>
                <a:noFill/>
                <a:ln w="254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50226" name="Text Box 42"/>
              <p:cNvSpPr txBox="1">
                <a:spLocks noChangeArrowheads="1"/>
              </p:cNvSpPr>
              <p:nvPr/>
            </p:nvSpPr>
            <p:spPr bwMode="auto">
              <a:xfrm>
                <a:off x="5443" y="2404"/>
                <a:ext cx="656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de-DE" sz="1100" b="1">
                    <a:effectLst/>
                    <a:latin typeface="Arial" charset="0"/>
                  </a:rPr>
                  <a:t>Operation ...</a:t>
                </a:r>
              </a:p>
            </p:txBody>
          </p:sp>
        </p:grp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779463" y="1592263"/>
            <a:ext cx="500062" cy="3252787"/>
            <a:chOff x="547" y="1118"/>
            <a:chExt cx="341" cy="1750"/>
          </a:xfrm>
        </p:grpSpPr>
        <p:sp>
          <p:nvSpPr>
            <p:cNvPr id="1524780" name="Line 44"/>
            <p:cNvSpPr>
              <a:spLocks noChangeShapeType="1"/>
            </p:cNvSpPr>
            <p:nvPr/>
          </p:nvSpPr>
          <p:spPr bwMode="auto">
            <a:xfrm flipV="1">
              <a:off x="547" y="1118"/>
              <a:ext cx="341" cy="113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781" name="Line 45"/>
            <p:cNvSpPr>
              <a:spLocks noChangeShapeType="1"/>
            </p:cNvSpPr>
            <p:nvPr/>
          </p:nvSpPr>
          <p:spPr bwMode="auto">
            <a:xfrm>
              <a:off x="547" y="2365"/>
              <a:ext cx="341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779463" y="1225550"/>
            <a:ext cx="511175" cy="5105400"/>
            <a:chOff x="547" y="926"/>
            <a:chExt cx="349" cy="2746"/>
          </a:xfrm>
        </p:grpSpPr>
        <p:sp>
          <p:nvSpPr>
            <p:cNvPr id="1524783" name="Line 47"/>
            <p:cNvSpPr>
              <a:spLocks noChangeShapeType="1"/>
            </p:cNvSpPr>
            <p:nvPr/>
          </p:nvSpPr>
          <p:spPr bwMode="auto">
            <a:xfrm>
              <a:off x="547" y="2365"/>
              <a:ext cx="341" cy="2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784" name="Line 48"/>
            <p:cNvSpPr>
              <a:spLocks noChangeShapeType="1"/>
            </p:cNvSpPr>
            <p:nvPr/>
          </p:nvSpPr>
          <p:spPr bwMode="auto">
            <a:xfrm>
              <a:off x="547" y="2365"/>
              <a:ext cx="341" cy="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785" name="Line 49"/>
            <p:cNvSpPr>
              <a:spLocks noChangeShapeType="1"/>
            </p:cNvSpPr>
            <p:nvPr/>
          </p:nvSpPr>
          <p:spPr bwMode="auto">
            <a:xfrm>
              <a:off x="547" y="2365"/>
              <a:ext cx="341" cy="92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786" name="Line 50"/>
            <p:cNvSpPr>
              <a:spLocks noChangeShapeType="1"/>
            </p:cNvSpPr>
            <p:nvPr/>
          </p:nvSpPr>
          <p:spPr bwMode="auto">
            <a:xfrm>
              <a:off x="547" y="2365"/>
              <a:ext cx="341" cy="11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787" name="Line 51"/>
            <p:cNvSpPr>
              <a:spLocks noChangeShapeType="1"/>
            </p:cNvSpPr>
            <p:nvPr/>
          </p:nvSpPr>
          <p:spPr bwMode="auto">
            <a:xfrm>
              <a:off x="547" y="2365"/>
              <a:ext cx="341" cy="13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788" name="Line 52"/>
            <p:cNvSpPr>
              <a:spLocks noChangeShapeType="1"/>
            </p:cNvSpPr>
            <p:nvPr/>
          </p:nvSpPr>
          <p:spPr bwMode="auto">
            <a:xfrm flipV="1">
              <a:off x="547" y="926"/>
              <a:ext cx="349" cy="132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789" name="Line 53"/>
            <p:cNvSpPr>
              <a:spLocks noChangeShapeType="1"/>
            </p:cNvSpPr>
            <p:nvPr/>
          </p:nvSpPr>
          <p:spPr bwMode="auto">
            <a:xfrm flipV="1">
              <a:off x="547" y="1349"/>
              <a:ext cx="341" cy="9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790" name="Line 54"/>
            <p:cNvSpPr>
              <a:spLocks noChangeShapeType="1"/>
            </p:cNvSpPr>
            <p:nvPr/>
          </p:nvSpPr>
          <p:spPr bwMode="auto">
            <a:xfrm flipV="1">
              <a:off x="547" y="1555"/>
              <a:ext cx="341" cy="69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791" name="Line 55"/>
            <p:cNvSpPr>
              <a:spLocks noChangeShapeType="1"/>
            </p:cNvSpPr>
            <p:nvPr/>
          </p:nvSpPr>
          <p:spPr bwMode="auto">
            <a:xfrm flipV="1">
              <a:off x="547" y="1747"/>
              <a:ext cx="349" cy="5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4792" name="Line 56"/>
            <p:cNvSpPr>
              <a:spLocks noChangeShapeType="1"/>
            </p:cNvSpPr>
            <p:nvPr/>
          </p:nvSpPr>
          <p:spPr bwMode="auto">
            <a:xfrm flipV="1">
              <a:off x="547" y="1958"/>
              <a:ext cx="341" cy="29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524794" name="Rectangle 58"/>
          <p:cNvSpPr>
            <a:spLocks noChangeAspect="1" noChangeArrowheads="1"/>
          </p:cNvSpPr>
          <p:nvPr/>
        </p:nvSpPr>
        <p:spPr bwMode="auto">
          <a:xfrm>
            <a:off x="352425" y="3624263"/>
            <a:ext cx="449263" cy="307975"/>
          </a:xfrm>
          <a:prstGeom prst="rect">
            <a:avLst/>
          </a:prstGeom>
          <a:solidFill>
            <a:srgbClr val="FFFFFF"/>
          </a:solidFill>
          <a:ln w="25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24795" name="Line 59"/>
          <p:cNvSpPr>
            <a:spLocks noChangeShapeType="1"/>
          </p:cNvSpPr>
          <p:nvPr/>
        </p:nvSpPr>
        <p:spPr bwMode="auto">
          <a:xfrm>
            <a:off x="441325" y="3817938"/>
            <a:ext cx="0" cy="114300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4796" name="Line 60"/>
          <p:cNvSpPr>
            <a:spLocks noChangeShapeType="1"/>
          </p:cNvSpPr>
          <p:nvPr/>
        </p:nvSpPr>
        <p:spPr bwMode="auto">
          <a:xfrm>
            <a:off x="352425" y="3856038"/>
            <a:ext cx="449263" cy="0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4797" name="Line 61"/>
          <p:cNvSpPr>
            <a:spLocks noChangeShapeType="1"/>
          </p:cNvSpPr>
          <p:nvPr/>
        </p:nvSpPr>
        <p:spPr bwMode="auto">
          <a:xfrm>
            <a:off x="352425" y="3817938"/>
            <a:ext cx="449263" cy="0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4798" name="Line 62"/>
          <p:cNvSpPr>
            <a:spLocks noChangeShapeType="1"/>
          </p:cNvSpPr>
          <p:nvPr/>
        </p:nvSpPr>
        <p:spPr bwMode="auto">
          <a:xfrm>
            <a:off x="484188" y="3817938"/>
            <a:ext cx="0" cy="114300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4799" name="Line 63"/>
          <p:cNvSpPr>
            <a:spLocks noChangeShapeType="1"/>
          </p:cNvSpPr>
          <p:nvPr/>
        </p:nvSpPr>
        <p:spPr bwMode="auto">
          <a:xfrm>
            <a:off x="547688" y="3817938"/>
            <a:ext cx="0" cy="114300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4800" name="Line 64"/>
          <p:cNvSpPr>
            <a:spLocks noChangeShapeType="1"/>
          </p:cNvSpPr>
          <p:nvPr/>
        </p:nvSpPr>
        <p:spPr bwMode="auto">
          <a:xfrm>
            <a:off x="611188" y="3817938"/>
            <a:ext cx="0" cy="114300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4801" name="Line 65"/>
          <p:cNvSpPr>
            <a:spLocks noChangeShapeType="1"/>
          </p:cNvSpPr>
          <p:nvPr/>
        </p:nvSpPr>
        <p:spPr bwMode="auto">
          <a:xfrm>
            <a:off x="674688" y="3817938"/>
            <a:ext cx="0" cy="114300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4802" name="Line 66"/>
          <p:cNvSpPr>
            <a:spLocks noChangeShapeType="1"/>
          </p:cNvSpPr>
          <p:nvPr/>
        </p:nvSpPr>
        <p:spPr bwMode="auto">
          <a:xfrm>
            <a:off x="736600" y="3817938"/>
            <a:ext cx="0" cy="114300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0193" name="Rectangle 67"/>
          <p:cNvSpPr>
            <a:spLocks noChangeAspect="1" noChangeArrowheads="1"/>
          </p:cNvSpPr>
          <p:nvPr/>
        </p:nvSpPr>
        <p:spPr bwMode="auto">
          <a:xfrm>
            <a:off x="377825" y="3627438"/>
            <a:ext cx="21113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eaLnBrk="0" hangingPunct="0"/>
            <a:r>
              <a:rPr lang="de-DE" sz="300" b="1">
                <a:solidFill>
                  <a:srgbClr val="000000"/>
                </a:solidFill>
                <a:effectLst/>
                <a:latin typeface="Arial" charset="0"/>
              </a:rPr>
              <a:t>...................</a:t>
            </a:r>
            <a:endParaRPr lang="de-DE" sz="300">
              <a:effectLst/>
              <a:latin typeface="Times New Roman" pitchFamily="18" charset="0"/>
            </a:endParaRPr>
          </a:p>
        </p:txBody>
      </p:sp>
      <p:sp>
        <p:nvSpPr>
          <p:cNvPr id="50194" name="Rectangle 68"/>
          <p:cNvSpPr>
            <a:spLocks noChangeAspect="1" noChangeArrowheads="1"/>
          </p:cNvSpPr>
          <p:nvPr/>
        </p:nvSpPr>
        <p:spPr bwMode="auto">
          <a:xfrm>
            <a:off x="615950" y="3627438"/>
            <a:ext cx="666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eaLnBrk="0" hangingPunct="0"/>
            <a:r>
              <a:rPr lang="de-DE" sz="300" b="1">
                <a:solidFill>
                  <a:srgbClr val="000000"/>
                </a:solidFill>
                <a:effectLst/>
                <a:latin typeface="Arial" charset="0"/>
              </a:rPr>
              <a:t>......</a:t>
            </a:r>
            <a:endParaRPr lang="de-DE" sz="300">
              <a:effectLst/>
              <a:latin typeface="Times New Roman" pitchFamily="18" charset="0"/>
            </a:endParaRPr>
          </a:p>
        </p:txBody>
      </p:sp>
      <p:sp>
        <p:nvSpPr>
          <p:cNvPr id="50195" name="Rectangle 69"/>
          <p:cNvSpPr>
            <a:spLocks noChangeAspect="1" noChangeArrowheads="1"/>
          </p:cNvSpPr>
          <p:nvPr/>
        </p:nvSpPr>
        <p:spPr bwMode="auto">
          <a:xfrm>
            <a:off x="738188" y="3629025"/>
            <a:ext cx="206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eaLnBrk="0" hangingPunct="0"/>
            <a:r>
              <a:rPr lang="de-DE" sz="300" b="1">
                <a:solidFill>
                  <a:srgbClr val="000000"/>
                </a:solidFill>
                <a:effectLst/>
                <a:latin typeface="Arial" charset="0"/>
              </a:rPr>
              <a:t>1</a:t>
            </a:r>
            <a:endParaRPr lang="de-DE" sz="300">
              <a:effectLst/>
              <a:latin typeface="Times New Roman" pitchFamily="18" charset="0"/>
            </a:endParaRPr>
          </a:p>
        </p:txBody>
      </p:sp>
      <p:sp>
        <p:nvSpPr>
          <p:cNvPr id="50196" name="Rectangle 70"/>
          <p:cNvSpPr>
            <a:spLocks noChangeAspect="1" noChangeArrowheads="1"/>
          </p:cNvSpPr>
          <p:nvPr/>
        </p:nvSpPr>
        <p:spPr bwMode="auto">
          <a:xfrm>
            <a:off x="382588" y="3813175"/>
            <a:ext cx="2698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300">
                <a:solidFill>
                  <a:srgbClr val="000000"/>
                </a:solidFill>
                <a:effectLst/>
                <a:latin typeface="Arial" charset="0"/>
              </a:rPr>
              <a:t>D</a:t>
            </a:r>
            <a:endParaRPr lang="de-DE" sz="300">
              <a:effectLst/>
              <a:latin typeface="Times New Roman" pitchFamily="18" charset="0"/>
            </a:endParaRPr>
          </a:p>
        </p:txBody>
      </p:sp>
      <p:sp>
        <p:nvSpPr>
          <p:cNvPr id="50197" name="Rectangle 71"/>
          <p:cNvSpPr>
            <a:spLocks noChangeAspect="1" noChangeArrowheads="1"/>
          </p:cNvSpPr>
          <p:nvPr/>
        </p:nvSpPr>
        <p:spPr bwMode="auto">
          <a:xfrm>
            <a:off x="687388" y="3813175"/>
            <a:ext cx="381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300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de-DE" sz="300" baseline="30000">
                <a:solidFill>
                  <a:srgbClr val="000000"/>
                </a:solidFill>
                <a:effectLst/>
                <a:latin typeface="Arial" charset="0"/>
              </a:rPr>
              <a:t>II</a:t>
            </a:r>
            <a:endParaRPr lang="de-DE" sz="300" baseline="30000">
              <a:effectLst/>
              <a:latin typeface="Times New Roman" pitchFamily="18" charset="0"/>
            </a:endParaRPr>
          </a:p>
        </p:txBody>
      </p:sp>
      <p:sp>
        <p:nvSpPr>
          <p:cNvPr id="50198" name="Rectangle 72"/>
          <p:cNvSpPr>
            <a:spLocks noChangeAspect="1" noChangeArrowheads="1"/>
          </p:cNvSpPr>
          <p:nvPr/>
        </p:nvSpPr>
        <p:spPr bwMode="auto">
          <a:xfrm>
            <a:off x="627063" y="3813175"/>
            <a:ext cx="3175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300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de-DE" sz="300" baseline="30000">
                <a:solidFill>
                  <a:srgbClr val="000000"/>
                </a:solidFill>
                <a:effectLst/>
                <a:latin typeface="Arial" charset="0"/>
              </a:rPr>
              <a:t>I</a:t>
            </a:r>
            <a:endParaRPr lang="de-DE" sz="300" baseline="30000">
              <a:effectLst/>
              <a:latin typeface="Times New Roman" pitchFamily="18" charset="0"/>
            </a:endParaRPr>
          </a:p>
        </p:txBody>
      </p:sp>
      <p:sp>
        <p:nvSpPr>
          <p:cNvPr id="50199" name="Rectangle 73"/>
          <p:cNvSpPr>
            <a:spLocks noChangeAspect="1" noChangeArrowheads="1"/>
          </p:cNvSpPr>
          <p:nvPr/>
        </p:nvSpPr>
        <p:spPr bwMode="auto">
          <a:xfrm>
            <a:off x="747713" y="3813175"/>
            <a:ext cx="4445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300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de-DE" sz="300" baseline="30000">
                <a:solidFill>
                  <a:srgbClr val="000000"/>
                </a:solidFill>
                <a:effectLst/>
                <a:latin typeface="Arial" charset="0"/>
              </a:rPr>
              <a:t>III</a:t>
            </a:r>
            <a:endParaRPr lang="de-DE" sz="300" baseline="30000">
              <a:effectLst/>
              <a:latin typeface="Times New Roman" pitchFamily="18" charset="0"/>
            </a:endParaRPr>
          </a:p>
        </p:txBody>
      </p:sp>
      <p:sp>
        <p:nvSpPr>
          <p:cNvPr id="50200" name="Rectangle 74"/>
          <p:cNvSpPr>
            <a:spLocks noChangeAspect="1" noChangeArrowheads="1"/>
          </p:cNvSpPr>
          <p:nvPr/>
        </p:nvSpPr>
        <p:spPr bwMode="auto">
          <a:xfrm>
            <a:off x="449263" y="3857625"/>
            <a:ext cx="23812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de-DE" sz="300">
                <a:solidFill>
                  <a:srgbClr val="000000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50201" name="Rectangle 75"/>
          <p:cNvSpPr>
            <a:spLocks noChangeAspect="1" noChangeArrowheads="1"/>
          </p:cNvSpPr>
          <p:nvPr/>
        </p:nvSpPr>
        <p:spPr bwMode="auto">
          <a:xfrm>
            <a:off x="568325" y="3813175"/>
            <a:ext cx="254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300">
                <a:solidFill>
                  <a:srgbClr val="000000"/>
                </a:solidFill>
                <a:effectLst/>
                <a:latin typeface="Arial" charset="0"/>
              </a:rPr>
              <a:t>E</a:t>
            </a:r>
            <a:endParaRPr lang="de-DE" sz="300">
              <a:effectLst/>
              <a:latin typeface="Times New Roman" pitchFamily="18" charset="0"/>
            </a:endParaRPr>
          </a:p>
        </p:txBody>
      </p:sp>
      <p:sp>
        <p:nvSpPr>
          <p:cNvPr id="50202" name="Rectangle 76"/>
          <p:cNvSpPr>
            <a:spLocks noChangeAspect="1" noChangeArrowheads="1"/>
          </p:cNvSpPr>
          <p:nvPr/>
        </p:nvSpPr>
        <p:spPr bwMode="auto">
          <a:xfrm>
            <a:off x="504825" y="3813175"/>
            <a:ext cx="254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300">
                <a:solidFill>
                  <a:srgbClr val="000000"/>
                </a:solidFill>
                <a:effectLst/>
                <a:latin typeface="Arial" charset="0"/>
              </a:rPr>
              <a:t>B</a:t>
            </a:r>
            <a:endParaRPr lang="de-DE" sz="300">
              <a:effectLst/>
              <a:latin typeface="Times New Roman" pitchFamily="18" charset="0"/>
            </a:endParaRPr>
          </a:p>
        </p:txBody>
      </p:sp>
      <p:sp>
        <p:nvSpPr>
          <p:cNvPr id="1524813" name="Line 77"/>
          <p:cNvSpPr>
            <a:spLocks noChangeShapeType="1"/>
          </p:cNvSpPr>
          <p:nvPr/>
        </p:nvSpPr>
        <p:spPr bwMode="auto">
          <a:xfrm>
            <a:off x="441325" y="3894138"/>
            <a:ext cx="169863" cy="0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0204" name="Rectangle 78"/>
          <p:cNvSpPr>
            <a:spLocks noChangeAspect="1" noChangeArrowheads="1"/>
          </p:cNvSpPr>
          <p:nvPr/>
        </p:nvSpPr>
        <p:spPr bwMode="auto">
          <a:xfrm>
            <a:off x="450850" y="3892550"/>
            <a:ext cx="25400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de-DE" sz="300">
                <a:solidFill>
                  <a:srgbClr val="000000"/>
                </a:solidFill>
                <a:effectLst/>
                <a:latin typeface="Arial" charset="0"/>
              </a:rPr>
              <a:t>S</a:t>
            </a:r>
            <a:endParaRPr lang="de-DE" sz="300">
              <a:effectLst/>
              <a:latin typeface="Times New Roman" pitchFamily="18" charset="0"/>
            </a:endParaRPr>
          </a:p>
        </p:txBody>
      </p:sp>
      <p:sp>
        <p:nvSpPr>
          <p:cNvPr id="1524815" name="Line 79"/>
          <p:cNvSpPr>
            <a:spLocks noChangeShapeType="1"/>
          </p:cNvSpPr>
          <p:nvPr/>
        </p:nvSpPr>
        <p:spPr bwMode="auto">
          <a:xfrm>
            <a:off x="352425" y="3684588"/>
            <a:ext cx="449263" cy="0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4816" name="Line 80"/>
          <p:cNvSpPr>
            <a:spLocks noChangeShapeType="1"/>
          </p:cNvSpPr>
          <p:nvPr/>
        </p:nvSpPr>
        <p:spPr bwMode="auto">
          <a:xfrm>
            <a:off x="592138" y="3624263"/>
            <a:ext cx="0" cy="60325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24817" name="Line 81"/>
          <p:cNvSpPr>
            <a:spLocks noChangeShapeType="1"/>
          </p:cNvSpPr>
          <p:nvPr/>
        </p:nvSpPr>
        <p:spPr bwMode="auto">
          <a:xfrm>
            <a:off x="695325" y="3624263"/>
            <a:ext cx="0" cy="60325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0208" name="Rectangle 82"/>
          <p:cNvSpPr>
            <a:spLocks noChangeAspect="1" noChangeArrowheads="1"/>
          </p:cNvSpPr>
          <p:nvPr/>
        </p:nvSpPr>
        <p:spPr bwMode="auto">
          <a:xfrm>
            <a:off x="377825" y="3722688"/>
            <a:ext cx="174625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de-DE" sz="400" b="1">
                <a:solidFill>
                  <a:srgbClr val="000000"/>
                </a:solidFill>
                <a:effectLst/>
                <a:latin typeface="Arial" charset="0"/>
              </a:rPr>
              <a:t>Beginn</a:t>
            </a:r>
            <a:endParaRPr lang="de-DE" sz="400">
              <a:effectLst/>
              <a:latin typeface="Times New Roman" pitchFamily="18" charset="0"/>
            </a:endParaRPr>
          </a:p>
        </p:txBody>
      </p:sp>
      <p:sp>
        <p:nvSpPr>
          <p:cNvPr id="50209" name="Rectangle 84"/>
          <p:cNvSpPr>
            <a:spLocks noChangeAspect="1" noChangeArrowheads="1"/>
          </p:cNvSpPr>
          <p:nvPr/>
        </p:nvSpPr>
        <p:spPr bwMode="auto">
          <a:xfrm>
            <a:off x="398463" y="3860800"/>
            <a:ext cx="206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 sz="300">
                <a:solidFill>
                  <a:srgbClr val="000000"/>
                </a:solidFill>
                <a:effectLst/>
                <a:latin typeface="Arial" charset="0"/>
              </a:rPr>
              <a:t>0</a:t>
            </a:r>
            <a:endParaRPr lang="de-DE" sz="300">
              <a:effectLst/>
              <a:latin typeface="Times New Roman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9DFF63FC-A2E7-4CD9-9DA6-34C199EE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86D-A88D-4221-A521-A462960675B4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19"/>
    </mc:Choice>
    <mc:Fallback xmlns="">
      <p:transition spd="slow" advTm="115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0" name="Rectangle 2"/>
          <p:cNvSpPr>
            <a:spLocks noChangeArrowheads="1"/>
          </p:cNvSpPr>
          <p:nvPr/>
        </p:nvSpPr>
        <p:spPr bwMode="auto">
          <a:xfrm>
            <a:off x="993775" y="1751013"/>
            <a:ext cx="7086600" cy="3733800"/>
          </a:xfrm>
          <a:prstGeom prst="rect">
            <a:avLst/>
          </a:prstGeom>
          <a:solidFill>
            <a:schemeClr val="bg1"/>
          </a:solidFill>
          <a:ln w="28575">
            <a:solidFill>
              <a:srgbClr val="CC33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27811" name="Line 3"/>
          <p:cNvSpPr>
            <a:spLocks noChangeShapeType="1"/>
          </p:cNvSpPr>
          <p:nvPr/>
        </p:nvSpPr>
        <p:spPr bwMode="auto">
          <a:xfrm>
            <a:off x="990600" y="3648075"/>
            <a:ext cx="70866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27812" name="Rectangle 4"/>
          <p:cNvSpPr>
            <a:spLocks noChangeArrowheads="1"/>
          </p:cNvSpPr>
          <p:nvPr/>
        </p:nvSpPr>
        <p:spPr bwMode="auto">
          <a:xfrm>
            <a:off x="1295400" y="2209800"/>
            <a:ext cx="6477000" cy="990600"/>
          </a:xfrm>
          <a:prstGeom prst="rect">
            <a:avLst/>
          </a:prstGeom>
          <a:gradFill rotWithShape="0">
            <a:gsLst>
              <a:gs pos="0">
                <a:srgbClr val="C0DCEA"/>
              </a:gs>
              <a:gs pos="100000">
                <a:srgbClr val="F9FBF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sz="2400" b="1">
                <a:effectLst/>
                <a:latin typeface="Arial Rounded MT Bold" pitchFamily="34" charset="0"/>
              </a:rPr>
              <a:t>Versorgungsnahe Stützfunktionen</a:t>
            </a:r>
            <a:br>
              <a:rPr lang="de-DE" sz="2400" b="1">
                <a:effectLst/>
                <a:latin typeface="Arial Rounded MT Bold" pitchFamily="34" charset="0"/>
              </a:rPr>
            </a:br>
            <a:r>
              <a:rPr lang="en-AU" b="1">
                <a:effectLst/>
                <a:latin typeface="Arial Narrow" pitchFamily="34" charset="0"/>
              </a:rPr>
              <a:t>Konsile,</a:t>
            </a:r>
            <a:r>
              <a:rPr lang="de-DE" b="1">
                <a:effectLst/>
                <a:latin typeface="Arial Narrow" pitchFamily="34" charset="0"/>
              </a:rPr>
              <a:t> Labor, Anästhesie, Phys. Therapie,  ...</a:t>
            </a:r>
            <a:endParaRPr lang="de-DE" sz="1800" b="1">
              <a:effectLst/>
              <a:latin typeface="Arial Rounded MT Bold" pitchFamily="34" charset="0"/>
            </a:endParaRPr>
          </a:p>
        </p:txBody>
      </p:sp>
      <p:sp>
        <p:nvSpPr>
          <p:cNvPr id="1527813" name="Rectangle 5"/>
          <p:cNvSpPr>
            <a:spLocks noChangeArrowheads="1"/>
          </p:cNvSpPr>
          <p:nvPr/>
        </p:nvSpPr>
        <p:spPr bwMode="auto">
          <a:xfrm>
            <a:off x="1219200" y="4038600"/>
            <a:ext cx="6477000" cy="990600"/>
          </a:xfrm>
          <a:prstGeom prst="rect">
            <a:avLst/>
          </a:prstGeom>
          <a:gradFill rotWithShape="0">
            <a:gsLst>
              <a:gs pos="0">
                <a:srgbClr val="F6FAF5"/>
              </a:gs>
              <a:gs pos="100000">
                <a:srgbClr val="A3CD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sz="2400" b="1">
                <a:effectLst/>
                <a:latin typeface="Arial Rounded MT Bold" pitchFamily="34" charset="0"/>
              </a:rPr>
              <a:t>Versorgungsferne Stützfunktionen</a:t>
            </a:r>
            <a:r>
              <a:rPr lang="de-DE" sz="2800" b="1">
                <a:effectLst/>
                <a:latin typeface="Arial Rounded MT Bold" pitchFamily="34" charset="0"/>
              </a:rPr>
              <a:t/>
            </a:r>
            <a:br>
              <a:rPr lang="de-DE" sz="2800" b="1">
                <a:effectLst/>
                <a:latin typeface="Arial Rounded MT Bold" pitchFamily="34" charset="0"/>
              </a:rPr>
            </a:br>
            <a:r>
              <a:rPr lang="de-DE" b="1">
                <a:effectLst/>
                <a:latin typeface="Arial Narrow" pitchFamily="34" charset="0"/>
              </a:rPr>
              <a:t>Fahrdienst, Einkauf, Controlling, Fort- und Weiterbildung, ...</a:t>
            </a:r>
            <a:endParaRPr lang="de-DE" sz="1800" b="1">
              <a:effectLst/>
              <a:latin typeface="Arial Rounded MT Bold" pitchFamily="34" charset="0"/>
            </a:endParaRPr>
          </a:p>
        </p:txBody>
      </p:sp>
      <p:sp>
        <p:nvSpPr>
          <p:cNvPr id="1527814" name="Rectangle 6"/>
          <p:cNvSpPr>
            <a:spLocks noChangeArrowheads="1"/>
          </p:cNvSpPr>
          <p:nvPr/>
        </p:nvSpPr>
        <p:spPr bwMode="auto">
          <a:xfrm>
            <a:off x="1219200" y="3419475"/>
            <a:ext cx="1143000" cy="381000"/>
          </a:xfrm>
          <a:prstGeom prst="rect">
            <a:avLst/>
          </a:prstGeom>
          <a:gradFill rotWithShape="0">
            <a:gsLst>
              <a:gs pos="0">
                <a:srgbClr val="FFFEFE"/>
              </a:gs>
              <a:gs pos="100000">
                <a:srgbClr val="FF7A5B"/>
              </a:gs>
            </a:gsLst>
            <a:lin ang="0" scaled="1"/>
          </a:gradFill>
          <a:ln w="28575">
            <a:solidFill>
              <a:srgbClr val="FF7A5B"/>
            </a:solidFill>
            <a:miter lim="800000"/>
            <a:headEnd/>
            <a:tailEnd/>
          </a:ln>
        </p:spPr>
        <p:txBody>
          <a:bodyPr wrap="none" lIns="0" anchor="ctr"/>
          <a:lstStyle/>
          <a:p>
            <a:pPr eaLnBrk="0" hangingPunct="0"/>
            <a:r>
              <a:rPr lang="de-DE" sz="1600" b="1">
                <a:effectLst/>
                <a:latin typeface="Arial Narrow" pitchFamily="34" charset="0"/>
              </a:rPr>
              <a:t>Aufnahme</a:t>
            </a:r>
          </a:p>
        </p:txBody>
      </p:sp>
      <p:sp>
        <p:nvSpPr>
          <p:cNvPr id="1527815" name="Rectangle 7"/>
          <p:cNvSpPr>
            <a:spLocks noChangeArrowheads="1"/>
          </p:cNvSpPr>
          <p:nvPr/>
        </p:nvSpPr>
        <p:spPr bwMode="auto">
          <a:xfrm>
            <a:off x="2552700" y="3403600"/>
            <a:ext cx="1143000" cy="381000"/>
          </a:xfrm>
          <a:prstGeom prst="rect">
            <a:avLst/>
          </a:prstGeom>
          <a:gradFill rotWithShape="0">
            <a:gsLst>
              <a:gs pos="0">
                <a:srgbClr val="FFFEFE"/>
              </a:gs>
              <a:gs pos="100000">
                <a:srgbClr val="FF7A5B"/>
              </a:gs>
            </a:gsLst>
            <a:lin ang="0" scaled="1"/>
          </a:gradFill>
          <a:ln w="28575">
            <a:solidFill>
              <a:srgbClr val="FF7A5B"/>
            </a:solidFill>
            <a:miter lim="800000"/>
            <a:headEnd/>
            <a:tailEnd/>
          </a:ln>
        </p:spPr>
        <p:txBody>
          <a:bodyPr wrap="none" lIns="0" anchor="ctr"/>
          <a:lstStyle/>
          <a:p>
            <a:pPr eaLnBrk="0" hangingPunct="0"/>
            <a:r>
              <a:rPr lang="de-DE" sz="1600" b="1">
                <a:effectLst/>
                <a:latin typeface="Arial Narrow" pitchFamily="34" charset="0"/>
              </a:rPr>
              <a:t>Diagnostik</a:t>
            </a:r>
          </a:p>
        </p:txBody>
      </p:sp>
      <p:sp>
        <p:nvSpPr>
          <p:cNvPr id="1527816" name="Rectangle 8"/>
          <p:cNvSpPr>
            <a:spLocks noChangeArrowheads="1"/>
          </p:cNvSpPr>
          <p:nvPr/>
        </p:nvSpPr>
        <p:spPr bwMode="auto">
          <a:xfrm>
            <a:off x="3860800" y="3419475"/>
            <a:ext cx="1143000" cy="381000"/>
          </a:xfrm>
          <a:prstGeom prst="rect">
            <a:avLst/>
          </a:prstGeom>
          <a:gradFill rotWithShape="0">
            <a:gsLst>
              <a:gs pos="0">
                <a:srgbClr val="FFFEFE"/>
              </a:gs>
              <a:gs pos="100000">
                <a:srgbClr val="FF7A5B"/>
              </a:gs>
            </a:gsLst>
            <a:lin ang="0" scaled="1"/>
          </a:gradFill>
          <a:ln w="28575">
            <a:solidFill>
              <a:srgbClr val="FF7A5B"/>
            </a:solidFill>
            <a:miter lim="800000"/>
            <a:headEnd/>
            <a:tailEnd/>
          </a:ln>
        </p:spPr>
        <p:txBody>
          <a:bodyPr wrap="none" lIns="0" anchor="ctr"/>
          <a:lstStyle/>
          <a:p>
            <a:pPr eaLnBrk="0" hangingPunct="0"/>
            <a:r>
              <a:rPr lang="de-DE" sz="1600" b="1">
                <a:effectLst/>
                <a:latin typeface="Arial Narrow" pitchFamily="34" charset="0"/>
              </a:rPr>
              <a:t>Bewertung</a:t>
            </a:r>
          </a:p>
        </p:txBody>
      </p:sp>
      <p:sp>
        <p:nvSpPr>
          <p:cNvPr id="1527817" name="Rectangle 9"/>
          <p:cNvSpPr>
            <a:spLocks noChangeArrowheads="1"/>
          </p:cNvSpPr>
          <p:nvPr/>
        </p:nvSpPr>
        <p:spPr bwMode="auto">
          <a:xfrm>
            <a:off x="5229225" y="3403600"/>
            <a:ext cx="1143000" cy="381000"/>
          </a:xfrm>
          <a:prstGeom prst="rect">
            <a:avLst/>
          </a:prstGeom>
          <a:gradFill rotWithShape="0">
            <a:gsLst>
              <a:gs pos="0">
                <a:srgbClr val="FFFEFE"/>
              </a:gs>
              <a:gs pos="100000">
                <a:srgbClr val="FF7A5B"/>
              </a:gs>
            </a:gsLst>
            <a:lin ang="0" scaled="1"/>
          </a:gradFill>
          <a:ln w="28575">
            <a:solidFill>
              <a:srgbClr val="FF7A5B"/>
            </a:solidFill>
            <a:miter lim="800000"/>
            <a:headEnd/>
            <a:tailEnd/>
          </a:ln>
        </p:spPr>
        <p:txBody>
          <a:bodyPr wrap="none" lIns="0" anchor="ctr"/>
          <a:lstStyle/>
          <a:p>
            <a:pPr eaLnBrk="0" hangingPunct="0"/>
            <a:r>
              <a:rPr lang="de-DE" sz="1600" b="1">
                <a:effectLst/>
                <a:latin typeface="Arial Narrow" pitchFamily="34" charset="0"/>
              </a:rPr>
              <a:t>Therapie</a:t>
            </a:r>
          </a:p>
        </p:txBody>
      </p:sp>
      <p:sp>
        <p:nvSpPr>
          <p:cNvPr id="1527818" name="Rectangle 10"/>
          <p:cNvSpPr>
            <a:spLocks noChangeArrowheads="1"/>
          </p:cNvSpPr>
          <p:nvPr/>
        </p:nvSpPr>
        <p:spPr bwMode="auto">
          <a:xfrm>
            <a:off x="6553200" y="3419475"/>
            <a:ext cx="1143000" cy="381000"/>
          </a:xfrm>
          <a:prstGeom prst="rect">
            <a:avLst/>
          </a:prstGeom>
          <a:gradFill rotWithShape="0">
            <a:gsLst>
              <a:gs pos="0">
                <a:srgbClr val="FFFEFE"/>
              </a:gs>
              <a:gs pos="100000">
                <a:srgbClr val="FF7A5B"/>
              </a:gs>
            </a:gsLst>
            <a:lin ang="0" scaled="1"/>
          </a:gradFill>
          <a:ln w="28575">
            <a:solidFill>
              <a:srgbClr val="FF7A5B"/>
            </a:solidFill>
            <a:miter lim="800000"/>
            <a:headEnd/>
            <a:tailEnd/>
          </a:ln>
        </p:spPr>
        <p:txBody>
          <a:bodyPr wrap="none" lIns="0" anchor="ctr"/>
          <a:lstStyle/>
          <a:p>
            <a:pPr eaLnBrk="0" hangingPunct="0"/>
            <a:r>
              <a:rPr lang="de-DE" sz="1600" b="1">
                <a:effectLst/>
                <a:latin typeface="Arial Narrow" pitchFamily="34" charset="0"/>
              </a:rPr>
              <a:t>Entlassung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207963" y="2338388"/>
            <a:ext cx="647700" cy="2511425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effectLst/>
              <a:latin typeface="Arial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 rot="-5400000">
            <a:off x="-311150" y="3276601"/>
            <a:ext cx="152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400" b="1">
                <a:effectLst/>
                <a:latin typeface="Arial Narrow" pitchFamily="34" charset="0"/>
              </a:rPr>
              <a:t>Zuweiser</a:t>
            </a:r>
          </a:p>
        </p:txBody>
      </p:sp>
      <p:sp>
        <p:nvSpPr>
          <p:cNvPr id="1527822" name="AutoShape 14"/>
          <p:cNvSpPr>
            <a:spLocks noChangeArrowheads="1"/>
          </p:cNvSpPr>
          <p:nvPr/>
        </p:nvSpPr>
        <p:spPr bwMode="auto">
          <a:xfrm>
            <a:off x="8156575" y="2454275"/>
            <a:ext cx="825500" cy="2382838"/>
          </a:xfrm>
          <a:prstGeom prst="chevron">
            <a:avLst>
              <a:gd name="adj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 rot="16234102" flipH="1">
            <a:off x="7285831" y="3209132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400" b="1">
                <a:effectLst/>
                <a:latin typeface="Arial Narrow" pitchFamily="34" charset="0"/>
              </a:rPr>
              <a:t>Weiterbehandler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charset="0"/>
              </a:rPr>
              <a:t>Beispiel: Gesamtprozess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E5117FAA-8A0A-4820-9860-B9A642EA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86D-A88D-4221-A521-A462960675B4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13"/>
    </mc:Choice>
    <mc:Fallback xmlns="">
      <p:transition spd="slow" advTm="101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2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2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2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2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27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7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2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2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27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27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2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27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27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2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2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27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27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2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2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2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2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2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2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2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2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810" grpId="0" animBg="1"/>
      <p:bldP spid="1527812" grpId="0" animBg="1" autoUpdateAnimBg="0"/>
      <p:bldP spid="1527813" grpId="0" animBg="1" autoUpdateAnimBg="0"/>
      <p:bldP spid="1527814" grpId="0" animBg="1" autoUpdateAnimBg="0"/>
      <p:bldP spid="1527815" grpId="0" animBg="1" autoUpdateAnimBg="0"/>
      <p:bldP spid="1527816" grpId="0" animBg="1" autoUpdateAnimBg="0"/>
      <p:bldP spid="1527817" grpId="0" animBg="1" autoUpdateAnimBg="0"/>
      <p:bldP spid="152781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3.4 Prozessmanagement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/>
              <a:t>Gliederung:</a:t>
            </a:r>
          </a:p>
          <a:p>
            <a:pPr eaLnBrk="1" hangingPunct="1">
              <a:buFontTx/>
              <a:buNone/>
            </a:pPr>
            <a:r>
              <a:rPr lang="de-DE" b="1" dirty="0"/>
              <a:t>3.4.1 Grundlagen</a:t>
            </a:r>
          </a:p>
          <a:p>
            <a:pPr eaLnBrk="1" hangingPunct="1">
              <a:buFontTx/>
              <a:buNone/>
            </a:pPr>
            <a:r>
              <a:rPr lang="de-DE" b="1" dirty="0"/>
              <a:t>3.4.2 Prozesse im KH: Beispiel</a:t>
            </a:r>
          </a:p>
          <a:p>
            <a:pPr eaLnBrk="1" hangingPunct="1">
              <a:buFontTx/>
              <a:buNone/>
            </a:pPr>
            <a:r>
              <a:rPr lang="de-DE" dirty="0"/>
              <a:t>3.4.3 Warteschlangensysteme</a:t>
            </a:r>
          </a:p>
          <a:p>
            <a:pPr eaLnBrk="1" hangingPunct="1">
              <a:buFontTx/>
              <a:buNone/>
            </a:pPr>
            <a:r>
              <a:rPr lang="de-DE" dirty="0"/>
              <a:t>3.4.4 Simulation</a:t>
            </a:r>
          </a:p>
          <a:p>
            <a:pPr eaLnBrk="1" hangingPunct="1">
              <a:buFontTx/>
              <a:buNone/>
            </a:pPr>
            <a:r>
              <a:rPr lang="de-DE" dirty="0"/>
              <a:t>3.4.5 Datengewinnung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C583C36F-0F63-4EC5-A602-96EDA66B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7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36"/>
    </mc:Choice>
    <mc:Fallback xmlns="">
      <p:transition spd="slow" advTm="418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3.4.1 Grundlagen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>
                <a:cs typeface="Times New Roman" pitchFamily="18" charset="0"/>
              </a:rPr>
              <a:t>Prozessorganisation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>
                <a:cs typeface="Times New Roman" pitchFamily="18" charset="0"/>
              </a:rPr>
              <a:t>Definition „Prozess“</a:t>
            </a:r>
            <a:r>
              <a:rPr lang="de-DE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>
                <a:cs typeface="Times New Roman" pitchFamily="18" charset="0"/>
              </a:rPr>
              <a:t>Folge von Ereignissen im ursächlichen Zusammenhang</a:t>
            </a:r>
            <a:r>
              <a:rPr lang="de-DE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>
                <a:cs typeface="Times New Roman" pitchFamily="18" charset="0"/>
              </a:rPr>
              <a:t>Ablauf von Teilschritten</a:t>
            </a:r>
            <a:r>
              <a:rPr lang="de-DE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>
                <a:cs typeface="Times New Roman" pitchFamily="18" charset="0"/>
              </a:rPr>
              <a:t>Prozessorganisation im Gegensatz zur Aufbauorganisation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>
                <a:cs typeface="Times New Roman" pitchFamily="18" charset="0"/>
              </a:rPr>
              <a:t>Nicht mehr die Abteilung steht im Mittelpunkt, sondern die Folge von Tätigkeiten, die sich unmittelbar auf den Kostenträger (</a:t>
            </a:r>
            <a:r>
              <a:rPr lang="de-DE" dirty="0" smtClean="0">
                <a:cs typeface="Times New Roman" pitchFamily="18" charset="0"/>
              </a:rPr>
              <a:t>Patient*in) </a:t>
            </a:r>
            <a:r>
              <a:rPr lang="de-DE" dirty="0">
                <a:cs typeface="Times New Roman" pitchFamily="18" charset="0"/>
              </a:rPr>
              <a:t>beziehen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72EC11B0-51AC-413D-9D48-FB0021B4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31"/>
    </mc:Choice>
    <mc:Fallback xmlns="">
      <p:transition spd="slow" advTm="1667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Darstellungsmöglichkeit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/>
              <a:t>Teilprozessdiagramm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986095"/>
              </p:ext>
            </p:extLst>
          </p:nvPr>
        </p:nvGraphicFramePr>
        <p:xfrm>
          <a:off x="1042988" y="2565400"/>
          <a:ext cx="662940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Picture" r:id="rId4" imgW="5497068" imgH="2360676" progId="Word.Picture.8">
                  <p:embed/>
                </p:oleObj>
              </mc:Choice>
              <mc:Fallback>
                <p:oleObj name="Picture" r:id="rId4" imgW="5497068" imgH="236067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565400"/>
                        <a:ext cx="6629400" cy="2874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1D2C3301-98DF-47A8-88B8-3812258D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69"/>
    </mc:Choice>
    <mc:Fallback xmlns="">
      <p:transition spd="slow" advTm="5086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Darstellungsmöglichkeit</a:t>
            </a:r>
            <a:endParaRPr lang="de-DE" b="1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/>
              <a:t>Teilprozessdiagramm: Beispiel OP</a:t>
            </a:r>
          </a:p>
        </p:txBody>
      </p:sp>
      <p:sp>
        <p:nvSpPr>
          <p:cNvPr id="1475590" name="AutoShape 6"/>
          <p:cNvSpPr>
            <a:spLocks noChangeArrowheads="1"/>
          </p:cNvSpPr>
          <p:nvPr/>
        </p:nvSpPr>
        <p:spPr bwMode="auto">
          <a:xfrm>
            <a:off x="35496" y="3144838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105296" y="3452813"/>
            <a:ext cx="5175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1475592" name="AutoShape 8"/>
          <p:cNvSpPr>
            <a:spLocks noChangeArrowheads="1"/>
          </p:cNvSpPr>
          <p:nvPr/>
        </p:nvSpPr>
        <p:spPr bwMode="auto">
          <a:xfrm>
            <a:off x="8207896" y="3144838"/>
            <a:ext cx="866775" cy="787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8428559" y="3265488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Auf-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wach-</a:t>
            </a:r>
            <a:b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</a:br>
            <a:r>
              <a:rPr lang="de-DE" sz="1200" b="1">
                <a:solidFill>
                  <a:srgbClr val="FFFFFF"/>
                </a:solidFill>
                <a:effectLst/>
                <a:latin typeface="Arial" charset="0"/>
              </a:rPr>
              <a:t>raum</a:t>
            </a:r>
          </a:p>
        </p:txBody>
      </p:sp>
      <p:sp>
        <p:nvSpPr>
          <p:cNvPr id="1475594" name="AutoShape 10"/>
          <p:cNvSpPr>
            <a:spLocks noChangeArrowheads="1"/>
          </p:cNvSpPr>
          <p:nvPr/>
        </p:nvSpPr>
        <p:spPr bwMode="auto">
          <a:xfrm>
            <a:off x="922859" y="3241675"/>
            <a:ext cx="1184275" cy="595313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1153046" y="3357563"/>
            <a:ext cx="74453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Ein-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schleusen</a:t>
            </a:r>
          </a:p>
        </p:txBody>
      </p:sp>
      <p:sp>
        <p:nvSpPr>
          <p:cNvPr id="1475596" name="AutoShape 12"/>
          <p:cNvSpPr>
            <a:spLocks noChangeArrowheads="1"/>
          </p:cNvSpPr>
          <p:nvPr/>
        </p:nvSpPr>
        <p:spPr bwMode="auto">
          <a:xfrm>
            <a:off x="2119834" y="3241675"/>
            <a:ext cx="1185862" cy="595313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2369071" y="3357563"/>
            <a:ext cx="722313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einleitung</a:t>
            </a:r>
          </a:p>
        </p:txBody>
      </p:sp>
      <p:sp>
        <p:nvSpPr>
          <p:cNvPr id="1475598" name="AutoShape 14"/>
          <p:cNvSpPr>
            <a:spLocks noChangeArrowheads="1"/>
          </p:cNvSpPr>
          <p:nvPr/>
        </p:nvSpPr>
        <p:spPr bwMode="auto">
          <a:xfrm>
            <a:off x="3319984" y="3241675"/>
            <a:ext cx="1184275" cy="595313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3612084" y="3357563"/>
            <a:ext cx="59848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Lagern/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475600" name="AutoShape 16"/>
          <p:cNvSpPr>
            <a:spLocks noChangeArrowheads="1"/>
          </p:cNvSpPr>
          <p:nvPr/>
        </p:nvSpPr>
        <p:spPr bwMode="auto">
          <a:xfrm>
            <a:off x="4504259" y="3241675"/>
            <a:ext cx="1185862" cy="595313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9472" name="Rectangle 17"/>
          <p:cNvSpPr>
            <a:spLocks noChangeArrowheads="1"/>
          </p:cNvSpPr>
          <p:nvPr/>
        </p:nvSpPr>
        <p:spPr bwMode="auto">
          <a:xfrm>
            <a:off x="4732859" y="3357563"/>
            <a:ext cx="76358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Operation/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Narkose</a:t>
            </a:r>
          </a:p>
        </p:txBody>
      </p:sp>
      <p:sp>
        <p:nvSpPr>
          <p:cNvPr id="1475602" name="AutoShape 18"/>
          <p:cNvSpPr>
            <a:spLocks noChangeArrowheads="1"/>
          </p:cNvSpPr>
          <p:nvPr/>
        </p:nvSpPr>
        <p:spPr bwMode="auto">
          <a:xfrm>
            <a:off x="5699646" y="3241675"/>
            <a:ext cx="1185863" cy="595313"/>
          </a:xfrm>
          <a:prstGeom prst="chevron">
            <a:avLst>
              <a:gd name="adj" fmla="val 23563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5912371" y="3357563"/>
            <a:ext cx="76517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>
                <a:effectLst/>
                <a:latin typeface="Arial" charset="0"/>
              </a:rPr>
              <a:t>Narkose-</a:t>
            </a:r>
            <a:br>
              <a:rPr lang="de-DE" sz="1200" b="1">
                <a:effectLst/>
                <a:latin typeface="Arial" charset="0"/>
              </a:rPr>
            </a:br>
            <a:r>
              <a:rPr lang="de-DE" sz="1200" b="1">
                <a:effectLst/>
                <a:latin typeface="Arial" charset="0"/>
              </a:rPr>
              <a:t>ausleitung</a:t>
            </a:r>
          </a:p>
        </p:txBody>
      </p:sp>
      <p:sp>
        <p:nvSpPr>
          <p:cNvPr id="1475604" name="AutoShape 20"/>
          <p:cNvSpPr>
            <a:spLocks noChangeArrowheads="1"/>
          </p:cNvSpPr>
          <p:nvPr/>
        </p:nvSpPr>
        <p:spPr bwMode="auto">
          <a:xfrm>
            <a:off x="6898209" y="3241675"/>
            <a:ext cx="1184275" cy="595313"/>
          </a:xfrm>
          <a:prstGeom prst="chevron">
            <a:avLst>
              <a:gd name="adj" fmla="val 23531"/>
            </a:avLst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36000" bIns="0" anchor="ctr"/>
          <a:lstStyle/>
          <a:p>
            <a:pPr>
              <a:defRPr/>
            </a:pPr>
            <a:endParaRPr lang="de-DE"/>
          </a:p>
        </p:txBody>
      </p:sp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7158559" y="3357563"/>
            <a:ext cx="735012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762000" eaLnBrk="0" hangingPunct="0"/>
            <a:r>
              <a:rPr lang="de-DE" sz="1200" b="1" dirty="0">
                <a:effectLst/>
                <a:latin typeface="Arial" charset="0"/>
              </a:rPr>
              <a:t>Patienten-</a:t>
            </a:r>
            <a:br>
              <a:rPr lang="de-DE" sz="1200" b="1" dirty="0">
                <a:effectLst/>
                <a:latin typeface="Arial" charset="0"/>
              </a:rPr>
            </a:br>
            <a:r>
              <a:rPr lang="de-DE" sz="1200" b="1" dirty="0" err="1">
                <a:effectLst/>
                <a:latin typeface="Arial" charset="0"/>
              </a:rPr>
              <a:t>übergabe</a:t>
            </a:r>
            <a:endParaRPr lang="de-DE" sz="1200" b="1" dirty="0">
              <a:effectLst/>
              <a:latin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7486BD8D-517F-404E-8752-103070E3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09"/>
    </mc:Choice>
    <mc:Fallback xmlns="">
      <p:transition spd="slow" advTm="10340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Darstellungsmöglichkeit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3600" dirty="0" err="1"/>
              <a:t>Fischgrätdiagramm</a:t>
            </a:r>
            <a:r>
              <a:rPr lang="de-DE" dirty="0"/>
              <a:t> 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77049"/>
              </p:ext>
            </p:extLst>
          </p:nvPr>
        </p:nvGraphicFramePr>
        <p:xfrm>
          <a:off x="1116013" y="3429000"/>
          <a:ext cx="624840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Picture" r:id="rId4" imgW="4956048" imgH="1827276" progId="Word.Picture.8">
                  <p:embed/>
                </p:oleObj>
              </mc:Choice>
              <mc:Fallback>
                <p:oleObj name="Picture" r:id="rId4" imgW="4956048" imgH="182727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429000"/>
                        <a:ext cx="6248400" cy="2352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44DD938D-9C4F-43CC-9470-734DE683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35"/>
    </mc:Choice>
    <mc:Fallback xmlns="">
      <p:transition spd="slow" advTm="5803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19827"/>
              </p:ext>
            </p:extLst>
          </p:nvPr>
        </p:nvGraphicFramePr>
        <p:xfrm>
          <a:off x="2051050" y="1413375"/>
          <a:ext cx="6193358" cy="5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Picture" r:id="rId4" imgW="4956048" imgH="5146548" progId="Word.Picture.8">
                  <p:embed/>
                </p:oleObj>
              </mc:Choice>
              <mc:Fallback>
                <p:oleObj name="Picture" r:id="rId4" imgW="4956048" imgH="514654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413375"/>
                        <a:ext cx="6193358" cy="5125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Darstellungsmöglichkeit</a:t>
            </a:r>
            <a:endParaRPr lang="de-DE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3600" dirty="0"/>
              <a:t>Ablaufplan</a:t>
            </a:r>
            <a:r>
              <a:rPr lang="de-DE" sz="2800" dirty="0"/>
              <a:t> 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19FFCD01-E095-4E2A-9B0D-0A09A977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84"/>
    </mc:Choice>
    <mc:Fallback xmlns="">
      <p:transition spd="slow" advTm="11598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pPr algn="l"/>
            <a:r>
              <a:rPr lang="de-DE" dirty="0" smtClean="0"/>
              <a:t>Beispiel: MSnetWork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D993-E041-4B8C-993D-67EC0696B67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725" y="0"/>
            <a:ext cx="4852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1|8.6|11.2|9.2|15.5|9.1|14.4|5.1|5.6|9.9|10|7.3|8|24.2|5.3|6.6|13.3|2.7|9.4|1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5.2|5.9|4.1|83.2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|14.2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1365</Words>
  <Application>Microsoft Office PowerPoint</Application>
  <PresentationFormat>Bildschirmpräsentation (4:3)</PresentationFormat>
  <Paragraphs>1185</Paragraphs>
  <Slides>38</Slides>
  <Notes>36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9" baseType="lpstr">
      <vt:lpstr>Arial</vt:lpstr>
      <vt:lpstr>Arial Narrow</vt:lpstr>
      <vt:lpstr>Arial Rounded MT Bold</vt:lpstr>
      <vt:lpstr>Calibri</vt:lpstr>
      <vt:lpstr>Euphemia</vt:lpstr>
      <vt:lpstr>Symbol</vt:lpstr>
      <vt:lpstr>Tahoma</vt:lpstr>
      <vt:lpstr>Times New Roman</vt:lpstr>
      <vt:lpstr>Wingdings</vt:lpstr>
      <vt:lpstr>Larissa</vt:lpstr>
      <vt:lpstr>Picture</vt:lpstr>
      <vt:lpstr>GESUNDHEITSMANAGEMENT II Teil 3b-2    Prof. Dr. Steffen Fleßa  Lehrstuhl für Allgemeine Betriebswirtschaftslehre  und Gesundheitsmanagement Universität Greifswald </vt:lpstr>
      <vt:lpstr>Gliederung</vt:lpstr>
      <vt:lpstr>3.4 Prozessmanagement</vt:lpstr>
      <vt:lpstr>3.4.1 Grundlagen</vt:lpstr>
      <vt:lpstr>Darstellungsmöglichkeit</vt:lpstr>
      <vt:lpstr>Darstellungsmöglichkeit</vt:lpstr>
      <vt:lpstr>Darstellungsmöglichkeit</vt:lpstr>
      <vt:lpstr>Darstellungsmöglichkeit</vt:lpstr>
      <vt:lpstr>Beispiel: MSnetWork</vt:lpstr>
      <vt:lpstr>Beispiel: Opti-NIV</vt:lpstr>
      <vt:lpstr>Darstellungsmöglichkeit</vt:lpstr>
      <vt:lpstr>Probleme der Prozessorganisation</vt:lpstr>
      <vt:lpstr>Klinische Pfade</vt:lpstr>
      <vt:lpstr>Klinische Pfade</vt:lpstr>
      <vt:lpstr>Klinische Pfade</vt:lpstr>
      <vt:lpstr>3.4.2 Prozesse im KH: Beispiel OP</vt:lpstr>
      <vt:lpstr>3.4.2 Prozesse im KH: Beispiel OP</vt:lpstr>
      <vt:lpstr>3.4.2 Prozesse im KH: Beispiel OP</vt:lpstr>
      <vt:lpstr>3.4.2 Prozesse im KH: Beispiel OP</vt:lpstr>
      <vt:lpstr>3.4.2 Prozesse im KH: Beispiel OP</vt:lpstr>
      <vt:lpstr>3.4.2 Prozesse im KH: Beispiel OP</vt:lpstr>
      <vt:lpstr>3.4.2 Prozesse im KH: Beispiel OP</vt:lpstr>
      <vt:lpstr>3.4.2 Prozesse im KH: Beispiel OP</vt:lpstr>
      <vt:lpstr>Der räumliche Aufbau eines OP-Bereichs</vt:lpstr>
      <vt:lpstr>Räumliche Zuordnung </vt:lpstr>
      <vt:lpstr>Räumliche und personelle Zuordnung </vt:lpstr>
      <vt:lpstr>Räumliche und personelle Zuordnung </vt:lpstr>
      <vt:lpstr>Räumliche und personelle Zuordnung </vt:lpstr>
      <vt:lpstr>Räumliche und personelle Zuordnung </vt:lpstr>
      <vt:lpstr>Räumliche und personelle Zuordnung </vt:lpstr>
      <vt:lpstr>Realität: Zentral-OP 1 UMG</vt:lpstr>
      <vt:lpstr>Realität: Zentral-OP 2 UMG</vt:lpstr>
      <vt:lpstr>OP-Planungssystem myMedis (Screenshot)</vt:lpstr>
      <vt:lpstr>OP-Planung mit MPM</vt:lpstr>
      <vt:lpstr>Netzplan</vt:lpstr>
      <vt:lpstr>PowerPoint-Präsentation</vt:lpstr>
      <vt:lpstr>Beispiel: Gesamtprozess</vt:lpstr>
      <vt:lpstr>3.4 Prozessmanagement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461</cp:revision>
  <cp:lastPrinted>2013-06-20T08:12:13Z</cp:lastPrinted>
  <dcterms:created xsi:type="dcterms:W3CDTF">2003-05-27T08:12:45Z</dcterms:created>
  <dcterms:modified xsi:type="dcterms:W3CDTF">2024-01-30T14:13:49Z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