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53"/>
  </p:notesMasterIdLst>
  <p:handoutMasterIdLst>
    <p:handoutMasterId r:id="rId54"/>
  </p:handoutMasterIdLst>
  <p:sldIdLst>
    <p:sldId id="1138" r:id="rId2"/>
    <p:sldId id="1140" r:id="rId3"/>
    <p:sldId id="1030" r:id="rId4"/>
    <p:sldId id="1035" r:id="rId5"/>
    <p:sldId id="1076" r:id="rId6"/>
    <p:sldId id="1077" r:id="rId7"/>
    <p:sldId id="1078" r:id="rId8"/>
    <p:sldId id="1079" r:id="rId9"/>
    <p:sldId id="1080" r:id="rId10"/>
    <p:sldId id="1036" r:id="rId11"/>
    <p:sldId id="1081" r:id="rId12"/>
    <p:sldId id="1037" r:id="rId13"/>
    <p:sldId id="1038" r:id="rId14"/>
    <p:sldId id="1082" r:id="rId15"/>
    <p:sldId id="1083" r:id="rId16"/>
    <p:sldId id="1039" r:id="rId17"/>
    <p:sldId id="1040" r:id="rId18"/>
    <p:sldId id="1041" r:id="rId19"/>
    <p:sldId id="1042" r:id="rId20"/>
    <p:sldId id="1043" r:id="rId21"/>
    <p:sldId id="1044" r:id="rId22"/>
    <p:sldId id="1045" r:id="rId23"/>
    <p:sldId id="1118" r:id="rId24"/>
    <p:sldId id="1119" r:id="rId25"/>
    <p:sldId id="1120" r:id="rId26"/>
    <p:sldId id="1121" r:id="rId27"/>
    <p:sldId id="1122" r:id="rId28"/>
    <p:sldId id="1123" r:id="rId29"/>
    <p:sldId id="1124" r:id="rId30"/>
    <p:sldId id="1125" r:id="rId31"/>
    <p:sldId id="1126" r:id="rId32"/>
    <p:sldId id="1127" r:id="rId33"/>
    <p:sldId id="1128" r:id="rId34"/>
    <p:sldId id="1129" r:id="rId35"/>
    <p:sldId id="1130" r:id="rId36"/>
    <p:sldId id="1131" r:id="rId37"/>
    <p:sldId id="1132" r:id="rId38"/>
    <p:sldId id="1133" r:id="rId39"/>
    <p:sldId id="1134" r:id="rId40"/>
    <p:sldId id="1135" r:id="rId41"/>
    <p:sldId id="1136" r:id="rId42"/>
    <p:sldId id="1137" r:id="rId43"/>
    <p:sldId id="1047" r:id="rId44"/>
    <p:sldId id="1048" r:id="rId45"/>
    <p:sldId id="1049" r:id="rId46"/>
    <p:sldId id="1050" r:id="rId47"/>
    <p:sldId id="1051" r:id="rId48"/>
    <p:sldId id="1052" r:id="rId49"/>
    <p:sldId id="1053" r:id="rId50"/>
    <p:sldId id="1107" r:id="rId51"/>
    <p:sldId id="1139" r:id="rId52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00"/>
    <a:srgbClr val="DDDDDD"/>
    <a:srgbClr val="FFCCFF"/>
    <a:srgbClr val="FFCCCC"/>
    <a:srgbClr val="FF0000"/>
    <a:srgbClr val="FFFFFF"/>
    <a:srgbClr val="FF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7" autoAdjust="0"/>
    <p:restoredTop sz="61661" autoAdjust="0"/>
  </p:normalViewPr>
  <p:slideViewPr>
    <p:cSldViewPr>
      <p:cViewPr varScale="1">
        <p:scale>
          <a:sx n="95" d="100"/>
          <a:sy n="95" d="100"/>
        </p:scale>
        <p:origin x="1238" y="72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9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9ACBCD0-BDCB-46D5-884F-52F24DFA2D4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48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3E1CCCA2-50D3-4411-B728-5E97B55AE1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472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>
              <a:latin typeface="+mn-lt"/>
            </a:endParaRPr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889" indent="-285726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2907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070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232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395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559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8722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5884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330689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775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66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8078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38465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399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442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9858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27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0221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958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4140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65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6350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82145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9543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15180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7974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9225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6092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6501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5134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859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5871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9401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9236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281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494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1CCCA2-50D3-4411-B728-5E97B55AE13A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1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0C847-7BA6-4B59-9B1D-7C90798188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07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47A0C-C6EC-4AF9-AA11-DB79D17B8E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07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EF3C2-40A6-4CD5-88DF-0F43B67C38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931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927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58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D993-E041-4B8C-993D-67EC0696B6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91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BAB78-9151-41EC-9913-2A1787EB8A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86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9DFF9-37E6-4EC6-AC36-E2A6071CD5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28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5586E-E67B-4BC1-93FE-22B319214B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595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9686D-A88D-4221-A521-A462960675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98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CF81D-00ED-4BFC-AA75-6FBB048F997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33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26A84-539C-4D02-9643-0A751E65BD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42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91AF8-3564-499E-8D8B-6900796179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51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6C0883-7855-47A7-8E74-C78F5C58166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4" r:id="rId12"/>
    <p:sldLayoutId id="214748376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3b-3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Fleßa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/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E921CD73-695D-4FD0-9BEF-BE9D8CEC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0C847-7BA6-4B59-9B1D-7C907981884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00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65"/>
    </mc:Choice>
    <mc:Fallback xmlns="">
      <p:transition spd="slow" advTm="736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Verteilungen</a:t>
            </a:r>
            <a:endParaRPr lang="de-DE" b="1" dirty="0"/>
          </a:p>
        </p:txBody>
      </p:sp>
      <p:graphicFrame>
        <p:nvGraphicFramePr>
          <p:cNvPr id="5837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478067"/>
              </p:ext>
            </p:extLst>
          </p:nvPr>
        </p:nvGraphicFramePr>
        <p:xfrm>
          <a:off x="683568" y="2457787"/>
          <a:ext cx="6048672" cy="3932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9" name="Formel" r:id="rId4" imgW="3086100" imgH="2006600" progId="Equation.3">
                  <p:embed/>
                </p:oleObj>
              </mc:Choice>
              <mc:Fallback>
                <p:oleObj name="Formel" r:id="rId4" imgW="3086100" imgH="20066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457787"/>
                        <a:ext cx="6048672" cy="39328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536" y="1844824"/>
            <a:ext cx="8244408" cy="4114800"/>
          </a:xfrm>
        </p:spPr>
        <p:txBody>
          <a:bodyPr/>
          <a:lstStyle/>
          <a:p>
            <a:pPr eaLnBrk="1" hangingPunct="1"/>
            <a:r>
              <a:rPr lang="de-DE" sz="2800" dirty="0" err="1"/>
              <a:t>Poissonverteilung</a:t>
            </a:r>
            <a:endParaRPr lang="de-DE" sz="2800" dirty="0"/>
          </a:p>
          <a:p>
            <a:pPr eaLnBrk="1" hangingPunct="1"/>
            <a:endParaRPr lang="de-DE" sz="2800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DE9A4D7D-7699-4538-814D-09F11B9B3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244"/>
    </mc:Choice>
    <mc:Fallback xmlns="">
      <p:transition spd="slow" advTm="14924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Poissonverteilung</a:t>
            </a:r>
            <a:endParaRPr lang="de-DE" b="1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z="2800"/>
              <a:t>Beispiel: </a:t>
            </a:r>
          </a:p>
          <a:p>
            <a:pPr lvl="1" eaLnBrk="1" hangingPunct="1"/>
            <a:r>
              <a:rPr lang="el-GR" sz="2400"/>
              <a:t>λ</a:t>
            </a:r>
            <a:r>
              <a:rPr lang="de-DE" sz="2400"/>
              <a:t> = 3 pro Minute</a:t>
            </a:r>
          </a:p>
          <a:p>
            <a:pPr lvl="1" eaLnBrk="1" hangingPunct="1"/>
            <a:r>
              <a:rPr lang="de-DE" sz="2400"/>
              <a:t>t = 5 Minuten</a:t>
            </a:r>
          </a:p>
          <a:p>
            <a:pPr lvl="1" eaLnBrk="1" hangingPunct="1"/>
            <a:r>
              <a:rPr lang="de-DE" sz="2400"/>
              <a:t>P: Wahrscheinlichkeit, dass innerhalb von 5 Minuten n Personen ankommen</a:t>
            </a:r>
          </a:p>
          <a:p>
            <a:pPr lvl="1" eaLnBrk="1" hangingPunct="1"/>
            <a:endParaRPr lang="de-DE" sz="2400"/>
          </a:p>
          <a:p>
            <a:pPr lvl="1" eaLnBrk="1" hangingPunct="1"/>
            <a:endParaRPr lang="de-DE" sz="2400"/>
          </a:p>
          <a:p>
            <a:pPr eaLnBrk="1" hangingPunct="1"/>
            <a:endParaRPr lang="de-DE" sz="280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4B1D6453-8301-4AE1-8787-8DBC0C4F3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07"/>
    </mc:Choice>
    <mc:Fallback xmlns="">
      <p:transition spd="slow" advTm="2150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Poissonverteilung</a:t>
            </a:r>
            <a:endParaRPr lang="de-DE" b="1" dirty="0"/>
          </a:p>
        </p:txBody>
      </p:sp>
      <p:graphicFrame>
        <p:nvGraphicFramePr>
          <p:cNvPr id="60419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39511206"/>
              </p:ext>
            </p:extLst>
          </p:nvPr>
        </p:nvGraphicFramePr>
        <p:xfrm>
          <a:off x="827584" y="1518121"/>
          <a:ext cx="7423771" cy="5339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5" name="Diagramm" r:id="rId4" imgW="7429583" imgH="5343449" progId="Excel.Chart.8">
                  <p:embed/>
                </p:oleObj>
              </mc:Choice>
              <mc:Fallback>
                <p:oleObj name="Diagramm" r:id="rId4" imgW="7429583" imgH="5343449" progId="Excel.Char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518121"/>
                        <a:ext cx="7423771" cy="53398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C56A0563-A793-41D1-96BE-0CF05C4F6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9686D-A88D-4221-A521-A462960675B4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713"/>
    </mc:Choice>
    <mc:Fallback xmlns="">
      <p:transition spd="slow" advTm="3571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Verteilungen</a:t>
            </a:r>
            <a:endParaRPr lang="de-DE" b="1" dirty="0"/>
          </a:p>
        </p:txBody>
      </p:sp>
      <p:graphicFrame>
        <p:nvGraphicFramePr>
          <p:cNvPr id="61444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370572"/>
              </p:ext>
            </p:extLst>
          </p:nvPr>
        </p:nvGraphicFramePr>
        <p:xfrm>
          <a:off x="827584" y="3068960"/>
          <a:ext cx="7483986" cy="3175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1" name="Formel" r:id="rId4" imgW="3771900" imgH="1600200" progId="Equation.3">
                  <p:embed/>
                </p:oleObj>
              </mc:Choice>
              <mc:Fallback>
                <p:oleObj name="Formel" r:id="rId4" imgW="3771900" imgH="16002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068960"/>
                        <a:ext cx="7483986" cy="3175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544" y="1484784"/>
            <a:ext cx="8064500" cy="4114800"/>
          </a:xfrm>
        </p:spPr>
        <p:txBody>
          <a:bodyPr/>
          <a:lstStyle/>
          <a:p>
            <a:pPr eaLnBrk="1" hangingPunct="1"/>
            <a:r>
              <a:rPr lang="de-DE" sz="2800" dirty="0"/>
              <a:t>Exponentialverteilung</a:t>
            </a:r>
          </a:p>
          <a:p>
            <a:pPr lvl="1" eaLnBrk="1" hangingPunct="1"/>
            <a:r>
              <a:rPr lang="de-DE" sz="2400" dirty="0"/>
              <a:t>NB: Ist die Zahl der Ankünfte </a:t>
            </a:r>
            <a:r>
              <a:rPr lang="de-DE" sz="2400" dirty="0" err="1"/>
              <a:t>poissonverteilt</a:t>
            </a:r>
            <a:r>
              <a:rPr lang="de-DE" sz="2400" dirty="0"/>
              <a:t>, so ist die Zwischenankunftszeit negativ-exponentialverteilt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2A3A5274-D0A6-4FAD-B659-839DABD74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615"/>
    </mc:Choice>
    <mc:Fallback xmlns="">
      <p:transition spd="slow" advTm="97615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Negativ-Exponentialverteilung</a:t>
            </a:r>
          </a:p>
        </p:txBody>
      </p:sp>
      <p:graphicFrame>
        <p:nvGraphicFramePr>
          <p:cNvPr id="62467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3417360"/>
              </p:ext>
            </p:extLst>
          </p:nvPr>
        </p:nvGraphicFramePr>
        <p:xfrm>
          <a:off x="971600" y="1412776"/>
          <a:ext cx="7272808" cy="530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3" name="Diagramm" r:id="rId4" imgW="7324725" imgH="5343347" progId="Excel.Chart.8">
                  <p:embed/>
                </p:oleObj>
              </mc:Choice>
              <mc:Fallback>
                <p:oleObj name="Diagramm" r:id="rId4" imgW="7324725" imgH="5343347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412776"/>
                        <a:ext cx="7272808" cy="5305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C2320728-C809-4C37-8E22-18BE559F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9686D-A88D-4221-A521-A462960675B4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498"/>
    </mc:Choice>
    <mc:Fallback xmlns="">
      <p:transition spd="slow" advTm="40498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Gleichverteilung</a:t>
            </a:r>
          </a:p>
        </p:txBody>
      </p:sp>
      <p:graphicFrame>
        <p:nvGraphicFramePr>
          <p:cNvPr id="6349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77817760"/>
              </p:ext>
            </p:extLst>
          </p:nvPr>
        </p:nvGraphicFramePr>
        <p:xfrm>
          <a:off x="1043608" y="1268760"/>
          <a:ext cx="7200800" cy="5252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6" name="Diagramm" r:id="rId4" imgW="7324658" imgH="5343449" progId="Excel.Chart.8">
                  <p:embed/>
                </p:oleObj>
              </mc:Choice>
              <mc:Fallback>
                <p:oleObj name="Diagramm" r:id="rId4" imgW="7324658" imgH="5343449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268760"/>
                        <a:ext cx="7200800" cy="52527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065057D6-3010-4BFB-819C-FB16FA1A5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9686D-A88D-4221-A521-A462960675B4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19"/>
    </mc:Choice>
    <mc:Fallback xmlns="">
      <p:transition spd="slow" advTm="25219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Modelltypen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/>
              <a:t>M/M/k:/(N/FIFO)</a:t>
            </a:r>
          </a:p>
          <a:p>
            <a:pPr lvl="1" eaLnBrk="1" hangingPunct="1"/>
            <a:r>
              <a:rPr lang="de-DE"/>
              <a:t>M: Ankunftsprozess Verteilung (hier: Markov)</a:t>
            </a:r>
          </a:p>
          <a:p>
            <a:pPr lvl="1" eaLnBrk="1" hangingPunct="1"/>
            <a:r>
              <a:rPr lang="de-DE"/>
              <a:t>M: Abfertigungsprozess Verteilung (hier: Markov)</a:t>
            </a:r>
          </a:p>
          <a:p>
            <a:pPr lvl="1" eaLnBrk="1" hangingPunct="1"/>
            <a:r>
              <a:rPr lang="de-DE"/>
              <a:t>k: Zahl der (parallelen) Abfertigungskanäle</a:t>
            </a:r>
          </a:p>
          <a:p>
            <a:pPr lvl="1" eaLnBrk="1" hangingPunct="1"/>
            <a:r>
              <a:rPr lang="de-DE"/>
              <a:t>N: maximale Zahl der Elemente im System</a:t>
            </a:r>
          </a:p>
          <a:p>
            <a:pPr lvl="1" eaLnBrk="1" hangingPunct="1"/>
            <a:r>
              <a:rPr lang="de-DE"/>
              <a:t>FIFO: Abfertigungsregel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35F7612B-CD68-41E8-AE3C-68F73D77B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838"/>
    </mc:Choice>
    <mc:Fallback xmlns="">
      <p:transition spd="slow" advTm="191838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Lösung von Warteschlangenproblemen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/>
              <a:t>Analytisch: Warteschlangentheorie</a:t>
            </a:r>
          </a:p>
          <a:p>
            <a:pPr eaLnBrk="1" hangingPunct="1"/>
            <a:r>
              <a:rPr lang="de-DE"/>
              <a:t>Simulation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D9F67187-5E4F-40A6-8905-2DE8D9FE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45"/>
    </mc:Choice>
    <mc:Fallback xmlns="">
      <p:transition spd="slow" advTm="23045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8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Analytische Lösung: einige Beispiele für M/M/1: (∞/FIFO)</a:t>
            </a:r>
          </a:p>
        </p:txBody>
      </p:sp>
      <p:graphicFrame>
        <p:nvGraphicFramePr>
          <p:cNvPr id="66563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219267"/>
              </p:ext>
            </p:extLst>
          </p:nvPr>
        </p:nvGraphicFramePr>
        <p:xfrm>
          <a:off x="929308" y="2084413"/>
          <a:ext cx="7243092" cy="3576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99" name="Formel" r:id="rId4" imgW="3086100" imgH="1524000" progId="Equation.3">
                  <p:embed/>
                </p:oleObj>
              </mc:Choice>
              <mc:Fallback>
                <p:oleObj name="Formel" r:id="rId4" imgW="3086100" imgH="15240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308" y="2084413"/>
                        <a:ext cx="7243092" cy="35768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91DE2ABF-EEC5-41A9-8AA9-F58E4F786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659"/>
    </mc:Choice>
    <mc:Fallback xmlns="">
      <p:transition spd="slow" advTm="120659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68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Probleme der analytischen Vorgehensweise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z="2800" dirty="0"/>
              <a:t>Es werden nur Zustände im eingeschwungenen Zustand erfasst</a:t>
            </a:r>
          </a:p>
          <a:p>
            <a:pPr eaLnBrk="1" hangingPunct="1"/>
            <a:r>
              <a:rPr lang="de-DE" sz="2800" dirty="0"/>
              <a:t>Erweiterung auf komplexere Modelle ist schwierig</a:t>
            </a:r>
          </a:p>
          <a:p>
            <a:pPr lvl="1" eaLnBrk="1" hangingPunct="1"/>
            <a:r>
              <a:rPr lang="de-DE" sz="2400" dirty="0"/>
              <a:t>Verteilungsfreie Zufallsprozesse</a:t>
            </a:r>
          </a:p>
          <a:p>
            <a:pPr lvl="1" eaLnBrk="1" hangingPunct="1"/>
            <a:r>
              <a:rPr lang="de-DE" sz="2400" dirty="0"/>
              <a:t>Parallele und sequentielle Abfertigungskanäle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58D44396-5D48-497E-B5E5-4AD245287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940"/>
    </mc:Choice>
    <mc:Fallback xmlns="">
      <p:transition spd="slow" advTm="9194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Gliederung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e-DE" dirty="0"/>
              <a:t>1 	Finanzierung</a:t>
            </a:r>
          </a:p>
          <a:p>
            <a:pPr eaLnBrk="1" hangingPunct="1">
              <a:buFontTx/>
              <a:buAutoNum type="arabicPlain" startAt="2"/>
            </a:pPr>
            <a:r>
              <a:rPr lang="de-DE" dirty="0"/>
              <a:t>Produktionsfaktoren	</a:t>
            </a:r>
          </a:p>
          <a:p>
            <a:pPr eaLnBrk="1" hangingPunct="1">
              <a:buFontTx/>
              <a:buAutoNum type="arabicPlain" startAt="3"/>
            </a:pPr>
            <a:r>
              <a:rPr lang="de-DE" dirty="0"/>
              <a:t>Produktion</a:t>
            </a:r>
          </a:p>
          <a:p>
            <a:pPr eaLnBrk="1" hangingPunct="1">
              <a:buFontTx/>
              <a:buNone/>
            </a:pPr>
            <a:r>
              <a:rPr lang="de-DE" dirty="0"/>
              <a:t>	3.1 Produktionstheorie der 			    Dienstleister</a:t>
            </a:r>
          </a:p>
          <a:p>
            <a:pPr eaLnBrk="1" hangingPunct="1">
              <a:buFontTx/>
              <a:buNone/>
            </a:pPr>
            <a:r>
              <a:rPr lang="de-DE" dirty="0"/>
              <a:t>	3.2 Qualitätsmanagement</a:t>
            </a:r>
          </a:p>
          <a:p>
            <a:pPr eaLnBrk="1" hangingPunct="1">
              <a:buFontTx/>
              <a:buNone/>
            </a:pPr>
            <a:r>
              <a:rPr lang="de-DE" dirty="0"/>
              <a:t>	3.3 Produktionsprogrammplanung </a:t>
            </a:r>
          </a:p>
          <a:p>
            <a:pPr eaLnBrk="1" hangingPunct="1">
              <a:buFontTx/>
              <a:buNone/>
            </a:pPr>
            <a:r>
              <a:rPr lang="de-DE" dirty="0"/>
              <a:t>	</a:t>
            </a:r>
            <a:r>
              <a:rPr lang="de-DE" b="1" dirty="0"/>
              <a:t>3.4 Prozessmanagement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79E872FA-3657-4880-9931-FD4D6A4F8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329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32"/>
    </mc:Choice>
    <mc:Fallback xmlns="">
      <p:transition spd="slow" advTm="26632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Simulation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/>
              <a:t>Inhalt: Simulation dient dem Experimentieren mit verschiedenen Szenarien. Sie wird verwendet, wenn exakte Methoden zu aufwendig sind.</a:t>
            </a:r>
          </a:p>
          <a:p>
            <a:pPr eaLnBrk="1" hangingPunct="1">
              <a:lnSpc>
                <a:spcPct val="90000"/>
              </a:lnSpc>
            </a:pPr>
            <a:r>
              <a:rPr lang="de-DE" sz="2400"/>
              <a:t>Typen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Simulation i.e.S.: Ein Modell wird spezifisch für die Simulation entwickelt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Simulation i.w.S.: Szenarienrechnung mit bestehenden Modellen</a:t>
            </a:r>
          </a:p>
          <a:p>
            <a:pPr eaLnBrk="1" hangingPunct="1">
              <a:lnSpc>
                <a:spcPct val="90000"/>
              </a:lnSpc>
            </a:pPr>
            <a:r>
              <a:rPr lang="de-DE" sz="2400"/>
              <a:t>Zielrichtung: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What-If?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/>
              <a:t>How-to-Achieve?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DA35621F-CF42-4239-9A10-EC7E32915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805"/>
    </mc:Choice>
    <mc:Fallback xmlns="">
      <p:transition spd="slow" advTm="147805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000" dirty="0"/>
              <a:t>Beispiel I: Deterministische Simulation einer einfachen Röntgenstation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800" u="sng" dirty="0"/>
              <a:t>Problemstellung: </a:t>
            </a:r>
            <a:r>
              <a:rPr lang="de-DE" sz="2800" dirty="0"/>
              <a:t>Gegeben ist eine einfache Röntgenstation mit einer Kabine und einem Röntgengerät. Welche Warteschlangen sind davor zu erwarten?</a:t>
            </a:r>
          </a:p>
          <a:p>
            <a:pPr eaLnBrk="1" hangingPunct="1">
              <a:lnSpc>
                <a:spcPct val="90000"/>
              </a:lnSpc>
            </a:pPr>
            <a:r>
              <a:rPr lang="de-DE" sz="2800" u="sng" dirty="0"/>
              <a:t>Zeitermittlung (deterministisch): 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2000" dirty="0"/>
              <a:t>Alle 10 Minuten kommt </a:t>
            </a:r>
            <a:r>
              <a:rPr lang="de-DE" sz="2000" dirty="0" smtClean="0"/>
              <a:t>eine Patient*in</a:t>
            </a:r>
            <a:endParaRPr lang="de-DE" sz="2000" dirty="0"/>
          </a:p>
          <a:p>
            <a:pPr lvl="2" eaLnBrk="1" hangingPunct="1">
              <a:lnSpc>
                <a:spcPct val="90000"/>
              </a:lnSpc>
            </a:pPr>
            <a:r>
              <a:rPr lang="de-DE" sz="2000" dirty="0"/>
              <a:t>Ausziehen: 4 Minuten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2000" dirty="0"/>
              <a:t>Röntgen: 6 Minuten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2000" dirty="0"/>
              <a:t>Anziehen: 5 Minuten</a:t>
            </a:r>
          </a:p>
          <a:p>
            <a:pPr eaLnBrk="1" hangingPunct="1">
              <a:lnSpc>
                <a:spcPct val="90000"/>
              </a:lnSpc>
            </a:pPr>
            <a:r>
              <a:rPr lang="de-DE" sz="2800" u="sng" dirty="0"/>
              <a:t>Folge:</a:t>
            </a:r>
            <a:r>
              <a:rPr lang="de-DE" sz="2800" dirty="0"/>
              <a:t> System läuft über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EC7466DE-1B45-442C-B10B-C45B2EA78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167"/>
    </mc:Choice>
    <mc:Fallback xmlns="">
      <p:transition spd="slow" advTm="71167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Ablaufplan</a:t>
            </a:r>
            <a:endParaRPr lang="de-DE" b="1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dirty="0"/>
              <a:t>Inhalt: Ein Ablaufplan stellt die Abfolge von Tätigkeiten dar. Ziel eines Ablaufplanes in der Simulation ist die Übertragung in ein </a:t>
            </a:r>
            <a:r>
              <a:rPr lang="de-DE" dirty="0" smtClean="0"/>
              <a:t>Simulationsprogramm</a:t>
            </a:r>
          </a:p>
          <a:p>
            <a:pPr eaLnBrk="1" hangingPunct="1"/>
            <a:r>
              <a:rPr lang="de-DE" dirty="0" smtClean="0"/>
              <a:t>Hinweis: In den folgenden Diagrammen und Tabellen wurde auf </a:t>
            </a:r>
            <a:r>
              <a:rPr lang="de-DE" dirty="0" err="1" smtClean="0"/>
              <a:t>Gendern</a:t>
            </a:r>
            <a:r>
              <a:rPr lang="de-DE" dirty="0" smtClean="0"/>
              <a:t> aus Platzgründen verzichtet.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AD27E281-FBF6-46A9-9291-E469DB692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84"/>
    </mc:Choice>
    <mc:Fallback xmlns="">
      <p:transition spd="slow" advTm="17784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107950" y="598488"/>
            <a:ext cx="914400" cy="360362"/>
          </a:xfrm>
          <a:prstGeom prst="roundRect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START</a:t>
            </a:r>
          </a:p>
        </p:txBody>
      </p:sp>
      <p:sp>
        <p:nvSpPr>
          <p:cNvPr id="71684" name="Rechteck 5"/>
          <p:cNvSpPr>
            <a:spLocks noChangeArrowheads="1"/>
          </p:cNvSpPr>
          <p:nvPr/>
        </p:nvSpPr>
        <p:spPr bwMode="auto">
          <a:xfrm>
            <a:off x="1547813" y="44450"/>
            <a:ext cx="3311525" cy="14763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tIns="0" bIns="0"/>
          <a:lstStyle/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t=0; Kabine = ‚leer‘</a:t>
            </a:r>
          </a:p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‚leer‘;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Anziehen_Ende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cxnSp>
        <p:nvCxnSpPr>
          <p:cNvPr id="71685" name="Gerade Verbindung mit Pfeil 14"/>
          <p:cNvCxnSpPr>
            <a:cxnSpLocks noChangeShapeType="1"/>
            <a:stCxn id="5" idx="3"/>
            <a:endCxn id="71684" idx="1"/>
          </p:cNvCxnSpPr>
          <p:nvPr/>
        </p:nvCxnSpPr>
        <p:spPr bwMode="auto">
          <a:xfrm>
            <a:off x="1022350" y="779463"/>
            <a:ext cx="525463" cy="3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DFC12E44-AB39-4A28-B8EC-7222876A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50"/>
    </mc:Choice>
    <mc:Fallback xmlns="">
      <p:transition spd="slow" advTm="2895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107950" y="598488"/>
            <a:ext cx="914400" cy="360362"/>
          </a:xfrm>
          <a:prstGeom prst="roundRect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START</a:t>
            </a:r>
          </a:p>
        </p:txBody>
      </p:sp>
      <p:sp>
        <p:nvSpPr>
          <p:cNvPr id="72708" name="Rechteck 5"/>
          <p:cNvSpPr>
            <a:spLocks noChangeArrowheads="1"/>
          </p:cNvSpPr>
          <p:nvPr/>
        </p:nvSpPr>
        <p:spPr bwMode="auto">
          <a:xfrm>
            <a:off x="1547813" y="44450"/>
            <a:ext cx="3311525" cy="14763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tIns="0" bIns="0"/>
          <a:lstStyle/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t=0; Kabine = ‚leer‘</a:t>
            </a:r>
          </a:p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‚leer‘;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Anziehen_Ende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cxnSp>
        <p:nvCxnSpPr>
          <p:cNvPr id="72709" name="Gerade Verbindung mit Pfeil 14"/>
          <p:cNvCxnSpPr>
            <a:cxnSpLocks noChangeShapeType="1"/>
            <a:stCxn id="5" idx="3"/>
            <a:endCxn id="72708" idx="1"/>
          </p:cNvCxnSpPr>
          <p:nvPr/>
        </p:nvCxnSpPr>
        <p:spPr bwMode="auto">
          <a:xfrm>
            <a:off x="1022350" y="779463"/>
            <a:ext cx="525463" cy="3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5795963" y="588963"/>
            <a:ext cx="1079500" cy="36036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1</a:t>
            </a:r>
          </a:p>
        </p:txBody>
      </p:sp>
      <p:cxnSp>
        <p:nvCxnSpPr>
          <p:cNvPr id="72711" name="Gerade Verbindung mit Pfeil 6"/>
          <p:cNvCxnSpPr>
            <a:cxnSpLocks noChangeShapeType="1"/>
            <a:endCxn id="2" idx="1"/>
          </p:cNvCxnSpPr>
          <p:nvPr/>
        </p:nvCxnSpPr>
        <p:spPr bwMode="auto">
          <a:xfrm>
            <a:off x="4859338" y="765175"/>
            <a:ext cx="936625" cy="47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712" name="Flussdiagramm: Verzweigung 8"/>
          <p:cNvSpPr>
            <a:spLocks noChangeArrowheads="1"/>
          </p:cNvSpPr>
          <p:nvPr/>
        </p:nvSpPr>
        <p:spPr bwMode="auto">
          <a:xfrm>
            <a:off x="5219700" y="1412875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713" name="Gerade Verbindung mit Pfeil 23"/>
          <p:cNvCxnSpPr>
            <a:cxnSpLocks noChangeShapeType="1"/>
            <a:stCxn id="2" idx="2"/>
            <a:endCxn id="72712" idx="0"/>
          </p:cNvCxnSpPr>
          <p:nvPr/>
        </p:nvCxnSpPr>
        <p:spPr bwMode="auto">
          <a:xfrm flipH="1">
            <a:off x="6335713" y="949325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819BFD8F-8002-480B-8C3B-E57E2E8F5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92"/>
    </mc:Choice>
    <mc:Fallback xmlns="">
      <p:transition spd="slow" advTm="15392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107950" y="598488"/>
            <a:ext cx="914400" cy="360362"/>
          </a:xfrm>
          <a:prstGeom prst="roundRect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START</a:t>
            </a:r>
          </a:p>
        </p:txBody>
      </p:sp>
      <p:sp>
        <p:nvSpPr>
          <p:cNvPr id="73732" name="Rechteck 5"/>
          <p:cNvSpPr>
            <a:spLocks noChangeArrowheads="1"/>
          </p:cNvSpPr>
          <p:nvPr/>
        </p:nvSpPr>
        <p:spPr bwMode="auto">
          <a:xfrm>
            <a:off x="1547813" y="44450"/>
            <a:ext cx="3311525" cy="14763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tIns="0" bIns="0"/>
          <a:lstStyle/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t=0; Kabine = ‚leer‘</a:t>
            </a:r>
          </a:p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‚leer‘;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Anziehen_Ende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cxnSp>
        <p:nvCxnSpPr>
          <p:cNvPr id="73733" name="Gerade Verbindung mit Pfeil 14"/>
          <p:cNvCxnSpPr>
            <a:cxnSpLocks noChangeShapeType="1"/>
            <a:stCxn id="5" idx="3"/>
            <a:endCxn id="73732" idx="1"/>
          </p:cNvCxnSpPr>
          <p:nvPr/>
        </p:nvCxnSpPr>
        <p:spPr bwMode="auto">
          <a:xfrm>
            <a:off x="1022350" y="779463"/>
            <a:ext cx="525463" cy="3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5795963" y="588963"/>
            <a:ext cx="1079500" cy="36036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1</a:t>
            </a:r>
          </a:p>
        </p:txBody>
      </p:sp>
      <p:cxnSp>
        <p:nvCxnSpPr>
          <p:cNvPr id="73735" name="Gerade Verbindung mit Pfeil 6"/>
          <p:cNvCxnSpPr>
            <a:cxnSpLocks noChangeShapeType="1"/>
            <a:endCxn id="2" idx="1"/>
          </p:cNvCxnSpPr>
          <p:nvPr/>
        </p:nvCxnSpPr>
        <p:spPr bwMode="auto">
          <a:xfrm>
            <a:off x="4859338" y="765175"/>
            <a:ext cx="936625" cy="47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736" name="Flussdiagramm: Verzweigung 8"/>
          <p:cNvSpPr>
            <a:spLocks noChangeArrowheads="1"/>
          </p:cNvSpPr>
          <p:nvPr/>
        </p:nvSpPr>
        <p:spPr bwMode="auto">
          <a:xfrm>
            <a:off x="5219700" y="1412875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37" name="Rechteck 9"/>
          <p:cNvSpPr>
            <a:spLocks noChangeArrowheads="1"/>
          </p:cNvSpPr>
          <p:nvPr/>
        </p:nvSpPr>
        <p:spPr bwMode="auto">
          <a:xfrm>
            <a:off x="1574800" y="1666875"/>
            <a:ext cx="2997200" cy="792163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Patient = t+10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+ 1</a:t>
            </a:r>
          </a:p>
        </p:txBody>
      </p:sp>
      <p:cxnSp>
        <p:nvCxnSpPr>
          <p:cNvPr id="73738" name="Gerade Verbindung mit Pfeil 7"/>
          <p:cNvCxnSpPr>
            <a:cxnSpLocks noChangeShapeType="1"/>
            <a:stCxn id="73736" idx="1"/>
            <a:endCxn id="73737" idx="3"/>
          </p:cNvCxnSpPr>
          <p:nvPr/>
        </p:nvCxnSpPr>
        <p:spPr bwMode="auto">
          <a:xfrm flipH="1">
            <a:off x="4572000" y="2060575"/>
            <a:ext cx="6477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739" name="Rechteck 12"/>
          <p:cNvSpPr>
            <a:spLocks noChangeArrowheads="1"/>
          </p:cNvSpPr>
          <p:nvPr/>
        </p:nvSpPr>
        <p:spPr bwMode="auto">
          <a:xfrm>
            <a:off x="4703763" y="176847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3740" name="Rechteck 15"/>
          <p:cNvSpPr>
            <a:spLocks noChangeArrowheads="1"/>
          </p:cNvSpPr>
          <p:nvPr/>
        </p:nvSpPr>
        <p:spPr bwMode="auto">
          <a:xfrm>
            <a:off x="6315075" y="26463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cxnSp>
        <p:nvCxnSpPr>
          <p:cNvPr id="73741" name="Gerade Verbindung mit Pfeil 23"/>
          <p:cNvCxnSpPr>
            <a:cxnSpLocks noChangeShapeType="1"/>
            <a:stCxn id="2" idx="2"/>
            <a:endCxn id="73736" idx="0"/>
          </p:cNvCxnSpPr>
          <p:nvPr/>
        </p:nvCxnSpPr>
        <p:spPr bwMode="auto">
          <a:xfrm flipH="1">
            <a:off x="6335713" y="949325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742" name="Gerade Verbindung mit Pfeil 26"/>
          <p:cNvCxnSpPr>
            <a:cxnSpLocks noChangeShapeType="1"/>
            <a:stCxn id="73736" idx="2"/>
          </p:cNvCxnSpPr>
          <p:nvPr/>
        </p:nvCxnSpPr>
        <p:spPr bwMode="auto">
          <a:xfrm>
            <a:off x="6335713" y="2708275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F73F08A9-896B-443C-97C0-9953CBC93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26"/>
    </mc:Choice>
    <mc:Fallback xmlns="">
      <p:transition spd="slow" advTm="27426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7938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107950" y="598488"/>
            <a:ext cx="914400" cy="360362"/>
          </a:xfrm>
          <a:prstGeom prst="roundRect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START</a:t>
            </a:r>
          </a:p>
        </p:txBody>
      </p:sp>
      <p:sp>
        <p:nvSpPr>
          <p:cNvPr id="74756" name="Rechteck 5"/>
          <p:cNvSpPr>
            <a:spLocks noChangeArrowheads="1"/>
          </p:cNvSpPr>
          <p:nvPr/>
        </p:nvSpPr>
        <p:spPr bwMode="auto">
          <a:xfrm>
            <a:off x="1547813" y="44450"/>
            <a:ext cx="3311525" cy="14763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tIns="0" bIns="0"/>
          <a:lstStyle/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t=0; Kabine = ‚leer‘</a:t>
            </a:r>
          </a:p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‚leer‘;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Anziehen_Ende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cxnSp>
        <p:nvCxnSpPr>
          <p:cNvPr id="74757" name="Gerade Verbindung mit Pfeil 14"/>
          <p:cNvCxnSpPr>
            <a:cxnSpLocks noChangeShapeType="1"/>
            <a:stCxn id="5" idx="3"/>
            <a:endCxn id="74756" idx="1"/>
          </p:cNvCxnSpPr>
          <p:nvPr/>
        </p:nvCxnSpPr>
        <p:spPr bwMode="auto">
          <a:xfrm>
            <a:off x="1022350" y="779463"/>
            <a:ext cx="525463" cy="3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5795963" y="588963"/>
            <a:ext cx="1079500" cy="360362"/>
          </a:xfrm>
          <a:prstGeom prst="rect">
            <a:avLst/>
          </a:prstGeom>
          <a:solidFill>
            <a:srgbClr val="DDDDD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1</a:t>
            </a:r>
          </a:p>
        </p:txBody>
      </p:sp>
      <p:cxnSp>
        <p:nvCxnSpPr>
          <p:cNvPr id="74759" name="Gerade Verbindung mit Pfeil 6"/>
          <p:cNvCxnSpPr>
            <a:cxnSpLocks noChangeShapeType="1"/>
            <a:endCxn id="2" idx="1"/>
          </p:cNvCxnSpPr>
          <p:nvPr/>
        </p:nvCxnSpPr>
        <p:spPr bwMode="auto">
          <a:xfrm>
            <a:off x="4859338" y="765175"/>
            <a:ext cx="936625" cy="47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760" name="Flussdiagramm: Verzweigung 8"/>
          <p:cNvSpPr>
            <a:spLocks noChangeArrowheads="1"/>
          </p:cNvSpPr>
          <p:nvPr/>
        </p:nvSpPr>
        <p:spPr bwMode="auto">
          <a:xfrm>
            <a:off x="5219700" y="1412875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61" name="Rechteck 9"/>
          <p:cNvSpPr>
            <a:spLocks noChangeArrowheads="1"/>
          </p:cNvSpPr>
          <p:nvPr/>
        </p:nvSpPr>
        <p:spPr bwMode="auto">
          <a:xfrm>
            <a:off x="1574800" y="1666875"/>
            <a:ext cx="2997200" cy="792163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Patient = t+10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+ 1</a:t>
            </a:r>
          </a:p>
        </p:txBody>
      </p:sp>
      <p:cxnSp>
        <p:nvCxnSpPr>
          <p:cNvPr id="74762" name="Gerade Verbindung mit Pfeil 7"/>
          <p:cNvCxnSpPr>
            <a:cxnSpLocks noChangeShapeType="1"/>
            <a:stCxn id="74760" idx="1"/>
            <a:endCxn id="74761" idx="3"/>
          </p:cNvCxnSpPr>
          <p:nvPr/>
        </p:nvCxnSpPr>
        <p:spPr bwMode="auto">
          <a:xfrm flipH="1">
            <a:off x="4572000" y="2060575"/>
            <a:ext cx="6477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763" name="Rechteck 12"/>
          <p:cNvSpPr>
            <a:spLocks noChangeArrowheads="1"/>
          </p:cNvSpPr>
          <p:nvPr/>
        </p:nvSpPr>
        <p:spPr bwMode="auto">
          <a:xfrm>
            <a:off x="4703763" y="176847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4764" name="Rechteck 15"/>
          <p:cNvSpPr>
            <a:spLocks noChangeArrowheads="1"/>
          </p:cNvSpPr>
          <p:nvPr/>
        </p:nvSpPr>
        <p:spPr bwMode="auto">
          <a:xfrm>
            <a:off x="6315075" y="26463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4765" name="Flussdiagramm: Verzweigung 13"/>
          <p:cNvSpPr>
            <a:spLocks noChangeArrowheads="1"/>
          </p:cNvSpPr>
          <p:nvPr/>
        </p:nvSpPr>
        <p:spPr bwMode="auto">
          <a:xfrm>
            <a:off x="5219700" y="2997200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‚leer‘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766" name="Gerade Verbindung mit Pfeil 23"/>
          <p:cNvCxnSpPr>
            <a:cxnSpLocks noChangeShapeType="1"/>
            <a:stCxn id="2" idx="2"/>
            <a:endCxn id="74760" idx="0"/>
          </p:cNvCxnSpPr>
          <p:nvPr/>
        </p:nvCxnSpPr>
        <p:spPr bwMode="auto">
          <a:xfrm flipH="1">
            <a:off x="6335713" y="949325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767" name="Gerade Verbindung mit Pfeil 26"/>
          <p:cNvCxnSpPr>
            <a:cxnSpLocks noChangeShapeType="1"/>
            <a:stCxn id="74760" idx="2"/>
            <a:endCxn id="74765" idx="0"/>
          </p:cNvCxnSpPr>
          <p:nvPr/>
        </p:nvCxnSpPr>
        <p:spPr bwMode="auto">
          <a:xfrm>
            <a:off x="6335713" y="2708275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768" name="Rechteck 19"/>
          <p:cNvSpPr>
            <a:spLocks noChangeArrowheads="1"/>
          </p:cNvSpPr>
          <p:nvPr/>
        </p:nvSpPr>
        <p:spPr bwMode="auto">
          <a:xfrm>
            <a:off x="4716463" y="3357563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4769" name="Rechteck 24"/>
          <p:cNvSpPr>
            <a:spLocks noChangeArrowheads="1"/>
          </p:cNvSpPr>
          <p:nvPr/>
        </p:nvSpPr>
        <p:spPr bwMode="auto">
          <a:xfrm>
            <a:off x="6315075" y="424973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cxnSp>
        <p:nvCxnSpPr>
          <p:cNvPr id="74770" name="Gerade Verbindung mit Pfeil 11"/>
          <p:cNvCxnSpPr>
            <a:cxnSpLocks noChangeShapeType="1"/>
            <a:stCxn id="74765" idx="2"/>
          </p:cNvCxnSpPr>
          <p:nvPr/>
        </p:nvCxnSpPr>
        <p:spPr bwMode="auto">
          <a:xfrm>
            <a:off x="6335713" y="4292600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771" name="Gerade Verbindung mit Pfeil 27"/>
          <p:cNvCxnSpPr>
            <a:cxnSpLocks noChangeShapeType="1"/>
            <a:stCxn id="74765" idx="1"/>
          </p:cNvCxnSpPr>
          <p:nvPr/>
        </p:nvCxnSpPr>
        <p:spPr bwMode="auto">
          <a:xfrm flipH="1" flipV="1">
            <a:off x="4572000" y="3643313"/>
            <a:ext cx="647700" cy="158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772" name="Gewinkelte Verbindung 10"/>
          <p:cNvCxnSpPr>
            <a:cxnSpLocks noChangeShapeType="1"/>
          </p:cNvCxnSpPr>
          <p:nvPr/>
        </p:nvCxnSpPr>
        <p:spPr bwMode="auto">
          <a:xfrm>
            <a:off x="3073400" y="2465388"/>
            <a:ext cx="3154363" cy="531812"/>
          </a:xfrm>
          <a:prstGeom prst="bentConnector3">
            <a:avLst>
              <a:gd name="adj1" fmla="val -204"/>
            </a:avLst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DF08766E-35EC-49D2-9ADE-3D81727D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83"/>
    </mc:Choice>
    <mc:Fallback xmlns="">
      <p:transition spd="slow" advTm="11283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7938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107950" y="598488"/>
            <a:ext cx="914400" cy="360362"/>
          </a:xfrm>
          <a:prstGeom prst="roundRect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START</a:t>
            </a:r>
          </a:p>
        </p:txBody>
      </p:sp>
      <p:sp>
        <p:nvSpPr>
          <p:cNvPr id="75780" name="Rechteck 5"/>
          <p:cNvSpPr>
            <a:spLocks noChangeArrowheads="1"/>
          </p:cNvSpPr>
          <p:nvPr/>
        </p:nvSpPr>
        <p:spPr bwMode="auto">
          <a:xfrm>
            <a:off x="1547813" y="44450"/>
            <a:ext cx="3311525" cy="14763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tIns="0" bIns="0"/>
          <a:lstStyle/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t=0; Kabine = ‚leer‘</a:t>
            </a:r>
          </a:p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‚leer‘;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Anziehen_Ende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cxnSp>
        <p:nvCxnSpPr>
          <p:cNvPr id="75781" name="Gerade Verbindung mit Pfeil 14"/>
          <p:cNvCxnSpPr>
            <a:cxnSpLocks noChangeShapeType="1"/>
            <a:stCxn id="5" idx="3"/>
            <a:endCxn id="75780" idx="1"/>
          </p:cNvCxnSpPr>
          <p:nvPr/>
        </p:nvCxnSpPr>
        <p:spPr bwMode="auto">
          <a:xfrm>
            <a:off x="1022350" y="779463"/>
            <a:ext cx="525463" cy="3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5795963" y="588963"/>
            <a:ext cx="1079500" cy="360362"/>
          </a:xfrm>
          <a:prstGeom prst="rect">
            <a:avLst/>
          </a:prstGeom>
          <a:solidFill>
            <a:srgbClr val="DDDDD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1</a:t>
            </a:r>
          </a:p>
        </p:txBody>
      </p:sp>
      <p:cxnSp>
        <p:nvCxnSpPr>
          <p:cNvPr id="75783" name="Gerade Verbindung mit Pfeil 6"/>
          <p:cNvCxnSpPr>
            <a:cxnSpLocks noChangeShapeType="1"/>
            <a:endCxn id="2" idx="1"/>
          </p:cNvCxnSpPr>
          <p:nvPr/>
        </p:nvCxnSpPr>
        <p:spPr bwMode="auto">
          <a:xfrm>
            <a:off x="4859338" y="765175"/>
            <a:ext cx="936625" cy="47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784" name="Flussdiagramm: Verzweigung 8"/>
          <p:cNvSpPr>
            <a:spLocks noChangeArrowheads="1"/>
          </p:cNvSpPr>
          <p:nvPr/>
        </p:nvSpPr>
        <p:spPr bwMode="auto">
          <a:xfrm>
            <a:off x="5219700" y="1412875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785" name="Gerade Verbindung mit Pfeil 7"/>
          <p:cNvCxnSpPr>
            <a:cxnSpLocks noChangeShapeType="1"/>
            <a:stCxn id="75784" idx="1"/>
            <a:endCxn id="75798" idx="3"/>
          </p:cNvCxnSpPr>
          <p:nvPr/>
        </p:nvCxnSpPr>
        <p:spPr bwMode="auto">
          <a:xfrm flipH="1">
            <a:off x="4572000" y="2060575"/>
            <a:ext cx="6477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786" name="Rechteck 12"/>
          <p:cNvSpPr>
            <a:spLocks noChangeArrowheads="1"/>
          </p:cNvSpPr>
          <p:nvPr/>
        </p:nvSpPr>
        <p:spPr bwMode="auto">
          <a:xfrm>
            <a:off x="4703763" y="176847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5787" name="Rechteck 15"/>
          <p:cNvSpPr>
            <a:spLocks noChangeArrowheads="1"/>
          </p:cNvSpPr>
          <p:nvPr/>
        </p:nvSpPr>
        <p:spPr bwMode="auto">
          <a:xfrm>
            <a:off x="6315075" y="26463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5788" name="Flussdiagramm: Verzweigung 13"/>
          <p:cNvSpPr>
            <a:spLocks noChangeArrowheads="1"/>
          </p:cNvSpPr>
          <p:nvPr/>
        </p:nvSpPr>
        <p:spPr bwMode="auto">
          <a:xfrm>
            <a:off x="5219700" y="2997200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‚leer‘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789" name="Gerade Verbindung mit Pfeil 23"/>
          <p:cNvCxnSpPr>
            <a:cxnSpLocks noChangeShapeType="1"/>
            <a:stCxn id="2" idx="2"/>
            <a:endCxn id="75784" idx="0"/>
          </p:cNvCxnSpPr>
          <p:nvPr/>
        </p:nvCxnSpPr>
        <p:spPr bwMode="auto">
          <a:xfrm flipH="1">
            <a:off x="6335713" y="949325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90" name="Gerade Verbindung mit Pfeil 26"/>
          <p:cNvCxnSpPr>
            <a:cxnSpLocks noChangeShapeType="1"/>
            <a:stCxn id="75784" idx="2"/>
            <a:endCxn id="75788" idx="0"/>
          </p:cNvCxnSpPr>
          <p:nvPr/>
        </p:nvCxnSpPr>
        <p:spPr bwMode="auto">
          <a:xfrm>
            <a:off x="6335713" y="2708275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791" name="Rechteck 16"/>
          <p:cNvSpPr>
            <a:spLocks noChangeArrowheads="1"/>
          </p:cNvSpPr>
          <p:nvPr/>
        </p:nvSpPr>
        <p:spPr bwMode="auto">
          <a:xfrm>
            <a:off x="1576388" y="3248025"/>
            <a:ext cx="2995612" cy="7905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‚voll‘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 = t+4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 = Warte_Zahl - 1</a:t>
            </a:r>
          </a:p>
        </p:txBody>
      </p:sp>
      <p:sp>
        <p:nvSpPr>
          <p:cNvPr id="75792" name="Rechteck 19"/>
          <p:cNvSpPr>
            <a:spLocks noChangeArrowheads="1"/>
          </p:cNvSpPr>
          <p:nvPr/>
        </p:nvSpPr>
        <p:spPr bwMode="auto">
          <a:xfrm>
            <a:off x="4716463" y="3357563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cxnSp>
        <p:nvCxnSpPr>
          <p:cNvPr id="75793" name="Gewinkelte Verbindung 18"/>
          <p:cNvCxnSpPr>
            <a:cxnSpLocks noChangeShapeType="1"/>
            <a:stCxn id="75791" idx="2"/>
          </p:cNvCxnSpPr>
          <p:nvPr/>
        </p:nvCxnSpPr>
        <p:spPr bwMode="auto">
          <a:xfrm rot="16200000" flipH="1">
            <a:off x="4379913" y="2733675"/>
            <a:ext cx="542925" cy="3152775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794" name="Rechteck 24"/>
          <p:cNvSpPr>
            <a:spLocks noChangeArrowheads="1"/>
          </p:cNvSpPr>
          <p:nvPr/>
        </p:nvSpPr>
        <p:spPr bwMode="auto">
          <a:xfrm>
            <a:off x="6315075" y="424973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cxnSp>
        <p:nvCxnSpPr>
          <p:cNvPr id="75795" name="Gerade Verbindung mit Pfeil 11"/>
          <p:cNvCxnSpPr>
            <a:cxnSpLocks noChangeShapeType="1"/>
            <a:stCxn id="75788" idx="2"/>
          </p:cNvCxnSpPr>
          <p:nvPr/>
        </p:nvCxnSpPr>
        <p:spPr bwMode="auto">
          <a:xfrm>
            <a:off x="6335713" y="4292600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96" name="Gerade Verbindung mit Pfeil 27"/>
          <p:cNvCxnSpPr>
            <a:cxnSpLocks noChangeShapeType="1"/>
            <a:stCxn id="75788" idx="1"/>
            <a:endCxn id="75791" idx="3"/>
          </p:cNvCxnSpPr>
          <p:nvPr/>
        </p:nvCxnSpPr>
        <p:spPr bwMode="auto">
          <a:xfrm flipH="1" flipV="1">
            <a:off x="4572000" y="3643313"/>
            <a:ext cx="647700" cy="158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97" name="Gewinkelte Verbindung 28"/>
          <p:cNvCxnSpPr>
            <a:cxnSpLocks noChangeShapeType="1"/>
          </p:cNvCxnSpPr>
          <p:nvPr/>
        </p:nvCxnSpPr>
        <p:spPr bwMode="auto">
          <a:xfrm>
            <a:off x="3073400" y="2439988"/>
            <a:ext cx="3154363" cy="547687"/>
          </a:xfrm>
          <a:prstGeom prst="bentConnector3">
            <a:avLst>
              <a:gd name="adj1" fmla="val -204"/>
            </a:avLst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798" name="Rechteck 9"/>
          <p:cNvSpPr>
            <a:spLocks noChangeArrowheads="1"/>
          </p:cNvSpPr>
          <p:nvPr/>
        </p:nvSpPr>
        <p:spPr bwMode="auto">
          <a:xfrm>
            <a:off x="1574800" y="1666875"/>
            <a:ext cx="2997200" cy="792163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Patient = t+10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25979A49-F479-4911-BB8E-25286CBA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258"/>
    </mc:Choice>
    <mc:Fallback xmlns="">
      <p:transition spd="slow" advTm="27258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26988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107950" y="588963"/>
            <a:ext cx="914400" cy="360362"/>
          </a:xfrm>
          <a:prstGeom prst="roundRect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START</a:t>
            </a:r>
          </a:p>
        </p:txBody>
      </p:sp>
      <p:sp>
        <p:nvSpPr>
          <p:cNvPr id="76804" name="Rechteck 5"/>
          <p:cNvSpPr>
            <a:spLocks noChangeArrowheads="1"/>
          </p:cNvSpPr>
          <p:nvPr/>
        </p:nvSpPr>
        <p:spPr bwMode="auto">
          <a:xfrm>
            <a:off x="1547813" y="44450"/>
            <a:ext cx="3311525" cy="14763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tIns="0" bIns="0"/>
          <a:lstStyle/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t=0; Kabine = ‚leer‘</a:t>
            </a:r>
          </a:p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‚leer‘;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Anziehen_Ende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cxnSp>
        <p:nvCxnSpPr>
          <p:cNvPr id="76805" name="Gerade Verbindung mit Pfeil 14"/>
          <p:cNvCxnSpPr>
            <a:cxnSpLocks noChangeShapeType="1"/>
            <a:stCxn id="5" idx="3"/>
            <a:endCxn id="76804" idx="1"/>
          </p:cNvCxnSpPr>
          <p:nvPr/>
        </p:nvCxnSpPr>
        <p:spPr bwMode="auto">
          <a:xfrm>
            <a:off x="1022350" y="769938"/>
            <a:ext cx="525463" cy="1270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5795963" y="588963"/>
            <a:ext cx="1079500" cy="36036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1</a:t>
            </a:r>
          </a:p>
        </p:txBody>
      </p:sp>
      <p:cxnSp>
        <p:nvCxnSpPr>
          <p:cNvPr id="76807" name="Gerade Verbindung mit Pfeil 6"/>
          <p:cNvCxnSpPr>
            <a:cxnSpLocks noChangeShapeType="1"/>
            <a:endCxn id="2" idx="1"/>
          </p:cNvCxnSpPr>
          <p:nvPr/>
        </p:nvCxnSpPr>
        <p:spPr bwMode="auto">
          <a:xfrm>
            <a:off x="4859338" y="765175"/>
            <a:ext cx="936625" cy="47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08" name="Flussdiagramm: Verzweigung 8"/>
          <p:cNvSpPr>
            <a:spLocks noChangeArrowheads="1"/>
          </p:cNvSpPr>
          <p:nvPr/>
        </p:nvSpPr>
        <p:spPr bwMode="auto">
          <a:xfrm>
            <a:off x="5219700" y="1412875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809" name="Gerade Verbindung mit Pfeil 7"/>
          <p:cNvCxnSpPr>
            <a:cxnSpLocks noChangeShapeType="1"/>
            <a:stCxn id="76808" idx="1"/>
            <a:endCxn id="76827" idx="3"/>
          </p:cNvCxnSpPr>
          <p:nvPr/>
        </p:nvCxnSpPr>
        <p:spPr bwMode="auto">
          <a:xfrm flipH="1">
            <a:off x="4572000" y="2060575"/>
            <a:ext cx="6477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10" name="Rechteck 12"/>
          <p:cNvSpPr>
            <a:spLocks noChangeArrowheads="1"/>
          </p:cNvSpPr>
          <p:nvPr/>
        </p:nvSpPr>
        <p:spPr bwMode="auto">
          <a:xfrm>
            <a:off x="4703763" y="176847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6811" name="Rechteck 15"/>
          <p:cNvSpPr>
            <a:spLocks noChangeArrowheads="1"/>
          </p:cNvSpPr>
          <p:nvPr/>
        </p:nvSpPr>
        <p:spPr bwMode="auto">
          <a:xfrm>
            <a:off x="6315075" y="26463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6812" name="Flussdiagramm: Verzweigung 13"/>
          <p:cNvSpPr>
            <a:spLocks noChangeArrowheads="1"/>
          </p:cNvSpPr>
          <p:nvPr/>
        </p:nvSpPr>
        <p:spPr bwMode="auto">
          <a:xfrm>
            <a:off x="5219700" y="2997200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‚leer‘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813" name="Gerade Verbindung mit Pfeil 23"/>
          <p:cNvCxnSpPr>
            <a:cxnSpLocks noChangeShapeType="1"/>
            <a:stCxn id="2" idx="2"/>
            <a:endCxn id="76808" idx="0"/>
          </p:cNvCxnSpPr>
          <p:nvPr/>
        </p:nvCxnSpPr>
        <p:spPr bwMode="auto">
          <a:xfrm flipH="1">
            <a:off x="6335713" y="949325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4" name="Gerade Verbindung mit Pfeil 26"/>
          <p:cNvCxnSpPr>
            <a:cxnSpLocks noChangeShapeType="1"/>
            <a:stCxn id="76808" idx="2"/>
            <a:endCxn id="76812" idx="0"/>
          </p:cNvCxnSpPr>
          <p:nvPr/>
        </p:nvCxnSpPr>
        <p:spPr bwMode="auto">
          <a:xfrm>
            <a:off x="6335713" y="2708275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15" name="Rechteck 16"/>
          <p:cNvSpPr>
            <a:spLocks noChangeArrowheads="1"/>
          </p:cNvSpPr>
          <p:nvPr/>
        </p:nvSpPr>
        <p:spPr bwMode="auto">
          <a:xfrm>
            <a:off x="1576388" y="3248025"/>
            <a:ext cx="2995612" cy="7905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‚voll‘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 = t+4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 = Warte_Zahl - 1</a:t>
            </a:r>
          </a:p>
        </p:txBody>
      </p:sp>
      <p:sp>
        <p:nvSpPr>
          <p:cNvPr id="76816" name="Rechteck 19"/>
          <p:cNvSpPr>
            <a:spLocks noChangeArrowheads="1"/>
          </p:cNvSpPr>
          <p:nvPr/>
        </p:nvSpPr>
        <p:spPr bwMode="auto">
          <a:xfrm>
            <a:off x="4716463" y="3357563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cxnSp>
        <p:nvCxnSpPr>
          <p:cNvPr id="76817" name="Gewinkelte Verbindung 18"/>
          <p:cNvCxnSpPr>
            <a:cxnSpLocks noChangeShapeType="1"/>
            <a:stCxn id="76815" idx="2"/>
          </p:cNvCxnSpPr>
          <p:nvPr/>
        </p:nvCxnSpPr>
        <p:spPr bwMode="auto">
          <a:xfrm rot="16200000" flipH="1">
            <a:off x="4416425" y="2697163"/>
            <a:ext cx="542925" cy="3225800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18" name="Rechteck 24"/>
          <p:cNvSpPr>
            <a:spLocks noChangeArrowheads="1"/>
          </p:cNvSpPr>
          <p:nvPr/>
        </p:nvSpPr>
        <p:spPr bwMode="auto">
          <a:xfrm>
            <a:off x="6315075" y="424973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6819" name="Flussdiagramm: Verzweigung 20"/>
          <p:cNvSpPr>
            <a:spLocks noChangeArrowheads="1"/>
          </p:cNvSpPr>
          <p:nvPr/>
        </p:nvSpPr>
        <p:spPr bwMode="auto">
          <a:xfrm>
            <a:off x="5219700" y="4581525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Ausziehen_Ende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820" name="Gerade Verbindung mit Pfeil 11"/>
          <p:cNvCxnSpPr>
            <a:cxnSpLocks noChangeShapeType="1"/>
            <a:stCxn id="76812" idx="2"/>
            <a:endCxn id="76819" idx="0"/>
          </p:cNvCxnSpPr>
          <p:nvPr/>
        </p:nvCxnSpPr>
        <p:spPr bwMode="auto">
          <a:xfrm>
            <a:off x="6335713" y="4292600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21" name="Gerade Verbindung mit Pfeil 27"/>
          <p:cNvCxnSpPr>
            <a:cxnSpLocks noChangeShapeType="1"/>
            <a:stCxn id="76812" idx="1"/>
            <a:endCxn id="76815" idx="3"/>
          </p:cNvCxnSpPr>
          <p:nvPr/>
        </p:nvCxnSpPr>
        <p:spPr bwMode="auto">
          <a:xfrm flipH="1" flipV="1">
            <a:off x="4572000" y="3643313"/>
            <a:ext cx="647700" cy="158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22" name="Gerade Verbindung mit Pfeil 32"/>
          <p:cNvCxnSpPr>
            <a:cxnSpLocks noChangeShapeType="1"/>
            <a:stCxn id="76819" idx="2"/>
          </p:cNvCxnSpPr>
          <p:nvPr/>
        </p:nvCxnSpPr>
        <p:spPr bwMode="auto">
          <a:xfrm>
            <a:off x="6335713" y="5876925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23" name="Gerade Verbindung mit Pfeil 36"/>
          <p:cNvCxnSpPr>
            <a:cxnSpLocks noChangeShapeType="1"/>
            <a:stCxn id="76819" idx="1"/>
          </p:cNvCxnSpPr>
          <p:nvPr/>
        </p:nvCxnSpPr>
        <p:spPr bwMode="auto">
          <a:xfrm flipH="1">
            <a:off x="4578350" y="5229225"/>
            <a:ext cx="64135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24" name="Rechteck 38"/>
          <p:cNvSpPr>
            <a:spLocks noChangeArrowheads="1"/>
          </p:cNvSpPr>
          <p:nvPr/>
        </p:nvSpPr>
        <p:spPr bwMode="auto">
          <a:xfrm>
            <a:off x="4716463" y="4941888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6825" name="Rechteck 39"/>
          <p:cNvSpPr>
            <a:spLocks noChangeArrowheads="1"/>
          </p:cNvSpPr>
          <p:nvPr/>
        </p:nvSpPr>
        <p:spPr bwMode="auto">
          <a:xfrm>
            <a:off x="6319838" y="580548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cxnSp>
        <p:nvCxnSpPr>
          <p:cNvPr id="76826" name="Gewinkelte Verbindung 40"/>
          <p:cNvCxnSpPr>
            <a:cxnSpLocks noChangeShapeType="1"/>
          </p:cNvCxnSpPr>
          <p:nvPr/>
        </p:nvCxnSpPr>
        <p:spPr bwMode="auto">
          <a:xfrm>
            <a:off x="3073400" y="2439988"/>
            <a:ext cx="3154363" cy="547687"/>
          </a:xfrm>
          <a:prstGeom prst="bentConnector3">
            <a:avLst>
              <a:gd name="adj1" fmla="val -204"/>
            </a:avLst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27" name="Rechteck 9"/>
          <p:cNvSpPr>
            <a:spLocks noChangeArrowheads="1"/>
          </p:cNvSpPr>
          <p:nvPr/>
        </p:nvSpPr>
        <p:spPr bwMode="auto">
          <a:xfrm>
            <a:off x="1574800" y="1666875"/>
            <a:ext cx="2997200" cy="792163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Patient = t+10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+ 1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44D1623C-4B43-417D-A474-AFC978C1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47"/>
    </mc:Choice>
    <mc:Fallback xmlns="">
      <p:transition spd="slow" advTm="4847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107950" y="588963"/>
            <a:ext cx="914400" cy="360362"/>
          </a:xfrm>
          <a:prstGeom prst="roundRect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START</a:t>
            </a:r>
          </a:p>
        </p:txBody>
      </p:sp>
      <p:sp>
        <p:nvSpPr>
          <p:cNvPr id="77828" name="Rechteck 5"/>
          <p:cNvSpPr>
            <a:spLocks noChangeArrowheads="1"/>
          </p:cNvSpPr>
          <p:nvPr/>
        </p:nvSpPr>
        <p:spPr bwMode="auto">
          <a:xfrm>
            <a:off x="1547813" y="44450"/>
            <a:ext cx="3311525" cy="14763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tIns="0" bIns="0"/>
          <a:lstStyle/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t=0; Kabine = ‚leer‘</a:t>
            </a:r>
          </a:p>
          <a:p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‚leer‘; </a:t>
            </a:r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Anziehen_Ende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Roentgen_Ende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100;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  <a:p>
            <a:r>
              <a:rPr lang="de-DE" sz="1400" b="1" dirty="0" err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</a:t>
            </a:r>
            <a:r>
              <a:rPr lang="de-DE" sz="14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cxnSp>
        <p:nvCxnSpPr>
          <p:cNvPr id="77829" name="Gerade Verbindung mit Pfeil 14"/>
          <p:cNvCxnSpPr>
            <a:cxnSpLocks noChangeShapeType="1"/>
            <a:stCxn id="5" idx="3"/>
            <a:endCxn id="77828" idx="1"/>
          </p:cNvCxnSpPr>
          <p:nvPr/>
        </p:nvCxnSpPr>
        <p:spPr bwMode="auto">
          <a:xfrm>
            <a:off x="1022350" y="769938"/>
            <a:ext cx="525463" cy="1270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5795963" y="588963"/>
            <a:ext cx="1079500" cy="36036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1</a:t>
            </a:r>
          </a:p>
        </p:txBody>
      </p:sp>
      <p:cxnSp>
        <p:nvCxnSpPr>
          <p:cNvPr id="77831" name="Gerade Verbindung mit Pfeil 6"/>
          <p:cNvCxnSpPr>
            <a:cxnSpLocks noChangeShapeType="1"/>
            <a:endCxn id="2" idx="1"/>
          </p:cNvCxnSpPr>
          <p:nvPr/>
        </p:nvCxnSpPr>
        <p:spPr bwMode="auto">
          <a:xfrm>
            <a:off x="4859338" y="765175"/>
            <a:ext cx="936625" cy="47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32" name="Flussdiagramm: Verzweigung 8"/>
          <p:cNvSpPr>
            <a:spLocks noChangeArrowheads="1"/>
          </p:cNvSpPr>
          <p:nvPr/>
        </p:nvSpPr>
        <p:spPr bwMode="auto">
          <a:xfrm>
            <a:off x="5219700" y="1412875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833" name="Gerade Verbindung mit Pfeil 7"/>
          <p:cNvCxnSpPr>
            <a:cxnSpLocks noChangeShapeType="1"/>
            <a:stCxn id="77832" idx="1"/>
            <a:endCxn id="77852" idx="3"/>
          </p:cNvCxnSpPr>
          <p:nvPr/>
        </p:nvCxnSpPr>
        <p:spPr bwMode="auto">
          <a:xfrm flipH="1">
            <a:off x="4572000" y="2060575"/>
            <a:ext cx="6477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34" name="Rechteck 12"/>
          <p:cNvSpPr>
            <a:spLocks noChangeArrowheads="1"/>
          </p:cNvSpPr>
          <p:nvPr/>
        </p:nvSpPr>
        <p:spPr bwMode="auto">
          <a:xfrm>
            <a:off x="4703763" y="176847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7835" name="Rechteck 15"/>
          <p:cNvSpPr>
            <a:spLocks noChangeArrowheads="1"/>
          </p:cNvSpPr>
          <p:nvPr/>
        </p:nvSpPr>
        <p:spPr bwMode="auto">
          <a:xfrm>
            <a:off x="6315075" y="26463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836" name="Flussdiagramm: Verzweigung 13"/>
          <p:cNvSpPr>
            <a:spLocks noChangeArrowheads="1"/>
          </p:cNvSpPr>
          <p:nvPr/>
        </p:nvSpPr>
        <p:spPr bwMode="auto">
          <a:xfrm>
            <a:off x="5219700" y="2997200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‚leer‘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837" name="Gerade Verbindung mit Pfeil 23"/>
          <p:cNvCxnSpPr>
            <a:cxnSpLocks noChangeShapeType="1"/>
            <a:stCxn id="2" idx="2"/>
            <a:endCxn id="77832" idx="0"/>
          </p:cNvCxnSpPr>
          <p:nvPr/>
        </p:nvCxnSpPr>
        <p:spPr bwMode="auto">
          <a:xfrm flipH="1">
            <a:off x="6335713" y="949325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38" name="Gerade Verbindung mit Pfeil 26"/>
          <p:cNvCxnSpPr>
            <a:cxnSpLocks noChangeShapeType="1"/>
            <a:stCxn id="77832" idx="2"/>
            <a:endCxn id="77836" idx="0"/>
          </p:cNvCxnSpPr>
          <p:nvPr/>
        </p:nvCxnSpPr>
        <p:spPr bwMode="auto">
          <a:xfrm>
            <a:off x="6335713" y="2708275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39" name="Rechteck 16"/>
          <p:cNvSpPr>
            <a:spLocks noChangeArrowheads="1"/>
          </p:cNvSpPr>
          <p:nvPr/>
        </p:nvSpPr>
        <p:spPr bwMode="auto">
          <a:xfrm>
            <a:off x="1576388" y="3248025"/>
            <a:ext cx="2995612" cy="7905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‚voll‘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 = t+4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 = Warte_Zahl - 1</a:t>
            </a:r>
          </a:p>
        </p:txBody>
      </p:sp>
      <p:sp>
        <p:nvSpPr>
          <p:cNvPr id="77840" name="Rechteck 19"/>
          <p:cNvSpPr>
            <a:spLocks noChangeArrowheads="1"/>
          </p:cNvSpPr>
          <p:nvPr/>
        </p:nvSpPr>
        <p:spPr bwMode="auto">
          <a:xfrm>
            <a:off x="4716463" y="3357563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cxnSp>
        <p:nvCxnSpPr>
          <p:cNvPr id="77841" name="Gewinkelte Verbindung 18"/>
          <p:cNvCxnSpPr>
            <a:cxnSpLocks noChangeShapeType="1"/>
            <a:stCxn id="77839" idx="2"/>
          </p:cNvCxnSpPr>
          <p:nvPr/>
        </p:nvCxnSpPr>
        <p:spPr bwMode="auto">
          <a:xfrm rot="16200000" flipH="1">
            <a:off x="4416425" y="2697163"/>
            <a:ext cx="542925" cy="3225800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42" name="Rechteck 24"/>
          <p:cNvSpPr>
            <a:spLocks noChangeArrowheads="1"/>
          </p:cNvSpPr>
          <p:nvPr/>
        </p:nvSpPr>
        <p:spPr bwMode="auto">
          <a:xfrm>
            <a:off x="6315075" y="424973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7843" name="Flussdiagramm: Verzweigung 20"/>
          <p:cNvSpPr>
            <a:spLocks noChangeArrowheads="1"/>
          </p:cNvSpPr>
          <p:nvPr/>
        </p:nvSpPr>
        <p:spPr bwMode="auto">
          <a:xfrm>
            <a:off x="5219700" y="4581525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Ausziehen_Ende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844" name="Gerade Verbindung mit Pfeil 11"/>
          <p:cNvCxnSpPr>
            <a:cxnSpLocks noChangeShapeType="1"/>
            <a:stCxn id="77836" idx="2"/>
            <a:endCxn id="77843" idx="0"/>
          </p:cNvCxnSpPr>
          <p:nvPr/>
        </p:nvCxnSpPr>
        <p:spPr bwMode="auto">
          <a:xfrm>
            <a:off x="6335713" y="4292600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45" name="Gerade Verbindung mit Pfeil 27"/>
          <p:cNvCxnSpPr>
            <a:cxnSpLocks noChangeShapeType="1"/>
            <a:stCxn id="77836" idx="1"/>
            <a:endCxn id="77839" idx="3"/>
          </p:cNvCxnSpPr>
          <p:nvPr/>
        </p:nvCxnSpPr>
        <p:spPr bwMode="auto">
          <a:xfrm flipH="1" flipV="1">
            <a:off x="4572000" y="3643313"/>
            <a:ext cx="647700" cy="158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6165850"/>
            <a:ext cx="503237" cy="503238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77847" name="Gerade Verbindung mit Pfeil 32"/>
          <p:cNvCxnSpPr>
            <a:cxnSpLocks noChangeShapeType="1"/>
            <a:stCxn id="77843" idx="2"/>
            <a:endCxn id="31" idx="0"/>
          </p:cNvCxnSpPr>
          <p:nvPr/>
        </p:nvCxnSpPr>
        <p:spPr bwMode="auto">
          <a:xfrm>
            <a:off x="6335713" y="5876925"/>
            <a:ext cx="0" cy="2889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48" name="Gerade Verbindung mit Pfeil 36"/>
          <p:cNvCxnSpPr>
            <a:cxnSpLocks noChangeShapeType="1"/>
            <a:stCxn id="77843" idx="1"/>
          </p:cNvCxnSpPr>
          <p:nvPr/>
        </p:nvCxnSpPr>
        <p:spPr bwMode="auto">
          <a:xfrm flipH="1">
            <a:off x="4578350" y="5229225"/>
            <a:ext cx="64135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49" name="Rechteck 38"/>
          <p:cNvSpPr>
            <a:spLocks noChangeArrowheads="1"/>
          </p:cNvSpPr>
          <p:nvPr/>
        </p:nvSpPr>
        <p:spPr bwMode="auto">
          <a:xfrm>
            <a:off x="4716463" y="4941888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7850" name="Rechteck 39"/>
          <p:cNvSpPr>
            <a:spLocks noChangeArrowheads="1"/>
          </p:cNvSpPr>
          <p:nvPr/>
        </p:nvSpPr>
        <p:spPr bwMode="auto">
          <a:xfrm>
            <a:off x="6319838" y="580548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cxnSp>
        <p:nvCxnSpPr>
          <p:cNvPr id="77851" name="Gewinkelte Verbindung 40"/>
          <p:cNvCxnSpPr>
            <a:cxnSpLocks noChangeShapeType="1"/>
          </p:cNvCxnSpPr>
          <p:nvPr/>
        </p:nvCxnSpPr>
        <p:spPr bwMode="auto">
          <a:xfrm>
            <a:off x="3073400" y="2439988"/>
            <a:ext cx="3154363" cy="547687"/>
          </a:xfrm>
          <a:prstGeom prst="bentConnector3">
            <a:avLst>
              <a:gd name="adj1" fmla="val -204"/>
            </a:avLst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52" name="Rechteck 9"/>
          <p:cNvSpPr>
            <a:spLocks noChangeArrowheads="1"/>
          </p:cNvSpPr>
          <p:nvPr/>
        </p:nvSpPr>
        <p:spPr bwMode="auto">
          <a:xfrm>
            <a:off x="1574800" y="1666875"/>
            <a:ext cx="2997200" cy="792163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 Patient = t+10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 = Patienten_Zahl + 1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 = Warte_Zahl + 1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CFB0BB02-92A2-45F5-A021-9A593452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73"/>
    </mc:Choice>
    <mc:Fallback xmlns="">
      <p:transition spd="slow" advTm="697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/>
              <a:t>3.4 Prozessmanagement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de-DE" b="1" dirty="0"/>
              <a:t>3.4 Prozessmanagement </a:t>
            </a:r>
            <a:endParaRPr lang="de-DE" b="1" dirty="0" smtClean="0"/>
          </a:p>
          <a:p>
            <a:pPr marL="0" indent="0" eaLnBrk="1" hangingPunct="1">
              <a:buNone/>
            </a:pPr>
            <a:r>
              <a:rPr lang="de-DE" dirty="0" smtClean="0"/>
              <a:t>3.4.1 </a:t>
            </a:r>
            <a:r>
              <a:rPr lang="de-DE" dirty="0"/>
              <a:t>Grundlagen</a:t>
            </a:r>
          </a:p>
          <a:p>
            <a:pPr eaLnBrk="1" hangingPunct="1">
              <a:buFontTx/>
              <a:buNone/>
            </a:pPr>
            <a:r>
              <a:rPr lang="de-DE" dirty="0"/>
              <a:t>3.4.2 Prozesse im KH: Beispiel</a:t>
            </a:r>
          </a:p>
          <a:p>
            <a:pPr eaLnBrk="1" hangingPunct="1">
              <a:buFontTx/>
              <a:buNone/>
            </a:pPr>
            <a:r>
              <a:rPr lang="de-DE" b="1" dirty="0"/>
              <a:t>3.4.3 Warteschlangensysteme</a:t>
            </a:r>
          </a:p>
          <a:p>
            <a:pPr eaLnBrk="1" hangingPunct="1">
              <a:buFontTx/>
              <a:buNone/>
            </a:pPr>
            <a:r>
              <a:rPr lang="de-DE" b="1" dirty="0"/>
              <a:t>3.4.4 Simulation</a:t>
            </a:r>
          </a:p>
          <a:p>
            <a:pPr eaLnBrk="1" hangingPunct="1">
              <a:buFontTx/>
              <a:buNone/>
            </a:pPr>
            <a:r>
              <a:rPr lang="de-DE" dirty="0"/>
              <a:t>3.4.5 Datengewinnung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9419C8C1-2959-407E-B74F-80D2AAFF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20"/>
    </mc:Choice>
    <mc:Fallback xmlns="">
      <p:transition spd="slow" advTm="1762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78851" name="Flussdiagramm: Verzweigung 13"/>
          <p:cNvSpPr>
            <a:spLocks noChangeArrowheads="1"/>
          </p:cNvSpPr>
          <p:nvPr/>
        </p:nvSpPr>
        <p:spPr bwMode="auto">
          <a:xfrm>
            <a:off x="5219700" y="1916113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Roentgen_Ende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852" name="Gerade Verbindung mit Pfeil 26"/>
          <p:cNvCxnSpPr>
            <a:cxnSpLocks noChangeShapeType="1"/>
            <a:endCxn id="78851" idx="0"/>
          </p:cNvCxnSpPr>
          <p:nvPr/>
        </p:nvCxnSpPr>
        <p:spPr bwMode="auto">
          <a:xfrm>
            <a:off x="6335713" y="1628775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853" name="Rechteck 24"/>
          <p:cNvSpPr>
            <a:spLocks noChangeArrowheads="1"/>
          </p:cNvSpPr>
          <p:nvPr/>
        </p:nvSpPr>
        <p:spPr bwMode="auto">
          <a:xfrm>
            <a:off x="6315075" y="3168650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cxnSp>
        <p:nvCxnSpPr>
          <p:cNvPr id="78854" name="Gerade Verbindung mit Pfeil 11"/>
          <p:cNvCxnSpPr>
            <a:cxnSpLocks noChangeShapeType="1"/>
            <a:stCxn id="78851" idx="2"/>
          </p:cNvCxnSpPr>
          <p:nvPr/>
        </p:nvCxnSpPr>
        <p:spPr bwMode="auto">
          <a:xfrm>
            <a:off x="6335713" y="3213100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112553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78856" name="Gerade Verbindung mit Pfeil 2"/>
          <p:cNvCxnSpPr>
            <a:cxnSpLocks noChangeShapeType="1"/>
            <a:stCxn id="78851" idx="1"/>
          </p:cNvCxnSpPr>
          <p:nvPr/>
        </p:nvCxnSpPr>
        <p:spPr bwMode="auto">
          <a:xfrm flipH="1">
            <a:off x="4572000" y="2565400"/>
            <a:ext cx="64770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857" name="Rechteck 16"/>
          <p:cNvSpPr>
            <a:spLocks noChangeArrowheads="1"/>
          </p:cNvSpPr>
          <p:nvPr/>
        </p:nvSpPr>
        <p:spPr bwMode="auto">
          <a:xfrm>
            <a:off x="4716463" y="227647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8435B4F5-EF15-44AE-9429-9407D3BD2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84"/>
    </mc:Choice>
    <mc:Fallback xmlns="">
      <p:transition spd="slow" advTm="14284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79875" name="Flussdiagramm: Verzweigung 13"/>
          <p:cNvSpPr>
            <a:spLocks noChangeArrowheads="1"/>
          </p:cNvSpPr>
          <p:nvPr/>
        </p:nvSpPr>
        <p:spPr bwMode="auto">
          <a:xfrm>
            <a:off x="5219700" y="1916113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Roentgen_Ende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9876" name="Gerade Verbindung mit Pfeil 26"/>
          <p:cNvCxnSpPr>
            <a:cxnSpLocks noChangeShapeType="1"/>
            <a:endCxn id="79875" idx="0"/>
          </p:cNvCxnSpPr>
          <p:nvPr/>
        </p:nvCxnSpPr>
        <p:spPr bwMode="auto">
          <a:xfrm>
            <a:off x="6335713" y="1628775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877" name="Rechteck 24"/>
          <p:cNvSpPr>
            <a:spLocks noChangeArrowheads="1"/>
          </p:cNvSpPr>
          <p:nvPr/>
        </p:nvSpPr>
        <p:spPr bwMode="auto">
          <a:xfrm>
            <a:off x="6315075" y="3168650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9878" name="Flussdiagramm: Verzweigung 20"/>
          <p:cNvSpPr>
            <a:spLocks noChangeArrowheads="1"/>
          </p:cNvSpPr>
          <p:nvPr/>
        </p:nvSpPr>
        <p:spPr bwMode="auto">
          <a:xfrm>
            <a:off x="5219700" y="3500438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Anziehen_Ende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9879" name="Gerade Verbindung mit Pfeil 11"/>
          <p:cNvCxnSpPr>
            <a:cxnSpLocks noChangeShapeType="1"/>
            <a:stCxn id="79875" idx="2"/>
            <a:endCxn id="79878" idx="0"/>
          </p:cNvCxnSpPr>
          <p:nvPr/>
        </p:nvCxnSpPr>
        <p:spPr bwMode="auto">
          <a:xfrm>
            <a:off x="6335713" y="3213100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80" name="Gerade Verbindung mit Pfeil 32"/>
          <p:cNvCxnSpPr>
            <a:cxnSpLocks noChangeShapeType="1"/>
            <a:stCxn id="79878" idx="2"/>
          </p:cNvCxnSpPr>
          <p:nvPr/>
        </p:nvCxnSpPr>
        <p:spPr bwMode="auto">
          <a:xfrm>
            <a:off x="6335713" y="4797425"/>
            <a:ext cx="0" cy="3603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881" name="Rechteck 39"/>
          <p:cNvSpPr>
            <a:spLocks noChangeArrowheads="1"/>
          </p:cNvSpPr>
          <p:nvPr/>
        </p:nvSpPr>
        <p:spPr bwMode="auto">
          <a:xfrm>
            <a:off x="6319838" y="479742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112553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2BF49231-EB0E-42ED-986D-0061B499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17"/>
    </mc:Choice>
    <mc:Fallback xmlns="">
      <p:transition spd="slow" advTm="15617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80899" name="Flussdiagramm: Verzweigung 13"/>
          <p:cNvSpPr>
            <a:spLocks noChangeArrowheads="1"/>
          </p:cNvSpPr>
          <p:nvPr/>
        </p:nvSpPr>
        <p:spPr bwMode="auto">
          <a:xfrm>
            <a:off x="5219700" y="1916113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Roentgen_Ende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900" name="Gerade Verbindung mit Pfeil 26"/>
          <p:cNvCxnSpPr>
            <a:cxnSpLocks noChangeShapeType="1"/>
            <a:endCxn id="80899" idx="0"/>
          </p:cNvCxnSpPr>
          <p:nvPr/>
        </p:nvCxnSpPr>
        <p:spPr bwMode="auto">
          <a:xfrm>
            <a:off x="6335713" y="1628775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901" name="Rechteck 24"/>
          <p:cNvSpPr>
            <a:spLocks noChangeArrowheads="1"/>
          </p:cNvSpPr>
          <p:nvPr/>
        </p:nvSpPr>
        <p:spPr bwMode="auto">
          <a:xfrm>
            <a:off x="6315075" y="3168650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0902" name="Flussdiagramm: Verzweigung 20"/>
          <p:cNvSpPr>
            <a:spLocks noChangeArrowheads="1"/>
          </p:cNvSpPr>
          <p:nvPr/>
        </p:nvSpPr>
        <p:spPr bwMode="auto">
          <a:xfrm>
            <a:off x="5219700" y="3500438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Anziehen_Ende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903" name="Gerade Verbindung mit Pfeil 11"/>
          <p:cNvCxnSpPr>
            <a:cxnSpLocks noChangeShapeType="1"/>
            <a:stCxn id="80899" idx="2"/>
            <a:endCxn id="80902" idx="0"/>
          </p:cNvCxnSpPr>
          <p:nvPr/>
        </p:nvCxnSpPr>
        <p:spPr bwMode="auto">
          <a:xfrm>
            <a:off x="6335713" y="3213100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515778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0905" name="Gerade Verbindung mit Pfeil 32"/>
          <p:cNvCxnSpPr>
            <a:cxnSpLocks noChangeShapeType="1"/>
            <a:stCxn id="80902" idx="2"/>
            <a:endCxn id="31" idx="0"/>
          </p:cNvCxnSpPr>
          <p:nvPr/>
        </p:nvCxnSpPr>
        <p:spPr bwMode="auto">
          <a:xfrm>
            <a:off x="6335713" y="4797425"/>
            <a:ext cx="0" cy="3603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906" name="Rechteck 39"/>
          <p:cNvSpPr>
            <a:spLocks noChangeArrowheads="1"/>
          </p:cNvSpPr>
          <p:nvPr/>
        </p:nvSpPr>
        <p:spPr bwMode="auto">
          <a:xfrm>
            <a:off x="6319838" y="479742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112553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A6AB2886-C764-4478-84E6-D9EB9E4A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15"/>
    </mc:Choice>
    <mc:Fallback xmlns="">
      <p:transition spd="slow" advTm="4515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26988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2" name="Rechteck 1"/>
          <p:cNvSpPr/>
          <p:nvPr/>
        </p:nvSpPr>
        <p:spPr bwMode="auto">
          <a:xfrm>
            <a:off x="5795963" y="752475"/>
            <a:ext cx="1079500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2</a:t>
            </a:r>
          </a:p>
        </p:txBody>
      </p:sp>
      <p:cxnSp>
        <p:nvCxnSpPr>
          <p:cNvPr id="81924" name="Gerade Verbindung mit Pfeil 6"/>
          <p:cNvCxnSpPr>
            <a:cxnSpLocks noChangeShapeType="1"/>
            <a:endCxn id="2" idx="1"/>
          </p:cNvCxnSpPr>
          <p:nvPr/>
        </p:nvCxnSpPr>
        <p:spPr bwMode="auto">
          <a:xfrm>
            <a:off x="4859338" y="927100"/>
            <a:ext cx="936625" cy="47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25" name="Flussdiagramm: Verzweigung 8"/>
          <p:cNvSpPr>
            <a:spLocks noChangeArrowheads="1"/>
          </p:cNvSpPr>
          <p:nvPr/>
        </p:nvSpPr>
        <p:spPr bwMode="auto">
          <a:xfrm>
            <a:off x="5219700" y="1576388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26" name="Rechteck 15"/>
          <p:cNvSpPr>
            <a:spLocks noChangeArrowheads="1"/>
          </p:cNvSpPr>
          <p:nvPr/>
        </p:nvSpPr>
        <p:spPr bwMode="auto">
          <a:xfrm>
            <a:off x="6315075" y="2809875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1927" name="Flussdiagramm: Verzweigung 13"/>
          <p:cNvSpPr>
            <a:spLocks noChangeArrowheads="1"/>
          </p:cNvSpPr>
          <p:nvPr/>
        </p:nvSpPr>
        <p:spPr bwMode="auto">
          <a:xfrm>
            <a:off x="5219700" y="3159125"/>
            <a:ext cx="2232025" cy="1296988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‚leer‘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1928" name="Gerade Verbindung mit Pfeil 23"/>
          <p:cNvCxnSpPr>
            <a:cxnSpLocks noChangeShapeType="1"/>
            <a:stCxn id="2" idx="2"/>
            <a:endCxn id="81925" idx="0"/>
          </p:cNvCxnSpPr>
          <p:nvPr/>
        </p:nvCxnSpPr>
        <p:spPr bwMode="auto">
          <a:xfrm flipH="1">
            <a:off x="6335713" y="1112838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29" name="Gerade Verbindung mit Pfeil 26"/>
          <p:cNvCxnSpPr>
            <a:cxnSpLocks noChangeShapeType="1"/>
            <a:stCxn id="81925" idx="2"/>
            <a:endCxn id="81927" idx="0"/>
          </p:cNvCxnSpPr>
          <p:nvPr/>
        </p:nvCxnSpPr>
        <p:spPr bwMode="auto">
          <a:xfrm>
            <a:off x="6335713" y="2871788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30" name="Rechteck 19"/>
          <p:cNvSpPr>
            <a:spLocks noChangeArrowheads="1"/>
          </p:cNvSpPr>
          <p:nvPr/>
        </p:nvSpPr>
        <p:spPr bwMode="auto">
          <a:xfrm>
            <a:off x="4716463" y="351948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81931" name="Rechteck 24"/>
          <p:cNvSpPr>
            <a:spLocks noChangeArrowheads="1"/>
          </p:cNvSpPr>
          <p:nvPr/>
        </p:nvSpPr>
        <p:spPr bwMode="auto">
          <a:xfrm>
            <a:off x="6315075" y="44116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1932" name="Flussdiagramm: Verzweigung 20"/>
          <p:cNvSpPr>
            <a:spLocks noChangeArrowheads="1"/>
          </p:cNvSpPr>
          <p:nvPr/>
        </p:nvSpPr>
        <p:spPr bwMode="auto">
          <a:xfrm>
            <a:off x="5219700" y="4743450"/>
            <a:ext cx="2232025" cy="1296988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Ausziehen_Ende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1933" name="Gerade Verbindung mit Pfeil 11"/>
          <p:cNvCxnSpPr>
            <a:cxnSpLocks noChangeShapeType="1"/>
            <a:stCxn id="81927" idx="2"/>
            <a:endCxn id="81932" idx="0"/>
          </p:cNvCxnSpPr>
          <p:nvPr/>
        </p:nvCxnSpPr>
        <p:spPr bwMode="auto">
          <a:xfrm>
            <a:off x="6335713" y="4456113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34" name="Gerade Verbindung mit Pfeil 27"/>
          <p:cNvCxnSpPr>
            <a:cxnSpLocks noChangeShapeType="1"/>
            <a:stCxn id="81927" idx="1"/>
          </p:cNvCxnSpPr>
          <p:nvPr/>
        </p:nvCxnSpPr>
        <p:spPr bwMode="auto">
          <a:xfrm flipH="1" flipV="1">
            <a:off x="4572000" y="3806825"/>
            <a:ext cx="6477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6327775"/>
            <a:ext cx="503237" cy="504825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81936" name="Gerade Verbindung mit Pfeil 32"/>
          <p:cNvCxnSpPr>
            <a:cxnSpLocks noChangeShapeType="1"/>
            <a:stCxn id="81932" idx="2"/>
            <a:endCxn id="31" idx="0"/>
          </p:cNvCxnSpPr>
          <p:nvPr/>
        </p:nvCxnSpPr>
        <p:spPr bwMode="auto">
          <a:xfrm>
            <a:off x="6335713" y="6040438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37" name="Gerade Verbindung mit Pfeil 36"/>
          <p:cNvCxnSpPr>
            <a:cxnSpLocks noChangeShapeType="1"/>
            <a:stCxn id="81932" idx="1"/>
          </p:cNvCxnSpPr>
          <p:nvPr/>
        </p:nvCxnSpPr>
        <p:spPr bwMode="auto">
          <a:xfrm flipH="1">
            <a:off x="4578350" y="5392738"/>
            <a:ext cx="64135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38" name="Rechteck 38"/>
          <p:cNvSpPr>
            <a:spLocks noChangeArrowheads="1"/>
          </p:cNvSpPr>
          <p:nvPr/>
        </p:nvSpPr>
        <p:spPr bwMode="auto">
          <a:xfrm>
            <a:off x="4716463" y="510381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81939" name="Rechteck 39"/>
          <p:cNvSpPr>
            <a:spLocks noChangeArrowheads="1"/>
          </p:cNvSpPr>
          <p:nvPr/>
        </p:nvSpPr>
        <p:spPr bwMode="auto">
          <a:xfrm>
            <a:off x="6319838" y="596741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-7938"/>
            <a:ext cx="503237" cy="503238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1941" name="Gerade Verbindung mit Pfeil 10"/>
          <p:cNvCxnSpPr>
            <a:cxnSpLocks noChangeShapeType="1"/>
          </p:cNvCxnSpPr>
          <p:nvPr/>
        </p:nvCxnSpPr>
        <p:spPr bwMode="auto">
          <a:xfrm>
            <a:off x="6335713" y="495300"/>
            <a:ext cx="0" cy="257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1942" name="Gerade Verbindung mit Pfeil 31"/>
          <p:cNvCxnSpPr>
            <a:cxnSpLocks noChangeShapeType="1"/>
          </p:cNvCxnSpPr>
          <p:nvPr/>
        </p:nvCxnSpPr>
        <p:spPr bwMode="auto">
          <a:xfrm flipH="1">
            <a:off x="4572000" y="2224088"/>
            <a:ext cx="64770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43" name="Rechteck 33"/>
          <p:cNvSpPr>
            <a:spLocks noChangeArrowheads="1"/>
          </p:cNvSpPr>
          <p:nvPr/>
        </p:nvSpPr>
        <p:spPr bwMode="auto">
          <a:xfrm>
            <a:off x="4716463" y="19351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3E2C7148-A873-4FF4-A4C4-26277D5D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614"/>
    </mc:Choice>
    <mc:Fallback xmlns="">
      <p:transition spd="slow" advTm="25614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82947" name="Flussdiagramm: Verzweigung 13"/>
          <p:cNvSpPr>
            <a:spLocks noChangeArrowheads="1"/>
          </p:cNvSpPr>
          <p:nvPr/>
        </p:nvSpPr>
        <p:spPr bwMode="auto">
          <a:xfrm>
            <a:off x="5219700" y="1916113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Roentgen_Ende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948" name="Gerade Verbindung mit Pfeil 26"/>
          <p:cNvCxnSpPr>
            <a:cxnSpLocks noChangeShapeType="1"/>
            <a:endCxn id="82947" idx="0"/>
          </p:cNvCxnSpPr>
          <p:nvPr/>
        </p:nvCxnSpPr>
        <p:spPr bwMode="auto">
          <a:xfrm>
            <a:off x="6335713" y="1628775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949" name="Rechteck 24"/>
          <p:cNvSpPr>
            <a:spLocks noChangeArrowheads="1"/>
          </p:cNvSpPr>
          <p:nvPr/>
        </p:nvSpPr>
        <p:spPr bwMode="auto">
          <a:xfrm>
            <a:off x="6315075" y="3168650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2950" name="Flussdiagramm: Verzweigung 20"/>
          <p:cNvSpPr>
            <a:spLocks noChangeArrowheads="1"/>
          </p:cNvSpPr>
          <p:nvPr/>
        </p:nvSpPr>
        <p:spPr bwMode="auto">
          <a:xfrm>
            <a:off x="5219700" y="3500438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Anziehen_Ende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951" name="Gerade Verbindung mit Pfeil 11"/>
          <p:cNvCxnSpPr>
            <a:cxnSpLocks noChangeShapeType="1"/>
            <a:stCxn id="82947" idx="2"/>
            <a:endCxn id="82950" idx="0"/>
          </p:cNvCxnSpPr>
          <p:nvPr/>
        </p:nvCxnSpPr>
        <p:spPr bwMode="auto">
          <a:xfrm>
            <a:off x="6335713" y="3213100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515778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2953" name="Gerade Verbindung mit Pfeil 32"/>
          <p:cNvCxnSpPr>
            <a:cxnSpLocks noChangeShapeType="1"/>
            <a:stCxn id="82950" idx="2"/>
            <a:endCxn id="31" idx="0"/>
          </p:cNvCxnSpPr>
          <p:nvPr/>
        </p:nvCxnSpPr>
        <p:spPr bwMode="auto">
          <a:xfrm>
            <a:off x="6335713" y="4797425"/>
            <a:ext cx="0" cy="3603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954" name="Rechteck 39"/>
          <p:cNvSpPr>
            <a:spLocks noChangeArrowheads="1"/>
          </p:cNvSpPr>
          <p:nvPr/>
        </p:nvSpPr>
        <p:spPr bwMode="auto">
          <a:xfrm>
            <a:off x="6319838" y="479742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112553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3C109180-D142-44BE-A7B9-EBAC2B3E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87"/>
    </mc:Choice>
    <mc:Fallback xmlns="">
      <p:transition spd="slow" advTm="7087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26988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2" name="Rechteck 1"/>
          <p:cNvSpPr/>
          <p:nvPr/>
        </p:nvSpPr>
        <p:spPr bwMode="auto">
          <a:xfrm>
            <a:off x="5795963" y="752475"/>
            <a:ext cx="1079500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3</a:t>
            </a:r>
          </a:p>
        </p:txBody>
      </p:sp>
      <p:cxnSp>
        <p:nvCxnSpPr>
          <p:cNvPr id="83972" name="Gerade Verbindung mit Pfeil 6"/>
          <p:cNvCxnSpPr>
            <a:cxnSpLocks noChangeShapeType="1"/>
            <a:endCxn id="2" idx="1"/>
          </p:cNvCxnSpPr>
          <p:nvPr/>
        </p:nvCxnSpPr>
        <p:spPr bwMode="auto">
          <a:xfrm>
            <a:off x="4859338" y="927100"/>
            <a:ext cx="936625" cy="47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973" name="Flussdiagramm: Verzweigung 8"/>
          <p:cNvSpPr>
            <a:spLocks noChangeArrowheads="1"/>
          </p:cNvSpPr>
          <p:nvPr/>
        </p:nvSpPr>
        <p:spPr bwMode="auto">
          <a:xfrm>
            <a:off x="5219700" y="1576388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74" name="Rechteck 15"/>
          <p:cNvSpPr>
            <a:spLocks noChangeArrowheads="1"/>
          </p:cNvSpPr>
          <p:nvPr/>
        </p:nvSpPr>
        <p:spPr bwMode="auto">
          <a:xfrm>
            <a:off x="6315075" y="2809875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3975" name="Flussdiagramm: Verzweigung 13"/>
          <p:cNvSpPr>
            <a:spLocks noChangeArrowheads="1"/>
          </p:cNvSpPr>
          <p:nvPr/>
        </p:nvSpPr>
        <p:spPr bwMode="auto">
          <a:xfrm>
            <a:off x="5219700" y="3159125"/>
            <a:ext cx="2232025" cy="1296988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‚leer‘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976" name="Gerade Verbindung mit Pfeil 23"/>
          <p:cNvCxnSpPr>
            <a:cxnSpLocks noChangeShapeType="1"/>
            <a:stCxn id="2" idx="2"/>
            <a:endCxn id="83973" idx="0"/>
          </p:cNvCxnSpPr>
          <p:nvPr/>
        </p:nvCxnSpPr>
        <p:spPr bwMode="auto">
          <a:xfrm flipH="1">
            <a:off x="6335713" y="1112838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977" name="Gerade Verbindung mit Pfeil 26"/>
          <p:cNvCxnSpPr>
            <a:cxnSpLocks noChangeShapeType="1"/>
            <a:stCxn id="83973" idx="2"/>
            <a:endCxn id="83975" idx="0"/>
          </p:cNvCxnSpPr>
          <p:nvPr/>
        </p:nvCxnSpPr>
        <p:spPr bwMode="auto">
          <a:xfrm>
            <a:off x="6335713" y="2871788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978" name="Rechteck 19"/>
          <p:cNvSpPr>
            <a:spLocks noChangeArrowheads="1"/>
          </p:cNvSpPr>
          <p:nvPr/>
        </p:nvSpPr>
        <p:spPr bwMode="auto">
          <a:xfrm>
            <a:off x="4716463" y="351948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83979" name="Rechteck 24"/>
          <p:cNvSpPr>
            <a:spLocks noChangeArrowheads="1"/>
          </p:cNvSpPr>
          <p:nvPr/>
        </p:nvSpPr>
        <p:spPr bwMode="auto">
          <a:xfrm>
            <a:off x="6315075" y="44116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3980" name="Flussdiagramm: Verzweigung 20"/>
          <p:cNvSpPr>
            <a:spLocks noChangeArrowheads="1"/>
          </p:cNvSpPr>
          <p:nvPr/>
        </p:nvSpPr>
        <p:spPr bwMode="auto">
          <a:xfrm>
            <a:off x="5219700" y="4743450"/>
            <a:ext cx="2232025" cy="1296988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Ausziehen_Ende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981" name="Gerade Verbindung mit Pfeil 11"/>
          <p:cNvCxnSpPr>
            <a:cxnSpLocks noChangeShapeType="1"/>
            <a:stCxn id="83975" idx="2"/>
            <a:endCxn id="83980" idx="0"/>
          </p:cNvCxnSpPr>
          <p:nvPr/>
        </p:nvCxnSpPr>
        <p:spPr bwMode="auto">
          <a:xfrm>
            <a:off x="6335713" y="4456113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982" name="Gerade Verbindung mit Pfeil 27"/>
          <p:cNvCxnSpPr>
            <a:cxnSpLocks noChangeShapeType="1"/>
            <a:stCxn id="83975" idx="1"/>
          </p:cNvCxnSpPr>
          <p:nvPr/>
        </p:nvCxnSpPr>
        <p:spPr bwMode="auto">
          <a:xfrm flipH="1" flipV="1">
            <a:off x="4572000" y="3806825"/>
            <a:ext cx="6477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6327775"/>
            <a:ext cx="503237" cy="504825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83984" name="Gerade Verbindung mit Pfeil 32"/>
          <p:cNvCxnSpPr>
            <a:cxnSpLocks noChangeShapeType="1"/>
            <a:stCxn id="83980" idx="2"/>
            <a:endCxn id="31" idx="0"/>
          </p:cNvCxnSpPr>
          <p:nvPr/>
        </p:nvCxnSpPr>
        <p:spPr bwMode="auto">
          <a:xfrm>
            <a:off x="6335713" y="6040438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985" name="Gerade Verbindung mit Pfeil 36"/>
          <p:cNvCxnSpPr>
            <a:cxnSpLocks noChangeShapeType="1"/>
            <a:stCxn id="83980" idx="1"/>
          </p:cNvCxnSpPr>
          <p:nvPr/>
        </p:nvCxnSpPr>
        <p:spPr bwMode="auto">
          <a:xfrm flipH="1">
            <a:off x="4578350" y="5392738"/>
            <a:ext cx="64135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986" name="Rechteck 38"/>
          <p:cNvSpPr>
            <a:spLocks noChangeArrowheads="1"/>
          </p:cNvSpPr>
          <p:nvPr/>
        </p:nvSpPr>
        <p:spPr bwMode="auto">
          <a:xfrm>
            <a:off x="4716463" y="510381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83987" name="Rechteck 39"/>
          <p:cNvSpPr>
            <a:spLocks noChangeArrowheads="1"/>
          </p:cNvSpPr>
          <p:nvPr/>
        </p:nvSpPr>
        <p:spPr bwMode="auto">
          <a:xfrm>
            <a:off x="6319838" y="596741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-7938"/>
            <a:ext cx="503237" cy="503238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3989" name="Gerade Verbindung mit Pfeil 10"/>
          <p:cNvCxnSpPr>
            <a:cxnSpLocks noChangeShapeType="1"/>
          </p:cNvCxnSpPr>
          <p:nvPr/>
        </p:nvCxnSpPr>
        <p:spPr bwMode="auto">
          <a:xfrm>
            <a:off x="6335713" y="495300"/>
            <a:ext cx="0" cy="257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3990" name="Gerade Verbindung mit Pfeil 21"/>
          <p:cNvCxnSpPr>
            <a:cxnSpLocks noChangeShapeType="1"/>
          </p:cNvCxnSpPr>
          <p:nvPr/>
        </p:nvCxnSpPr>
        <p:spPr bwMode="auto">
          <a:xfrm flipH="1">
            <a:off x="4572000" y="2224088"/>
            <a:ext cx="64770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3991" name="Rechteck 22"/>
          <p:cNvSpPr>
            <a:spLocks noChangeArrowheads="1"/>
          </p:cNvSpPr>
          <p:nvPr/>
        </p:nvSpPr>
        <p:spPr bwMode="auto">
          <a:xfrm>
            <a:off x="4716463" y="19351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FE1D11EE-52D2-4128-942A-44E1CE29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46"/>
    </mc:Choice>
    <mc:Fallback xmlns="">
      <p:transition spd="slow" advTm="12546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84995" name="Flussdiagramm: Verzweigung 13"/>
          <p:cNvSpPr>
            <a:spLocks noChangeArrowheads="1"/>
          </p:cNvSpPr>
          <p:nvPr/>
        </p:nvSpPr>
        <p:spPr bwMode="auto">
          <a:xfrm>
            <a:off x="5219700" y="1916113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Roentgen_Ende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996" name="Gerade Verbindung mit Pfeil 26"/>
          <p:cNvCxnSpPr>
            <a:cxnSpLocks noChangeShapeType="1"/>
            <a:endCxn id="84995" idx="0"/>
          </p:cNvCxnSpPr>
          <p:nvPr/>
        </p:nvCxnSpPr>
        <p:spPr bwMode="auto">
          <a:xfrm>
            <a:off x="6335713" y="1628775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997" name="Rechteck 24"/>
          <p:cNvSpPr>
            <a:spLocks noChangeArrowheads="1"/>
          </p:cNvSpPr>
          <p:nvPr/>
        </p:nvSpPr>
        <p:spPr bwMode="auto">
          <a:xfrm>
            <a:off x="6315075" y="3168650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4998" name="Flussdiagramm: Verzweigung 20"/>
          <p:cNvSpPr>
            <a:spLocks noChangeArrowheads="1"/>
          </p:cNvSpPr>
          <p:nvPr/>
        </p:nvSpPr>
        <p:spPr bwMode="auto">
          <a:xfrm>
            <a:off x="5219700" y="3500438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Anziehen_Ende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999" name="Gerade Verbindung mit Pfeil 11"/>
          <p:cNvCxnSpPr>
            <a:cxnSpLocks noChangeShapeType="1"/>
            <a:stCxn id="84995" idx="2"/>
            <a:endCxn id="84998" idx="0"/>
          </p:cNvCxnSpPr>
          <p:nvPr/>
        </p:nvCxnSpPr>
        <p:spPr bwMode="auto">
          <a:xfrm>
            <a:off x="6335713" y="3213100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515778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5001" name="Gerade Verbindung mit Pfeil 32"/>
          <p:cNvCxnSpPr>
            <a:cxnSpLocks noChangeShapeType="1"/>
            <a:stCxn id="84998" idx="2"/>
            <a:endCxn id="31" idx="0"/>
          </p:cNvCxnSpPr>
          <p:nvPr/>
        </p:nvCxnSpPr>
        <p:spPr bwMode="auto">
          <a:xfrm>
            <a:off x="6335713" y="4797425"/>
            <a:ext cx="0" cy="3603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002" name="Rechteck 39"/>
          <p:cNvSpPr>
            <a:spLocks noChangeArrowheads="1"/>
          </p:cNvSpPr>
          <p:nvPr/>
        </p:nvSpPr>
        <p:spPr bwMode="auto">
          <a:xfrm>
            <a:off x="6319838" y="479742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112553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1EB5543C-835A-4937-A695-A27E7556C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67"/>
    </mc:Choice>
    <mc:Fallback xmlns="">
      <p:transition spd="slow" advTm="3567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26988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2" name="Rechteck 1"/>
          <p:cNvSpPr/>
          <p:nvPr/>
        </p:nvSpPr>
        <p:spPr bwMode="auto">
          <a:xfrm>
            <a:off x="5795963" y="752475"/>
            <a:ext cx="1079500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4</a:t>
            </a:r>
          </a:p>
        </p:txBody>
      </p:sp>
      <p:cxnSp>
        <p:nvCxnSpPr>
          <p:cNvPr id="86020" name="Gerade Verbindung mit Pfeil 6"/>
          <p:cNvCxnSpPr>
            <a:cxnSpLocks noChangeShapeType="1"/>
            <a:endCxn id="2" idx="1"/>
          </p:cNvCxnSpPr>
          <p:nvPr/>
        </p:nvCxnSpPr>
        <p:spPr bwMode="auto">
          <a:xfrm>
            <a:off x="4859338" y="927100"/>
            <a:ext cx="936625" cy="47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21" name="Flussdiagramm: Verzweigung 8"/>
          <p:cNvSpPr>
            <a:spLocks noChangeArrowheads="1"/>
          </p:cNvSpPr>
          <p:nvPr/>
        </p:nvSpPr>
        <p:spPr bwMode="auto">
          <a:xfrm>
            <a:off x="5219700" y="1576388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022" name="Rechteck 15"/>
          <p:cNvSpPr>
            <a:spLocks noChangeArrowheads="1"/>
          </p:cNvSpPr>
          <p:nvPr/>
        </p:nvSpPr>
        <p:spPr bwMode="auto">
          <a:xfrm>
            <a:off x="6315075" y="2809875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6023" name="Flussdiagramm: Verzweigung 13"/>
          <p:cNvSpPr>
            <a:spLocks noChangeArrowheads="1"/>
          </p:cNvSpPr>
          <p:nvPr/>
        </p:nvSpPr>
        <p:spPr bwMode="auto">
          <a:xfrm>
            <a:off x="5219700" y="3159125"/>
            <a:ext cx="2232025" cy="1296988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‚leer‘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6024" name="Gerade Verbindung mit Pfeil 23"/>
          <p:cNvCxnSpPr>
            <a:cxnSpLocks noChangeShapeType="1"/>
            <a:stCxn id="2" idx="2"/>
            <a:endCxn id="86021" idx="0"/>
          </p:cNvCxnSpPr>
          <p:nvPr/>
        </p:nvCxnSpPr>
        <p:spPr bwMode="auto">
          <a:xfrm flipH="1">
            <a:off x="6335713" y="1112838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025" name="Gerade Verbindung mit Pfeil 26"/>
          <p:cNvCxnSpPr>
            <a:cxnSpLocks noChangeShapeType="1"/>
            <a:stCxn id="86021" idx="2"/>
            <a:endCxn id="86023" idx="0"/>
          </p:cNvCxnSpPr>
          <p:nvPr/>
        </p:nvCxnSpPr>
        <p:spPr bwMode="auto">
          <a:xfrm>
            <a:off x="6335713" y="2871788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26" name="Rechteck 19"/>
          <p:cNvSpPr>
            <a:spLocks noChangeArrowheads="1"/>
          </p:cNvSpPr>
          <p:nvPr/>
        </p:nvSpPr>
        <p:spPr bwMode="auto">
          <a:xfrm>
            <a:off x="4716463" y="351948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86027" name="Rechteck 24"/>
          <p:cNvSpPr>
            <a:spLocks noChangeArrowheads="1"/>
          </p:cNvSpPr>
          <p:nvPr/>
        </p:nvSpPr>
        <p:spPr bwMode="auto">
          <a:xfrm>
            <a:off x="6315075" y="44116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6028" name="Flussdiagramm: Verzweigung 20"/>
          <p:cNvSpPr>
            <a:spLocks noChangeArrowheads="1"/>
          </p:cNvSpPr>
          <p:nvPr/>
        </p:nvSpPr>
        <p:spPr bwMode="auto">
          <a:xfrm>
            <a:off x="5219700" y="4743450"/>
            <a:ext cx="2232025" cy="1296988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Ausziehen_Ende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6029" name="Gerade Verbindung mit Pfeil 11"/>
          <p:cNvCxnSpPr>
            <a:cxnSpLocks noChangeShapeType="1"/>
            <a:stCxn id="86023" idx="2"/>
            <a:endCxn id="86028" idx="0"/>
          </p:cNvCxnSpPr>
          <p:nvPr/>
        </p:nvCxnSpPr>
        <p:spPr bwMode="auto">
          <a:xfrm>
            <a:off x="6335713" y="4456113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030" name="Gerade Verbindung mit Pfeil 27"/>
          <p:cNvCxnSpPr>
            <a:cxnSpLocks noChangeShapeType="1"/>
            <a:stCxn id="86023" idx="1"/>
          </p:cNvCxnSpPr>
          <p:nvPr/>
        </p:nvCxnSpPr>
        <p:spPr bwMode="auto">
          <a:xfrm flipH="1" flipV="1">
            <a:off x="4572000" y="3806825"/>
            <a:ext cx="6477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6327775"/>
            <a:ext cx="503237" cy="504825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86032" name="Gerade Verbindung mit Pfeil 32"/>
          <p:cNvCxnSpPr>
            <a:cxnSpLocks noChangeShapeType="1"/>
            <a:stCxn id="86028" idx="2"/>
            <a:endCxn id="31" idx="0"/>
          </p:cNvCxnSpPr>
          <p:nvPr/>
        </p:nvCxnSpPr>
        <p:spPr bwMode="auto">
          <a:xfrm>
            <a:off x="6335713" y="6040438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033" name="Gerade Verbindung mit Pfeil 36"/>
          <p:cNvCxnSpPr>
            <a:cxnSpLocks noChangeShapeType="1"/>
            <a:stCxn id="86028" idx="1"/>
          </p:cNvCxnSpPr>
          <p:nvPr/>
        </p:nvCxnSpPr>
        <p:spPr bwMode="auto">
          <a:xfrm flipH="1">
            <a:off x="4578350" y="5392738"/>
            <a:ext cx="64135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34" name="Rechteck 38"/>
          <p:cNvSpPr>
            <a:spLocks noChangeArrowheads="1"/>
          </p:cNvSpPr>
          <p:nvPr/>
        </p:nvSpPr>
        <p:spPr bwMode="auto">
          <a:xfrm>
            <a:off x="4716463" y="510381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86035" name="Rechteck 39"/>
          <p:cNvSpPr>
            <a:spLocks noChangeArrowheads="1"/>
          </p:cNvSpPr>
          <p:nvPr/>
        </p:nvSpPr>
        <p:spPr bwMode="auto">
          <a:xfrm>
            <a:off x="6319838" y="596741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-7938"/>
            <a:ext cx="503237" cy="503238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6037" name="Gerade Verbindung mit Pfeil 10"/>
          <p:cNvCxnSpPr>
            <a:cxnSpLocks noChangeShapeType="1"/>
          </p:cNvCxnSpPr>
          <p:nvPr/>
        </p:nvCxnSpPr>
        <p:spPr bwMode="auto">
          <a:xfrm>
            <a:off x="6335713" y="495300"/>
            <a:ext cx="0" cy="257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038" name="Gerade Verbindung mit Pfeil 21"/>
          <p:cNvCxnSpPr>
            <a:cxnSpLocks noChangeShapeType="1"/>
          </p:cNvCxnSpPr>
          <p:nvPr/>
        </p:nvCxnSpPr>
        <p:spPr bwMode="auto">
          <a:xfrm flipH="1">
            <a:off x="4572000" y="2224088"/>
            <a:ext cx="64770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039" name="Rechteck 22"/>
          <p:cNvSpPr>
            <a:spLocks noChangeArrowheads="1"/>
          </p:cNvSpPr>
          <p:nvPr/>
        </p:nvSpPr>
        <p:spPr bwMode="auto">
          <a:xfrm>
            <a:off x="4716463" y="19351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FCC4A4C3-5DC8-41C2-9BBA-CAF45384B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24"/>
    </mc:Choice>
    <mc:Fallback xmlns="">
      <p:transition spd="slow" advTm="12024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87043" name="Flussdiagramm: Verzweigung 13"/>
          <p:cNvSpPr>
            <a:spLocks noChangeArrowheads="1"/>
          </p:cNvSpPr>
          <p:nvPr/>
        </p:nvSpPr>
        <p:spPr bwMode="auto">
          <a:xfrm>
            <a:off x="5219700" y="1916113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Roentgen_Ende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7044" name="Gerade Verbindung mit Pfeil 26"/>
          <p:cNvCxnSpPr>
            <a:cxnSpLocks noChangeShapeType="1"/>
            <a:endCxn id="87043" idx="0"/>
          </p:cNvCxnSpPr>
          <p:nvPr/>
        </p:nvCxnSpPr>
        <p:spPr bwMode="auto">
          <a:xfrm>
            <a:off x="6335713" y="1628775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45" name="Rechteck 24"/>
          <p:cNvSpPr>
            <a:spLocks noChangeArrowheads="1"/>
          </p:cNvSpPr>
          <p:nvPr/>
        </p:nvSpPr>
        <p:spPr bwMode="auto">
          <a:xfrm>
            <a:off x="6315075" y="3168650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7046" name="Flussdiagramm: Verzweigung 20"/>
          <p:cNvSpPr>
            <a:spLocks noChangeArrowheads="1"/>
          </p:cNvSpPr>
          <p:nvPr/>
        </p:nvSpPr>
        <p:spPr bwMode="auto">
          <a:xfrm>
            <a:off x="5219700" y="3500438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Anziehen_Ende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7047" name="Gerade Verbindung mit Pfeil 11"/>
          <p:cNvCxnSpPr>
            <a:cxnSpLocks noChangeShapeType="1"/>
            <a:stCxn id="87043" idx="2"/>
            <a:endCxn id="87046" idx="0"/>
          </p:cNvCxnSpPr>
          <p:nvPr/>
        </p:nvCxnSpPr>
        <p:spPr bwMode="auto">
          <a:xfrm>
            <a:off x="6335713" y="3213100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515778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7049" name="Gerade Verbindung mit Pfeil 32"/>
          <p:cNvCxnSpPr>
            <a:cxnSpLocks noChangeShapeType="1"/>
            <a:stCxn id="87046" idx="2"/>
            <a:endCxn id="31" idx="0"/>
          </p:cNvCxnSpPr>
          <p:nvPr/>
        </p:nvCxnSpPr>
        <p:spPr bwMode="auto">
          <a:xfrm>
            <a:off x="6335713" y="4797425"/>
            <a:ext cx="0" cy="3603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50" name="Rechteck 39"/>
          <p:cNvSpPr>
            <a:spLocks noChangeArrowheads="1"/>
          </p:cNvSpPr>
          <p:nvPr/>
        </p:nvSpPr>
        <p:spPr bwMode="auto">
          <a:xfrm>
            <a:off x="6319838" y="479742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112553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2B2A1570-6288-4366-9931-2EE16C88B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1"/>
    </mc:Choice>
    <mc:Fallback xmlns="">
      <p:transition spd="slow" advTm="1501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26988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2" name="Rechteck 1"/>
          <p:cNvSpPr/>
          <p:nvPr/>
        </p:nvSpPr>
        <p:spPr bwMode="auto">
          <a:xfrm>
            <a:off x="5795963" y="752475"/>
            <a:ext cx="1079500" cy="36036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5</a:t>
            </a:r>
          </a:p>
        </p:txBody>
      </p:sp>
      <p:cxnSp>
        <p:nvCxnSpPr>
          <p:cNvPr id="88068" name="Gerade Verbindung mit Pfeil 6"/>
          <p:cNvCxnSpPr>
            <a:cxnSpLocks noChangeShapeType="1"/>
            <a:endCxn id="2" idx="1"/>
          </p:cNvCxnSpPr>
          <p:nvPr/>
        </p:nvCxnSpPr>
        <p:spPr bwMode="auto">
          <a:xfrm>
            <a:off x="4859338" y="927100"/>
            <a:ext cx="936625" cy="47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069" name="Flussdiagramm: Verzweigung 8"/>
          <p:cNvSpPr>
            <a:spLocks noChangeArrowheads="1"/>
          </p:cNvSpPr>
          <p:nvPr/>
        </p:nvSpPr>
        <p:spPr bwMode="auto">
          <a:xfrm>
            <a:off x="5219700" y="1576388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70" name="Rechteck 15"/>
          <p:cNvSpPr>
            <a:spLocks noChangeArrowheads="1"/>
          </p:cNvSpPr>
          <p:nvPr/>
        </p:nvSpPr>
        <p:spPr bwMode="auto">
          <a:xfrm>
            <a:off x="6315075" y="2809875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8071" name="Flussdiagramm: Verzweigung 13"/>
          <p:cNvSpPr>
            <a:spLocks noChangeArrowheads="1"/>
          </p:cNvSpPr>
          <p:nvPr/>
        </p:nvSpPr>
        <p:spPr bwMode="auto">
          <a:xfrm>
            <a:off x="5219700" y="3159125"/>
            <a:ext cx="2232025" cy="1296988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‚leer‘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8072" name="Gerade Verbindung mit Pfeil 23"/>
          <p:cNvCxnSpPr>
            <a:cxnSpLocks noChangeShapeType="1"/>
            <a:stCxn id="2" idx="2"/>
            <a:endCxn id="88069" idx="0"/>
          </p:cNvCxnSpPr>
          <p:nvPr/>
        </p:nvCxnSpPr>
        <p:spPr bwMode="auto">
          <a:xfrm flipH="1">
            <a:off x="6335713" y="1112838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73" name="Gerade Verbindung mit Pfeil 26"/>
          <p:cNvCxnSpPr>
            <a:cxnSpLocks noChangeShapeType="1"/>
            <a:stCxn id="88069" idx="2"/>
            <a:endCxn id="88071" idx="0"/>
          </p:cNvCxnSpPr>
          <p:nvPr/>
        </p:nvCxnSpPr>
        <p:spPr bwMode="auto">
          <a:xfrm>
            <a:off x="6335713" y="2871788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074" name="Rechteck 19"/>
          <p:cNvSpPr>
            <a:spLocks noChangeArrowheads="1"/>
          </p:cNvSpPr>
          <p:nvPr/>
        </p:nvSpPr>
        <p:spPr bwMode="auto">
          <a:xfrm>
            <a:off x="4716463" y="351948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88075" name="Rechteck 24"/>
          <p:cNvSpPr>
            <a:spLocks noChangeArrowheads="1"/>
          </p:cNvSpPr>
          <p:nvPr/>
        </p:nvSpPr>
        <p:spPr bwMode="auto">
          <a:xfrm>
            <a:off x="6315075" y="44116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8076" name="Flussdiagramm: Verzweigung 20"/>
          <p:cNvSpPr>
            <a:spLocks noChangeArrowheads="1"/>
          </p:cNvSpPr>
          <p:nvPr/>
        </p:nvSpPr>
        <p:spPr bwMode="auto">
          <a:xfrm>
            <a:off x="5219700" y="4743450"/>
            <a:ext cx="2232025" cy="1296988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Ausziehen_Ende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8077" name="Gerade Verbindung mit Pfeil 11"/>
          <p:cNvCxnSpPr>
            <a:cxnSpLocks noChangeShapeType="1"/>
            <a:stCxn id="88071" idx="2"/>
            <a:endCxn id="88076" idx="0"/>
          </p:cNvCxnSpPr>
          <p:nvPr/>
        </p:nvCxnSpPr>
        <p:spPr bwMode="auto">
          <a:xfrm>
            <a:off x="6335713" y="4456113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78" name="Gerade Verbindung mit Pfeil 27"/>
          <p:cNvCxnSpPr>
            <a:cxnSpLocks noChangeShapeType="1"/>
            <a:stCxn id="88071" idx="1"/>
          </p:cNvCxnSpPr>
          <p:nvPr/>
        </p:nvCxnSpPr>
        <p:spPr bwMode="auto">
          <a:xfrm flipH="1" flipV="1">
            <a:off x="4572000" y="3806825"/>
            <a:ext cx="6477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6327775"/>
            <a:ext cx="503237" cy="504825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88080" name="Gerade Verbindung mit Pfeil 32"/>
          <p:cNvCxnSpPr>
            <a:cxnSpLocks noChangeShapeType="1"/>
            <a:stCxn id="88076" idx="2"/>
            <a:endCxn id="31" idx="0"/>
          </p:cNvCxnSpPr>
          <p:nvPr/>
        </p:nvCxnSpPr>
        <p:spPr bwMode="auto">
          <a:xfrm>
            <a:off x="6335713" y="6040438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81" name="Gerade Verbindung mit Pfeil 36"/>
          <p:cNvCxnSpPr>
            <a:cxnSpLocks noChangeShapeType="1"/>
            <a:stCxn id="88076" idx="1"/>
          </p:cNvCxnSpPr>
          <p:nvPr/>
        </p:nvCxnSpPr>
        <p:spPr bwMode="auto">
          <a:xfrm flipH="1">
            <a:off x="4578350" y="5392738"/>
            <a:ext cx="64135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082" name="Rechteck 38"/>
          <p:cNvSpPr>
            <a:spLocks noChangeArrowheads="1"/>
          </p:cNvSpPr>
          <p:nvPr/>
        </p:nvSpPr>
        <p:spPr bwMode="auto">
          <a:xfrm>
            <a:off x="4716463" y="510381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88083" name="Rechteck 39"/>
          <p:cNvSpPr>
            <a:spLocks noChangeArrowheads="1"/>
          </p:cNvSpPr>
          <p:nvPr/>
        </p:nvSpPr>
        <p:spPr bwMode="auto">
          <a:xfrm>
            <a:off x="6319838" y="596741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-7938"/>
            <a:ext cx="503237" cy="503238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8085" name="Gerade Verbindung mit Pfeil 10"/>
          <p:cNvCxnSpPr>
            <a:cxnSpLocks noChangeShapeType="1"/>
          </p:cNvCxnSpPr>
          <p:nvPr/>
        </p:nvCxnSpPr>
        <p:spPr bwMode="auto">
          <a:xfrm>
            <a:off x="6335713" y="495300"/>
            <a:ext cx="0" cy="257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086" name="Rechteck 21"/>
          <p:cNvSpPr>
            <a:spLocks noChangeArrowheads="1"/>
          </p:cNvSpPr>
          <p:nvPr/>
        </p:nvSpPr>
        <p:spPr bwMode="auto">
          <a:xfrm>
            <a:off x="1574800" y="4995863"/>
            <a:ext cx="2997200" cy="792162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‚voll‘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Roentgen_Ende = t+6</a:t>
            </a:r>
          </a:p>
        </p:txBody>
      </p:sp>
      <p:cxnSp>
        <p:nvCxnSpPr>
          <p:cNvPr id="88087" name="Gewinkelte Verbindung 4"/>
          <p:cNvCxnSpPr>
            <a:cxnSpLocks noChangeShapeType="1"/>
            <a:stCxn id="88086" idx="2"/>
            <a:endCxn id="31" idx="2"/>
          </p:cNvCxnSpPr>
          <p:nvPr/>
        </p:nvCxnSpPr>
        <p:spPr bwMode="auto">
          <a:xfrm rot="16200000" flipH="1">
            <a:off x="4183062" y="4678363"/>
            <a:ext cx="792163" cy="3011488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088" name="Gerade Verbindung mit Pfeil 25"/>
          <p:cNvCxnSpPr>
            <a:cxnSpLocks noChangeShapeType="1"/>
          </p:cNvCxnSpPr>
          <p:nvPr/>
        </p:nvCxnSpPr>
        <p:spPr bwMode="auto">
          <a:xfrm flipH="1">
            <a:off x="4572000" y="2224088"/>
            <a:ext cx="64770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8089" name="Rechteck 29"/>
          <p:cNvSpPr>
            <a:spLocks noChangeArrowheads="1"/>
          </p:cNvSpPr>
          <p:nvPr/>
        </p:nvSpPr>
        <p:spPr bwMode="auto">
          <a:xfrm>
            <a:off x="4716463" y="19351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72AE1FAB-E5E6-489B-8E11-54FC6F01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663"/>
    </mc:Choice>
    <mc:Fallback xmlns="">
      <p:transition spd="slow" advTm="3866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3.4.3 Warteschlangensysteme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z="2800" dirty="0"/>
              <a:t>Grundproblem: Ankunfts- und Abfertigungsprozess sind stochastische Prozesse</a:t>
            </a:r>
          </a:p>
          <a:p>
            <a:pPr eaLnBrk="1" hangingPunct="1"/>
            <a:r>
              <a:rPr lang="de-DE" sz="2800" dirty="0"/>
              <a:t>Definition: Ein stochastischer Prozess ist eine Folge von Zufallsereignissen</a:t>
            </a:r>
          </a:p>
          <a:p>
            <a:pPr eaLnBrk="1" hangingPunct="1"/>
            <a:r>
              <a:rPr lang="de-DE" sz="2800" dirty="0"/>
              <a:t>Ankunft: Zahl der ankommenden </a:t>
            </a:r>
            <a:r>
              <a:rPr lang="de-DE" sz="2800" dirty="0" smtClean="0"/>
              <a:t>Patient*innen </a:t>
            </a:r>
            <a:r>
              <a:rPr lang="de-DE" sz="2800" dirty="0"/>
              <a:t>pro Zeiteinheit ist stochastisch</a:t>
            </a:r>
          </a:p>
          <a:p>
            <a:pPr eaLnBrk="1" hangingPunct="1"/>
            <a:r>
              <a:rPr lang="de-DE" sz="2800" dirty="0"/>
              <a:t>Abfertigung: Abfertigungsdauer ist stochastisch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66EE3C66-9830-486A-B1D0-5A69CA84C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764"/>
    </mc:Choice>
    <mc:Fallback xmlns="">
      <p:transition spd="slow" advTm="90764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89091" name="Flussdiagramm: Verzweigung 13"/>
          <p:cNvSpPr>
            <a:spLocks noChangeArrowheads="1"/>
          </p:cNvSpPr>
          <p:nvPr/>
        </p:nvSpPr>
        <p:spPr bwMode="auto">
          <a:xfrm>
            <a:off x="5219700" y="1916113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Roentgen_Ende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9092" name="Gerade Verbindung mit Pfeil 26"/>
          <p:cNvCxnSpPr>
            <a:cxnSpLocks noChangeShapeType="1"/>
            <a:endCxn id="89091" idx="0"/>
          </p:cNvCxnSpPr>
          <p:nvPr/>
        </p:nvCxnSpPr>
        <p:spPr bwMode="auto">
          <a:xfrm>
            <a:off x="6335713" y="1628775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093" name="Rechteck 24"/>
          <p:cNvSpPr>
            <a:spLocks noChangeArrowheads="1"/>
          </p:cNvSpPr>
          <p:nvPr/>
        </p:nvSpPr>
        <p:spPr bwMode="auto">
          <a:xfrm>
            <a:off x="6315075" y="3168650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9094" name="Flussdiagramm: Verzweigung 20"/>
          <p:cNvSpPr>
            <a:spLocks noChangeArrowheads="1"/>
          </p:cNvSpPr>
          <p:nvPr/>
        </p:nvSpPr>
        <p:spPr bwMode="auto">
          <a:xfrm>
            <a:off x="5219700" y="3500438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Anziehen_Ende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9095" name="Gerade Verbindung mit Pfeil 11"/>
          <p:cNvCxnSpPr>
            <a:cxnSpLocks noChangeShapeType="1"/>
            <a:stCxn id="89091" idx="2"/>
            <a:endCxn id="89094" idx="0"/>
          </p:cNvCxnSpPr>
          <p:nvPr/>
        </p:nvCxnSpPr>
        <p:spPr bwMode="auto">
          <a:xfrm>
            <a:off x="6335713" y="3213100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515778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89097" name="Gerade Verbindung mit Pfeil 32"/>
          <p:cNvCxnSpPr>
            <a:cxnSpLocks noChangeShapeType="1"/>
            <a:stCxn id="89094" idx="2"/>
            <a:endCxn id="31" idx="0"/>
          </p:cNvCxnSpPr>
          <p:nvPr/>
        </p:nvCxnSpPr>
        <p:spPr bwMode="auto">
          <a:xfrm>
            <a:off x="6335713" y="4797425"/>
            <a:ext cx="0" cy="3603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098" name="Rechteck 39"/>
          <p:cNvSpPr>
            <a:spLocks noChangeArrowheads="1"/>
          </p:cNvSpPr>
          <p:nvPr/>
        </p:nvSpPr>
        <p:spPr bwMode="auto">
          <a:xfrm>
            <a:off x="6319838" y="479742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112553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537683C8-0917-43D7-8537-8BA7A8F57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94"/>
    </mc:Choice>
    <mc:Fallback xmlns="">
      <p:transition spd="slow" advTm="6494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63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2" name="Rechteck 1"/>
          <p:cNvSpPr/>
          <p:nvPr/>
        </p:nvSpPr>
        <p:spPr bwMode="auto">
          <a:xfrm>
            <a:off x="5795963" y="752475"/>
            <a:ext cx="1079500" cy="360363"/>
          </a:xfrm>
          <a:prstGeom prst="rect">
            <a:avLst/>
          </a:prstGeom>
          <a:solidFill>
            <a:srgbClr val="DDDDD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t+1 = 5</a:t>
            </a:r>
          </a:p>
        </p:txBody>
      </p:sp>
      <p:sp>
        <p:nvSpPr>
          <p:cNvPr id="90116" name="Flussdiagramm: Verzweigung 8"/>
          <p:cNvSpPr>
            <a:spLocks noChangeArrowheads="1"/>
          </p:cNvSpPr>
          <p:nvPr/>
        </p:nvSpPr>
        <p:spPr bwMode="auto">
          <a:xfrm>
            <a:off x="5219700" y="1576388"/>
            <a:ext cx="2232025" cy="1295400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Naechster_Patient 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117" name="Rechteck 15"/>
          <p:cNvSpPr>
            <a:spLocks noChangeArrowheads="1"/>
          </p:cNvSpPr>
          <p:nvPr/>
        </p:nvSpPr>
        <p:spPr bwMode="auto">
          <a:xfrm>
            <a:off x="6315075" y="2809875"/>
            <a:ext cx="4572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0118" name="Flussdiagramm: Verzweigung 13"/>
          <p:cNvSpPr>
            <a:spLocks noChangeArrowheads="1"/>
          </p:cNvSpPr>
          <p:nvPr/>
        </p:nvSpPr>
        <p:spPr bwMode="auto">
          <a:xfrm>
            <a:off x="5219700" y="3159125"/>
            <a:ext cx="2232025" cy="1296988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‚leer‘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0119" name="Gerade Verbindung mit Pfeil 23"/>
          <p:cNvCxnSpPr>
            <a:cxnSpLocks noChangeShapeType="1"/>
            <a:stCxn id="2" idx="2"/>
            <a:endCxn id="90116" idx="0"/>
          </p:cNvCxnSpPr>
          <p:nvPr/>
        </p:nvCxnSpPr>
        <p:spPr bwMode="auto">
          <a:xfrm flipH="1">
            <a:off x="6335713" y="1112838"/>
            <a:ext cx="0" cy="46355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120" name="Gerade Verbindung mit Pfeil 26"/>
          <p:cNvCxnSpPr>
            <a:cxnSpLocks noChangeShapeType="1"/>
            <a:stCxn id="90116" idx="2"/>
            <a:endCxn id="90118" idx="0"/>
          </p:cNvCxnSpPr>
          <p:nvPr/>
        </p:nvCxnSpPr>
        <p:spPr bwMode="auto">
          <a:xfrm>
            <a:off x="6335713" y="2871788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121" name="Rechteck 19"/>
          <p:cNvSpPr>
            <a:spLocks noChangeArrowheads="1"/>
          </p:cNvSpPr>
          <p:nvPr/>
        </p:nvSpPr>
        <p:spPr bwMode="auto">
          <a:xfrm>
            <a:off x="4716463" y="3519488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90122" name="Rechteck 24"/>
          <p:cNvSpPr>
            <a:spLocks noChangeArrowheads="1"/>
          </p:cNvSpPr>
          <p:nvPr/>
        </p:nvSpPr>
        <p:spPr bwMode="auto">
          <a:xfrm>
            <a:off x="6315075" y="44116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0123" name="Flussdiagramm: Verzweigung 20"/>
          <p:cNvSpPr>
            <a:spLocks noChangeArrowheads="1"/>
          </p:cNvSpPr>
          <p:nvPr/>
        </p:nvSpPr>
        <p:spPr bwMode="auto">
          <a:xfrm>
            <a:off x="5219700" y="4743450"/>
            <a:ext cx="2232025" cy="1296988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Ausziehen_Ende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0124" name="Gerade Verbindung mit Pfeil 11"/>
          <p:cNvCxnSpPr>
            <a:cxnSpLocks noChangeShapeType="1"/>
            <a:stCxn id="90118" idx="2"/>
            <a:endCxn id="90123" idx="0"/>
          </p:cNvCxnSpPr>
          <p:nvPr/>
        </p:nvCxnSpPr>
        <p:spPr bwMode="auto">
          <a:xfrm>
            <a:off x="6335713" y="4456113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125" name="Gerade Verbindung mit Pfeil 27"/>
          <p:cNvCxnSpPr>
            <a:cxnSpLocks noChangeShapeType="1"/>
            <a:stCxn id="90118" idx="1"/>
          </p:cNvCxnSpPr>
          <p:nvPr/>
        </p:nvCxnSpPr>
        <p:spPr bwMode="auto">
          <a:xfrm flipH="1" flipV="1">
            <a:off x="4572000" y="3806825"/>
            <a:ext cx="647700" cy="15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6327775"/>
            <a:ext cx="503237" cy="504825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90127" name="Gerade Verbindung mit Pfeil 32"/>
          <p:cNvCxnSpPr>
            <a:cxnSpLocks noChangeShapeType="1"/>
            <a:stCxn id="90123" idx="2"/>
            <a:endCxn id="31" idx="0"/>
          </p:cNvCxnSpPr>
          <p:nvPr/>
        </p:nvCxnSpPr>
        <p:spPr bwMode="auto">
          <a:xfrm>
            <a:off x="6335713" y="6040438"/>
            <a:ext cx="0" cy="28733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128" name="Gerade Verbindung mit Pfeil 36"/>
          <p:cNvCxnSpPr>
            <a:cxnSpLocks noChangeShapeType="1"/>
            <a:stCxn id="90123" idx="1"/>
          </p:cNvCxnSpPr>
          <p:nvPr/>
        </p:nvCxnSpPr>
        <p:spPr bwMode="auto">
          <a:xfrm flipH="1">
            <a:off x="4578350" y="5392738"/>
            <a:ext cx="64135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129" name="Rechteck 38"/>
          <p:cNvSpPr>
            <a:spLocks noChangeArrowheads="1"/>
          </p:cNvSpPr>
          <p:nvPr/>
        </p:nvSpPr>
        <p:spPr bwMode="auto">
          <a:xfrm>
            <a:off x="4716463" y="510381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90130" name="Rechteck 39"/>
          <p:cNvSpPr>
            <a:spLocks noChangeArrowheads="1"/>
          </p:cNvSpPr>
          <p:nvPr/>
        </p:nvSpPr>
        <p:spPr bwMode="auto">
          <a:xfrm>
            <a:off x="6319838" y="596741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-7938"/>
            <a:ext cx="503237" cy="503238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90132" name="Gerade Verbindung mit Pfeil 10"/>
          <p:cNvCxnSpPr>
            <a:cxnSpLocks noChangeShapeType="1"/>
          </p:cNvCxnSpPr>
          <p:nvPr/>
        </p:nvCxnSpPr>
        <p:spPr bwMode="auto">
          <a:xfrm>
            <a:off x="6335713" y="495300"/>
            <a:ext cx="0" cy="25717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133" name="Rechteck 21"/>
          <p:cNvSpPr>
            <a:spLocks noChangeArrowheads="1"/>
          </p:cNvSpPr>
          <p:nvPr/>
        </p:nvSpPr>
        <p:spPr bwMode="auto">
          <a:xfrm>
            <a:off x="1574800" y="4995863"/>
            <a:ext cx="2997200" cy="792162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‚voll‘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Roentgen_Ende = t+6</a:t>
            </a:r>
          </a:p>
        </p:txBody>
      </p:sp>
      <p:cxnSp>
        <p:nvCxnSpPr>
          <p:cNvPr id="90134" name="Gewinkelte Verbindung 4"/>
          <p:cNvCxnSpPr>
            <a:cxnSpLocks noChangeShapeType="1"/>
            <a:stCxn id="90133" idx="2"/>
            <a:endCxn id="31" idx="2"/>
          </p:cNvCxnSpPr>
          <p:nvPr/>
        </p:nvCxnSpPr>
        <p:spPr bwMode="auto">
          <a:xfrm rot="16200000" flipH="1">
            <a:off x="4183062" y="4678363"/>
            <a:ext cx="792163" cy="3011488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Abgerundetes Rechteck 25"/>
          <p:cNvSpPr/>
          <p:nvPr/>
        </p:nvSpPr>
        <p:spPr bwMode="auto">
          <a:xfrm>
            <a:off x="112713" y="752475"/>
            <a:ext cx="914400" cy="360363"/>
          </a:xfrm>
          <a:prstGeom prst="roundRect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START</a:t>
            </a:r>
          </a:p>
        </p:txBody>
      </p:sp>
      <p:sp>
        <p:nvSpPr>
          <p:cNvPr id="90136" name="Rechteck 29"/>
          <p:cNvSpPr>
            <a:spLocks noChangeArrowheads="1"/>
          </p:cNvSpPr>
          <p:nvPr/>
        </p:nvSpPr>
        <p:spPr bwMode="auto">
          <a:xfrm>
            <a:off x="1547813" y="193675"/>
            <a:ext cx="3311525" cy="14763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tIns="0" bIns="0"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t=0; Kabine = ‚leer‘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‚leer‘; Naechster_Patient = 1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 = 100;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Anziehen_Ende = 100;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Roentgen_Ende = 100;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 = 0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 = 0</a:t>
            </a:r>
          </a:p>
        </p:txBody>
      </p:sp>
      <p:sp>
        <p:nvSpPr>
          <p:cNvPr id="90137" name="Rechteck 33"/>
          <p:cNvSpPr>
            <a:spLocks noChangeArrowheads="1"/>
          </p:cNvSpPr>
          <p:nvPr/>
        </p:nvSpPr>
        <p:spPr bwMode="auto">
          <a:xfrm>
            <a:off x="1576388" y="3248025"/>
            <a:ext cx="2995612" cy="790575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‚voll‘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Ausziehen_Ende = t+4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 = Warte_Zahl - 1</a:t>
            </a:r>
          </a:p>
        </p:txBody>
      </p:sp>
      <p:cxnSp>
        <p:nvCxnSpPr>
          <p:cNvPr id="90138" name="Gerade Verbindung mit Pfeil 9"/>
          <p:cNvCxnSpPr>
            <a:cxnSpLocks noChangeShapeType="1"/>
            <a:stCxn id="90136" idx="3"/>
            <a:endCxn id="2" idx="1"/>
          </p:cNvCxnSpPr>
          <p:nvPr/>
        </p:nvCxnSpPr>
        <p:spPr bwMode="auto">
          <a:xfrm>
            <a:off x="4859338" y="931863"/>
            <a:ext cx="936625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139" name="Gerade Verbindung mit Pfeil 16"/>
          <p:cNvCxnSpPr>
            <a:cxnSpLocks noChangeShapeType="1"/>
            <a:stCxn id="90116" idx="1"/>
            <a:endCxn id="90145" idx="3"/>
          </p:cNvCxnSpPr>
          <p:nvPr/>
        </p:nvCxnSpPr>
        <p:spPr bwMode="auto">
          <a:xfrm flipH="1">
            <a:off x="4572000" y="2224088"/>
            <a:ext cx="64770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140" name="Rechteck 35"/>
          <p:cNvSpPr>
            <a:spLocks noChangeArrowheads="1"/>
          </p:cNvSpPr>
          <p:nvPr/>
        </p:nvSpPr>
        <p:spPr bwMode="auto">
          <a:xfrm>
            <a:off x="4716463" y="1935163"/>
            <a:ext cx="4572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cxnSp>
        <p:nvCxnSpPr>
          <p:cNvPr id="90141" name="Gewinkelte Verbindung 22"/>
          <p:cNvCxnSpPr>
            <a:cxnSpLocks noChangeShapeType="1"/>
          </p:cNvCxnSpPr>
          <p:nvPr/>
        </p:nvCxnSpPr>
        <p:spPr bwMode="auto">
          <a:xfrm rot="16200000" flipH="1">
            <a:off x="4433888" y="1249362"/>
            <a:ext cx="541338" cy="3262313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142" name="Gewinkelte Verbindung 40"/>
          <p:cNvCxnSpPr>
            <a:cxnSpLocks noChangeShapeType="1"/>
            <a:stCxn id="90137" idx="2"/>
          </p:cNvCxnSpPr>
          <p:nvPr/>
        </p:nvCxnSpPr>
        <p:spPr bwMode="auto">
          <a:xfrm rot="16200000" flipH="1">
            <a:off x="4344988" y="2768600"/>
            <a:ext cx="704850" cy="3244850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Rechteck 42"/>
          <p:cNvSpPr/>
          <p:nvPr/>
        </p:nvSpPr>
        <p:spPr bwMode="auto">
          <a:xfrm>
            <a:off x="8244408" y="654988"/>
            <a:ext cx="554360" cy="5184576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>
              <a:defRPr/>
            </a:pPr>
            <a:r>
              <a:rPr lang="de-DE" sz="16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GESAMTDARSTELLUNG</a:t>
            </a:r>
          </a:p>
        </p:txBody>
      </p:sp>
      <p:cxnSp>
        <p:nvCxnSpPr>
          <p:cNvPr id="90144" name="Gerade Verbindung mit Pfeil 47"/>
          <p:cNvCxnSpPr>
            <a:cxnSpLocks noChangeShapeType="1"/>
            <a:stCxn id="26" idx="3"/>
            <a:endCxn id="90136" idx="1"/>
          </p:cNvCxnSpPr>
          <p:nvPr/>
        </p:nvCxnSpPr>
        <p:spPr bwMode="auto">
          <a:xfrm>
            <a:off x="1027113" y="931863"/>
            <a:ext cx="520700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0145" name="Rechteck 31"/>
          <p:cNvSpPr>
            <a:spLocks noChangeArrowheads="1"/>
          </p:cNvSpPr>
          <p:nvPr/>
        </p:nvSpPr>
        <p:spPr bwMode="auto">
          <a:xfrm>
            <a:off x="1574800" y="1827213"/>
            <a:ext cx="2997200" cy="792162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Naechster Patient = t+10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 = Patienten_Zahl + 1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Warte_Zahl = Warte_Zahl + 1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DB7CF84E-7B88-40FF-86E0-6D4F9C01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164"/>
    </mc:Choice>
    <mc:Fallback xmlns="">
      <p:transition spd="slow" advTm="60164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 bwMode="auto">
          <a:xfrm>
            <a:off x="0" y="-9525"/>
            <a:ext cx="9144000" cy="687546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0" bIns="0"/>
          <a:lstStyle/>
          <a:p>
            <a:pPr>
              <a:defRPr/>
            </a:pPr>
            <a:endParaRPr lang="de-DE" b="1" dirty="0"/>
          </a:p>
        </p:txBody>
      </p:sp>
      <p:sp>
        <p:nvSpPr>
          <p:cNvPr id="91139" name="Flussdiagramm: Verzweigung 13"/>
          <p:cNvSpPr>
            <a:spLocks noChangeArrowheads="1"/>
          </p:cNvSpPr>
          <p:nvPr/>
        </p:nvSpPr>
        <p:spPr bwMode="auto">
          <a:xfrm>
            <a:off x="5219700" y="1916113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Roentgen_Ende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140" name="Gerade Verbindung mit Pfeil 26"/>
          <p:cNvCxnSpPr>
            <a:cxnSpLocks noChangeShapeType="1"/>
            <a:endCxn id="91139" idx="0"/>
          </p:cNvCxnSpPr>
          <p:nvPr/>
        </p:nvCxnSpPr>
        <p:spPr bwMode="auto">
          <a:xfrm>
            <a:off x="6335713" y="1628775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141" name="Rechteck 24"/>
          <p:cNvSpPr>
            <a:spLocks noChangeArrowheads="1"/>
          </p:cNvSpPr>
          <p:nvPr/>
        </p:nvSpPr>
        <p:spPr bwMode="auto">
          <a:xfrm>
            <a:off x="6315075" y="3168650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91142" name="Flussdiagramm: Verzweigung 20"/>
          <p:cNvSpPr>
            <a:spLocks noChangeArrowheads="1"/>
          </p:cNvSpPr>
          <p:nvPr/>
        </p:nvSpPr>
        <p:spPr bwMode="auto">
          <a:xfrm>
            <a:off x="5219700" y="3500438"/>
            <a:ext cx="2232025" cy="1296987"/>
          </a:xfrm>
          <a:prstGeom prst="flowChartDecision">
            <a:avLst/>
          </a:prstGeom>
          <a:solidFill>
            <a:srgbClr val="FFFF66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/>
          <a:lstStyle/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 = Anziehen_Ende</a:t>
            </a:r>
          </a:p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de-DE" sz="1600" b="1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143" name="Gerade Verbindung mit Pfeil 11"/>
          <p:cNvCxnSpPr>
            <a:cxnSpLocks noChangeShapeType="1"/>
            <a:stCxn id="91139" idx="2"/>
            <a:endCxn id="91142" idx="0"/>
          </p:cNvCxnSpPr>
          <p:nvPr/>
        </p:nvCxnSpPr>
        <p:spPr bwMode="auto">
          <a:xfrm>
            <a:off x="6335713" y="3213100"/>
            <a:ext cx="0" cy="2873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Ellipse 30"/>
          <p:cNvSpPr>
            <a:spLocks noChangeAspect="1"/>
          </p:cNvSpPr>
          <p:nvPr/>
        </p:nvSpPr>
        <p:spPr bwMode="auto">
          <a:xfrm>
            <a:off x="6084888" y="515778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91145" name="Gerade Verbindung mit Pfeil 32"/>
          <p:cNvCxnSpPr>
            <a:cxnSpLocks noChangeShapeType="1"/>
            <a:stCxn id="91142" idx="2"/>
            <a:endCxn id="31" idx="0"/>
          </p:cNvCxnSpPr>
          <p:nvPr/>
        </p:nvCxnSpPr>
        <p:spPr bwMode="auto">
          <a:xfrm>
            <a:off x="6335713" y="4797425"/>
            <a:ext cx="0" cy="3603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146" name="Rechteck 39"/>
          <p:cNvSpPr>
            <a:spLocks noChangeArrowheads="1"/>
          </p:cNvSpPr>
          <p:nvPr/>
        </p:nvSpPr>
        <p:spPr bwMode="auto">
          <a:xfrm>
            <a:off x="6319838" y="479742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Ellipse 28"/>
          <p:cNvSpPr>
            <a:spLocks noChangeAspect="1"/>
          </p:cNvSpPr>
          <p:nvPr/>
        </p:nvSpPr>
        <p:spPr bwMode="auto">
          <a:xfrm>
            <a:off x="6084888" y="1125538"/>
            <a:ext cx="503237" cy="503237"/>
          </a:xfrm>
          <a:prstGeom prst="ellipse">
            <a:avLst/>
          </a:prstGeom>
          <a:solidFill>
            <a:srgbClr val="00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de-DE" sz="1600" b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1148" name="Rechteck 12"/>
          <p:cNvSpPr>
            <a:spLocks noChangeArrowheads="1"/>
          </p:cNvSpPr>
          <p:nvPr/>
        </p:nvSpPr>
        <p:spPr bwMode="auto">
          <a:xfrm>
            <a:off x="1331913" y="2168525"/>
            <a:ext cx="2987675" cy="792163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Roentgen = ‚leer‘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Anziehen_Ende = t+5</a:t>
            </a:r>
          </a:p>
        </p:txBody>
      </p:sp>
      <p:sp>
        <p:nvSpPr>
          <p:cNvPr id="91149" name="Rechteck 14"/>
          <p:cNvSpPr>
            <a:spLocks noChangeArrowheads="1"/>
          </p:cNvSpPr>
          <p:nvPr/>
        </p:nvSpPr>
        <p:spPr bwMode="auto">
          <a:xfrm>
            <a:off x="1331913" y="3752850"/>
            <a:ext cx="2987675" cy="792163"/>
          </a:xfrm>
          <a:prstGeom prst="rect">
            <a:avLst/>
          </a:prstGeom>
          <a:solidFill>
            <a:srgbClr val="FF99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Kabine = ‚leer‘</a:t>
            </a:r>
          </a:p>
          <a:p>
            <a:r>
              <a:rPr lang="de-DE" sz="14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Patienten_Zahl = Patienten_Zahl - 1</a:t>
            </a:r>
          </a:p>
        </p:txBody>
      </p:sp>
      <p:cxnSp>
        <p:nvCxnSpPr>
          <p:cNvPr id="91150" name="Gerade Verbindung mit Pfeil 2"/>
          <p:cNvCxnSpPr>
            <a:cxnSpLocks noChangeShapeType="1"/>
            <a:stCxn id="91139" idx="1"/>
            <a:endCxn id="91148" idx="3"/>
          </p:cNvCxnSpPr>
          <p:nvPr/>
        </p:nvCxnSpPr>
        <p:spPr bwMode="auto">
          <a:xfrm flipH="1">
            <a:off x="4319588" y="2565400"/>
            <a:ext cx="900112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151" name="Rechteck 16"/>
          <p:cNvSpPr>
            <a:spLocks noChangeArrowheads="1"/>
          </p:cNvSpPr>
          <p:nvPr/>
        </p:nvSpPr>
        <p:spPr bwMode="auto">
          <a:xfrm>
            <a:off x="4572000" y="2276475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cxnSp>
        <p:nvCxnSpPr>
          <p:cNvPr id="91152" name="Gerade Verbindung mit Pfeil 6"/>
          <p:cNvCxnSpPr>
            <a:cxnSpLocks noChangeShapeType="1"/>
            <a:stCxn id="91142" idx="1"/>
          </p:cNvCxnSpPr>
          <p:nvPr/>
        </p:nvCxnSpPr>
        <p:spPr bwMode="auto">
          <a:xfrm flipH="1">
            <a:off x="4319588" y="4149725"/>
            <a:ext cx="900112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153" name="Rechteck 21"/>
          <p:cNvSpPr>
            <a:spLocks noChangeArrowheads="1"/>
          </p:cNvSpPr>
          <p:nvPr/>
        </p:nvSpPr>
        <p:spPr bwMode="auto">
          <a:xfrm>
            <a:off x="4572000" y="3860800"/>
            <a:ext cx="457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sz="1600" b="1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cxnSp>
        <p:nvCxnSpPr>
          <p:cNvPr id="91154" name="Gewinkelte Verbindung 9"/>
          <p:cNvCxnSpPr>
            <a:cxnSpLocks noChangeShapeType="1"/>
            <a:stCxn id="91148" idx="2"/>
          </p:cNvCxnSpPr>
          <p:nvPr/>
        </p:nvCxnSpPr>
        <p:spPr bwMode="auto">
          <a:xfrm rot="16200000" flipH="1">
            <a:off x="4256882" y="1529556"/>
            <a:ext cx="539750" cy="3402013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155" name="Gewinkelte Verbindung 18"/>
          <p:cNvCxnSpPr>
            <a:cxnSpLocks noChangeShapeType="1"/>
            <a:stCxn id="91149" idx="2"/>
            <a:endCxn id="31" idx="2"/>
          </p:cNvCxnSpPr>
          <p:nvPr/>
        </p:nvCxnSpPr>
        <p:spPr bwMode="auto">
          <a:xfrm rot="16200000" flipH="1">
            <a:off x="4023519" y="3347244"/>
            <a:ext cx="863600" cy="3259138"/>
          </a:xfrm>
          <a:prstGeom prst="bentConnector2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hteck 31"/>
          <p:cNvSpPr/>
          <p:nvPr/>
        </p:nvSpPr>
        <p:spPr bwMode="auto">
          <a:xfrm>
            <a:off x="8244408" y="654988"/>
            <a:ext cx="554360" cy="5184576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wordArtVert"/>
          <a:lstStyle/>
          <a:p>
            <a:pPr>
              <a:defRPr/>
            </a:pPr>
            <a:r>
              <a:rPr lang="de-DE" sz="1600" b="1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GESAMTDARSTELLUNG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57661590-2FAD-4857-9574-56C7F53CE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34"/>
    </mc:Choice>
    <mc:Fallback xmlns="">
      <p:transition spd="slow" advTm="8134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Ankunftslisten</a:t>
            </a:r>
            <a:endParaRPr lang="de-DE" b="1" dirty="0"/>
          </a:p>
        </p:txBody>
      </p:sp>
      <p:graphicFrame>
        <p:nvGraphicFramePr>
          <p:cNvPr id="1492081" name="Group 1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193616"/>
              </p:ext>
            </p:extLst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Zeitpunkt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Ereignis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Ankunft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Patient 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t=11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Ankunft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Patient 2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t=21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Ankunft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Patient 3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t=31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Ankunft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Patient 4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t=41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Ankunft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Patient 5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t=51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Ankunft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Patient 6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t=61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Ankunft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Patient 7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...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...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63F88500-55D0-4CC6-A863-BB5505ED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78"/>
    </mc:Choice>
    <mc:Fallback xmlns="">
      <p:transition spd="slow" advTm="17878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Kabinenbelegung</a:t>
            </a:r>
            <a:endParaRPr lang="de-DE" b="1" dirty="0"/>
          </a:p>
        </p:txBody>
      </p:sp>
      <p:graphicFrame>
        <p:nvGraphicFramePr>
          <p:cNvPr id="149306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444855"/>
              </p:ext>
            </p:extLst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Zeitpunkt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Ereignis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t=1-15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Besetzt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von Patient 1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t=16-30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Besetzt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von Patient 2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t=31-45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Besetzt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von Patient 3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t=46-60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Besetzt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von Patient 4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t=61-...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Besetzt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 von Patient 5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5CDE28BE-699E-4A27-84B2-D4B6A3353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63"/>
    </mc:Choice>
    <mc:Fallback xmlns="">
      <p:transition spd="slow" advTm="18763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Röntgenbelegung</a:t>
            </a:r>
            <a:endParaRPr lang="de-DE" b="1" dirty="0"/>
          </a:p>
        </p:txBody>
      </p:sp>
      <p:graphicFrame>
        <p:nvGraphicFramePr>
          <p:cNvPr id="149414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22068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Zeitpunkt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Ereignis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t=1-4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Leer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t=5..10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Besetzt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von Patient 1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t=11..19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Leer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t=20..25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Besetzt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von Patient 2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t=26..34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Leer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t=35..40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Besetzt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von Patient 3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t=41..49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Leer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t=50..55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Besetzt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von Patient 4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t=56..64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Leer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7E102A83-4E3D-4A44-A876-D5E73C26E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800"/>
    </mc:Choice>
    <mc:Fallback xmlns="">
      <p:transition spd="slow" advTm="298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Warteraumbelegung</a:t>
            </a:r>
            <a:endParaRPr lang="de-DE" b="1" dirty="0"/>
          </a:p>
        </p:txBody>
      </p:sp>
      <p:graphicFrame>
        <p:nvGraphicFramePr>
          <p:cNvPr id="1495166" name="Group 1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012401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Zeitpunkt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Ereignis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t=1-10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Leer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t=11-15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Patient 2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wartet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t=16-20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Leer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t=21-30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Patient 3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wartet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t=31-40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Patient 4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wartet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t=41-45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Patient 4 und Patient 5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warten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2750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t=45-50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Patient 5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wartet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t=51-60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Patient 5 und Patient 6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warten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t=61-70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Patient 6 und Patient 7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warten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BE55CEBE-01FD-44CF-AC72-345E8DA69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64"/>
    </mc:Choice>
    <mc:Fallback xmlns="">
      <p:transition spd="slow" advTm="16264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Ergebnisse</a:t>
            </a:r>
            <a:endParaRPr lang="de-DE" b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/>
              <a:t>Es handelt sich um einen unrealistischen First-Come, First-Served </a:t>
            </a:r>
            <a:r>
              <a:rPr lang="de-DE" sz="2800"/>
              <a:t>(FIFO) Fall.</a:t>
            </a:r>
          </a:p>
          <a:p>
            <a:pPr eaLnBrk="1" hangingPunct="1">
              <a:lnSpc>
                <a:spcPct val="90000"/>
              </a:lnSpc>
            </a:pPr>
            <a:r>
              <a:rPr lang="de-DE" sz="2800"/>
              <a:t>Deterministische Ankünfte sind unrealistisch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400"/>
              <a:t>Merke: Relevante Warteschlangen entstehen nicht durch </a:t>
            </a:r>
            <a:r>
              <a:rPr lang="el-GR" sz="2400"/>
              <a:t>λ</a:t>
            </a:r>
            <a:r>
              <a:rPr lang="de-DE" sz="2400"/>
              <a:t>&gt;</a:t>
            </a:r>
            <a:r>
              <a:rPr lang="el-GR" sz="2400"/>
              <a:t>μ</a:t>
            </a:r>
            <a:r>
              <a:rPr lang="de-DE" sz="2400"/>
              <a:t>, sondern durch Stochastik, d. h. durch ungenügende Synchronisation von Ankünften und Abfertigungen</a:t>
            </a:r>
            <a:endParaRPr lang="el-GR" sz="2400"/>
          </a:p>
          <a:p>
            <a:pPr eaLnBrk="1" hangingPunct="1">
              <a:lnSpc>
                <a:spcPct val="90000"/>
              </a:lnSpc>
            </a:pPr>
            <a:r>
              <a:rPr lang="de-DE" sz="2800"/>
              <a:t>Engpassbetrachtung: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400"/>
              <a:t>Die Kabine ist der Engpass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400"/>
              <a:t>Das System läuft über (</a:t>
            </a:r>
            <a:r>
              <a:rPr lang="el-GR" sz="2400"/>
              <a:t>λ</a:t>
            </a:r>
            <a:r>
              <a:rPr lang="de-DE" sz="2400"/>
              <a:t>&gt;</a:t>
            </a:r>
            <a:r>
              <a:rPr lang="el-GR" sz="2400"/>
              <a:t>μ</a:t>
            </a:r>
            <a:r>
              <a:rPr lang="de-DE" sz="240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de-DE" sz="240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9864CF9B-9216-4FD4-9F93-C2FA2EE94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066"/>
    </mc:Choice>
    <mc:Fallback xmlns="">
      <p:transition spd="slow" advTm="104066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Erweiterungen</a:t>
            </a:r>
            <a:endParaRPr lang="de-DE" b="1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AutoNum type="arabicPeriod"/>
            </a:pPr>
            <a:r>
              <a:rPr lang="de-DE"/>
              <a:t>Stochastisch verteilte Verweildauern (siehe Fallstudie im Anhang)</a:t>
            </a:r>
          </a:p>
          <a:p>
            <a:pPr eaLnBrk="1" hangingPunct="1">
              <a:buFontTx/>
              <a:buAutoNum type="arabicPeriod"/>
            </a:pPr>
            <a:r>
              <a:rPr lang="de-DE"/>
              <a:t>Mehrkabinen-Modell</a:t>
            </a:r>
          </a:p>
          <a:p>
            <a:pPr eaLnBrk="1" hangingPunct="1">
              <a:buFontTx/>
              <a:buAutoNum type="arabicPeriod"/>
            </a:pPr>
            <a:r>
              <a:rPr lang="de-DE"/>
              <a:t>Simulation unterschiedlicher Reihenfolgen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AB2DC7D6-37B0-4D4F-80A5-EFDF9DE2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740"/>
    </mc:Choice>
    <mc:Fallback xmlns="">
      <p:transition spd="slow" advTm="6574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Reihenfolgenproblem</a:t>
            </a:r>
            <a:endParaRPr lang="de-DE" b="1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/>
              <a:t>Prioritätsregeln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FIFO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LIFO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Längste Rest-Durchlaufzeit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Kürzeste Rest-Durchlaufzeit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Höchste Kundenpriorität (z. B. Krankheitsschwere, </a:t>
            </a:r>
            <a:r>
              <a:rPr lang="de-DE" dirty="0" smtClean="0"/>
              <a:t>Privatpatient*in...)</a:t>
            </a:r>
            <a:endParaRPr lang="de-DE" dirty="0"/>
          </a:p>
          <a:p>
            <a:pPr eaLnBrk="1" hangingPunct="1">
              <a:lnSpc>
                <a:spcPct val="90000"/>
              </a:lnSpc>
            </a:pPr>
            <a:r>
              <a:rPr lang="de-DE" dirty="0"/>
              <a:t>Ideal: Mischung von Prioritätsregeln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E597D07E-B0E8-4B4C-8C10-2FC790B9B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55"/>
    </mc:Choice>
    <mc:Fallback xmlns="">
      <p:transition spd="slow" advTm="10005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Prinzip</a:t>
            </a:r>
          </a:p>
        </p:txBody>
      </p:sp>
      <p:graphicFrame>
        <p:nvGraphicFramePr>
          <p:cNvPr id="53251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279783"/>
              </p:ext>
            </p:extLst>
          </p:nvPr>
        </p:nvGraphicFramePr>
        <p:xfrm>
          <a:off x="539750" y="1736725"/>
          <a:ext cx="7578725" cy="512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6" name="Picture" r:id="rId4" imgW="5228640" imgH="3534480" progId="Word.Picture.8">
                  <p:embed/>
                </p:oleObj>
              </mc:Choice>
              <mc:Fallback>
                <p:oleObj name="Picture" r:id="rId4" imgW="5228640" imgH="3534480" progId="Word.Picture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36725"/>
                        <a:ext cx="7578725" cy="512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8D61EDCB-3D8A-40BC-8032-87F1DF01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32"/>
    </mc:Choice>
    <mc:Fallback xmlns="">
      <p:transition spd="slow" advTm="23332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Simulationstools</a:t>
            </a:r>
            <a:endParaRPr lang="de-DE" b="1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dirty="0" err="1"/>
              <a:t>MedModel</a:t>
            </a:r>
            <a:r>
              <a:rPr lang="de-DE" dirty="0"/>
              <a:t> </a:t>
            </a:r>
            <a:r>
              <a:rPr lang="de-DE" dirty="0" err="1"/>
              <a:t>ProModel</a:t>
            </a:r>
            <a:r>
              <a:rPr lang="de-DE" dirty="0"/>
              <a:t>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22ABE8B5-8C24-40BE-9F10-29BCE893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1D17302B-1EB1-437D-AD93-BE7EB8E3F5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180876"/>
            <a:ext cx="6285714" cy="47047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133"/>
    </mc:Choice>
    <mc:Fallback xmlns="">
      <p:transition spd="slow" advTm="83133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/>
              <a:t>3.4 Prozessmanagement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dirty="0"/>
              <a:t>Gliederung:</a:t>
            </a:r>
          </a:p>
          <a:p>
            <a:pPr eaLnBrk="1" hangingPunct="1">
              <a:buFontTx/>
              <a:buNone/>
            </a:pPr>
            <a:r>
              <a:rPr lang="de-DE" dirty="0"/>
              <a:t>3.4.1 Grundlagen</a:t>
            </a:r>
          </a:p>
          <a:p>
            <a:pPr eaLnBrk="1" hangingPunct="1">
              <a:buFontTx/>
              <a:buNone/>
            </a:pPr>
            <a:r>
              <a:rPr lang="de-DE" dirty="0"/>
              <a:t>3.4.2 Prozesse im KH: Beispiel</a:t>
            </a:r>
          </a:p>
          <a:p>
            <a:pPr eaLnBrk="1" hangingPunct="1">
              <a:buFontTx/>
              <a:buNone/>
            </a:pPr>
            <a:r>
              <a:rPr lang="de-DE" b="1" dirty="0"/>
              <a:t>3.4.3 Warteschlangensysteme</a:t>
            </a:r>
          </a:p>
          <a:p>
            <a:pPr eaLnBrk="1" hangingPunct="1">
              <a:buFontTx/>
              <a:buNone/>
            </a:pPr>
            <a:r>
              <a:rPr lang="de-DE" b="1" dirty="0"/>
              <a:t>3.4.4 Simulation</a:t>
            </a:r>
          </a:p>
          <a:p>
            <a:pPr eaLnBrk="1" hangingPunct="1">
              <a:buFontTx/>
              <a:buNone/>
            </a:pPr>
            <a:r>
              <a:rPr lang="de-DE" dirty="0"/>
              <a:t>3.4.5 Datengewinnung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9419C8C1-2959-407E-B74F-80D2AAFF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92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495"/>
    </mc:Choice>
    <mc:Fallback xmlns="">
      <p:transition spd="slow" advTm="2649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Prinzip</a:t>
            </a:r>
          </a:p>
        </p:txBody>
      </p:sp>
      <p:graphicFrame>
        <p:nvGraphicFramePr>
          <p:cNvPr id="54275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822873"/>
              </p:ext>
            </p:extLst>
          </p:nvPr>
        </p:nvGraphicFramePr>
        <p:xfrm>
          <a:off x="539750" y="1736725"/>
          <a:ext cx="7578725" cy="512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1" name="Picture" r:id="rId4" imgW="5228640" imgH="3534480" progId="Word.Picture.8">
                  <p:embed/>
                </p:oleObj>
              </mc:Choice>
              <mc:Fallback>
                <p:oleObj name="Picture" r:id="rId4" imgW="5228640" imgH="3534480" progId="Word.Picture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36725"/>
                        <a:ext cx="7578725" cy="512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1908" name="AutoShape 4"/>
          <p:cNvSpPr>
            <a:spLocks/>
          </p:cNvSpPr>
          <p:nvPr/>
        </p:nvSpPr>
        <p:spPr bwMode="auto">
          <a:xfrm>
            <a:off x="1835150" y="1844675"/>
            <a:ext cx="2732088" cy="1166813"/>
          </a:xfrm>
          <a:prstGeom prst="borderCallout1">
            <a:avLst>
              <a:gd name="adj1" fmla="val 50961"/>
              <a:gd name="adj2" fmla="val -695"/>
              <a:gd name="adj3" fmla="val 148978"/>
              <a:gd name="adj4" fmla="val -1255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dirty="0">
                <a:effectLst/>
              </a:rPr>
              <a:t>Ankunftsrate </a:t>
            </a:r>
            <a:r>
              <a:rPr lang="el-GR" dirty="0">
                <a:effectLst/>
              </a:rPr>
              <a:t>λ</a:t>
            </a:r>
            <a:r>
              <a:rPr lang="de-DE" dirty="0">
                <a:effectLst/>
              </a:rPr>
              <a:t>: Zahl der Ankünfte in </a:t>
            </a:r>
            <a:r>
              <a:rPr lang="el-GR" dirty="0">
                <a:effectLst/>
              </a:rPr>
              <a:t>Δ</a:t>
            </a:r>
            <a:r>
              <a:rPr lang="de-DE" dirty="0">
                <a:effectLst/>
              </a:rPr>
              <a:t>t</a:t>
            </a:r>
          </a:p>
          <a:p>
            <a:pPr>
              <a:defRPr/>
            </a:pPr>
            <a:endParaRPr lang="el-GR" dirty="0">
              <a:effectLst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AA1D8FE6-8AB3-4E69-87ED-98A126D54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78"/>
    </mc:Choice>
    <mc:Fallback xmlns="">
      <p:transition spd="slow" advTm="1817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Prinzip</a:t>
            </a:r>
          </a:p>
        </p:txBody>
      </p:sp>
      <p:graphicFrame>
        <p:nvGraphicFramePr>
          <p:cNvPr id="55299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305618"/>
              </p:ext>
            </p:extLst>
          </p:nvPr>
        </p:nvGraphicFramePr>
        <p:xfrm>
          <a:off x="539750" y="1736725"/>
          <a:ext cx="7578725" cy="512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6" name="Picture" r:id="rId4" imgW="5228640" imgH="3534480" progId="Word.Picture.8">
                  <p:embed/>
                </p:oleObj>
              </mc:Choice>
              <mc:Fallback>
                <p:oleObj name="Picture" r:id="rId4" imgW="5228640" imgH="3534480" progId="Word.Picture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36725"/>
                        <a:ext cx="7578725" cy="512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2932" name="AutoShape 4"/>
          <p:cNvSpPr>
            <a:spLocks/>
          </p:cNvSpPr>
          <p:nvPr/>
        </p:nvSpPr>
        <p:spPr bwMode="auto">
          <a:xfrm>
            <a:off x="1111250" y="1844675"/>
            <a:ext cx="2732088" cy="1166813"/>
          </a:xfrm>
          <a:prstGeom prst="borderCallout1">
            <a:avLst>
              <a:gd name="adj1" fmla="val 50999"/>
              <a:gd name="adj2" fmla="val 100372"/>
              <a:gd name="adj3" fmla="val 157958"/>
              <a:gd name="adj4" fmla="val 109241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dirty="0">
                <a:effectLst/>
              </a:rPr>
              <a:t>Zahl der Plätze im Warteraum</a:t>
            </a:r>
          </a:p>
          <a:p>
            <a:pPr>
              <a:defRPr/>
            </a:pPr>
            <a:endParaRPr lang="el-GR" dirty="0">
              <a:effectLst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687AD83A-01E8-4A51-BE46-581BEF1B4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49"/>
    </mc:Choice>
    <mc:Fallback xmlns="">
      <p:transition spd="slow" advTm="2274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Prinzip</a:t>
            </a:r>
          </a:p>
        </p:txBody>
      </p:sp>
      <p:graphicFrame>
        <p:nvGraphicFramePr>
          <p:cNvPr id="5632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957670"/>
              </p:ext>
            </p:extLst>
          </p:nvPr>
        </p:nvGraphicFramePr>
        <p:xfrm>
          <a:off x="539750" y="1736725"/>
          <a:ext cx="7578725" cy="512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9" name="Picture" r:id="rId4" imgW="5228640" imgH="3534480" progId="Word.Picture.8">
                  <p:embed/>
                </p:oleObj>
              </mc:Choice>
              <mc:Fallback>
                <p:oleObj name="Picture" r:id="rId4" imgW="5228640" imgH="3534480" progId="Word.Picture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36725"/>
                        <a:ext cx="7578725" cy="512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3956" name="AutoShape 4"/>
          <p:cNvSpPr>
            <a:spLocks/>
          </p:cNvSpPr>
          <p:nvPr/>
        </p:nvSpPr>
        <p:spPr bwMode="auto">
          <a:xfrm>
            <a:off x="250825" y="1773238"/>
            <a:ext cx="3889375" cy="1238250"/>
          </a:xfrm>
          <a:prstGeom prst="borderCallout1">
            <a:avLst>
              <a:gd name="adj1" fmla="val 50341"/>
              <a:gd name="adj2" fmla="val 100019"/>
              <a:gd name="adj3" fmla="val 134102"/>
              <a:gd name="adj4" fmla="val 149144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•"/>
              <a:defRPr/>
            </a:pPr>
            <a:r>
              <a:rPr lang="de-DE" dirty="0">
                <a:effectLst/>
              </a:rPr>
              <a:t>Zahl der Abfertigungskanäle</a:t>
            </a:r>
          </a:p>
          <a:p>
            <a:pPr>
              <a:buFontTx/>
              <a:buChar char="•"/>
              <a:defRPr/>
            </a:pPr>
            <a:r>
              <a:rPr lang="de-DE" dirty="0">
                <a:effectLst/>
              </a:rPr>
              <a:t>Abfertigungsrate </a:t>
            </a:r>
            <a:r>
              <a:rPr lang="el-GR" dirty="0">
                <a:effectLst/>
              </a:rPr>
              <a:t>μ</a:t>
            </a:r>
            <a:r>
              <a:rPr lang="de-DE" dirty="0">
                <a:effectLst/>
              </a:rPr>
              <a:t>: Zahl der   </a:t>
            </a:r>
          </a:p>
          <a:p>
            <a:pPr>
              <a:defRPr/>
            </a:pPr>
            <a:r>
              <a:rPr lang="de-DE" dirty="0">
                <a:effectLst/>
              </a:rPr>
              <a:t>  Abfertigungen pro Kanal in </a:t>
            </a:r>
            <a:r>
              <a:rPr lang="el-GR" dirty="0">
                <a:effectLst/>
              </a:rPr>
              <a:t>Δ</a:t>
            </a:r>
            <a:r>
              <a:rPr lang="de-DE" dirty="0">
                <a:effectLst/>
              </a:rPr>
              <a:t>t</a:t>
            </a:r>
            <a:endParaRPr lang="el-GR" dirty="0">
              <a:effectLst/>
            </a:endParaRPr>
          </a:p>
          <a:p>
            <a:pPr>
              <a:defRPr/>
            </a:pPr>
            <a:endParaRPr lang="el-GR" dirty="0">
              <a:effectLst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2AC28D93-1541-465D-BCDA-E6AADDDC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730"/>
    </mc:Choice>
    <mc:Fallback xmlns="">
      <p:transition spd="slow" advTm="7673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Prinzip</a:t>
            </a:r>
            <a:endParaRPr lang="de-DE" b="1" dirty="0"/>
          </a:p>
        </p:txBody>
      </p:sp>
      <p:graphicFrame>
        <p:nvGraphicFramePr>
          <p:cNvPr id="5734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428143"/>
              </p:ext>
            </p:extLst>
          </p:nvPr>
        </p:nvGraphicFramePr>
        <p:xfrm>
          <a:off x="539750" y="1736725"/>
          <a:ext cx="7578725" cy="512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6" name="Picture" r:id="rId4" imgW="5228640" imgH="3534480" progId="Word.Picture.8">
                  <p:embed/>
                </p:oleObj>
              </mc:Choice>
              <mc:Fallback>
                <p:oleObj name="Picture" r:id="rId4" imgW="5228640" imgH="3534480" progId="Word.Picture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736725"/>
                        <a:ext cx="7578725" cy="512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4981" name="AutoShape 5"/>
          <p:cNvSpPr>
            <a:spLocks/>
          </p:cNvSpPr>
          <p:nvPr/>
        </p:nvSpPr>
        <p:spPr bwMode="auto">
          <a:xfrm rot="16200000">
            <a:off x="3455194" y="1737519"/>
            <a:ext cx="2087563" cy="6911975"/>
          </a:xfrm>
          <a:prstGeom prst="leftBrace">
            <a:avLst>
              <a:gd name="adj1" fmla="val 27592"/>
              <a:gd name="adj2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1763713" y="6237288"/>
            <a:ext cx="5472112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2400">
                <a:effectLst/>
              </a:rPr>
              <a:t>Verkehrsdichte </a:t>
            </a:r>
            <a:r>
              <a:rPr lang="el-GR" sz="2400">
                <a:effectLst/>
              </a:rPr>
              <a:t>ρ</a:t>
            </a:r>
            <a:r>
              <a:rPr lang="de-DE" sz="2400">
                <a:effectLst/>
              </a:rPr>
              <a:t>=</a:t>
            </a:r>
            <a:r>
              <a:rPr lang="el-GR" sz="2400">
                <a:effectLst/>
              </a:rPr>
              <a:t>λ</a:t>
            </a:r>
            <a:r>
              <a:rPr lang="de-DE" sz="2400">
                <a:effectLst/>
              </a:rPr>
              <a:t>/</a:t>
            </a:r>
            <a:r>
              <a:rPr lang="el-GR" sz="2400">
                <a:effectLst/>
              </a:rPr>
              <a:t>μ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A529C7BB-A6FB-4677-9C97-01F8D6481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0D993-E041-4B8C-993D-67EC0696B67C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69"/>
    </mc:Choice>
    <mc:Fallback xmlns="">
      <p:transition spd="slow" advTm="4006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1513</Words>
  <Application>Microsoft Office PowerPoint</Application>
  <PresentationFormat>Bildschirmpräsentation (4:3)</PresentationFormat>
  <Paragraphs>632</Paragraphs>
  <Slides>51</Slides>
  <Notes>29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51</vt:i4>
      </vt:variant>
    </vt:vector>
  </HeadingPairs>
  <TitlesOfParts>
    <vt:vector size="59" baseType="lpstr">
      <vt:lpstr>Arial</vt:lpstr>
      <vt:lpstr>Calibri</vt:lpstr>
      <vt:lpstr>Tahoma</vt:lpstr>
      <vt:lpstr>Times New Roman</vt:lpstr>
      <vt:lpstr>Larissa</vt:lpstr>
      <vt:lpstr>Picture</vt:lpstr>
      <vt:lpstr>Formel</vt:lpstr>
      <vt:lpstr>Diagramm</vt:lpstr>
      <vt:lpstr>GESUNDHEITSMANAGEMENT II Teil 3b-3    Prof. Dr. Steffen Fleßa  Lehrstuhl für Allgemeine Betriebswirtschaftslehre  und Gesundheitsmanagement Universität Greifswald </vt:lpstr>
      <vt:lpstr>Gliederung</vt:lpstr>
      <vt:lpstr>3.4 Prozessmanagement</vt:lpstr>
      <vt:lpstr>3.4.3 Warteschlangensysteme</vt:lpstr>
      <vt:lpstr>Prinzip</vt:lpstr>
      <vt:lpstr>Prinzip</vt:lpstr>
      <vt:lpstr>Prinzip</vt:lpstr>
      <vt:lpstr>Prinzip</vt:lpstr>
      <vt:lpstr>Prinzip</vt:lpstr>
      <vt:lpstr>Verteilungen</vt:lpstr>
      <vt:lpstr>Poissonverteilung</vt:lpstr>
      <vt:lpstr>Poissonverteilung</vt:lpstr>
      <vt:lpstr>Verteilungen</vt:lpstr>
      <vt:lpstr>Negativ-Exponentialverteilung</vt:lpstr>
      <vt:lpstr>Gleichverteilung</vt:lpstr>
      <vt:lpstr>Modelltypen</vt:lpstr>
      <vt:lpstr>Lösung von Warteschlangenproblemen</vt:lpstr>
      <vt:lpstr>Analytische Lösung: einige Beispiele für M/M/1: (∞/FIFO)</vt:lpstr>
      <vt:lpstr>Probleme der analytischen Vorgehensweise</vt:lpstr>
      <vt:lpstr>Simulation</vt:lpstr>
      <vt:lpstr>Beispiel I: Deterministische Simulation einer einfachen Röntgenstation</vt:lpstr>
      <vt:lpstr>Ablaufplan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Ankunftslisten</vt:lpstr>
      <vt:lpstr>Kabinenbelegung</vt:lpstr>
      <vt:lpstr>Röntgenbelegung</vt:lpstr>
      <vt:lpstr>Warteraumbelegung</vt:lpstr>
      <vt:lpstr>Ergebnisse</vt:lpstr>
      <vt:lpstr>Erweiterungen</vt:lpstr>
      <vt:lpstr>Reihenfolgenproblem</vt:lpstr>
      <vt:lpstr>Simulationstools</vt:lpstr>
      <vt:lpstr>3.4 Prozessmanagement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458</cp:revision>
  <cp:lastPrinted>2013-06-20T08:12:13Z</cp:lastPrinted>
  <dcterms:created xsi:type="dcterms:W3CDTF">2003-05-27T08:12:45Z</dcterms:created>
  <dcterms:modified xsi:type="dcterms:W3CDTF">2024-01-30T14:13:11Z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