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1"/>
  </p:sldMasterIdLst>
  <p:notesMasterIdLst>
    <p:notesMasterId r:id="rId7"/>
  </p:notesMasterIdLst>
  <p:handoutMasterIdLst>
    <p:handoutMasterId r:id="rId8"/>
  </p:handoutMasterIdLst>
  <p:sldIdLst>
    <p:sldId id="1138" r:id="rId2"/>
    <p:sldId id="1143" r:id="rId3"/>
    <p:sldId id="1149" r:id="rId4"/>
    <p:sldId id="1108" r:id="rId5"/>
    <p:sldId id="1144" r:id="rId6"/>
  </p:sldIdLst>
  <p:sldSz cx="9144000" cy="6858000" type="screen4x3"/>
  <p:notesSz cx="6797675" cy="9926638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54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000000"/>
    <a:srgbClr val="DDDDDD"/>
    <a:srgbClr val="FFCCFF"/>
    <a:srgbClr val="FFCCCC"/>
    <a:srgbClr val="FF0000"/>
    <a:srgbClr val="FFFFFF"/>
    <a:srgbClr val="FFFFCC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767" autoAdjust="0"/>
    <p:restoredTop sz="61661" autoAdjust="0"/>
  </p:normalViewPr>
  <p:slideViewPr>
    <p:cSldViewPr>
      <p:cViewPr varScale="1">
        <p:scale>
          <a:sx n="95" d="100"/>
          <a:sy n="95" d="100"/>
        </p:scale>
        <p:origin x="1238" y="53"/>
      </p:cViewPr>
      <p:guideLst>
        <p:guide orient="horz" pos="2160"/>
        <p:guide pos="2544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95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747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747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747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89ACBCD0-BDCB-46D5-884F-52F24DFA2D4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9483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4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9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57" y="4715153"/>
            <a:ext cx="4984962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Klicken Sie, um die Formate des Vorlagentextes zu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149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49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</a:defRPr>
            </a:lvl1pPr>
          </a:lstStyle>
          <a:p>
            <a:pPr>
              <a:defRPr/>
            </a:pPr>
            <a:fld id="{3E1CCCA2-50D3-4411-B728-5E97B55AE13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94725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083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dirty="0">
              <a:latin typeface="+mn-lt"/>
            </a:endParaRPr>
          </a:p>
        </p:txBody>
      </p:sp>
      <p:sp>
        <p:nvSpPr>
          <p:cNvPr id="174084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889" indent="-285726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2907" indent="-228581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070" indent="-228581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232" indent="-228581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395" indent="-228581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559" indent="-228581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8722" indent="-228581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5884" indent="-228581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0D391168-26D1-4B2E-B610-04E7843715D5}" type="slidenum">
              <a:rPr lang="de-DE" sz="1200"/>
              <a:pPr eaLnBrk="1" hangingPunct="1"/>
              <a:t>1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11005074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1CCCA2-50D3-4411-B728-5E97B55AE13A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88591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1CCCA2-50D3-4411-B728-5E97B55AE13A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09510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1CCCA2-50D3-4411-B728-5E97B55AE13A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1517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1CCCA2-50D3-4411-B728-5E97B55AE13A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3810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0C847-7BA6-4B59-9B1D-7C907981884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1078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347A0C-C6EC-4AF9-AA11-DB79D17B8EF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4077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5EF3C2-40A6-4CD5-88DF-0F43B67C38F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89310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09276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457200" y="1905000"/>
            <a:ext cx="8229600" cy="4114800"/>
          </a:xfrm>
        </p:spPr>
        <p:txBody>
          <a:bodyPr rtlCol="0">
            <a:normAutofit/>
          </a:bodyPr>
          <a:lstStyle/>
          <a:p>
            <a:pPr lvl="0"/>
            <a:endParaRPr lang="de-DE" noProof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0580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60D993-E041-4B8C-993D-67EC0696B67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9913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2BAB78-9151-41EC-9913-2A1787EB8AC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8864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59DFF9-37E6-4EC6-AC36-E2A6071CD50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8287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5586E-E67B-4BC1-93FE-22B319214B1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0595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99686D-A88D-4221-A521-A462960675B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0989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ECF81D-00ED-4BFC-AA75-6FBB048F997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3331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26A84-539C-4D02-9643-0A751E65BD9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3424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A91AF8-3564-499E-8D8B-69007961791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2513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D6C0883-7855-47A7-8E74-C78F5C58166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4" r:id="rId12"/>
    <p:sldLayoutId id="2147483765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92150"/>
            <a:ext cx="9144000" cy="511333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de-DE" sz="4000" b="1" dirty="0">
                <a:cs typeface="Times New Roman" charset="0"/>
              </a:rPr>
              <a:t>GESUNDHEITSMANAGEMENT II</a:t>
            </a:r>
            <a:br>
              <a:rPr lang="de-DE" sz="4000" b="1" dirty="0">
                <a:cs typeface="Times New Roman" charset="0"/>
              </a:rPr>
            </a:br>
            <a:r>
              <a:rPr lang="de-DE" sz="4000" b="1" dirty="0">
                <a:cs typeface="Times New Roman" charset="0"/>
              </a:rPr>
              <a:t>Teil </a:t>
            </a:r>
            <a:r>
              <a:rPr lang="de-DE" sz="4000" b="1" dirty="0" smtClean="0">
                <a:cs typeface="Times New Roman" charset="0"/>
              </a:rPr>
              <a:t>3b-4</a:t>
            </a:r>
            <a:r>
              <a:rPr lang="de-DE" sz="4000" b="1" dirty="0">
                <a:cs typeface="Times New Roman" charset="0"/>
              </a:rPr>
              <a:t/>
            </a:r>
            <a:br>
              <a:rPr lang="de-DE" sz="4000" b="1" dirty="0">
                <a:cs typeface="Times New Roman" charset="0"/>
              </a:rPr>
            </a:br>
            <a:r>
              <a:rPr lang="de-DE" sz="4000" b="1" dirty="0">
                <a:cs typeface="Times New Roman" charset="0"/>
              </a:rPr>
              <a:t/>
            </a:r>
            <a:br>
              <a:rPr lang="de-DE" sz="4000" b="1" dirty="0">
                <a:cs typeface="Times New Roman" charset="0"/>
              </a:rPr>
            </a:br>
            <a:r>
              <a:rPr lang="de-DE" sz="4000" b="1" dirty="0">
                <a:cs typeface="Times New Roman" charset="0"/>
              </a:rPr>
              <a:t/>
            </a:r>
            <a:br>
              <a:rPr lang="de-DE" sz="4000" b="1" dirty="0">
                <a:cs typeface="Times New Roman" charset="0"/>
              </a:rPr>
            </a:br>
            <a:r>
              <a:rPr lang="de-DE" sz="4000" b="1" dirty="0">
                <a:cs typeface="Times New Roman" charset="0"/>
              </a:rPr>
              <a:t/>
            </a:r>
            <a:br>
              <a:rPr lang="de-DE" sz="4000" b="1" dirty="0">
                <a:cs typeface="Times New Roman" charset="0"/>
              </a:rPr>
            </a:br>
            <a:r>
              <a:rPr lang="de-DE" sz="2400" b="1" dirty="0">
                <a:cs typeface="Times New Roman" charset="0"/>
              </a:rPr>
              <a:t>Prof. Dr. Steffen Fleßa</a:t>
            </a:r>
            <a:br>
              <a:rPr lang="de-DE" sz="2400" b="1" dirty="0">
                <a:cs typeface="Times New Roman" charset="0"/>
              </a:rPr>
            </a:br>
            <a:r>
              <a:rPr lang="de-DE" sz="2400" b="1" dirty="0">
                <a:cs typeface="Times New Roman" charset="0"/>
              </a:rPr>
              <a:t/>
            </a:r>
            <a:br>
              <a:rPr lang="de-DE" sz="2400" b="1" dirty="0">
                <a:cs typeface="Times New Roman" charset="0"/>
              </a:rPr>
            </a:br>
            <a:r>
              <a:rPr lang="de-DE" sz="2400" b="1" dirty="0">
                <a:cs typeface="Times New Roman" charset="0"/>
              </a:rPr>
              <a:t>Lehrstuhl für Allgemeine Betriebswirtschaftslehre </a:t>
            </a:r>
            <a:br>
              <a:rPr lang="de-DE" sz="2400" b="1" dirty="0">
                <a:cs typeface="Times New Roman" charset="0"/>
              </a:rPr>
            </a:br>
            <a:r>
              <a:rPr lang="de-DE" sz="2400" b="1" dirty="0">
                <a:cs typeface="Times New Roman" charset="0"/>
              </a:rPr>
              <a:t>und Gesundheitsmanagement</a:t>
            </a:r>
            <a:br>
              <a:rPr lang="de-DE" sz="2400" b="1" dirty="0">
                <a:cs typeface="Times New Roman" charset="0"/>
              </a:rPr>
            </a:br>
            <a:r>
              <a:rPr lang="de-DE" sz="2400" b="1" dirty="0">
                <a:cs typeface="Times New Roman" charset="0"/>
              </a:rPr>
              <a:t>Universität Greifswald</a:t>
            </a:r>
            <a:r>
              <a:rPr lang="de-DE" sz="4000" b="1" dirty="0">
                <a:cs typeface="Times New Roman" charset="0"/>
              </a:rPr>
              <a:t/>
            </a:r>
            <a:br>
              <a:rPr lang="de-DE" sz="4000" b="1" dirty="0">
                <a:cs typeface="Times New Roman" charset="0"/>
              </a:rPr>
            </a:br>
            <a:endParaRPr lang="de-DE" sz="4000" dirty="0"/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xmlns="" id="{EBF34499-4E5B-49BE-937A-2C7357AFE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00C847-7BA6-4B59-9B1D-7C9079818847}" type="slidenum">
              <a:rPr lang="de-DE" smtClean="0"/>
              <a:pPr>
                <a:defRPr/>
              </a:pPr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3004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026"/>
    </mc:Choice>
    <mc:Fallback xmlns="">
      <p:transition spd="slow" advTm="7026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b="1"/>
              <a:t>3.4 Prozessmanagement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de-DE" dirty="0"/>
              <a:t>Gliederung:</a:t>
            </a:r>
          </a:p>
          <a:p>
            <a:pPr eaLnBrk="1" hangingPunct="1">
              <a:buFontTx/>
              <a:buNone/>
            </a:pPr>
            <a:r>
              <a:rPr lang="de-DE" dirty="0"/>
              <a:t>3.4.1 Grundlagen</a:t>
            </a:r>
          </a:p>
          <a:p>
            <a:pPr eaLnBrk="1" hangingPunct="1">
              <a:buFontTx/>
              <a:buNone/>
            </a:pPr>
            <a:r>
              <a:rPr lang="de-DE" dirty="0"/>
              <a:t>3.4.2 Prozesse im KH: Beispiel</a:t>
            </a:r>
          </a:p>
          <a:p>
            <a:pPr eaLnBrk="1" hangingPunct="1">
              <a:buFontTx/>
              <a:buNone/>
            </a:pPr>
            <a:r>
              <a:rPr lang="de-DE" dirty="0"/>
              <a:t>3.4.3 Warteschlangensysteme</a:t>
            </a:r>
          </a:p>
          <a:p>
            <a:pPr eaLnBrk="1" hangingPunct="1">
              <a:buFontTx/>
              <a:buNone/>
            </a:pPr>
            <a:r>
              <a:rPr lang="de-DE" dirty="0"/>
              <a:t>3.4.4 Simulation</a:t>
            </a:r>
          </a:p>
          <a:p>
            <a:pPr eaLnBrk="1" hangingPunct="1">
              <a:buFontTx/>
              <a:buNone/>
            </a:pPr>
            <a:r>
              <a:rPr lang="de-DE" b="1" dirty="0"/>
              <a:t>3.4.5 Datengewinnung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xmlns="" id="{9419C8C1-2959-407E-B74F-80D2AAFFA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60D993-E041-4B8C-993D-67EC0696B67C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9731"/>
    </mc:Choice>
    <mc:Fallback xmlns="">
      <p:transition spd="slow" advTm="79731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/>
              <a:t>3.4.5 Datengewinnung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de-DE" sz="2800" dirty="0"/>
              <a:t>Methodik der Datengewinnung</a:t>
            </a:r>
          </a:p>
          <a:p>
            <a:pPr lvl="1" eaLnBrk="1" hangingPunct="1">
              <a:lnSpc>
                <a:spcPct val="90000"/>
              </a:lnSpc>
            </a:pPr>
            <a:r>
              <a:rPr lang="de-DE" sz="2400" dirty="0"/>
              <a:t>Interview (frei, strukturiert)</a:t>
            </a:r>
          </a:p>
          <a:p>
            <a:pPr lvl="1" eaLnBrk="1" hangingPunct="1">
              <a:lnSpc>
                <a:spcPct val="90000"/>
              </a:lnSpc>
            </a:pPr>
            <a:r>
              <a:rPr lang="de-DE" sz="2400" dirty="0"/>
              <a:t>Fragebogen (offene und geschlossene Fragen)</a:t>
            </a:r>
          </a:p>
          <a:p>
            <a:pPr lvl="1" eaLnBrk="1" hangingPunct="1">
              <a:lnSpc>
                <a:spcPct val="90000"/>
              </a:lnSpc>
            </a:pPr>
            <a:r>
              <a:rPr lang="de-DE" sz="2400" dirty="0"/>
              <a:t>Beobachtung</a:t>
            </a:r>
          </a:p>
          <a:p>
            <a:pPr lvl="2" eaLnBrk="1" hangingPunct="1">
              <a:lnSpc>
                <a:spcPct val="90000"/>
              </a:lnSpc>
            </a:pPr>
            <a:r>
              <a:rPr lang="de-DE" sz="2000" dirty="0"/>
              <a:t>offene versus verdeckte Beobachtung</a:t>
            </a:r>
          </a:p>
          <a:p>
            <a:pPr lvl="3" eaLnBrk="1" hangingPunct="1">
              <a:lnSpc>
                <a:spcPct val="90000"/>
              </a:lnSpc>
            </a:pPr>
            <a:r>
              <a:rPr lang="de-DE" sz="1800" dirty="0"/>
              <a:t>Arbeitsrechtliche Probleme bei verdeckten Beobachtungen</a:t>
            </a:r>
          </a:p>
          <a:p>
            <a:pPr lvl="3" eaLnBrk="1" hangingPunct="1">
              <a:lnSpc>
                <a:spcPct val="90000"/>
              </a:lnSpc>
            </a:pPr>
            <a:r>
              <a:rPr lang="de-DE" sz="1800" dirty="0"/>
              <a:t>Bias bei offenen Beobachtungen</a:t>
            </a:r>
          </a:p>
          <a:p>
            <a:pPr lvl="1" eaLnBrk="1" hangingPunct="1">
              <a:lnSpc>
                <a:spcPct val="90000"/>
              </a:lnSpc>
            </a:pPr>
            <a:r>
              <a:rPr lang="de-DE" sz="2400" dirty="0"/>
              <a:t>Selbstaufschreibung</a:t>
            </a:r>
          </a:p>
          <a:p>
            <a:pPr lvl="1" eaLnBrk="1" hangingPunct="1">
              <a:lnSpc>
                <a:spcPct val="90000"/>
              </a:lnSpc>
            </a:pPr>
            <a:r>
              <a:rPr lang="de-DE" sz="2400" dirty="0"/>
              <a:t>Dokumentationsauswertung</a:t>
            </a:r>
          </a:p>
          <a:p>
            <a:pPr lvl="1" eaLnBrk="1" hangingPunct="1">
              <a:lnSpc>
                <a:spcPct val="90000"/>
              </a:lnSpc>
            </a:pPr>
            <a:r>
              <a:rPr lang="de-DE" sz="2400" dirty="0"/>
              <a:t>Experiment</a:t>
            </a:r>
          </a:p>
          <a:p>
            <a:pPr lvl="3" eaLnBrk="1" hangingPunct="1">
              <a:lnSpc>
                <a:spcPct val="90000"/>
              </a:lnSpc>
            </a:pPr>
            <a:endParaRPr lang="de-DE" sz="1800" dirty="0"/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xmlns="" id="{7FF4DF59-F386-4589-8329-D6A8FC1D6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60D993-E041-4B8C-993D-67EC0696B67C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7570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7179"/>
    </mc:Choice>
    <mc:Fallback xmlns="">
      <p:transition spd="slow" advTm="77179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/>
              <a:t>Zeitgliederung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de-DE" sz="2400"/>
              <a:t>Inhalt: Aufspaltung des gesamten Prozesses in Teilprozesse</a:t>
            </a:r>
          </a:p>
          <a:p>
            <a:pPr eaLnBrk="1" hangingPunct="1">
              <a:lnSpc>
                <a:spcPct val="90000"/>
              </a:lnSpc>
            </a:pPr>
            <a:r>
              <a:rPr lang="de-DE" sz="2400"/>
              <a:t>Begründung: Ungenauigkeiten vermeiden</a:t>
            </a:r>
          </a:p>
          <a:p>
            <a:pPr eaLnBrk="1" hangingPunct="1">
              <a:lnSpc>
                <a:spcPct val="90000"/>
              </a:lnSpc>
            </a:pPr>
            <a:r>
              <a:rPr lang="de-DE" sz="2400"/>
              <a:t>Vorgehen: Arbeitsablaufanalyse</a:t>
            </a:r>
          </a:p>
          <a:p>
            <a:pPr eaLnBrk="1" hangingPunct="1">
              <a:lnSpc>
                <a:spcPct val="90000"/>
              </a:lnSpc>
            </a:pPr>
            <a:r>
              <a:rPr lang="de-DE" sz="2400"/>
              <a:t>Beispiel: Zurechnung der Medizin-Professorenzeiten</a:t>
            </a:r>
          </a:p>
          <a:p>
            <a:pPr eaLnBrk="1" hangingPunct="1">
              <a:lnSpc>
                <a:spcPct val="90000"/>
              </a:lnSpc>
            </a:pPr>
            <a:r>
              <a:rPr lang="de-DE" sz="2400"/>
              <a:t>Zeitermittlung</a:t>
            </a:r>
          </a:p>
          <a:p>
            <a:pPr lvl="1" eaLnBrk="1" hangingPunct="1">
              <a:lnSpc>
                <a:spcPct val="90000"/>
              </a:lnSpc>
            </a:pPr>
            <a:r>
              <a:rPr lang="de-DE" sz="2000"/>
              <a:t>Inhalt: Verfahren zur Ermittlung der Normzeit pro Tätigkeit</a:t>
            </a:r>
          </a:p>
          <a:p>
            <a:pPr lvl="1" eaLnBrk="1" hangingPunct="1">
              <a:lnSpc>
                <a:spcPct val="90000"/>
              </a:lnSpc>
            </a:pPr>
            <a:r>
              <a:rPr lang="de-DE" sz="2000"/>
              <a:t>Verfahren: zahlreiche Varianten der Zeitstudien, insbesondere</a:t>
            </a:r>
          </a:p>
          <a:p>
            <a:pPr lvl="2" eaLnBrk="1" hangingPunct="1">
              <a:lnSpc>
                <a:spcPct val="90000"/>
              </a:lnSpc>
            </a:pPr>
            <a:r>
              <a:rPr lang="de-DE" sz="1800"/>
              <a:t>Stoppuhrverfahren</a:t>
            </a:r>
          </a:p>
          <a:p>
            <a:pPr lvl="2" eaLnBrk="1" hangingPunct="1">
              <a:lnSpc>
                <a:spcPct val="90000"/>
              </a:lnSpc>
            </a:pPr>
            <a:r>
              <a:rPr lang="de-DE" sz="1800"/>
              <a:t>Multimomentaufnahme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xmlns="" id="{1C580EF4-A941-4529-A3E5-8C3A528ED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60D993-E041-4B8C-993D-67EC0696B67C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42989"/>
    </mc:Choice>
    <mc:Fallback xmlns="">
      <p:transition spd="slow" advTm="342989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/>
              <a:t>Gliederung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de-DE" sz="2800" dirty="0">
                <a:solidFill>
                  <a:srgbClr val="DDDDDD"/>
                </a:solidFill>
              </a:rPr>
              <a:t>1 </a:t>
            </a:r>
            <a:r>
              <a:rPr lang="de-DE" sz="2000" dirty="0">
                <a:solidFill>
                  <a:srgbClr val="DDDDDD"/>
                </a:solidFill>
              </a:rPr>
              <a:t>	</a:t>
            </a:r>
            <a:r>
              <a:rPr lang="de-DE" dirty="0"/>
              <a:t>Finanzierung</a:t>
            </a:r>
          </a:p>
          <a:p>
            <a:pPr eaLnBrk="1" hangingPunct="1">
              <a:buFontTx/>
              <a:buAutoNum type="arabicPlain" startAt="2"/>
            </a:pPr>
            <a:r>
              <a:rPr lang="de-DE" dirty="0"/>
              <a:t>Produktionsfaktoren	</a:t>
            </a:r>
          </a:p>
          <a:p>
            <a:pPr eaLnBrk="1" hangingPunct="1">
              <a:buFontTx/>
              <a:buAutoNum type="arabicPlain" startAt="3"/>
            </a:pPr>
            <a:r>
              <a:rPr lang="de-DE" b="1" dirty="0"/>
              <a:t>Produktion</a:t>
            </a:r>
          </a:p>
          <a:p>
            <a:pPr eaLnBrk="1" hangingPunct="1">
              <a:buFontTx/>
              <a:buNone/>
            </a:pPr>
            <a:r>
              <a:rPr lang="de-DE" dirty="0"/>
              <a:t>	3.1 Produktionstheorie der 			    Dienstleister</a:t>
            </a:r>
          </a:p>
          <a:p>
            <a:pPr eaLnBrk="1" hangingPunct="1">
              <a:buFontTx/>
              <a:buNone/>
            </a:pPr>
            <a:r>
              <a:rPr lang="de-DE" dirty="0"/>
              <a:t>	3.2 Qualitätsmanagement</a:t>
            </a:r>
          </a:p>
          <a:p>
            <a:pPr eaLnBrk="1" hangingPunct="1">
              <a:buFontTx/>
              <a:buNone/>
            </a:pPr>
            <a:r>
              <a:rPr lang="de-DE" dirty="0"/>
              <a:t>	3.3 Produktionsprogrammplanung </a:t>
            </a:r>
          </a:p>
          <a:p>
            <a:pPr eaLnBrk="1" hangingPunct="1">
              <a:buFontTx/>
              <a:buNone/>
            </a:pPr>
            <a:r>
              <a:rPr lang="de-DE" dirty="0"/>
              <a:t>	</a:t>
            </a:r>
            <a:r>
              <a:rPr lang="de-DE" b="1" dirty="0"/>
              <a:t>3.4 Prozessmanagement</a:t>
            </a:r>
          </a:p>
          <a:p>
            <a:pPr eaLnBrk="1" hangingPunct="1">
              <a:buFontTx/>
              <a:buNone/>
            </a:pPr>
            <a:r>
              <a:rPr lang="de-DE" b="1" dirty="0"/>
              <a:t>… Marketing: GM III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xmlns="" id="{20972FE7-373A-4E82-A2AA-166763380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60D993-E041-4B8C-993D-67EC0696B67C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7995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6708"/>
    </mc:Choice>
    <mc:Fallback xmlns="">
      <p:transition spd="slow" advTm="96708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108</Words>
  <Application>Microsoft Office PowerPoint</Application>
  <PresentationFormat>Bildschirmpräsentation (4:3)</PresentationFormat>
  <Paragraphs>48</Paragraphs>
  <Slides>5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Arial</vt:lpstr>
      <vt:lpstr>Calibri</vt:lpstr>
      <vt:lpstr>Tahoma</vt:lpstr>
      <vt:lpstr>Times New Roman</vt:lpstr>
      <vt:lpstr>Larissa</vt:lpstr>
      <vt:lpstr>GESUNDHEITSMANAGEMENT II Teil 3b-4    Prof. Dr. Steffen Fleßa  Lehrstuhl für Allgemeine Betriebswirtschaftslehre  und Gesundheitsmanagement Universität Greifswald </vt:lpstr>
      <vt:lpstr>3.4 Prozessmanagement</vt:lpstr>
      <vt:lpstr>3.4.5 Datengewinnung</vt:lpstr>
      <vt:lpstr>Zeitgliederung</vt:lpstr>
      <vt:lpstr>Gliederung</vt:lpstr>
    </vt:vector>
  </TitlesOfParts>
  <Company>ATHOEG Klinikum HD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der Gesundheitsökonomik</dc:title>
  <dc:creator>SteffenF</dc:creator>
  <cp:lastModifiedBy>Steffen Flessa</cp:lastModifiedBy>
  <cp:revision>457</cp:revision>
  <cp:lastPrinted>2013-06-20T08:12:13Z</cp:lastPrinted>
  <dcterms:created xsi:type="dcterms:W3CDTF">2003-05-27T08:12:45Z</dcterms:created>
  <dcterms:modified xsi:type="dcterms:W3CDTF">2024-01-30T14:16:22Z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6</vt:i4>
  </property>
</Properties>
</file>