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9" r:id="rId3"/>
    <p:sldId id="270" r:id="rId4"/>
    <p:sldId id="316" r:id="rId5"/>
    <p:sldId id="271" r:id="rId6"/>
    <p:sldId id="272" r:id="rId7"/>
    <p:sldId id="273" r:id="rId8"/>
    <p:sldId id="275" r:id="rId9"/>
    <p:sldId id="317" r:id="rId10"/>
    <p:sldId id="276" r:id="rId11"/>
    <p:sldId id="318" r:id="rId12"/>
    <p:sldId id="280" r:id="rId13"/>
    <p:sldId id="281" r:id="rId14"/>
    <p:sldId id="282" r:id="rId15"/>
    <p:sldId id="283" r:id="rId16"/>
    <p:sldId id="284" r:id="rId17"/>
    <p:sldId id="313" r:id="rId18"/>
    <p:sldId id="314" r:id="rId19"/>
    <p:sldId id="319" r:id="rId2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8" autoAdjust="0"/>
    <p:restoredTop sz="94660"/>
  </p:normalViewPr>
  <p:slideViewPr>
    <p:cSldViewPr>
      <p:cViewPr varScale="1">
        <p:scale>
          <a:sx n="90" d="100"/>
          <a:sy n="90" d="100"/>
        </p:scale>
        <p:origin x="123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7BBA45-3074-479B-BF65-2C6034BCA062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D5ACBC-8F5B-450D-965F-CD76694CF0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3371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89ADF-0D52-441B-8D54-A09A2764D264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6983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FE9A-06E4-401E-BC8C-B2E7CA99C613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4567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784DD-0633-4F5D-8FC7-05E48418ABBD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895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949A-118F-41FF-A786-2D66410F626E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6471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77168-EC14-447F-A163-8775ED171003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8503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D063-E58F-4555-97F4-4443FEA6D5EE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4234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29E7-C9E9-405C-A7FD-DC162B460B44}" type="datetime1">
              <a:rPr lang="de-DE" smtClean="0"/>
              <a:t>30.01.2024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5779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E27F5-33FA-464A-83FA-7FCB5D845B1C}" type="datetime1">
              <a:rPr lang="de-DE" smtClean="0"/>
              <a:t>30.01.2024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151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33F0-27E8-4483-A5D8-D4041E52B6C2}" type="datetime1">
              <a:rPr lang="de-DE" smtClean="0"/>
              <a:t>30.01.2024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3693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10CD9-C004-4862-BD3E-5A342A4A4023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365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F573-575C-4EA1-A645-C67FF42FD750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1720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B1556-6E7C-4E91-9488-5EDEC7CEB1FC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DA684-7E47-4CDD-A152-16D5D25240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0090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5113338"/>
          </a:xfrm>
        </p:spPr>
        <p:txBody>
          <a:bodyPr/>
          <a:lstStyle/>
          <a:p>
            <a:r>
              <a:rPr lang="de-DE" sz="4000" b="1" dirty="0">
                <a:cs typeface="Times New Roman" pitchFamily="18" charset="0"/>
              </a:rPr>
              <a:t>GESUNDHEITSMANAGEMENT IV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>Teil 1a-2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Prof. Dr. Steffen Fleßa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 err="1">
                <a:cs typeface="Times New Roman" pitchFamily="18" charset="0"/>
              </a:rPr>
              <a:t>Lst</a:t>
            </a:r>
            <a:r>
              <a:rPr lang="de-DE" sz="2400" b="1" dirty="0">
                <a:cs typeface="Times New Roman" pitchFamily="18" charset="0"/>
              </a:rPr>
              <a:t>. für Allgemeine Betriebswirtschaftslehre und Gesundheitsmanagement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Universität Greifswald</a:t>
            </a: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endParaRPr lang="de-DE" sz="40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4987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96"/>
    </mc:Choice>
    <mc:Fallback xmlns="">
      <p:transition spd="slow" advTm="7196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84300"/>
          </a:xfrm>
        </p:spPr>
        <p:txBody>
          <a:bodyPr/>
          <a:lstStyle/>
          <a:p>
            <a:r>
              <a:rPr lang="de-DE" dirty="0"/>
              <a:t>Bausteine eines KIS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50403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de-DE" dirty="0"/>
              <a:t>Ein KIS umfasst möglichst vollständig und systematisch alle Subsysteme: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Teilinformationssysteme 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z. B. Laborinformationssystem, Patienteninformationssystem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Unternehmensfunktionen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z. B. OP, Abrechnung,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Aktivitäten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z. B. Entlassung, Warenannahme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Geschäftsprozesse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z. B. Behandlung einer bestimmten Diagnose 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Applikationssysteme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Anwendungssysteme für Krankenhaus </a:t>
            </a:r>
          </a:p>
          <a:p>
            <a:pPr lvl="3">
              <a:lnSpc>
                <a:spcPct val="80000"/>
              </a:lnSpc>
            </a:pPr>
            <a:r>
              <a:rPr lang="de-DE" dirty="0"/>
              <a:t>(Textverarbeitung, Kalkulation, Bildverarbeitung,…)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Physische Datenverarbeitungssysteme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Hardware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5802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9004"/>
    </mc:Choice>
    <mc:Fallback xmlns="">
      <p:transition spd="slow" advTm="169004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Qualität eines KIS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Überblick:</a:t>
            </a:r>
          </a:p>
          <a:p>
            <a:pPr lvl="1"/>
            <a:r>
              <a:rPr lang="de-DE" dirty="0"/>
              <a:t>Datenqualität</a:t>
            </a:r>
          </a:p>
          <a:p>
            <a:pPr lvl="1"/>
            <a:r>
              <a:rPr lang="de-DE" dirty="0"/>
              <a:t> Qualität der Anwendungsbausteine</a:t>
            </a:r>
          </a:p>
          <a:p>
            <a:pPr lvl="1"/>
            <a:r>
              <a:rPr lang="de-DE" dirty="0"/>
              <a:t>Qualität der datenverarbeitenden Komponenten</a:t>
            </a:r>
          </a:p>
          <a:p>
            <a:pPr lvl="1"/>
            <a:r>
              <a:rPr lang="de-DE" dirty="0"/>
              <a:t>Qualität der Integration der Anwendungsbausteine</a:t>
            </a:r>
          </a:p>
          <a:p>
            <a:pPr lvl="1"/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9246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627"/>
    </mc:Choice>
    <mc:Fallback xmlns="">
      <p:transition spd="slow" advTm="37627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81000"/>
            <a:ext cx="7550150" cy="454025"/>
          </a:xfrm>
        </p:spPr>
        <p:txBody>
          <a:bodyPr>
            <a:normAutofit fontScale="90000"/>
          </a:bodyPr>
          <a:lstStyle/>
          <a:p>
            <a:r>
              <a:rPr lang="de-DE" sz="4900" dirty="0"/>
              <a:t>Datenqualität</a:t>
            </a:r>
            <a:endParaRPr lang="de-DE" dirty="0"/>
          </a:p>
        </p:txBody>
      </p:sp>
      <p:sp>
        <p:nvSpPr>
          <p:cNvPr id="2539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532832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dirty="0"/>
              <a:t>Kriterien für die Datenqualität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Richtigkeit 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Daten sind korrekt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Vollständigkeit 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alle relevanten Daten sind verfügbar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Präzision 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Daten sind ausreichend detailliert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Relevanz 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keine irrelevanten Daten werden gespeichert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Verfügbarkeit 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Daten sind überall und jederzeit verfügbar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Vertraulichkeit, Sicherheit Datenschutz 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Daten können nur von Berechtigten abgerufen werden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36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9272"/>
    </mc:Choice>
    <mc:Fallback xmlns="">
      <p:transition spd="slow" advTm="309272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</p:spPr>
        <p:txBody>
          <a:bodyPr>
            <a:normAutofit fontScale="92500" lnSpcReduction="20000"/>
          </a:bodyPr>
          <a:lstStyle/>
          <a:p>
            <a:r>
              <a:rPr lang="de-DE" dirty="0"/>
              <a:t>Kriterien der Softwarequalität durch ISO 9126</a:t>
            </a:r>
          </a:p>
          <a:p>
            <a:pPr lvl="1"/>
            <a:r>
              <a:rPr lang="de-DE" dirty="0"/>
              <a:t>Funktionalität, Zuverlässigkeit, Bedienbarkeit, Effizienz, Wartungsfreundlichkeit, Übertragbarkeit</a:t>
            </a:r>
          </a:p>
          <a:p>
            <a:r>
              <a:rPr lang="de-DE" dirty="0"/>
              <a:t>Kriterien für die Software Ergonomie durch ISO 9241</a:t>
            </a:r>
          </a:p>
          <a:p>
            <a:pPr lvl="1"/>
            <a:r>
              <a:rPr lang="de-DE" dirty="0"/>
              <a:t>Geeignet für die Aufgabe</a:t>
            </a:r>
          </a:p>
          <a:p>
            <a:pPr lvl="1"/>
            <a:r>
              <a:rPr lang="de-DE" dirty="0"/>
              <a:t>Geeignet zum Lernen der Benutzeroberfläche</a:t>
            </a:r>
          </a:p>
          <a:p>
            <a:pPr lvl="1"/>
            <a:r>
              <a:rPr lang="de-DE" dirty="0"/>
              <a:t>Geeignet für die Individualisierung der Benutzeroberfläche</a:t>
            </a:r>
          </a:p>
          <a:p>
            <a:pPr lvl="1"/>
            <a:r>
              <a:rPr lang="de-DE" dirty="0"/>
              <a:t>Konform der Erwartungen des Benutzers</a:t>
            </a:r>
          </a:p>
          <a:p>
            <a:pPr lvl="1"/>
            <a:r>
              <a:rPr lang="de-DE" dirty="0"/>
              <a:t>Selbstbeschreibend</a:t>
            </a:r>
          </a:p>
          <a:p>
            <a:pPr lvl="1"/>
            <a:r>
              <a:rPr lang="de-DE" dirty="0"/>
              <a:t>Kontrollierbarkeit</a:t>
            </a:r>
          </a:p>
          <a:p>
            <a:pPr lvl="1"/>
            <a:r>
              <a:rPr lang="de-DE" dirty="0"/>
              <a:t>Fehlertoleranz</a:t>
            </a:r>
          </a:p>
        </p:txBody>
      </p:sp>
      <p:sp>
        <p:nvSpPr>
          <p:cNvPr id="256005" name="Rectangle 5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de-DE" sz="4400" dirty="0"/>
              <a:t>Qualität der Anwendungsbausteine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9262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5812"/>
    </mc:Choice>
    <mc:Fallback xmlns="">
      <p:transition spd="slow" advTm="145812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968875"/>
          </a:xfrm>
        </p:spPr>
        <p:txBody>
          <a:bodyPr>
            <a:normAutofit fontScale="85000" lnSpcReduction="20000"/>
          </a:bodyPr>
          <a:lstStyle/>
          <a:p>
            <a:r>
              <a:rPr lang="de-DE" dirty="0"/>
              <a:t>Verfügbarkeit</a:t>
            </a:r>
          </a:p>
          <a:p>
            <a:r>
              <a:rPr lang="de-DE" dirty="0"/>
              <a:t>Multiple Verwendbarkeit</a:t>
            </a:r>
          </a:p>
          <a:p>
            <a:r>
              <a:rPr lang="de-DE" dirty="0"/>
              <a:t>Effizienz</a:t>
            </a:r>
          </a:p>
          <a:p>
            <a:r>
              <a:rPr lang="de-DE" dirty="0"/>
              <a:t>Flexibilität (leicht anzupassen)</a:t>
            </a:r>
          </a:p>
          <a:p>
            <a:r>
              <a:rPr lang="de-DE" dirty="0"/>
              <a:t>Zuverlässigkeit</a:t>
            </a:r>
          </a:p>
          <a:p>
            <a:r>
              <a:rPr lang="de-DE" dirty="0"/>
              <a:t>Sicherheit</a:t>
            </a:r>
          </a:p>
          <a:p>
            <a:r>
              <a:rPr lang="de-DE" dirty="0"/>
              <a:t>Bedienbarkeit</a:t>
            </a:r>
          </a:p>
          <a:p>
            <a:r>
              <a:rPr lang="de-DE" dirty="0"/>
              <a:t>Standardisierung</a:t>
            </a:r>
          </a:p>
          <a:p>
            <a:r>
              <a:rPr lang="de-DE" dirty="0" err="1"/>
              <a:t>Appropriateness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soll nicht die </a:t>
            </a:r>
            <a:r>
              <a:rPr lang="de-DE" dirty="0" smtClean="0"/>
              <a:t>Patient*in-</a:t>
            </a:r>
            <a:r>
              <a:rPr lang="de-DE" dirty="0" err="1" smtClean="0"/>
              <a:t>Ärzt</a:t>
            </a:r>
            <a:r>
              <a:rPr lang="de-DE" dirty="0" smtClean="0"/>
              <a:t>*in-Beziehung </a:t>
            </a:r>
            <a:r>
              <a:rPr lang="de-DE" dirty="0"/>
              <a:t>dominieren</a:t>
            </a:r>
          </a:p>
          <a:p>
            <a:r>
              <a:rPr lang="de-DE" dirty="0" err="1"/>
              <a:t>Harmlessness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darf </a:t>
            </a:r>
            <a:r>
              <a:rPr lang="de-DE" dirty="0" smtClean="0"/>
              <a:t>der Patient*in </a:t>
            </a:r>
            <a:r>
              <a:rPr lang="de-DE" dirty="0"/>
              <a:t>oder </a:t>
            </a:r>
            <a:r>
              <a:rPr lang="de-DE" dirty="0" smtClean="0"/>
              <a:t>Nutzer*in </a:t>
            </a:r>
            <a:r>
              <a:rPr lang="de-DE" dirty="0"/>
              <a:t>nicht schaden</a:t>
            </a:r>
          </a:p>
        </p:txBody>
      </p:sp>
      <p:sp>
        <p:nvSpPr>
          <p:cNvPr id="257029" name="Rectangle 5"/>
          <p:cNvSpPr>
            <a:spLocks noChangeArrowheads="1"/>
          </p:cNvSpPr>
          <p:nvPr/>
        </p:nvSpPr>
        <p:spPr bwMode="auto">
          <a:xfrm>
            <a:off x="323850" y="0"/>
            <a:ext cx="8569325" cy="148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de-DE" sz="4400" dirty="0"/>
              <a:t>Qualität der datenverarbeitenden Komponenten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1061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3712"/>
    </mc:Choice>
    <mc:Fallback xmlns="">
      <p:transition spd="slow" advTm="103712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6926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de-DE" dirty="0"/>
              <a:t>Inhalt: 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Systeme bestehen aus Elementen und ihren Relationen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Relationen implizieren Schnittstellen zwischen Teilsystemen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Integration impliziert die Überwindung von Schnittstellen, so dass eine funktionelle Einheit geschaffen wird</a:t>
            </a:r>
          </a:p>
          <a:p>
            <a:pPr>
              <a:lnSpc>
                <a:spcPct val="80000"/>
              </a:lnSpc>
            </a:pPr>
            <a:r>
              <a:rPr lang="de-DE" dirty="0"/>
              <a:t>Arten: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Datenintegration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Zusammenführen von Daten aus verschiedenen Datenbeständen mit in der Regel unterschiedlichen Datenstrukturen in eine gemeinsame einheitliche Datenstruktur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Zugriffsintegration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Zugriffsmöglichkeit auf gemeinsame Daten in unterschiedlichen Teilsystemen, Vereinheitlichung des Zugriffs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Präsentationsintegration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Vereinheitlichung der Darstellung in unterschiedlichen Subsystemen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Kontextintegration</a:t>
            </a:r>
          </a:p>
          <a:p>
            <a:pPr lvl="2">
              <a:lnSpc>
                <a:spcPct val="80000"/>
              </a:lnSpc>
            </a:pPr>
            <a:r>
              <a:rPr lang="de-DE" dirty="0"/>
              <a:t>Bereitstellung von Schnittstellen zu unterschiedlichen EDV-Systemen, z.B. auch zum Mobilfunk</a:t>
            </a:r>
          </a:p>
          <a:p>
            <a:pPr>
              <a:lnSpc>
                <a:spcPct val="80000"/>
              </a:lnSpc>
            </a:pPr>
            <a:r>
              <a:rPr lang="de-DE" dirty="0"/>
              <a:t>…</a:t>
            </a:r>
          </a:p>
        </p:txBody>
      </p:sp>
      <p:sp>
        <p:nvSpPr>
          <p:cNvPr id="258053" name="Rectangle 5"/>
          <p:cNvSpPr>
            <a:spLocks noChangeArrowheads="1"/>
          </p:cNvSpPr>
          <p:nvPr/>
        </p:nvSpPr>
        <p:spPr bwMode="auto">
          <a:xfrm>
            <a:off x="250825" y="260350"/>
            <a:ext cx="8893175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sz="4400" dirty="0"/>
              <a:t>Qualität der Integration der Anwendungsbausteine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1277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4615"/>
    </mc:Choice>
    <mc:Fallback xmlns="">
      <p:transition spd="slow" advTm="144615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45135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de-DE" dirty="0"/>
              <a:t>…</a:t>
            </a:r>
          </a:p>
          <a:p>
            <a:pPr>
              <a:lnSpc>
                <a:spcPct val="80000"/>
              </a:lnSpc>
            </a:pPr>
            <a:r>
              <a:rPr lang="de-DE" dirty="0"/>
              <a:t>Anforderungen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Adaptierbarkeit und Flexibilität: es muss leicht möglich sein, neue Komponenten hinzuzufügen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Kontrollierte redundante Datenhaltung: redundante Datenhaltung kann aufgrund der Datenbankarchitektur nicht vermieden werden, dennoch soll die redundante Datenhaltung kontrollierbar bleiben</a:t>
            </a:r>
          </a:p>
        </p:txBody>
      </p:sp>
      <p:sp>
        <p:nvSpPr>
          <p:cNvPr id="299011" name="Rectangle 3"/>
          <p:cNvSpPr>
            <a:spLocks noChangeArrowheads="1"/>
          </p:cNvSpPr>
          <p:nvPr/>
        </p:nvSpPr>
        <p:spPr bwMode="auto">
          <a:xfrm>
            <a:off x="250825" y="260350"/>
            <a:ext cx="8893175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sz="4400" dirty="0"/>
              <a:t>Qualität der Integration der Anwendungsbausteine (Forts.)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7497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845"/>
    </mc:Choice>
    <mc:Fallback xmlns="">
      <p:transition spd="slow" advTm="95845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Anbieter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4938712"/>
          </a:xfrm>
        </p:spPr>
        <p:txBody>
          <a:bodyPr>
            <a:normAutofit fontScale="62500" lnSpcReduction="20000"/>
          </a:bodyPr>
          <a:lstStyle/>
          <a:p>
            <a:r>
              <a:rPr lang="de-DE" dirty="0"/>
              <a:t>Agfa</a:t>
            </a:r>
          </a:p>
          <a:p>
            <a:pPr lvl="1"/>
            <a:r>
              <a:rPr lang="de-DE" dirty="0"/>
              <a:t>Marktführer</a:t>
            </a:r>
          </a:p>
          <a:p>
            <a:pPr lvl="1"/>
            <a:r>
              <a:rPr lang="de-DE" dirty="0"/>
              <a:t>Elemente:</a:t>
            </a:r>
          </a:p>
          <a:p>
            <a:pPr lvl="2"/>
            <a:r>
              <a:rPr lang="de-DE" dirty="0"/>
              <a:t>KIS: Orbis</a:t>
            </a:r>
          </a:p>
          <a:p>
            <a:pPr lvl="2"/>
            <a:r>
              <a:rPr lang="de-DE" dirty="0"/>
              <a:t>PACS: </a:t>
            </a:r>
            <a:r>
              <a:rPr lang="de-DE" dirty="0" err="1"/>
              <a:t>Impax</a:t>
            </a:r>
            <a:endParaRPr lang="de-DE" dirty="0"/>
          </a:p>
          <a:p>
            <a:pPr lvl="2"/>
            <a:r>
              <a:rPr lang="de-DE" dirty="0" err="1"/>
              <a:t>Dokumentationmanagementsystem</a:t>
            </a:r>
            <a:r>
              <a:rPr lang="de-DE" dirty="0"/>
              <a:t>: </a:t>
            </a:r>
            <a:r>
              <a:rPr lang="de-DE" dirty="0" err="1"/>
              <a:t>HydMedia</a:t>
            </a:r>
            <a:endParaRPr lang="de-DE" dirty="0"/>
          </a:p>
          <a:p>
            <a:r>
              <a:rPr lang="de-DE" dirty="0" err="1"/>
              <a:t>Cerner</a:t>
            </a:r>
            <a:endParaRPr lang="de-DE" dirty="0"/>
          </a:p>
          <a:p>
            <a:pPr lvl="1"/>
            <a:r>
              <a:rPr lang="de-DE" dirty="0"/>
              <a:t>Hat von Siemens den Bereich Health Services übernommen</a:t>
            </a:r>
          </a:p>
          <a:p>
            <a:pPr lvl="1"/>
            <a:r>
              <a:rPr lang="de-DE" dirty="0"/>
              <a:t>KIS-Systeme</a:t>
            </a:r>
          </a:p>
          <a:p>
            <a:pPr lvl="2"/>
            <a:r>
              <a:rPr lang="de-DE" dirty="0"/>
              <a:t>Millennium: Unikliniken</a:t>
            </a:r>
          </a:p>
          <a:p>
            <a:pPr lvl="2"/>
            <a:r>
              <a:rPr lang="de-DE" dirty="0" err="1"/>
              <a:t>i.s.h.med</a:t>
            </a:r>
            <a:r>
              <a:rPr lang="de-DE" dirty="0"/>
              <a:t>: Verbünde; komplette SAP-Anbindung</a:t>
            </a:r>
          </a:p>
          <a:p>
            <a:pPr lvl="2"/>
            <a:r>
              <a:rPr lang="de-DE" dirty="0" err="1"/>
              <a:t>Medico</a:t>
            </a:r>
            <a:r>
              <a:rPr lang="de-DE" dirty="0"/>
              <a:t>: alle Krankenhäuser</a:t>
            </a:r>
          </a:p>
          <a:p>
            <a:r>
              <a:rPr lang="de-DE" dirty="0" err="1"/>
              <a:t>CompuGroup</a:t>
            </a:r>
            <a:r>
              <a:rPr lang="de-DE" dirty="0"/>
              <a:t>: CGM-Clinical</a:t>
            </a:r>
          </a:p>
          <a:p>
            <a:r>
              <a:rPr lang="de-DE" dirty="0"/>
              <a:t>i-Solutions Health: </a:t>
            </a:r>
            <a:r>
              <a:rPr lang="de-DE" dirty="0" err="1"/>
              <a:t>ClinicCentre</a:t>
            </a:r>
            <a:endParaRPr lang="de-DE" dirty="0"/>
          </a:p>
          <a:p>
            <a:r>
              <a:rPr lang="de-DE" dirty="0" err="1"/>
              <a:t>Meierhofer</a:t>
            </a:r>
            <a:r>
              <a:rPr lang="de-DE" dirty="0"/>
              <a:t>: M-KIS Akut, M-KIS Reha</a:t>
            </a:r>
          </a:p>
          <a:p>
            <a:r>
              <a:rPr lang="de-DE" dirty="0"/>
              <a:t>Nexus: Nexus/KIS</a:t>
            </a:r>
          </a:p>
          <a:p>
            <a:r>
              <a:rPr lang="de-DE" dirty="0"/>
              <a:t>Telekom Health Care Solutions: </a:t>
            </a:r>
            <a:r>
              <a:rPr lang="de-DE" dirty="0" err="1"/>
              <a:t>IMedOne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17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824076"/>
            <a:ext cx="3566170" cy="2139702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4716016" y="6162469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/>
              <a:t>https://www.kma-online.de/themenwelten/dmea/artikel/detail/die-top-7-kis-anbieter-2017-a-34535</a:t>
            </a:r>
          </a:p>
        </p:txBody>
      </p:sp>
    </p:spTree>
    <p:extLst>
      <p:ext uri="{BB962C8B-B14F-4D97-AF65-F5344CB8AC3E}">
        <p14:creationId xmlns:p14="http://schemas.microsoft.com/office/powerpoint/2010/main" val="3466431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848"/>
    </mc:Choice>
    <mc:Fallback xmlns="">
      <p:transition spd="slow" advTm="78848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Klinisches Arbeitsplatzsystem Universität Greifswald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/>
              <a:t>Abgrenzung</a:t>
            </a:r>
          </a:p>
          <a:p>
            <a:pPr lvl="1"/>
            <a:r>
              <a:rPr lang="de-DE" dirty="0"/>
              <a:t>KAS=KIS</a:t>
            </a:r>
          </a:p>
          <a:p>
            <a:pPr lvl="1"/>
            <a:r>
              <a:rPr lang="de-DE" dirty="0"/>
              <a:t>KIS=</a:t>
            </a:r>
            <a:r>
              <a:rPr lang="de-DE" dirty="0" err="1"/>
              <a:t>MIS+PACS+Laborsys+KAS</a:t>
            </a:r>
            <a:endParaRPr lang="de-DE" dirty="0"/>
          </a:p>
          <a:p>
            <a:pPr lvl="2"/>
            <a:r>
              <a:rPr lang="de-DE" dirty="0"/>
              <a:t>KAS = tägliches Arbeitsplatzsystem aus klinischer Sicht, stärker operativ</a:t>
            </a:r>
          </a:p>
          <a:p>
            <a:r>
              <a:rPr lang="de-DE" dirty="0"/>
              <a:t>Basis: </a:t>
            </a:r>
            <a:r>
              <a:rPr lang="de-DE" dirty="0" err="1"/>
              <a:t>Meierhofer</a:t>
            </a:r>
            <a:endParaRPr lang="de-DE"/>
          </a:p>
          <a:p>
            <a:r>
              <a:rPr lang="de-DE"/>
              <a:t>Kosten</a:t>
            </a:r>
            <a:endParaRPr lang="de-DE" dirty="0"/>
          </a:p>
          <a:p>
            <a:pPr lvl="1"/>
            <a:r>
              <a:rPr lang="de-DE" dirty="0"/>
              <a:t>Forschung: 5 Mio. Euro</a:t>
            </a:r>
          </a:p>
          <a:p>
            <a:pPr lvl="1"/>
            <a:r>
              <a:rPr lang="de-DE" dirty="0"/>
              <a:t>Versorgung: 10 Mio. Euro</a:t>
            </a:r>
          </a:p>
          <a:p>
            <a:pPr lvl="2"/>
            <a:r>
              <a:rPr lang="de-DE" dirty="0"/>
              <a:t>KAS: 3,5 Mio. Euro</a:t>
            </a:r>
          </a:p>
          <a:p>
            <a:pPr lvl="2"/>
            <a:r>
              <a:rPr lang="de-DE" dirty="0"/>
              <a:t>Hardware: 1,7 Mio. Euro</a:t>
            </a:r>
          </a:p>
          <a:p>
            <a:pPr lvl="2"/>
            <a:r>
              <a:rPr lang="de-DE" dirty="0"/>
              <a:t>Umgebung: 1 Mio. Euro (z.B. SAP)</a:t>
            </a:r>
          </a:p>
          <a:p>
            <a:pPr lvl="2"/>
            <a:r>
              <a:rPr lang="de-DE" dirty="0"/>
              <a:t>Sonstiges (z.B. Visitenwagen, …)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27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4384"/>
    </mc:Choice>
    <mc:Fallback xmlns="">
      <p:transition spd="slow" advTm="134384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Gliederung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619625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None/>
            </a:pPr>
            <a:r>
              <a:rPr lang="de-DE" b="1" dirty="0"/>
              <a:t>1 Informationswirtschaft</a:t>
            </a:r>
          </a:p>
          <a:p>
            <a:pPr>
              <a:buFontTx/>
              <a:buNone/>
            </a:pPr>
            <a:r>
              <a:rPr lang="de-DE" b="1" dirty="0"/>
              <a:t>	</a:t>
            </a:r>
            <a:r>
              <a:rPr lang="de-DE" dirty="0"/>
              <a:t>1.1 Grundlagen</a:t>
            </a:r>
          </a:p>
          <a:p>
            <a:pPr>
              <a:buFontTx/>
              <a:buNone/>
            </a:pPr>
            <a:r>
              <a:rPr lang="de-DE" dirty="0"/>
              <a:t>	</a:t>
            </a:r>
            <a:r>
              <a:rPr lang="de-DE" b="1" dirty="0"/>
              <a:t>1.2 Krankenhausinformationssystem</a:t>
            </a:r>
          </a:p>
          <a:p>
            <a:pPr>
              <a:buFontTx/>
              <a:buNone/>
            </a:pPr>
            <a:r>
              <a:rPr lang="de-DE" b="1" dirty="0"/>
              <a:t>    	      1.2.1 Grundlagen</a:t>
            </a:r>
          </a:p>
          <a:p>
            <a:pPr>
              <a:buFontTx/>
              <a:buNone/>
            </a:pPr>
            <a:r>
              <a:rPr lang="de-DE" b="1" dirty="0"/>
              <a:t>      </a:t>
            </a:r>
            <a:r>
              <a:rPr lang="de-DE" dirty="0"/>
              <a:t>    1.2.2 Entwicklung</a:t>
            </a:r>
          </a:p>
          <a:p>
            <a:pPr>
              <a:buFontTx/>
              <a:buNone/>
            </a:pPr>
            <a:r>
              <a:rPr lang="de-DE" dirty="0"/>
              <a:t>	1.3 Digital Health</a:t>
            </a:r>
          </a:p>
          <a:p>
            <a:pPr>
              <a:buFontTx/>
              <a:buNone/>
            </a:pPr>
            <a:r>
              <a:rPr lang="de-DE" dirty="0"/>
              <a:t>	1.4 Public Relations und externe Informationswirtschaft </a:t>
            </a:r>
          </a:p>
          <a:p>
            <a:pPr>
              <a:buFontTx/>
              <a:buNone/>
            </a:pPr>
            <a:r>
              <a:rPr lang="de-DE" dirty="0"/>
              <a:t>2 	Jahresabschluss</a:t>
            </a:r>
          </a:p>
          <a:p>
            <a:pPr>
              <a:buFontTx/>
              <a:buNone/>
            </a:pPr>
            <a:r>
              <a:rPr lang="de-DE" dirty="0"/>
              <a:t>3 	Controlling</a:t>
            </a:r>
          </a:p>
          <a:p>
            <a:pPr>
              <a:buFontTx/>
              <a:buNone/>
            </a:pPr>
            <a:r>
              <a:rPr lang="de-DE" dirty="0"/>
              <a:t>4 	Betriebsgenetik 	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0341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716"/>
    </mc:Choice>
    <mc:Fallback xmlns="">
      <p:transition spd="slow" advTm="1471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Gliederung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619625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None/>
            </a:pPr>
            <a:r>
              <a:rPr lang="de-DE" b="1" dirty="0"/>
              <a:t>1 Informationswirtschaft</a:t>
            </a:r>
          </a:p>
          <a:p>
            <a:pPr>
              <a:buFontTx/>
              <a:buNone/>
            </a:pPr>
            <a:r>
              <a:rPr lang="de-DE" b="1" dirty="0"/>
              <a:t>	</a:t>
            </a:r>
            <a:r>
              <a:rPr lang="de-DE" dirty="0"/>
              <a:t>1.1 Grundlagen</a:t>
            </a:r>
          </a:p>
          <a:p>
            <a:pPr>
              <a:buFontTx/>
              <a:buNone/>
            </a:pPr>
            <a:r>
              <a:rPr lang="de-DE" dirty="0"/>
              <a:t>	</a:t>
            </a:r>
            <a:r>
              <a:rPr lang="de-DE" b="1" dirty="0"/>
              <a:t>1.2 Krankenhausinformationssystem</a:t>
            </a:r>
          </a:p>
          <a:p>
            <a:pPr>
              <a:buFontTx/>
              <a:buNone/>
            </a:pPr>
            <a:r>
              <a:rPr lang="de-DE" b="1" dirty="0"/>
              <a:t>    	      1.2.1 Grundlagen</a:t>
            </a:r>
          </a:p>
          <a:p>
            <a:pPr>
              <a:buFontTx/>
              <a:buNone/>
            </a:pPr>
            <a:r>
              <a:rPr lang="de-DE" b="1" dirty="0"/>
              <a:t>      </a:t>
            </a:r>
            <a:r>
              <a:rPr lang="de-DE" dirty="0"/>
              <a:t>    1.2.2 Entwicklung</a:t>
            </a:r>
          </a:p>
          <a:p>
            <a:pPr>
              <a:buFontTx/>
              <a:buNone/>
            </a:pPr>
            <a:r>
              <a:rPr lang="de-DE" dirty="0"/>
              <a:t>	1.3 Digital Health</a:t>
            </a:r>
          </a:p>
          <a:p>
            <a:pPr>
              <a:buFontTx/>
              <a:buNone/>
            </a:pPr>
            <a:r>
              <a:rPr lang="de-DE" dirty="0"/>
              <a:t>	1.4 Public Relations und externe Informationswirtschaft </a:t>
            </a:r>
          </a:p>
          <a:p>
            <a:pPr>
              <a:buFontTx/>
              <a:buNone/>
            </a:pPr>
            <a:r>
              <a:rPr lang="de-DE" dirty="0"/>
              <a:t>2 	Jahresabschluss</a:t>
            </a:r>
          </a:p>
          <a:p>
            <a:pPr>
              <a:buFontTx/>
              <a:buNone/>
            </a:pPr>
            <a:r>
              <a:rPr lang="de-DE" dirty="0"/>
              <a:t>3 	Controlling</a:t>
            </a:r>
          </a:p>
          <a:p>
            <a:pPr>
              <a:buFontTx/>
              <a:buNone/>
            </a:pPr>
            <a:r>
              <a:rPr lang="de-DE" dirty="0"/>
              <a:t>4 	Betriebsgenetik 	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4299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159"/>
    </mc:Choice>
    <mc:Fallback xmlns="">
      <p:transition spd="slow" advTm="29159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800" dirty="0" err="1"/>
              <a:t>Def</a:t>
            </a:r>
            <a:r>
              <a:rPr lang="de-DE" sz="2800" dirty="0"/>
              <a:t>.: Teilsystem eines Krankenhauses, das alle informationsverarbeitenden und -speichernden Prozesse und die an ihnen beteiligten menschlichen und maschinellen Handlungsträger in ihrer informationsverarbeitenden Rolle umfasst.</a:t>
            </a:r>
          </a:p>
          <a:p>
            <a:r>
              <a:rPr lang="de-DE" sz="2800" dirty="0"/>
              <a:t>Abkürzung: </a:t>
            </a:r>
          </a:p>
          <a:p>
            <a:pPr lvl="1"/>
            <a:r>
              <a:rPr lang="de-DE" sz="2400" dirty="0"/>
              <a:t>Deutsch: KIS</a:t>
            </a:r>
          </a:p>
          <a:p>
            <a:pPr lvl="1"/>
            <a:r>
              <a:rPr lang="de-DE" sz="2400" dirty="0"/>
              <a:t>Englisch: HIS (Hospital Information System)</a:t>
            </a:r>
          </a:p>
          <a:p>
            <a:pPr lvl="2"/>
            <a:r>
              <a:rPr lang="de-DE" sz="2000" dirty="0"/>
              <a:t>Achtung: HIS steht auch für Hochschulinformationssystem</a:t>
            </a:r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08075"/>
          </a:xfrm>
          <a:noFill/>
          <a:ln/>
        </p:spPr>
        <p:txBody>
          <a:bodyPr>
            <a:normAutofit fontScale="90000"/>
          </a:bodyPr>
          <a:lstStyle/>
          <a:p>
            <a:r>
              <a:rPr lang="de-DE" dirty="0"/>
              <a:t>1.2 Krankenhausinformationssystem</a:t>
            </a:r>
            <a:br>
              <a:rPr lang="de-DE" dirty="0"/>
            </a:br>
            <a:r>
              <a:rPr lang="de-DE" dirty="0"/>
              <a:t>1.2.1 Grundlagen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6149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928"/>
    </mc:Choice>
    <mc:Fallback xmlns="">
      <p:transition spd="slow" advTm="114928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de-DE" sz="2800"/>
              <a:t>Wichtig: ein Krankenhausinformationssystem besteht immer aus einem</a:t>
            </a:r>
          </a:p>
          <a:p>
            <a:pPr lvl="1">
              <a:lnSpc>
                <a:spcPct val="80000"/>
              </a:lnSpc>
            </a:pPr>
            <a:r>
              <a:rPr lang="de-DE" sz="2400"/>
              <a:t> rechnerbasierten Teilsystem und einem</a:t>
            </a:r>
          </a:p>
          <a:p>
            <a:pPr lvl="1">
              <a:lnSpc>
                <a:spcPct val="80000"/>
              </a:lnSpc>
            </a:pPr>
            <a:r>
              <a:rPr lang="de-DE" sz="2400"/>
              <a:t>konventionellen Teilsystem</a:t>
            </a:r>
          </a:p>
          <a:p>
            <a:pPr>
              <a:lnSpc>
                <a:spcPct val="80000"/>
              </a:lnSpc>
            </a:pPr>
            <a:r>
              <a:rPr lang="de-DE" sz="2800">
                <a:cs typeface="Times New Roman" pitchFamily="18" charset="0"/>
              </a:rPr>
              <a:t>Folgen:</a:t>
            </a:r>
          </a:p>
          <a:p>
            <a:pPr lvl="1">
              <a:lnSpc>
                <a:spcPct val="80000"/>
              </a:lnSpc>
            </a:pPr>
            <a:r>
              <a:rPr lang="de-DE" sz="2400">
                <a:cs typeface="Times New Roman" pitchFamily="18" charset="0"/>
              </a:rPr>
              <a:t>Jedes Krankenhaus hat von Anfang an schon ein KIS</a:t>
            </a:r>
          </a:p>
          <a:p>
            <a:pPr lvl="1">
              <a:lnSpc>
                <a:spcPct val="80000"/>
              </a:lnSpc>
            </a:pPr>
            <a:r>
              <a:rPr lang="de-DE" sz="2400">
                <a:cs typeface="Times New Roman" pitchFamily="18" charset="0"/>
              </a:rPr>
              <a:t>Somit ist die Frage nicht, ob ein KH mit einem KIS ausgestattet werden soll, sondern:</a:t>
            </a:r>
          </a:p>
          <a:p>
            <a:pPr lvl="1">
              <a:lnSpc>
                <a:spcPct val="80000"/>
              </a:lnSpc>
            </a:pPr>
            <a:r>
              <a:rPr lang="de-DE" sz="2400">
                <a:cs typeface="Times New Roman" pitchFamily="18" charset="0"/>
              </a:rPr>
              <a:t>Ob die Leistung des Informationssystems durch moderne EDV-Werkzeuge erweitert und systematisch gemanagt werden soll</a:t>
            </a:r>
          </a:p>
        </p:txBody>
      </p:sp>
      <p:sp>
        <p:nvSpPr>
          <p:cNvPr id="191494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  <a:noFill/>
          <a:ln/>
        </p:spPr>
        <p:txBody>
          <a:bodyPr>
            <a:normAutofit fontScale="90000"/>
          </a:bodyPr>
          <a:lstStyle/>
          <a:p>
            <a:r>
              <a:rPr lang="de-DE" dirty="0"/>
              <a:t>Manuelle und EDV-gestützte Subsysteme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0705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256"/>
    </mc:Choice>
    <mc:Fallback xmlns="">
      <p:transition spd="slow" advTm="83256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11175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de-DE" dirty="0"/>
              <a:t>Umfang der Informationsverarbeitung im Krankenhaus, z. B. 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Uni-Klinikum HD: 250.000 Arztbriefe, 800.000 Laborbefunde, 200.000 </a:t>
            </a:r>
            <a:r>
              <a:rPr lang="de-DE" dirty="0" err="1"/>
              <a:t>Radiologiebefunde</a:t>
            </a:r>
            <a:r>
              <a:rPr lang="de-DE" dirty="0"/>
              <a:t> und 400.000 neue Patientenakten jährlich</a:t>
            </a:r>
          </a:p>
          <a:p>
            <a:pPr>
              <a:lnSpc>
                <a:spcPct val="120000"/>
              </a:lnSpc>
            </a:pPr>
            <a:r>
              <a:rPr lang="de-DE" dirty="0"/>
              <a:t>KIS als Kostenfaktor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KIS als hohe Investition (Auszahlung)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KIS als Optimierungsinstrument (vermiedene Auszahlung)</a:t>
            </a:r>
          </a:p>
          <a:p>
            <a:pPr>
              <a:lnSpc>
                <a:spcPct val="120000"/>
              </a:lnSpc>
            </a:pPr>
            <a:r>
              <a:rPr lang="de-DE" dirty="0"/>
              <a:t>KIS als Qualitätsfaktor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Hoher Informationsbedarf im Krankenhaus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Qualität der Patientenversorgung und Krankenhausmanagement</a:t>
            </a:r>
          </a:p>
          <a:p>
            <a:pPr>
              <a:lnSpc>
                <a:spcPct val="120000"/>
              </a:lnSpc>
            </a:pPr>
            <a:r>
              <a:rPr lang="de-DE" dirty="0"/>
              <a:t>KIS als Wettbewerbsfaktor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Effiziente Informationsverarbeitung steigert Qualität und senkt Kosten der Patientenversorgung</a:t>
            </a: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110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de-DE" sz="3600" dirty="0"/>
              <a:t>Bedeutung des KIS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7331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5692"/>
    </mc:Choice>
    <mc:Fallback xmlns="">
      <p:transition spd="slow" advTm="335692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04800"/>
            <a:ext cx="8424862" cy="698500"/>
          </a:xfrm>
        </p:spPr>
        <p:txBody>
          <a:bodyPr>
            <a:normAutofit fontScale="90000"/>
          </a:bodyPr>
          <a:lstStyle/>
          <a:p>
            <a:r>
              <a:rPr lang="de-DE" dirty="0"/>
              <a:t>Ziele eines Informationssystems im Gesundheitswesen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606925"/>
          </a:xfrm>
        </p:spPr>
        <p:txBody>
          <a:bodyPr>
            <a:normAutofit fontScale="92500" lnSpcReduction="20000"/>
          </a:bodyPr>
          <a:lstStyle/>
          <a:p>
            <a:r>
              <a:rPr lang="de-DE" dirty="0"/>
              <a:t>Adäquate Unterstützung von Funktionen zur Verarbeitung von Daten, Informationen und Wissen für:</a:t>
            </a:r>
          </a:p>
          <a:p>
            <a:pPr lvl="1"/>
            <a:r>
              <a:rPr lang="de-DE" dirty="0"/>
              <a:t>Patientenversorgung</a:t>
            </a:r>
          </a:p>
          <a:p>
            <a:pPr lvl="1"/>
            <a:r>
              <a:rPr lang="de-DE" dirty="0"/>
              <a:t>Verwaltung</a:t>
            </a:r>
          </a:p>
          <a:p>
            <a:pPr lvl="1"/>
            <a:r>
              <a:rPr lang="de-DE" dirty="0"/>
              <a:t>Qualitätsmanagement</a:t>
            </a:r>
          </a:p>
          <a:p>
            <a:pPr lvl="1"/>
            <a:r>
              <a:rPr lang="de-DE" dirty="0"/>
              <a:t>Forschung</a:t>
            </a:r>
          </a:p>
          <a:p>
            <a:pPr lvl="1"/>
            <a:r>
              <a:rPr lang="de-DE" dirty="0"/>
              <a:t>Aus-, Weiter- und Fortbildung</a:t>
            </a:r>
          </a:p>
          <a:p>
            <a:r>
              <a:rPr lang="de-DE" dirty="0"/>
              <a:t>Unterstützung des wirtschaftlichen Managements</a:t>
            </a:r>
          </a:p>
          <a:p>
            <a:r>
              <a:rPr lang="de-DE" dirty="0"/>
              <a:t>Erfüllung gesetzlicher Regelungen</a:t>
            </a:r>
          </a:p>
          <a:p>
            <a:r>
              <a:rPr lang="de-DE" dirty="0"/>
              <a:t>…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8907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8892"/>
    </mc:Choice>
    <mc:Fallback xmlns="">
      <p:transition spd="slow" advTm="218892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98500"/>
          </a:xfrm>
        </p:spPr>
        <p:txBody>
          <a:bodyPr>
            <a:normAutofit fontScale="90000"/>
          </a:bodyPr>
          <a:lstStyle/>
          <a:p>
            <a:r>
              <a:rPr lang="de-DE" dirty="0"/>
              <a:t>Ziele eines Informationssystems im Gesundheitswesen (Forts.)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032473"/>
          </a:xfrm>
        </p:spPr>
        <p:txBody>
          <a:bodyPr>
            <a:normAutofit fontScale="92500" lnSpcReduction="10000"/>
          </a:bodyPr>
          <a:lstStyle/>
          <a:p>
            <a:r>
              <a:rPr lang="de-DE" sz="2400" dirty="0"/>
              <a:t>…</a:t>
            </a:r>
            <a:endParaRPr lang="de-DE" dirty="0"/>
          </a:p>
          <a:p>
            <a:r>
              <a:rPr lang="de-DE" dirty="0"/>
              <a:t>Rechtzeitige Bereitstellung von </a:t>
            </a:r>
          </a:p>
          <a:p>
            <a:pPr lvl="1"/>
            <a:r>
              <a:rPr lang="de-DE" dirty="0"/>
              <a:t>korrekten Informationen, vor allem über </a:t>
            </a:r>
            <a:r>
              <a:rPr lang="de-DE" dirty="0" smtClean="0"/>
              <a:t>Patient*innen, </a:t>
            </a:r>
            <a:r>
              <a:rPr lang="de-DE" dirty="0"/>
              <a:t>am richtigen Ort, in der richtigen Form an die dazu berechtigten Personen</a:t>
            </a:r>
          </a:p>
          <a:p>
            <a:pPr lvl="1"/>
            <a:r>
              <a:rPr lang="de-DE" dirty="0"/>
              <a:t>Wissen, vor allem über Krankheiten, doch auch über Wechselwirkungen, Diagnose- und Therapieunterstützung</a:t>
            </a:r>
          </a:p>
          <a:p>
            <a:pPr lvl="1"/>
            <a:r>
              <a:rPr lang="de-DE" dirty="0"/>
              <a:t>Informationen über die Qualität der Patientenversorgung sowie die Kosten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9847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5757"/>
    </mc:Choice>
    <mc:Fallback xmlns="">
      <p:transition spd="slow" advTm="125757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Häufiges Problem im Gesundheitswesen</a:t>
            </a:r>
          </a:p>
          <a:p>
            <a:pPr lvl="1"/>
            <a:r>
              <a:rPr lang="de-DE" dirty="0"/>
              <a:t> Insellösungen</a:t>
            </a:r>
          </a:p>
          <a:p>
            <a:pPr lvl="1"/>
            <a:r>
              <a:rPr lang="de-DE" dirty="0"/>
              <a:t> Zufälliger EDV-Einsatz nach „Hobby“ </a:t>
            </a:r>
            <a:r>
              <a:rPr lang="de-DE" dirty="0" smtClean="0"/>
              <a:t>der </a:t>
            </a:r>
            <a:r>
              <a:rPr lang="de-DE" dirty="0" err="1" smtClean="0"/>
              <a:t>Chefärzt</a:t>
            </a:r>
            <a:r>
              <a:rPr lang="de-DE" dirty="0" smtClean="0"/>
              <a:t>*in</a:t>
            </a:r>
            <a:endParaRPr lang="de-DE" dirty="0"/>
          </a:p>
          <a:p>
            <a:pPr lvl="1"/>
            <a:r>
              <a:rPr lang="de-DE" dirty="0"/>
              <a:t> Unsystematische Datensammlung</a:t>
            </a:r>
          </a:p>
          <a:p>
            <a:pPr lvl="1"/>
            <a:r>
              <a:rPr lang="de-DE" dirty="0"/>
              <a:t>Paralleler Zugriff  auf Daten schwierig</a:t>
            </a:r>
          </a:p>
          <a:p>
            <a:r>
              <a:rPr lang="de-DE" dirty="0"/>
              <a:t>Systematisches Informationsmanagement steigert Qualität und senkt Kosten der Patientenversorgung</a:t>
            </a:r>
          </a:p>
          <a:p>
            <a:r>
              <a:rPr lang="de-DE" dirty="0"/>
              <a:t>Für systematische Informationsverarbeitung wird systematisches Informationsmanagement benötigt</a:t>
            </a: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1196975"/>
          </a:xfrm>
          <a:noFill/>
          <a:ln/>
        </p:spPr>
        <p:txBody>
          <a:bodyPr>
            <a:normAutofit fontScale="90000"/>
          </a:bodyPr>
          <a:lstStyle/>
          <a:p>
            <a:r>
              <a:rPr lang="de-DE" dirty="0"/>
              <a:t>Systematisches und integriertes Informationsmanagement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4608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2132"/>
    </mc:Choice>
    <mc:Fallback xmlns="">
      <p:transition spd="slow" advTm="222132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Teilinformationssysteme eines KIS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DA684-7E47-4CDD-A152-16D5D2524052}" type="slidenum">
              <a:rPr lang="de-DE" smtClean="0"/>
              <a:t>9</a:t>
            </a:fld>
            <a:endParaRPr lang="de-DE" dirty="0"/>
          </a:p>
        </p:txBody>
      </p:sp>
      <p:pic>
        <p:nvPicPr>
          <p:cNvPr id="6146" name="Picture 2" descr="http://homepages.thm.de/~hg13927/kis/struktu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8217314" cy="52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6840164" y="6501455"/>
            <a:ext cx="2303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/>
              <a:t>http://homepages.thm.de/~hg13927/kis/kis1.html</a:t>
            </a:r>
          </a:p>
        </p:txBody>
      </p:sp>
    </p:spTree>
    <p:extLst>
      <p:ext uri="{BB962C8B-B14F-4D97-AF65-F5344CB8AC3E}">
        <p14:creationId xmlns:p14="http://schemas.microsoft.com/office/powerpoint/2010/main" val="3808335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188"/>
    </mc:Choice>
    <mc:Fallback xmlns="">
      <p:transition spd="slow" advTm="114188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815</Words>
  <Application>Microsoft Office PowerPoint</Application>
  <PresentationFormat>Bildschirmpräsentation (4:3)</PresentationFormat>
  <Paragraphs>204</Paragraphs>
  <Slides>19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Larissa</vt:lpstr>
      <vt:lpstr>GESUNDHEITSMANAGEMENT IV Teil 1a-2  Prof. Dr. Steffen Fleßa Lst. für Allgemeine Betriebswirtschaftslehre und Gesundheitsmanagement Universität Greifswald </vt:lpstr>
      <vt:lpstr>Gliederung</vt:lpstr>
      <vt:lpstr>1.2 Krankenhausinformationssystem 1.2.1 Grundlagen</vt:lpstr>
      <vt:lpstr>Manuelle und EDV-gestützte Subsysteme</vt:lpstr>
      <vt:lpstr>PowerPoint-Präsentation</vt:lpstr>
      <vt:lpstr>Ziele eines Informationssystems im Gesundheitswesen</vt:lpstr>
      <vt:lpstr>Ziele eines Informationssystems im Gesundheitswesen (Forts.)</vt:lpstr>
      <vt:lpstr>Systematisches und integriertes Informationsmanagement</vt:lpstr>
      <vt:lpstr>Teilinformationssysteme eines KIS</vt:lpstr>
      <vt:lpstr>Bausteine eines KIS</vt:lpstr>
      <vt:lpstr>Qualität eines KIS</vt:lpstr>
      <vt:lpstr>Datenqualität</vt:lpstr>
      <vt:lpstr>PowerPoint-Präsentation</vt:lpstr>
      <vt:lpstr>PowerPoint-Präsentation</vt:lpstr>
      <vt:lpstr>PowerPoint-Präsentation</vt:lpstr>
      <vt:lpstr>PowerPoint-Präsentation</vt:lpstr>
      <vt:lpstr>Anbieter </vt:lpstr>
      <vt:lpstr>Klinisches Arbeitsplatzsystem Universität Greifswald</vt:lpstr>
      <vt:lpstr>Gliederung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GESUNDHEITSMANAGEMENT IV Teil 1a  Prof. Dr. Steffen Fleßa Lst. für Allgemeine Betriebswirtschaftslehre und Gesundheitsmanagement Universität Greifswald</dc:title>
  <dc:creator>Steffen</dc:creator>
  <cp:lastModifiedBy>Steffen Flessa</cp:lastModifiedBy>
  <cp:revision>33</cp:revision>
  <dcterms:created xsi:type="dcterms:W3CDTF">2011-01-31T08:13:23Z</dcterms:created>
  <dcterms:modified xsi:type="dcterms:W3CDTF">2024-01-30T14:57:36Z</dcterms:modified>
</cp:coreProperties>
</file>