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87" r:id="rId4"/>
    <p:sldId id="288" r:id="rId5"/>
    <p:sldId id="316" r:id="rId6"/>
    <p:sldId id="312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305" r:id="rId18"/>
    <p:sldId id="306" r:id="rId19"/>
    <p:sldId id="307" r:id="rId20"/>
    <p:sldId id="308" r:id="rId21"/>
    <p:sldId id="317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4660"/>
  </p:normalViewPr>
  <p:slideViewPr>
    <p:cSldViewPr>
      <p:cViewPr varScale="1">
        <p:scale>
          <a:sx n="90" d="100"/>
          <a:sy n="90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BBA45-3074-479B-BF65-2C6034BCA062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5ACBC-8F5B-450D-965F-CD76694CF0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37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9ADF-0D52-441B-8D54-A09A2764D264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98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FE9A-06E4-401E-BC8C-B2E7CA99C61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56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84DD-0633-4F5D-8FC7-05E48418ABB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9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949A-118F-41FF-A786-2D66410F626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47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7168-EC14-447F-A163-8775ED17100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50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D063-E58F-4555-97F4-4443FEA6D5E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23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9E7-C9E9-405C-A7FD-DC162B460B44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77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E27F5-33FA-464A-83FA-7FCB5D845B1C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51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33F0-27E8-4483-A5D8-D4041E52B6C2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9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0CD9-C004-4862-BD3E-5A342A4A4023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6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F573-575C-4EA1-A645-C67FF42FD750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72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B1556-6E7C-4E91-9488-5EDEC7CEB1F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09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1a-3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98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19"/>
    </mc:Choice>
    <mc:Fallback xmlns="">
      <p:transition spd="slow" advTm="771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84300"/>
          </a:xfrm>
        </p:spPr>
        <p:txBody>
          <a:bodyPr>
            <a:norm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760"/>
            <a:ext cx="8435975" cy="545271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5. Klinische Dokumentation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Dokumentation aller klinisch relevanten Patientendaten so komplett, korrekt und schnell wie möglich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Subfunktionen</a:t>
            </a:r>
            <a:r>
              <a:rPr lang="de-DE" sz="2000" dirty="0"/>
              <a:t>: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Pflegedokumentation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Pflegeprozesse (Pflegeplanung, Dokumentation der Prozeduren, Evaluation, Berichtschreibung, aber auch Pflegekurven)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Medizinische Dokumentation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Dokumentation medizinisch relevanter Einzelbeobachtungen und -feststellungen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Üblicherweise auf </a:t>
            </a:r>
            <a:r>
              <a:rPr lang="de-DE" dirty="0" smtClean="0"/>
              <a:t>die Patient*in </a:t>
            </a:r>
            <a:r>
              <a:rPr lang="de-DE" dirty="0"/>
              <a:t>oder den Behandlungsfall bezogen. 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Meist in einer Patientenakte gehalten</a:t>
            </a:r>
          </a:p>
          <a:p>
            <a:pPr lvl="4">
              <a:lnSpc>
                <a:spcPct val="80000"/>
              </a:lnSpc>
            </a:pPr>
            <a:r>
              <a:rPr lang="de-DE" dirty="0"/>
              <a:t>Z.B. Patientendaten, anamnestische Beobachtungen und Feststellungen, Befunde, diagnostische und therapeutische Maßnahmen, Angaben zu Diagnosen und Therapie sowie den Behandlungsverlauf </a:t>
            </a:r>
            <a:endParaRPr lang="de-DE" sz="1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69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660"/>
    </mc:Choice>
    <mc:Fallback xmlns="">
      <p:transition spd="slow" advTm="19866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60563"/>
            <a:ext cx="8435975" cy="439578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6. Administrative Dokumentation und Abrechnung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Dokumentation der Prozeduren als Basis für die Abrechnung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Auch für Controlling, finanzielle Analysen, interne Budget-Festlegung, etc.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Zur Einhaltung gesetzlicher Dokumentationspflichten,  z. B. für die Budgetverhandlungen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Häufig standardisierte Dokumentation anhand z. B. von Diagnoseschlüssel, Kataloge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Abgeleitet aus klinischer Dokumentation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3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567"/>
    </mc:Choice>
    <mc:Fallback xmlns="">
      <p:transition spd="slow" advTm="16456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435975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7. Patientenentlassung und Überweisung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Durchführung der stationären und administrativen Entlassung und evtl. Überweisung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Endgültige Abrechnung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Erfüllung gesetzlicher Dokumentationspflichten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Auf Station: Entlassungsarztbrief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Übermittlung der Befunde an die weiterbehandelnde Personen, Einrichtungen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1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300"/>
    </mc:Choice>
    <mc:Fallback xmlns="">
      <p:transition spd="slow" advTm="2003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896" y="1735566"/>
            <a:ext cx="8435975" cy="43211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8. Verwaltung der Patientenakten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Erstellung und Aufbewahrung der Dokumente und der Patientenakten, so dass die in ihnen enthaltenen Informationen und Daten schnell wieder gefunden werden können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15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454"/>
    </mc:Choice>
    <mc:Fallback xmlns="">
      <p:transition spd="slow" advTm="4945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3"/>
            <a:ext cx="8435975" cy="504085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8. Verwaltung der Patientenakten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… 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Subfunktionen: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Erstellung und Abheften/Speichern von klinischen Dokumenten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Verwaltung spezieller Dokumentationen und klinischer Register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Dokumentation fürs Qualitätsmanagement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Tumorregister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Diagnose und Prozedurkodierung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Strukturiert, anhand von Katalogen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ICD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Analyse der Patientenakten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Zur Gewährleistung der Verfügbarkeit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Einheitliche Inhaltsstruktur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Datenschutz und Datensicherheit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Archivierung der Patientenakten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Bereitstellung von Archivräumen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Gewährleistung einer 10- bis 30-jährigen Aufbewahrungsfrist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Verwaltung der Patientenakten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Organisation der Ausleihe und Rückgabe der Patientenakten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52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906"/>
    </mc:Choice>
    <mc:Fallback xmlns="">
      <p:transition spd="slow" advTm="24190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435975" cy="475297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9. Arbeitsorganisation und Ressourcenplanung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Organisation und Einteilung der verschiedenen Ressourcen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Subfunktionen: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Planung und Zuweisung der Ressourcen: Koordination und Kommunikation von Personal, Material, Medikamenten, Betten, Werkzeugen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Verwaltung von Material und Medikamenten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Verwaltung der medizinischen Werkzeuge: OP-Saal, CT, MRT, </a:t>
            </a:r>
            <a:r>
              <a:rPr lang="de-DE" dirty="0" err="1"/>
              <a:t>etc</a:t>
            </a:r>
            <a:endParaRPr lang="de-DE" dirty="0"/>
          </a:p>
          <a:p>
            <a:pPr lvl="2">
              <a:lnSpc>
                <a:spcPct val="80000"/>
              </a:lnSpc>
            </a:pPr>
            <a:r>
              <a:rPr lang="de-DE" dirty="0"/>
              <a:t>Allgemeine Arbeitsorganisation: Durch Unterstützung von Arbeitslisten, Terminplaner, </a:t>
            </a:r>
            <a:r>
              <a:rPr lang="de-DE" dirty="0" err="1"/>
              <a:t>Pinwand</a:t>
            </a:r>
            <a:r>
              <a:rPr lang="de-DE" dirty="0"/>
              <a:t>, Erinnerungszettel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Unterstützung Bürokommunikation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Telefon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E-Mail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Unterstützung der allgemeine Informationsverarbeitung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Berichtschreibung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Statistische Auswertungen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6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90"/>
    </mc:Choice>
    <mc:Fallback xmlns="">
      <p:transition spd="slow" advTm="14089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435975" cy="43211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10. Krankenhausverwaltung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Organisation der Patientenversorgung und Kontrolle der finanzielle Lage des Krankenhauses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Subfunktionen: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Qualitätsmanagement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EDV-Unterstützung zur Gewährleistung einer optimalen Patientenversorgung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Steuerung und Finanzmanagement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Managementinformationssystem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EDV-gestützte Finanzplanung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Buchhaltung / Controlling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EDV-gestützte Investitionsplanung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Personal Management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Allgemeine statistische Analyse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34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891"/>
    </mc:Choice>
    <mc:Fallback xmlns="">
      <p:transition spd="slow" advTm="20089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Datenbankarchitektur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Integrationsproblem: in der Regel bestehen bereits unabhängige Teilsysteme, die zu integrieren sind</a:t>
            </a:r>
          </a:p>
          <a:p>
            <a:r>
              <a:rPr lang="de-DE" dirty="0"/>
              <a:t>Alternativen:</a:t>
            </a:r>
          </a:p>
          <a:p>
            <a:pPr lvl="1"/>
            <a:r>
              <a:rPr lang="de-DE" dirty="0"/>
              <a:t>Zentrale Datenbankstruktur</a:t>
            </a:r>
          </a:p>
          <a:p>
            <a:pPr lvl="1"/>
            <a:r>
              <a:rPr lang="de-DE" dirty="0"/>
              <a:t>Dezentrale Datenbankstruktur mit Kommunikationsserver als Übersetzer zwischen den Teilsystemen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68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647"/>
    </mc:Choice>
    <mc:Fallback xmlns="">
      <p:transition spd="slow" advTm="9364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Zentrale Datenbank</a:t>
            </a:r>
          </a:p>
        </p:txBody>
      </p:sp>
      <p:graphicFrame>
        <p:nvGraphicFramePr>
          <p:cNvPr id="29491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11188" y="1700213"/>
          <a:ext cx="7561262" cy="512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Designer Zeichnung" r:id="rId3" imgW="3246480" imgH="2201040" progId="Designer.Drawing.7">
                  <p:embed/>
                </p:oleObj>
              </mc:Choice>
              <mc:Fallback>
                <p:oleObj name="Designer Zeichnung" r:id="rId3" imgW="3246480" imgH="2201040" progId="Designer.Drawing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700213"/>
                        <a:ext cx="7561262" cy="51244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86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18"/>
    </mc:Choice>
    <mc:Fallback xmlns="">
      <p:transition spd="slow" advTm="2561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r>
              <a:rPr lang="de-DE"/>
              <a:t>Dezentrale Datenbanken</a:t>
            </a:r>
          </a:p>
        </p:txBody>
      </p:sp>
      <p:graphicFrame>
        <p:nvGraphicFramePr>
          <p:cNvPr id="29593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31913" y="836613"/>
          <a:ext cx="6840537" cy="619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Designer Zeichnung" r:id="rId3" imgW="3828960" imgH="3466080" progId="Designer.Drawing.7">
                  <p:embed/>
                </p:oleObj>
              </mc:Choice>
              <mc:Fallback>
                <p:oleObj name="Designer Zeichnung" r:id="rId3" imgW="3828960" imgH="3466080" progId="Designer.Drawing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836613"/>
                        <a:ext cx="6840537" cy="619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63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389"/>
    </mc:Choice>
    <mc:Fallback xmlns="">
      <p:transition spd="slow" advTm="5538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de-DE" b="1" dirty="0"/>
              <a:t>1 Informationswirtschaft</a:t>
            </a:r>
          </a:p>
          <a:p>
            <a:pPr>
              <a:buFontTx/>
              <a:buNone/>
            </a:pPr>
            <a:r>
              <a:rPr lang="de-DE" b="1" dirty="0"/>
              <a:t>	</a:t>
            </a:r>
            <a:r>
              <a:rPr lang="de-DE" dirty="0"/>
              <a:t>1.1 Grundlagen</a:t>
            </a:r>
          </a:p>
          <a:p>
            <a:pPr>
              <a:buFontTx/>
              <a:buNone/>
            </a:pPr>
            <a:r>
              <a:rPr lang="de-DE" dirty="0"/>
              <a:t>	</a:t>
            </a:r>
            <a:r>
              <a:rPr lang="de-DE" b="1" dirty="0"/>
              <a:t>1.2 Krankenhausinformationssystem</a:t>
            </a:r>
          </a:p>
          <a:p>
            <a:pPr>
              <a:buFontTx/>
              <a:buNone/>
            </a:pPr>
            <a:r>
              <a:rPr lang="de-DE" b="1" dirty="0"/>
              <a:t>    	      </a:t>
            </a:r>
            <a:r>
              <a:rPr lang="de-DE" dirty="0"/>
              <a:t>1.2.1 Grundlagen</a:t>
            </a:r>
          </a:p>
          <a:p>
            <a:pPr>
              <a:buFontTx/>
              <a:buNone/>
            </a:pPr>
            <a:r>
              <a:rPr lang="de-DE" dirty="0"/>
              <a:t>          </a:t>
            </a:r>
            <a:r>
              <a:rPr lang="de-DE" b="1" dirty="0"/>
              <a:t>1.2.2 Entwicklung</a:t>
            </a:r>
          </a:p>
          <a:p>
            <a:pPr>
              <a:buFontTx/>
              <a:buNone/>
            </a:pPr>
            <a:r>
              <a:rPr lang="de-DE" dirty="0"/>
              <a:t>	1.3 Digital Health</a:t>
            </a:r>
          </a:p>
          <a:p>
            <a:pPr>
              <a:buFontTx/>
              <a:buNone/>
            </a:pPr>
            <a:r>
              <a:rPr lang="de-DE" dirty="0"/>
              <a:t>	1.4 Public Relations und externe Informationswirtschaft </a:t>
            </a:r>
          </a:p>
          <a:p>
            <a:pPr>
              <a:buFontTx/>
              <a:buNone/>
            </a:pPr>
            <a:r>
              <a:rPr lang="de-DE" dirty="0"/>
              <a:t>2 	Jahresabschluss</a:t>
            </a:r>
          </a:p>
          <a:p>
            <a:pPr>
              <a:buFontTx/>
              <a:buNone/>
            </a:pPr>
            <a:r>
              <a:rPr lang="de-DE" dirty="0"/>
              <a:t>3 	Controlling</a:t>
            </a:r>
          </a:p>
          <a:p>
            <a:pPr>
              <a:buFontTx/>
              <a:buNone/>
            </a:pPr>
            <a:r>
              <a:rPr lang="de-DE" dirty="0"/>
              <a:t>4 	Betriebsgenetik 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29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09"/>
    </mc:Choice>
    <mc:Fallback xmlns="">
      <p:transition spd="slow" advTm="16409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Data Warehouse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000" dirty="0"/>
              <a:t>Inhalt: 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homogener Datenpool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Datenmäßige Integration verschiedener Subsysteme </a:t>
            </a:r>
          </a:p>
          <a:p>
            <a:pPr lvl="2">
              <a:lnSpc>
                <a:spcPct val="80000"/>
              </a:lnSpc>
            </a:pPr>
            <a:r>
              <a:rPr lang="de-DE" sz="1600" dirty="0"/>
              <a:t>Patientendaten</a:t>
            </a:r>
          </a:p>
          <a:p>
            <a:pPr lvl="2">
              <a:lnSpc>
                <a:spcPct val="80000"/>
              </a:lnSpc>
            </a:pPr>
            <a:r>
              <a:rPr lang="de-DE" sz="1600" dirty="0"/>
              <a:t>Finanzbuchhaltung</a:t>
            </a:r>
          </a:p>
          <a:p>
            <a:pPr lvl="2">
              <a:lnSpc>
                <a:spcPct val="80000"/>
              </a:lnSpc>
            </a:pPr>
            <a:r>
              <a:rPr lang="de-DE" sz="1600" dirty="0"/>
              <a:t>Materialwirtschaft</a:t>
            </a:r>
          </a:p>
          <a:p>
            <a:pPr lvl="2">
              <a:lnSpc>
                <a:spcPct val="80000"/>
              </a:lnSpc>
            </a:pPr>
            <a:r>
              <a:rPr lang="de-DE" sz="1600" dirty="0"/>
              <a:t>OP-System</a:t>
            </a:r>
          </a:p>
          <a:p>
            <a:pPr lvl="2">
              <a:lnSpc>
                <a:spcPct val="80000"/>
              </a:lnSpc>
            </a:pPr>
            <a:r>
              <a:rPr lang="de-DE" sz="1600" dirty="0"/>
              <a:t>Personalsystem</a:t>
            </a:r>
          </a:p>
          <a:p>
            <a:pPr lvl="2">
              <a:lnSpc>
                <a:spcPct val="80000"/>
              </a:lnSpc>
            </a:pPr>
            <a:r>
              <a:rPr lang="de-DE" sz="1600" dirty="0"/>
              <a:t>externe Quellen (z.B. </a:t>
            </a:r>
            <a:r>
              <a:rPr lang="de-DE" sz="1600" dirty="0" err="1"/>
              <a:t>epidem</a:t>
            </a:r>
            <a:r>
              <a:rPr lang="de-DE" sz="1600" dirty="0"/>
              <a:t>. Daten)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Charakteristika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Datenspeicherung erfolgt nicht anwendungsbezogen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Verschiedene Anwendungen können zugreifen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Verknüpfungen können routinemäßig abgefragt werden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Längerfristige Datenspeicherung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2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436"/>
    </mc:Choice>
    <mc:Fallback xmlns="">
      <p:transition spd="slow" advTm="10543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de-DE" b="1" dirty="0"/>
              <a:t>1 Informationswirtschaft</a:t>
            </a:r>
          </a:p>
          <a:p>
            <a:pPr>
              <a:buFontTx/>
              <a:buNone/>
            </a:pPr>
            <a:r>
              <a:rPr lang="de-DE" b="1" dirty="0"/>
              <a:t>	</a:t>
            </a:r>
            <a:r>
              <a:rPr lang="de-DE" dirty="0"/>
              <a:t>1.1 Grundlagen</a:t>
            </a:r>
          </a:p>
          <a:p>
            <a:pPr>
              <a:buFontTx/>
              <a:buNone/>
            </a:pPr>
            <a:r>
              <a:rPr lang="de-DE" dirty="0"/>
              <a:t>	</a:t>
            </a:r>
            <a:r>
              <a:rPr lang="de-DE" b="1" dirty="0"/>
              <a:t>1.2 Krankenhausinformationssystem</a:t>
            </a:r>
          </a:p>
          <a:p>
            <a:pPr>
              <a:buFontTx/>
              <a:buNone/>
            </a:pPr>
            <a:r>
              <a:rPr lang="de-DE" b="1" dirty="0"/>
              <a:t>    	      </a:t>
            </a:r>
            <a:r>
              <a:rPr lang="de-DE" dirty="0"/>
              <a:t>1.2.1 Grundlagen</a:t>
            </a:r>
          </a:p>
          <a:p>
            <a:pPr>
              <a:buFontTx/>
              <a:buNone/>
            </a:pPr>
            <a:r>
              <a:rPr lang="de-DE" dirty="0"/>
              <a:t>          </a:t>
            </a:r>
            <a:r>
              <a:rPr lang="de-DE" b="1" dirty="0"/>
              <a:t>1.2.2 Entwicklung</a:t>
            </a:r>
          </a:p>
          <a:p>
            <a:pPr>
              <a:buFontTx/>
              <a:buNone/>
            </a:pPr>
            <a:r>
              <a:rPr lang="de-DE" dirty="0"/>
              <a:t>	1.3 Digital Health</a:t>
            </a:r>
          </a:p>
          <a:p>
            <a:pPr>
              <a:buFontTx/>
              <a:buNone/>
            </a:pPr>
            <a:r>
              <a:rPr lang="de-DE" dirty="0"/>
              <a:t>	1.4 Public Relations und externe Informationswirtschaft </a:t>
            </a:r>
          </a:p>
          <a:p>
            <a:pPr>
              <a:buFontTx/>
              <a:buNone/>
            </a:pPr>
            <a:r>
              <a:rPr lang="de-DE" dirty="0"/>
              <a:t>2 	Jahresabschluss</a:t>
            </a:r>
          </a:p>
          <a:p>
            <a:pPr>
              <a:buFontTx/>
              <a:buNone/>
            </a:pPr>
            <a:r>
              <a:rPr lang="de-DE" dirty="0"/>
              <a:t>3 	Controlling</a:t>
            </a:r>
          </a:p>
          <a:p>
            <a:pPr>
              <a:buFontTx/>
              <a:buNone/>
            </a:pPr>
            <a:r>
              <a:rPr lang="de-DE" dirty="0"/>
              <a:t>4 	Betriebsgenetik 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466"/>
    </mc:Choice>
    <mc:Fallback xmlns="">
      <p:transition spd="slow" advTm="12646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1.2.2 Entwicklung eines KIS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Prinzip: EDV-Umsetzung als letzter Schritt; vorher muss Inhalt und Funktionalität geklärt sein („Prozess vor Programm“).</a:t>
            </a:r>
          </a:p>
          <a:p>
            <a:r>
              <a:rPr lang="de-DE" dirty="0"/>
              <a:t>Weiteres Vorgehen: </a:t>
            </a:r>
          </a:p>
          <a:p>
            <a:pPr lvl="1"/>
            <a:r>
              <a:rPr lang="de-DE" dirty="0"/>
              <a:t>Beispiele für Inhalt und Funktionalität</a:t>
            </a:r>
          </a:p>
          <a:p>
            <a:pPr lvl="1"/>
            <a:r>
              <a:rPr lang="de-DE" dirty="0"/>
              <a:t>EDV-mäßige Umsetzung: </a:t>
            </a:r>
          </a:p>
          <a:p>
            <a:pPr lvl="2"/>
            <a:r>
              <a:rPr lang="de-DE" dirty="0"/>
              <a:t>Kommunikationsfähigkeit des Gesundheitsmanagers, nicht Umsetzung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6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302"/>
    </mc:Choice>
    <mc:Fallback xmlns="">
      <p:transition spd="slow" advTm="7630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Funktionen Krankenhaus-</a:t>
            </a:r>
            <a:r>
              <a:rPr lang="de-DE" sz="4000" dirty="0" err="1"/>
              <a:t>Zuweiser</a:t>
            </a: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4</a:t>
            </a:fld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7762"/>
            <a:ext cx="7153275" cy="5370562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286000" y="6506031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https://de.slideshare.net/Swiss_eHealth_Forum/sehf-2015-45472331</a:t>
            </a:r>
          </a:p>
        </p:txBody>
      </p:sp>
    </p:spTree>
    <p:extLst>
      <p:ext uri="{BB962C8B-B14F-4D97-AF65-F5344CB8AC3E}">
        <p14:creationId xmlns:p14="http://schemas.microsoft.com/office/powerpoint/2010/main" val="105734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934"/>
    </mc:Choice>
    <mc:Fallback xmlns="">
      <p:transition spd="slow" advTm="9893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86835" cy="2262981"/>
          </a:xfrm>
        </p:spPr>
        <p:txBody>
          <a:bodyPr>
            <a:normAutofit fontScale="70000" lnSpcReduction="20000"/>
          </a:bodyPr>
          <a:lstStyle/>
          <a:p>
            <a:r>
              <a:rPr lang="de-DE" dirty="0"/>
              <a:t>Patientenaufnahme</a:t>
            </a:r>
          </a:p>
          <a:p>
            <a:r>
              <a:rPr lang="de-DE" dirty="0"/>
              <a:t>Patientenbehandlung</a:t>
            </a:r>
          </a:p>
          <a:p>
            <a:r>
              <a:rPr lang="de-DE" dirty="0"/>
              <a:t>Leistungsanforderung und Befundkommunikation</a:t>
            </a:r>
          </a:p>
          <a:p>
            <a:r>
              <a:rPr lang="de-DE" dirty="0"/>
              <a:t>Durchführung der </a:t>
            </a:r>
            <a:r>
              <a:rPr lang="de-DE" dirty="0" err="1"/>
              <a:t>diag</a:t>
            </a:r>
            <a:r>
              <a:rPr lang="de-DE" dirty="0"/>
              <a:t>. und </a:t>
            </a:r>
            <a:r>
              <a:rPr lang="de-DE" dirty="0" err="1"/>
              <a:t>therap</a:t>
            </a:r>
            <a:r>
              <a:rPr lang="de-DE" dirty="0"/>
              <a:t>. Maßnahmen</a:t>
            </a:r>
          </a:p>
          <a:p>
            <a:r>
              <a:rPr lang="de-DE" dirty="0"/>
              <a:t>Klinische Dokumentation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365472" y="5924752"/>
            <a:ext cx="4321328" cy="796723"/>
          </a:xfrm>
        </p:spPr>
        <p:txBody>
          <a:bodyPr/>
          <a:lstStyle/>
          <a:p>
            <a:fld id="{856DA684-7E47-4CDD-A152-16D5D2524052}" type="slidenum">
              <a:rPr lang="de-DE" smtClean="0"/>
              <a:t>5</a:t>
            </a:fld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371679" y="5120526"/>
            <a:ext cx="1608033" cy="131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Aufnahme</a:t>
            </a:r>
          </a:p>
        </p:txBody>
      </p:sp>
      <p:sp>
        <p:nvSpPr>
          <p:cNvPr id="7" name="Pfeil nach rechts 6"/>
          <p:cNvSpPr/>
          <p:nvPr/>
        </p:nvSpPr>
        <p:spPr>
          <a:xfrm>
            <a:off x="2051720" y="5120526"/>
            <a:ext cx="4968552" cy="12570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Behandlung</a:t>
            </a:r>
          </a:p>
        </p:txBody>
      </p:sp>
      <p:sp>
        <p:nvSpPr>
          <p:cNvPr id="8" name="Pfeil nach rechts 7"/>
          <p:cNvSpPr/>
          <p:nvPr/>
        </p:nvSpPr>
        <p:spPr>
          <a:xfrm>
            <a:off x="7020272" y="5120526"/>
            <a:ext cx="1534936" cy="131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Entlassung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4932040" y="1600200"/>
            <a:ext cx="3907160" cy="2415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Administrative Doku. und Abrechnung</a:t>
            </a:r>
          </a:p>
          <a:p>
            <a:r>
              <a:rPr lang="de-DE" dirty="0"/>
              <a:t>Patientenentlassung und Überweisung</a:t>
            </a:r>
          </a:p>
          <a:p>
            <a:r>
              <a:rPr lang="de-DE" dirty="0"/>
              <a:t>Arbeitsorganisation und Ressourcenplanung</a:t>
            </a:r>
          </a:p>
          <a:p>
            <a:r>
              <a:rPr lang="de-DE" dirty="0"/>
              <a:t>Krankenhausverwaltung</a:t>
            </a:r>
            <a:endParaRPr lang="en-US" dirty="0"/>
          </a:p>
        </p:txBody>
      </p:sp>
      <p:sp>
        <p:nvSpPr>
          <p:cNvPr id="10" name="Pfeil nach rechts 9"/>
          <p:cNvSpPr/>
          <p:nvPr/>
        </p:nvSpPr>
        <p:spPr>
          <a:xfrm>
            <a:off x="371679" y="4490110"/>
            <a:ext cx="8183529" cy="71960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Kommunikation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2051719" y="3963059"/>
            <a:ext cx="4968553" cy="71960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Dokumentation, Abrechnung, Verwaltung</a:t>
            </a:r>
          </a:p>
        </p:txBody>
      </p:sp>
    </p:spTree>
    <p:extLst>
      <p:ext uri="{BB962C8B-B14F-4D97-AF65-F5344CB8AC3E}">
        <p14:creationId xmlns:p14="http://schemas.microsoft.com/office/powerpoint/2010/main" val="56527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73"/>
    </mc:Choice>
    <mc:Fallback xmlns="">
      <p:transition spd="slow" advTm="664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35975" cy="46926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1. Patientenaufnahme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Dokumentation und Verteilung der administrativen Patientendaten sowie eindeutige Identifikation und Zuordnung der Patientendaten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Subfunktionen: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Terminplanung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Korrekte und eindeutige Identifikation und Zuordnung der Patientendaten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Vergabe einer eindeutigen Fallnummer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Administrative Aufnahme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Name, Adresse, Geburtsdatum, Versichertenstatus, Konfession, etc.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Klinische Aufnahme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Auf Station und Ambulanz: vor allem Anamnese (med. Vorgeschichte)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Informationen für die Verwaltung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Welche Betten sind frei/belegt? Wo liegt </a:t>
            </a:r>
            <a:r>
              <a:rPr lang="de-DE" dirty="0" smtClean="0"/>
              <a:t>welche Patient*in?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137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973"/>
    </mc:Choice>
    <mc:Fallback xmlns="">
      <p:transition spd="slow" advTm="17997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5"/>
            <a:ext cx="8435975" cy="523669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dirty="0"/>
              <a:t>2. Planung &amp; Organisation der Patientenbehandlung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Ziel: Effiziente Planung und Organisation zur reibungslosen Durchführung der Patientenbehandlung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Subfunktionen: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Präsentation von Information und Wissen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Nicht nur medizinische Informationen über </a:t>
            </a:r>
            <a:r>
              <a:rPr lang="de-DE" dirty="0" smtClean="0"/>
              <a:t>Patient*innen</a:t>
            </a:r>
            <a:r>
              <a:rPr lang="de-DE" dirty="0"/>
              <a:t>, sondern auch z. B. Leitlinien etc. zur Unterstützung der Patientenversorgung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Entscheidungsfindung und Patienteninformation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Diagnostische und therapeutische Maßnahmen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Wissensbasierte Systeme</a:t>
            </a:r>
          </a:p>
          <a:p>
            <a:pPr lvl="3">
              <a:lnSpc>
                <a:spcPct val="80000"/>
              </a:lnSpc>
            </a:pPr>
            <a:r>
              <a:rPr lang="de-DE" dirty="0" err="1"/>
              <a:t>Konsil</a:t>
            </a:r>
            <a:r>
              <a:rPr lang="de-DE" dirty="0"/>
              <a:t> bei externe Ärzte, z. B. durch Telemedizin (Telekonferenzen)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Dokumentation der Maßnahmen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Dokumentation der Einwilligung </a:t>
            </a:r>
            <a:r>
              <a:rPr lang="de-DE" dirty="0" smtClean="0"/>
              <a:t>der Patient*in</a:t>
            </a:r>
            <a:endParaRPr lang="de-DE" dirty="0"/>
          </a:p>
          <a:p>
            <a:pPr lvl="2">
              <a:lnSpc>
                <a:spcPct val="80000"/>
              </a:lnSpc>
            </a:pPr>
            <a:r>
              <a:rPr lang="de-DE" dirty="0"/>
              <a:t>Planung der Patientenversorgung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Planung und Festlegung der Prozesse (Typ, Dauer, Personen)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38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488"/>
    </mc:Choice>
    <mc:Fallback xmlns="">
      <p:transition spd="slow" advTm="29248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35975" cy="46926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3. Leistungsanforderung und Befundkommunikation</a:t>
            </a:r>
          </a:p>
          <a:p>
            <a:pPr lvl="1"/>
            <a:r>
              <a:rPr lang="de-DE" dirty="0"/>
              <a:t>Ziel: Annahme und Durchführung einer Leistungsanforderung und die Befundübermittlung</a:t>
            </a:r>
          </a:p>
          <a:p>
            <a:pPr lvl="1"/>
            <a:r>
              <a:rPr lang="de-DE" dirty="0"/>
              <a:t>Subfunktionen:</a:t>
            </a:r>
          </a:p>
          <a:p>
            <a:pPr lvl="2"/>
            <a:r>
              <a:rPr lang="de-DE" dirty="0"/>
              <a:t>Vorbereitung der Leistungsanforderung</a:t>
            </a:r>
          </a:p>
          <a:p>
            <a:pPr lvl="2"/>
            <a:r>
              <a:rPr lang="de-DE" dirty="0"/>
              <a:t>Termin- und Prozedurplanung</a:t>
            </a:r>
          </a:p>
          <a:p>
            <a:pPr lvl="3"/>
            <a:r>
              <a:rPr lang="de-DE" dirty="0"/>
              <a:t>z. B. Blutabnahme, OP-Belegung, Röntgenbelegung</a:t>
            </a:r>
          </a:p>
          <a:p>
            <a:pPr lvl="2"/>
            <a:r>
              <a:rPr lang="de-DE" dirty="0"/>
              <a:t>Übermittlung der Leistungsanforderung</a:t>
            </a:r>
          </a:p>
          <a:p>
            <a:pPr lvl="2"/>
            <a:r>
              <a:rPr lang="de-DE" dirty="0"/>
              <a:t>Übermittlung der Befunde</a:t>
            </a:r>
          </a:p>
          <a:p>
            <a:pPr lvl="3"/>
            <a:r>
              <a:rPr lang="de-DE" dirty="0"/>
              <a:t>Eindeutige Zuordnung </a:t>
            </a:r>
            <a:r>
              <a:rPr lang="de-DE" dirty="0" smtClean="0"/>
              <a:t>zur Patient</a:t>
            </a:r>
            <a:r>
              <a:rPr lang="de-DE" dirty="0"/>
              <a:t>*in</a:t>
            </a:r>
          </a:p>
          <a:p>
            <a:pPr lvl="3"/>
            <a:r>
              <a:rPr lang="de-DE" dirty="0"/>
              <a:t>Markierung kritischer Werte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9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4839"/>
    </mc:Choice>
    <mc:Fallback xmlns="">
      <p:transition spd="slow" advTm="31483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r>
              <a:rPr lang="de-DE" dirty="0"/>
              <a:t>Funktionen im Krankenhaus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35975" cy="469265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4. Durchführung der diagnostischen und therapeutischen Maßnahmen</a:t>
            </a:r>
          </a:p>
          <a:p>
            <a:pPr lvl="1"/>
            <a:r>
              <a:rPr lang="de-DE" dirty="0"/>
              <a:t>Ziel: Bereitstellung der Ressourcen (Personal, Werkzeuge) zur Durchführung der diagnostischen und therapeutischen Maßnahmen</a:t>
            </a:r>
          </a:p>
          <a:p>
            <a:pPr lvl="2"/>
            <a:r>
              <a:rPr lang="de-DE" dirty="0"/>
              <a:t>Personalzuweisung</a:t>
            </a:r>
          </a:p>
          <a:p>
            <a:pPr lvl="2"/>
            <a:r>
              <a:rPr lang="de-DE" dirty="0"/>
              <a:t>Räume</a:t>
            </a:r>
          </a:p>
          <a:p>
            <a:pPr lvl="2"/>
            <a:r>
              <a:rPr lang="de-DE" dirty="0"/>
              <a:t>Planung mobiler Geräte</a:t>
            </a:r>
          </a:p>
          <a:p>
            <a:pPr lvl="2"/>
            <a:r>
              <a:rPr lang="de-DE" dirty="0"/>
              <a:t>etc.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0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519"/>
    </mc:Choice>
    <mc:Fallback xmlns="">
      <p:transition spd="slow" advTm="11451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851</Words>
  <Application>Microsoft Office PowerPoint</Application>
  <PresentationFormat>Bildschirmpräsentation (4:3)</PresentationFormat>
  <Paragraphs>210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Larissa</vt:lpstr>
      <vt:lpstr>Designer Zeichnung</vt:lpstr>
      <vt:lpstr>GESUNDHEITSMANAGEMENT IV Teil 1a-3  Prof. Dr. Steffen Fleßa Lst. für Allgemeine Betriebswirtschaftslehre und Gesundheitsmanagement Universität Greifswald </vt:lpstr>
      <vt:lpstr>Gliederung</vt:lpstr>
      <vt:lpstr>1.2.2 Entwicklung eines KIS</vt:lpstr>
      <vt:lpstr>Funktionen Krankenhaus-Zuweiser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Funktionen im Krankenhaus</vt:lpstr>
      <vt:lpstr>Datenbankarchitektur</vt:lpstr>
      <vt:lpstr>Zentrale Datenbank</vt:lpstr>
      <vt:lpstr>Dezentrale Datenbanken</vt:lpstr>
      <vt:lpstr>Data Warehouse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1a  Prof. Dr. Steffen Fleßa Lst. für Allgemeine Betriebswirtschaftslehre und Gesundheitsmanagement Universität Greifswald</dc:title>
  <dc:creator>Steffen</dc:creator>
  <cp:lastModifiedBy>Steffen Flessa</cp:lastModifiedBy>
  <cp:revision>34</cp:revision>
  <dcterms:created xsi:type="dcterms:W3CDTF">2011-01-31T08:13:23Z</dcterms:created>
  <dcterms:modified xsi:type="dcterms:W3CDTF">2024-01-30T14:57:57Z</dcterms:modified>
</cp:coreProperties>
</file>