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59" r:id="rId3"/>
    <p:sldId id="260" r:id="rId4"/>
    <p:sldId id="340" r:id="rId5"/>
    <p:sldId id="355" r:id="rId6"/>
    <p:sldId id="357" r:id="rId7"/>
    <p:sldId id="354" r:id="rId8"/>
    <p:sldId id="358" r:id="rId9"/>
    <p:sldId id="359" r:id="rId10"/>
    <p:sldId id="341" r:id="rId11"/>
    <p:sldId id="342" r:id="rId12"/>
    <p:sldId id="261" r:id="rId13"/>
    <p:sldId id="262" r:id="rId14"/>
    <p:sldId id="263" r:id="rId15"/>
    <p:sldId id="264" r:id="rId16"/>
    <p:sldId id="360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333" r:id="rId38"/>
    <p:sldId id="335" r:id="rId39"/>
    <p:sldId id="334" r:id="rId40"/>
    <p:sldId id="336" r:id="rId41"/>
    <p:sldId id="356" r:id="rId42"/>
    <p:sldId id="353" r:id="rId4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60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41841-1D8A-437F-9A88-D335C73B41FE}" type="datetimeFigureOut">
              <a:rPr lang="de-DE" smtClean="0"/>
              <a:t>30.01.2024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F4F66-E006-43DC-8053-62C7083346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63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488D509-866B-4DA8-B297-426B6D3A8B3F}" type="slidenum">
              <a:rPr lang="de-DE" smtClean="0">
                <a:latin typeface="Times New Roman" pitchFamily="18" charset="0"/>
              </a:rPr>
              <a:pPr/>
              <a:t>15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00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F6C2937-50F9-4FC0-977C-3A0524D9FD60}" type="slidenum">
              <a:rPr lang="de-DE" smtClean="0">
                <a:latin typeface="Times New Roman" pitchFamily="18" charset="0"/>
              </a:rPr>
              <a:pPr/>
              <a:t>25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05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6BFC0B-E37D-44E3-8132-E74FD4D926FD}" type="slidenum">
              <a:rPr lang="de-DE" smtClean="0">
                <a:latin typeface="Times New Roman" pitchFamily="18" charset="0"/>
              </a:rPr>
              <a:pPr/>
              <a:t>26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32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680D784-7130-452F-A5DD-D9486E3D1102}" type="slidenum">
              <a:rPr lang="de-DE" smtClean="0">
                <a:latin typeface="Times New Roman" pitchFamily="18" charset="0"/>
              </a:rPr>
              <a:pPr/>
              <a:t>27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28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2269A2-D97A-4EFF-8CB5-786E9554141B}" type="slidenum">
              <a:rPr lang="de-DE" smtClean="0">
                <a:latin typeface="Times New Roman" pitchFamily="18" charset="0"/>
              </a:rPr>
              <a:pPr/>
              <a:t>28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407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E2A8ECE-286F-4740-88F1-FE683409E50E}" type="slidenum">
              <a:rPr lang="de-DE" smtClean="0">
                <a:latin typeface="Times New Roman" pitchFamily="18" charset="0"/>
              </a:rPr>
              <a:pPr/>
              <a:t>29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39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9B70F4-4965-4663-9330-CC1D87CC62D3}" type="slidenum">
              <a:rPr lang="de-DE" smtClean="0">
                <a:latin typeface="Times New Roman" pitchFamily="18" charset="0"/>
              </a:rPr>
              <a:pPr/>
              <a:t>30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27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6C0356-0DB4-4629-87A6-C6E8949E4B58}" type="slidenum">
              <a:rPr lang="de-DE" smtClean="0">
                <a:latin typeface="Times New Roman" pitchFamily="18" charset="0"/>
              </a:rPr>
              <a:pPr/>
              <a:t>32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689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942FA63-DF5A-4D86-B7C9-D50D86126695}" type="slidenum">
              <a:rPr lang="de-DE" smtClean="0">
                <a:latin typeface="Times New Roman" pitchFamily="18" charset="0"/>
              </a:rPr>
              <a:pPr/>
              <a:t>33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55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1BD0BE5-4E65-43A9-A854-416DC479B9B3}" type="slidenum">
              <a:rPr lang="de-DE" smtClean="0">
                <a:latin typeface="Times New Roman" pitchFamily="18" charset="0"/>
              </a:rPr>
              <a:pPr/>
              <a:t>34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03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DF7F74E-C73D-4B32-9ADE-211119260243}" type="slidenum">
              <a:rPr lang="de-DE" smtClean="0">
                <a:latin typeface="Times New Roman" pitchFamily="18" charset="0"/>
              </a:rPr>
              <a:pPr/>
              <a:t>35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78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846E2C-B234-4D8A-AB86-9EF611EEDD4C}" type="slidenum">
              <a:rPr lang="de-DE" smtClean="0">
                <a:latin typeface="Times New Roman" pitchFamily="18" charset="0"/>
              </a:rPr>
              <a:pPr/>
              <a:t>17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14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77EAFE3-13E4-4465-B8F4-BB28D6020ED5}" type="slidenum">
              <a:rPr lang="de-DE" smtClean="0">
                <a:latin typeface="Times New Roman" pitchFamily="18" charset="0"/>
              </a:rPr>
              <a:pPr/>
              <a:t>36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9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C08DE9-2586-4F33-82DC-2E142B686906}" type="slidenum">
              <a:rPr lang="de-DE" smtClean="0">
                <a:latin typeface="Times New Roman" pitchFamily="18" charset="0"/>
              </a:rPr>
              <a:pPr/>
              <a:t>18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0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C58791-6629-4886-A43A-1A15FD99F511}" type="slidenum">
              <a:rPr lang="de-DE" smtClean="0">
                <a:latin typeface="Times New Roman" pitchFamily="18" charset="0"/>
              </a:rPr>
              <a:pPr/>
              <a:t>19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3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23BC66-B661-4FEB-AE14-8ECDC564BB4D}" type="slidenum">
              <a:rPr lang="de-DE" smtClean="0">
                <a:latin typeface="Times New Roman" pitchFamily="18" charset="0"/>
              </a:rPr>
              <a:pPr/>
              <a:t>20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1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4BC85C-15F6-4C87-8DE5-7A6A9ADB8D38}" type="slidenum">
              <a:rPr lang="de-DE" smtClean="0">
                <a:latin typeface="Times New Roman" pitchFamily="18" charset="0"/>
              </a:rPr>
              <a:pPr/>
              <a:t>21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09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34AC595-9FAF-461D-9B6A-179A6E5ACD6B}" type="slidenum">
              <a:rPr lang="de-DE" smtClean="0">
                <a:latin typeface="Times New Roman" pitchFamily="18" charset="0"/>
              </a:rPr>
              <a:pPr/>
              <a:t>22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6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3FFAA3D-D925-4242-A6D6-11ADAFE099A1}" type="slidenum">
              <a:rPr lang="de-DE" smtClean="0">
                <a:latin typeface="Times New Roman" pitchFamily="18" charset="0"/>
              </a:rPr>
              <a:pPr/>
              <a:t>23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01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F7E366-B34C-478F-83AB-A8562B429ABE}" type="slidenum">
              <a:rPr lang="de-DE" smtClean="0">
                <a:latin typeface="Times New Roman" pitchFamily="18" charset="0"/>
              </a:rPr>
              <a:pPr/>
              <a:t>24</a:t>
            </a:fld>
            <a:endParaRPr lang="de-DE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5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F0DCF-3CAB-4C97-ADB2-9E351B620D17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75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F7C8C-DD13-44F0-893C-1B7437D3CBD7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05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8443-D786-4ABD-B7C2-35A67C789AE7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1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6B8B-A3F7-4AE3-8126-34E5B7AC5C9F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521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BC758-B9ED-490D-9747-3500BEFABCCF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67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AE14-9935-47D8-93C1-ACA81247E461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5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27F3-DA20-4C08-911A-932A015D42CA}" type="datetime1">
              <a:rPr lang="de-DE" smtClean="0"/>
              <a:t>30.01.2024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43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CB7B-5B54-46E2-A406-A6CFE79E886A}" type="datetime1">
              <a:rPr lang="de-DE" smtClean="0"/>
              <a:t>30.01.2024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46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E1CC4-7DA8-4B20-A5E9-3486DA71D9F7}" type="datetime1">
              <a:rPr lang="de-DE" smtClean="0"/>
              <a:t>30.01.2024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26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E435-6F6D-4681-AB44-56C469D46FF4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32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E015-DCE6-4840-8903-BD7744E47C39}" type="datetime1">
              <a:rPr lang="de-DE" smtClean="0"/>
              <a:t>30.01.2024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65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D4F14-820D-44E5-85AB-4972D6FE75A3}" type="datetime1">
              <a:rPr lang="de-DE" smtClean="0"/>
              <a:t>30.01.2024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9FF13-3F7B-496E-802A-D8B2EBC865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104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e.wikipedia.org/w/index.php?title=Datei:Elektronische_Gesundheitskarte_CeBIT_2011.JPG&amp;filetimestamp=20110531122716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150"/>
            <a:ext cx="9144000" cy="5113338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b="1" dirty="0">
                <a:cs typeface="Times New Roman" pitchFamily="18" charset="0"/>
              </a:rPr>
              <a:t>GESUNDHEITSMANAGEMENT IV</a:t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>Teil 1b-1</a:t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Prof. Dr. Steffen Fleßa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 err="1">
                <a:cs typeface="Times New Roman" pitchFamily="18" charset="0"/>
              </a:rPr>
              <a:t>Lst</a:t>
            </a:r>
            <a:r>
              <a:rPr lang="de-DE" sz="2400" b="1" dirty="0">
                <a:cs typeface="Times New Roman" pitchFamily="18" charset="0"/>
              </a:rPr>
              <a:t>. für Allgemeine Betriebswirtschaftslehre und Gesundheitsmanagement</a:t>
            </a:r>
            <a:br>
              <a:rPr lang="de-DE" sz="2400" b="1" dirty="0">
                <a:cs typeface="Times New Roman" pitchFamily="18" charset="0"/>
              </a:rPr>
            </a:br>
            <a:r>
              <a:rPr lang="de-DE" sz="2400" b="1" dirty="0">
                <a:cs typeface="Times New Roman" pitchFamily="18" charset="0"/>
              </a:rPr>
              <a:t>Universität Greifswald</a:t>
            </a:r>
            <a:r>
              <a:rPr lang="de-DE" sz="4000" b="1" dirty="0">
                <a:cs typeface="Times New Roman" pitchFamily="18" charset="0"/>
              </a:rPr>
              <a:t/>
            </a:r>
            <a:br>
              <a:rPr lang="de-DE" sz="4000" b="1" dirty="0">
                <a:cs typeface="Times New Roman" pitchFamily="18" charset="0"/>
              </a:rPr>
            </a:br>
            <a:endParaRPr lang="de-DE" sz="4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9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85"/>
    </mc:Choice>
    <mc:Fallback xmlns="">
      <p:transition spd="slow" advTm="77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Dimensionen Digital Health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36691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Digital Health Anwendungen</a:t>
            </a:r>
          </a:p>
          <a:p>
            <a:pPr lvl="1"/>
            <a:r>
              <a:rPr lang="de-DE" dirty="0"/>
              <a:t>Elektronische Patientenakte</a:t>
            </a:r>
          </a:p>
          <a:p>
            <a:pPr lvl="2"/>
            <a:r>
              <a:rPr lang="de-DE" dirty="0"/>
              <a:t>Medikationsliste</a:t>
            </a:r>
          </a:p>
          <a:p>
            <a:pPr lvl="2"/>
            <a:r>
              <a:rPr lang="de-DE" dirty="0"/>
              <a:t>Patientenkurzakte</a:t>
            </a:r>
          </a:p>
          <a:p>
            <a:pPr lvl="2"/>
            <a:r>
              <a:rPr lang="de-DE" dirty="0"/>
              <a:t>…</a:t>
            </a:r>
          </a:p>
          <a:p>
            <a:pPr lvl="1"/>
            <a:r>
              <a:rPr lang="de-DE" dirty="0"/>
              <a:t>Gesundheitsdienste</a:t>
            </a:r>
          </a:p>
          <a:p>
            <a:pPr lvl="2"/>
            <a:r>
              <a:rPr lang="de-DE" dirty="0"/>
              <a:t>E-Rezept</a:t>
            </a:r>
          </a:p>
          <a:p>
            <a:pPr lvl="2"/>
            <a:r>
              <a:rPr lang="de-DE" dirty="0"/>
              <a:t>Videokonsultationen</a:t>
            </a:r>
          </a:p>
          <a:p>
            <a:pPr lvl="2"/>
            <a:r>
              <a:rPr lang="de-DE" dirty="0"/>
              <a:t>Terminbuchungen</a:t>
            </a:r>
          </a:p>
          <a:p>
            <a:pPr lvl="2"/>
            <a:r>
              <a:rPr lang="de-DE" dirty="0" err="1"/>
              <a:t>Telehealth</a:t>
            </a:r>
            <a:endParaRPr lang="de-DE" dirty="0"/>
          </a:p>
          <a:p>
            <a:pPr lvl="1"/>
            <a:r>
              <a:rPr lang="de-DE" dirty="0"/>
              <a:t>Gesundheitsinformationen</a:t>
            </a:r>
          </a:p>
          <a:p>
            <a:pPr lvl="2"/>
            <a:r>
              <a:rPr lang="de-DE" dirty="0"/>
              <a:t>Persönliches Patientenportal</a:t>
            </a:r>
          </a:p>
          <a:p>
            <a:pPr lvl="2"/>
            <a:r>
              <a:rPr lang="de-DE" dirty="0"/>
              <a:t>Gesundheitsinformationsportal</a:t>
            </a:r>
          </a:p>
          <a:p>
            <a:pPr lvl="1"/>
            <a:r>
              <a:rPr lang="de-DE" dirty="0"/>
              <a:t>Gesundheitsversorgung</a:t>
            </a:r>
          </a:p>
          <a:p>
            <a:pPr lvl="2"/>
            <a:r>
              <a:rPr lang="de-DE" dirty="0"/>
              <a:t>Versorgungsforschung</a:t>
            </a:r>
          </a:p>
          <a:p>
            <a:pPr lvl="2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724128" y="4103129"/>
            <a:ext cx="262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Quelle: Bertelsmann 2018</a:t>
            </a:r>
          </a:p>
        </p:txBody>
      </p:sp>
    </p:spTree>
    <p:extLst>
      <p:ext uri="{BB962C8B-B14F-4D97-AF65-F5344CB8AC3E}">
        <p14:creationId xmlns:p14="http://schemas.microsoft.com/office/powerpoint/2010/main" val="22214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46"/>
    </mc:Choice>
    <mc:Fallback xmlns="">
      <p:transition spd="slow" advTm="11864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 Health Index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Methodik: Max=100, 17 OECD-Länger</a:t>
            </a:r>
          </a:p>
          <a:p>
            <a:r>
              <a:rPr lang="de-DE" dirty="0"/>
              <a:t>Top:</a:t>
            </a:r>
          </a:p>
          <a:p>
            <a:pPr lvl="1"/>
            <a:r>
              <a:rPr lang="de-DE" dirty="0"/>
              <a:t>Estland 82</a:t>
            </a:r>
          </a:p>
          <a:p>
            <a:pPr lvl="1"/>
            <a:r>
              <a:rPr lang="de-DE" dirty="0"/>
              <a:t>Kanada 75</a:t>
            </a:r>
          </a:p>
          <a:p>
            <a:pPr lvl="1"/>
            <a:r>
              <a:rPr lang="de-DE" dirty="0"/>
              <a:t>Dänemark 73</a:t>
            </a:r>
          </a:p>
          <a:p>
            <a:r>
              <a:rPr lang="de-DE" dirty="0"/>
              <a:t>Schlusslichter:</a:t>
            </a:r>
          </a:p>
          <a:p>
            <a:pPr lvl="1"/>
            <a:r>
              <a:rPr lang="de-DE" dirty="0"/>
              <a:t>Frankreich 32</a:t>
            </a:r>
          </a:p>
          <a:p>
            <a:pPr lvl="1"/>
            <a:r>
              <a:rPr lang="de-DE" dirty="0"/>
              <a:t>Deutschland 30</a:t>
            </a:r>
          </a:p>
          <a:p>
            <a:pPr lvl="1"/>
            <a:r>
              <a:rPr lang="de-DE" dirty="0"/>
              <a:t>Polen 29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11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724128" y="4103129"/>
            <a:ext cx="262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Quelle: Bertelsmann 2018</a:t>
            </a:r>
          </a:p>
        </p:txBody>
      </p:sp>
    </p:spTree>
    <p:extLst>
      <p:ext uri="{BB962C8B-B14F-4D97-AF65-F5344CB8AC3E}">
        <p14:creationId xmlns:p14="http://schemas.microsoft.com/office/powerpoint/2010/main" val="123855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96"/>
    </mc:Choice>
    <mc:Fallback xmlns="">
      <p:transition spd="slow" advTm="8229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1.3.2 Patientenakte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400"/>
              <a:t>Eine Patientenakte ist die Sammlung aller Informationen, die im Zusammenhang mit der medizinischen Versorgung eines individuellen Patienten erstellt werden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/>
              <a:t>Synonyme: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sz="2400"/>
              <a:t>Krankenakte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sz="2400"/>
              <a:t>Patienten-/Krankenblatt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sz="2400"/>
              <a:t>Patienten-/Krankengeschichte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sz="2400"/>
              <a:t>Patienten-/Krankenunterlagen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/>
              <a:t>Die in der Patientenakte enthaltenen Informationen beziehen sich auf die Behandlung eines individuellen Patienten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sz="2400"/>
              <a:t>Aus einer medizinischen Versorgung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sz="2400"/>
              <a:t>Kann aber auch Informationen aus anderen med. Versorgungseinrichtungen enthalten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4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33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28"/>
    </mc:Choice>
    <mc:Fallback xmlns="">
      <p:transition spd="slow" advTm="8272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Patientenakte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Die Patientenakte erstreckt sich über alle Behandlungszusammenhänge und umfasst: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400" dirty="0"/>
              <a:t>Stammdaten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400" dirty="0"/>
              <a:t>Administrative Daten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400" dirty="0"/>
              <a:t>Informationen zur Anamnese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400" dirty="0"/>
              <a:t>Informationen zu diagnostischen und therapeutischen Maßnahmen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400" dirty="0"/>
              <a:t>Darstellung des Krankheitsverlaufs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400" dirty="0"/>
              <a:t>Pflegerische Dokumentation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400" dirty="0"/>
              <a:t>Entlassungsunterlagen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94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33"/>
    </mc:Choice>
    <mc:Fallback xmlns="">
      <p:transition spd="slow" advTm="9093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Patientenakte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dirty="0"/>
              <a:t>Die Informationen der Patientenakte können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dirty="0"/>
              <a:t>auf Dokumenten abgebildet oder 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dirty="0"/>
              <a:t>als Einzeldaten in einem Dokumentationssystem gespeichert sein auf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dirty="0"/>
              <a:t>Konventionellen Medien 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dirty="0"/>
              <a:t>Konventionelle Patientenakten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de-DE" dirty="0"/>
              <a:t>Elektronischen Medien</a:t>
            </a:r>
          </a:p>
          <a:p>
            <a:pPr lvl="3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de-DE" dirty="0"/>
              <a:t>Elektronische Patientenakten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7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24"/>
    </mc:Choice>
    <mc:Fallback xmlns="">
      <p:transition spd="slow" advTm="7922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57200"/>
            <a:ext cx="8207375" cy="454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/>
              <a:t>Aufgaben von Patientenakten</a:t>
            </a:r>
          </a:p>
        </p:txBody>
      </p:sp>
      <p:graphicFrame>
        <p:nvGraphicFramePr>
          <p:cNvPr id="10243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484313"/>
          <a:ext cx="9251950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Designer Zeichnung" r:id="rId4" imgW="5295900" imgH="3533775" progId="Designer.Drawing.7">
                  <p:embed/>
                </p:oleObj>
              </mc:Choice>
              <mc:Fallback>
                <p:oleObj name="Designer Zeichnung" r:id="rId4" imgW="5295900" imgH="3533775" progId="Designer.Drawing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84313"/>
                        <a:ext cx="9251950" cy="43116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8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936"/>
    </mc:Choice>
    <mc:Fallback xmlns="">
      <p:transition spd="slow" advTm="16893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Aufbewahrungspflicht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Krankenhaus: 30 Jahre</a:t>
            </a:r>
          </a:p>
          <a:p>
            <a:r>
              <a:rPr lang="de-DE" dirty="0" smtClean="0"/>
              <a:t>Begründung: Verjährung der Haftung (§ </a:t>
            </a:r>
            <a:r>
              <a:rPr lang="de-DE" dirty="0"/>
              <a:t>197 Absatz 1, 199 Absatz 2, Absatz 3 Nr. 2 BGB</a:t>
            </a:r>
            <a:r>
              <a:rPr lang="de-DE" dirty="0" smtClean="0"/>
              <a:t>.</a:t>
            </a:r>
          </a:p>
          <a:p>
            <a:r>
              <a:rPr lang="de-DE" dirty="0" smtClean="0"/>
              <a:t>Entsorgung: Sorgfaltspflicht des Krankenhauses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8549" t="26760" r="43172" b="8102"/>
          <a:stretch/>
        </p:blipFill>
        <p:spPr>
          <a:xfrm>
            <a:off x="5769836" y="4221089"/>
            <a:ext cx="3454908" cy="262197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589518" y="61005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https://www.aerzteblatt.de/nachrichten/100413/Akten-von-25-000-Patienten-auf-Klinikgelaende-gefunden</a:t>
            </a:r>
          </a:p>
        </p:txBody>
      </p:sp>
    </p:spTree>
    <p:extLst>
      <p:ext uri="{BB962C8B-B14F-4D97-AF65-F5344CB8AC3E}">
        <p14:creationId xmlns:p14="http://schemas.microsoft.com/office/powerpoint/2010/main" val="108098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57200"/>
            <a:ext cx="7918450" cy="454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/>
              <a:t>Konventionelle Patientenakten</a:t>
            </a:r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391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Eine konventionelle Patientenakte ist eine Sammlung medizinischer und medizinisch relevanter Informationen zu </a:t>
            </a:r>
            <a:r>
              <a:rPr lang="de-DE" sz="2400" dirty="0" smtClean="0"/>
              <a:t>einer Patient*in, </a:t>
            </a:r>
            <a:r>
              <a:rPr lang="de-DE" sz="2400" dirty="0"/>
              <a:t>welche auf konventionellem Datenträger gespeichert ist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400" dirty="0"/>
              <a:t>Es sollte für </a:t>
            </a:r>
            <a:r>
              <a:rPr lang="de-DE" sz="2400" dirty="0" smtClean="0"/>
              <a:t>jede Patient*in </a:t>
            </a:r>
            <a:r>
              <a:rPr lang="de-DE" sz="2400" dirty="0"/>
              <a:t>in einer medizinischer Versorgungseinrichtung nur eine Patientenakte geben, also keine Trennung in stationären und ambulanten Akten</a:t>
            </a:r>
          </a:p>
          <a:p>
            <a:pPr lvl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400" dirty="0"/>
              <a:t>In der Praxis sind die medizinischen Informationen über eine Patient*in meist über mehrere Versorgungseinrichtungen verteilt und stehen den behandelnden Personen nicht immer rechtzeitig zur Verfügung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5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25"/>
    </mc:Choice>
    <mc:Fallback xmlns="">
      <p:transition spd="slow" advTm="7302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57200"/>
            <a:ext cx="7702550" cy="454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/>
              <a:t>Konventionelle Patientenakten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de-DE" sz="2400" dirty="0"/>
              <a:t>Weitere Nachteile konventioneller Patientenakten: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Konventionelle PA können sehr umfangreich und unübersichtlich werden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Sortierung der Akten nach Dokumenttyp und zeitliche Erstellung erschweren die Suche und Analyse von Informationen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Unvollständigkeit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Schlechte Lesbarkeit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Kaum Entscheidungsunterstützung, keine </a:t>
            </a:r>
            <a:r>
              <a:rPr lang="de-DE" sz="2400" dirty="0" err="1"/>
              <a:t>Medikamentwechselwirkung</a:t>
            </a:r>
            <a:r>
              <a:rPr lang="de-DE" sz="2400" dirty="0"/>
              <a:t>-Alarmierung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Fehlende Verfügbarkeit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1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84"/>
    </mc:Choice>
    <mc:Fallback xmlns="">
      <p:transition spd="slow" advTm="10488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7989887" cy="434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/>
              <a:t>Konventionelle Patientenakten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/>
              <a:t>Vorteile der konventionellen Patientenakte: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Kann einfach mitgenommen werden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Kann einfach durchgeblättert werden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Alle möglichen medizinischen Daten können unabhängig vom Format abgelegt werden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7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23"/>
    </mc:Choice>
    <mc:Fallback xmlns="">
      <p:transition spd="slow" advTm="4432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Gliederung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6196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de-DE" b="1" dirty="0"/>
              <a:t>1 Informationswirtschaft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1.1 Grundlagen</a:t>
            </a:r>
          </a:p>
          <a:p>
            <a:pPr>
              <a:buNone/>
              <a:defRPr/>
            </a:pPr>
            <a:r>
              <a:rPr lang="de-DE" dirty="0"/>
              <a:t>	1.2 Krankenhausinformationssystem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</a:t>
            </a:r>
            <a:r>
              <a:rPr lang="de-DE" b="1" dirty="0"/>
              <a:t>1.3 Digital Health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1.4 Public Relations und externe Informationswirtschaft 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2 	Jahresabschluss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3 	Controlling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4 	Betriebsgenetik 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8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8"/>
    </mc:Choice>
    <mc:Fallback xmlns="">
      <p:transition spd="slow" advTm="1747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3987" cy="3619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/>
              <a:t>Konventionelle Archive</a:t>
            </a:r>
          </a:p>
        </p:txBody>
      </p:sp>
      <p:sp>
        <p:nvSpPr>
          <p:cNvPr id="3420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824413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Ablage und Lagerung von Objekten oder Dokumenten in originärer Form zum Zwecke der Sammlung und Wiederzugänglichmachung</a:t>
            </a:r>
          </a:p>
          <a:p>
            <a:pPr eaLnBrk="1" hangingPunct="1">
              <a:defRPr/>
            </a:pPr>
            <a:r>
              <a:rPr lang="de-DE" sz="2400" dirty="0"/>
              <a:t>Dokumente und Objekte werden abgelegt und aufbewahrt als: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000" dirty="0"/>
              <a:t>Papieroriginale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000" dirty="0"/>
              <a:t>Röntgenfilmoriginale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000" dirty="0"/>
              <a:t>Sonstige Originale, wie z. B. histologische Schnitte, </a:t>
            </a:r>
            <a:r>
              <a:rPr lang="de-DE" sz="2000" dirty="0" err="1"/>
              <a:t>Herzkatheterfilme</a:t>
            </a:r>
            <a:endParaRPr lang="de-DE" sz="2000" dirty="0"/>
          </a:p>
          <a:p>
            <a:pPr eaLnBrk="1" hangingPunct="1">
              <a:defRPr/>
            </a:pPr>
            <a:r>
              <a:rPr lang="de-DE" sz="2400" dirty="0"/>
              <a:t>Vorteil: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000" dirty="0"/>
              <a:t>Beweiskraft bleibt erhalten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63"/>
    </mc:Choice>
    <mc:Fallback xmlns="">
      <p:transition spd="slow" advTm="7076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57200"/>
            <a:ext cx="7989887" cy="454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/>
              <a:t>Konventionelle Archive</a:t>
            </a:r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/>
              <a:t>Nachteile</a:t>
            </a:r>
            <a:r>
              <a:rPr lang="de-DE" sz="2400"/>
              <a:t>: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/>
              <a:t>Falsch einsortierte Akten sind kaum auffindbar </a:t>
            </a:r>
            <a:r>
              <a:rPr lang="de-DE" sz="2400">
                <a:sym typeface="Wingdings" pitchFamily="2" charset="2"/>
              </a:rPr>
              <a:t></a:t>
            </a:r>
          </a:p>
          <a:p>
            <a:pPr lvl="2" eaLnBrk="1" hangingPunct="1">
              <a:defRPr/>
            </a:pPr>
            <a:r>
              <a:rPr lang="de-DE" sz="2000">
                <a:sym typeface="Wingdings" pitchFamily="2" charset="2"/>
              </a:rPr>
              <a:t>Unbefriedigende Wiederauffindungsraten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>
                <a:sym typeface="Wingdings" pitchFamily="2" charset="2"/>
              </a:rPr>
              <a:t>Enormer Platzbedarf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>
                <a:sym typeface="Wingdings" pitchFamily="2" charset="2"/>
              </a:rPr>
              <a:t>Lange Such- und Wegezeiten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>
                <a:sym typeface="Wingdings" pitchFamily="2" charset="2"/>
              </a:rPr>
              <a:t>Begrenzte Öffnungszeiten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>
                <a:sym typeface="Wingdings" pitchFamily="2" charset="2"/>
              </a:rPr>
              <a:t>Verwendung unterschiedlicher Ordnungskriterien und Archivmaterialien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>
                <a:sym typeface="Wingdings" pitchFamily="2" charset="2"/>
              </a:rPr>
              <a:t>Aufwendige Digitalisierung für Telemedizin</a:t>
            </a:r>
            <a:endParaRPr lang="de-DE" sz="24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7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697"/>
    </mc:Choice>
    <mc:Fallback xmlns="">
      <p:transition spd="slow" advTm="144697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847012" cy="1296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 dirty="0"/>
              <a:t>Elektronische Patientenakten (EPA)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Eine elektronische Patientenakte ist eine Sammlung medizinischer und medizinisch relevanter Informationen zu </a:t>
            </a:r>
            <a:r>
              <a:rPr lang="de-DE" dirty="0" smtClean="0"/>
              <a:t>einer Patient</a:t>
            </a:r>
            <a:r>
              <a:rPr lang="de-DE" dirty="0"/>
              <a:t>*in</a:t>
            </a:r>
            <a:r>
              <a:rPr lang="de-DE" dirty="0" smtClean="0"/>
              <a:t>, </a:t>
            </a:r>
            <a:r>
              <a:rPr lang="de-DE" dirty="0"/>
              <a:t>welche auf digitalem Datenträger gespeichert ist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dirty="0"/>
              <a:t>EPA kann über Grenzen einer Institution hinausreichen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28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3"/>
    </mc:Choice>
    <mc:Fallback xmlns="">
      <p:transition spd="slow" advTm="3092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989887" cy="9366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Elektronische Patientenakten</a:t>
            </a:r>
          </a:p>
        </p:txBody>
      </p:sp>
      <p:sp>
        <p:nvSpPr>
          <p:cNvPr id="3481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330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/>
              <a:t>Vorteile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000"/>
              <a:t>Leserlicher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000"/>
              <a:t>Bessere Verfügbarkeit; mehrere Benutzer können gleichzeitig von verschiedenen Orten aus Zugriff auf die EPA haben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000"/>
              <a:t>Reduktion der unkontrollierten Mehrfachhaltung medizinischer Informationen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000"/>
              <a:t>EPA ist gegliedert, sortiert, aufbereitet, adäquat präsentiert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000"/>
              <a:t>Enthält weniger Fehler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000"/>
              <a:t>EPA ist aktueller und vollständiger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000"/>
              <a:t>Dokumente und Daten einer EPA gehen nicht so schnell verloren, sind leichter zu kopieren und auszutauschen, brauchen weniger Platz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16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38"/>
    </mc:Choice>
    <mc:Fallback xmlns="">
      <p:transition spd="slow" advTm="6543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134350" cy="11525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Elektronische Patientenakten</a:t>
            </a:r>
          </a:p>
        </p:txBody>
      </p:sp>
      <p:sp>
        <p:nvSpPr>
          <p:cNvPr id="350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06588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Nachteile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/>
              <a:t>Nicht intuitiv zu bedienen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/>
              <a:t>Erfordern hohen Schulungsaufwand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/>
              <a:t>Erfordern hohe Investitionskosten für ausfallsichere Lösungen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/>
              <a:t>Problematik der Sicherstellung des Urkundencharakters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/>
              <a:t>Hohe Anforderungen an den Datenschutz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65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754"/>
    </mc:Choice>
    <mc:Fallback xmlns="">
      <p:transition spd="slow" advTm="14075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02550" cy="501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/>
              <a:t>Stufenmodell der EPA</a:t>
            </a:r>
          </a:p>
        </p:txBody>
      </p:sp>
      <p:graphicFrame>
        <p:nvGraphicFramePr>
          <p:cNvPr id="19459" name="Object 4"/>
          <p:cNvGraphicFramePr>
            <a:graphicFrameLocks noGrp="1" noChangeAspect="1"/>
          </p:cNvGraphicFramePr>
          <p:nvPr>
            <p:ph type="body" idx="1"/>
          </p:nvPr>
        </p:nvGraphicFramePr>
        <p:xfrm>
          <a:off x="0" y="1557338"/>
          <a:ext cx="9144000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Designer Zeichnung" r:id="rId4" imgW="5191125" imgH="2962275" progId="Designer.Drawing.7">
                  <p:embed/>
                </p:oleObj>
              </mc:Choice>
              <mc:Fallback>
                <p:oleObj name="Designer Zeichnung" r:id="rId4" imgW="5191125" imgH="2962275" progId="Designer.Drawing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7338"/>
                        <a:ext cx="9144000" cy="364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61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49"/>
    </mc:Choice>
    <mc:Fallback xmlns="">
      <p:transition spd="slow" advTm="3714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81000"/>
            <a:ext cx="7773987" cy="960438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Stufe 1</a:t>
            </a:r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Automatisierte Krankenakte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Automatischer Ablauf von einigen Funktionen der medizinischen Dokumentation, wie z. B. Aufnahme, Befundübermittlung, Leistungsdokumentation, etc.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Bis zu 50% der Informationen werden rechnerbasiert erstellt, dann jedoch auf Papier aufgedruckt und dann in die papierbasierte Patientenakte abgeheftet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6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68"/>
    </mc:Choice>
    <mc:Fallback xmlns="">
      <p:transition spd="slow" advTm="4326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81000"/>
            <a:ext cx="7631112" cy="1103313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Stufe 2</a:t>
            </a:r>
          </a:p>
        </p:txBody>
      </p:sp>
      <p:sp>
        <p:nvSpPr>
          <p:cNvPr id="3563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/>
              <a:t>Digitalisierte Krankenakte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/>
              <a:t>Konventionell erstellte Dokumente werden vor ihrer Ablage in die digitalisierte Krankenakte zunächst eingescannt und indexiert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/>
              <a:t>Daten werden bereits direkt in die EPA übernommen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/>
              <a:t>Es wird für die Stufe 2 eine elektronische Archivierung benötigt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9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18"/>
    </mc:Choice>
    <mc:Fallback xmlns="">
      <p:transition spd="slow" advTm="5701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847012" cy="6461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/>
              <a:t>Elektronische Archivierung</a:t>
            </a:r>
          </a:p>
        </p:txBody>
      </p:sp>
      <p:sp>
        <p:nvSpPr>
          <p:cNvPr id="3584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10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Inhalt: 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Speicherung von Dokumenten und Daten auf elektronischen Dokumenten- und Datenträgern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Organisation der Ablage, Suche, Verwaltung und Wiederbeschaffung von Dokumenten und Daten erfolgt rechnerbasiert</a:t>
            </a:r>
          </a:p>
          <a:p>
            <a:pPr lvl="1" algn="just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hat die gleiche Struktur und Sichtweise wie eine papierbasierte Patientenakte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Beispiel: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Digital-optische Archivierung: Eingescannte Dokumente und Daten werden langfristig auf digital-optischen Medien gespeichert, wie z. B. CD-ROM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45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71"/>
    </mc:Choice>
    <mc:Fallback xmlns="">
      <p:transition spd="slow" advTm="6447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81000"/>
            <a:ext cx="7702550" cy="454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/>
              <a:t>Elektronische Archivierung</a:t>
            </a:r>
          </a:p>
        </p:txBody>
      </p:sp>
      <p:sp>
        <p:nvSpPr>
          <p:cNvPr id="3604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8228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de-DE" sz="2800" dirty="0"/>
              <a:t>Vorteile der elektronischen Archivierung</a:t>
            </a:r>
          </a:p>
          <a:p>
            <a:pPr lvl="1" algn="just" eaLnBrk="1" hangingPunct="1">
              <a:buFont typeface="Tahoma" charset="0"/>
              <a:buChar char="–"/>
              <a:defRPr/>
            </a:pPr>
            <a:r>
              <a:rPr lang="de-DE" sz="2000" dirty="0"/>
              <a:t>Verkürzung der Such- und Zugriffszeiten</a:t>
            </a:r>
          </a:p>
          <a:p>
            <a:pPr lvl="1" algn="just" eaLnBrk="1" hangingPunct="1">
              <a:buFont typeface="Tahoma" charset="0"/>
              <a:buChar char="–"/>
              <a:defRPr/>
            </a:pPr>
            <a:r>
              <a:rPr lang="de-DE" sz="2000" dirty="0"/>
              <a:t>Senkung der Raumkosten</a:t>
            </a:r>
          </a:p>
          <a:p>
            <a:pPr lvl="1" algn="just" eaLnBrk="1" hangingPunct="1">
              <a:buFont typeface="Tahoma" charset="0"/>
              <a:buChar char="–"/>
              <a:defRPr/>
            </a:pPr>
            <a:r>
              <a:rPr lang="de-DE" sz="2000" dirty="0"/>
              <a:t>gleichzeitige Zugriff auf die Patientenakte durch mehrere Personen auch von entfernten Orten aus</a:t>
            </a:r>
          </a:p>
          <a:p>
            <a:pPr lvl="1" algn="just" eaLnBrk="1" hangingPunct="1">
              <a:buFont typeface="Tahoma" charset="0"/>
              <a:buChar char="–"/>
              <a:defRPr/>
            </a:pPr>
            <a:r>
              <a:rPr lang="de-DE" sz="2000" dirty="0"/>
              <a:t>die multiple Verwendung der Patientenakte, z. B. für die Patientenversorgung und klinisch-wissenschaftliche Forschung</a:t>
            </a:r>
          </a:p>
          <a:p>
            <a:pPr lvl="1" algn="just" eaLnBrk="1" hangingPunct="1">
              <a:buFont typeface="Tahoma" charset="0"/>
              <a:buChar char="–"/>
              <a:defRPr/>
            </a:pPr>
            <a:r>
              <a:rPr lang="de-DE" sz="2000" dirty="0"/>
              <a:t>höhere Konsistenz durch eine zentrale Datenhaltung</a:t>
            </a:r>
          </a:p>
          <a:p>
            <a:pPr lvl="1" algn="just" eaLnBrk="1" hangingPunct="1">
              <a:buFont typeface="Tahoma" charset="0"/>
              <a:buChar char="–"/>
              <a:defRPr/>
            </a:pPr>
            <a:r>
              <a:rPr lang="de-DE" sz="2000" dirty="0"/>
              <a:t>Einfaches Sichern und Kopieren </a:t>
            </a:r>
          </a:p>
          <a:p>
            <a:pPr lvl="1" algn="just" eaLnBrk="1" hangingPunct="1">
              <a:buFont typeface="Tahoma" charset="0"/>
              <a:buChar char="–"/>
              <a:defRPr/>
            </a:pPr>
            <a:r>
              <a:rPr lang="de-DE" sz="2000" dirty="0"/>
              <a:t>integrierte Verarbeitung durch das Vermeiden von Medienbrüchen</a:t>
            </a:r>
          </a:p>
          <a:p>
            <a:pPr algn="just" eaLnBrk="1" hangingPunct="1">
              <a:defRPr/>
            </a:pPr>
            <a:r>
              <a:rPr lang="de-DE" sz="2800" dirty="0"/>
              <a:t>Nachteil der elektronischen Archivierung</a:t>
            </a:r>
          </a:p>
          <a:p>
            <a:pPr lvl="1" algn="just" eaLnBrk="1" hangingPunct="1">
              <a:buFont typeface="Tahoma" charset="0"/>
              <a:buChar char="–"/>
              <a:defRPr/>
            </a:pPr>
            <a:r>
              <a:rPr lang="de-DE" sz="2000" dirty="0"/>
              <a:t>Mit jedem Technologiewechsel muss der gesamte Archivbestand auf die neuen Medien umkopiert werden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27"/>
    </mc:Choice>
    <mc:Fallback xmlns="">
      <p:transition spd="slow" advTm="17332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Gliederung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de-DE" b="1" dirty="0"/>
              <a:t>1.3 Digital Health</a:t>
            </a:r>
          </a:p>
          <a:p>
            <a:pPr eaLnBrk="1" hangingPunct="1">
              <a:buFontTx/>
              <a:buNone/>
              <a:defRPr/>
            </a:pPr>
            <a:r>
              <a:rPr lang="de-DE" b="1" dirty="0"/>
              <a:t>	1.3.1 Überblick</a:t>
            </a:r>
          </a:p>
          <a:p>
            <a:pPr eaLnBrk="1" hangingPunct="1">
              <a:buFontTx/>
              <a:buNone/>
              <a:defRPr/>
            </a:pPr>
            <a:r>
              <a:rPr lang="de-DE" b="1" dirty="0"/>
              <a:t>	1.3.2 Patientenakte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1.3.3 Robotik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1.3.4 Telematik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1.3.5 Datenträgeraustausch (DTA) 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1.3.6 Materialwirtschaft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1.3.7 Wissensbasierte Diagnose- und Therapieunterstützung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11"/>
    </mc:Choice>
    <mc:Fallback xmlns="">
      <p:transition spd="slow" advTm="4791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81000"/>
            <a:ext cx="7702550" cy="887413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Stufe 3</a:t>
            </a:r>
          </a:p>
        </p:txBody>
      </p:sp>
      <p:sp>
        <p:nvSpPr>
          <p:cNvPr id="3665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de-DE"/>
              <a:t>Elektronische Krankenakte mit Datenmanagement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/>
              <a:t>Erweiterung der zweiten Stufe, Inhalte und Umfang der elektronischen Dokumente sind gleich, doch ausschließlich rechnerbasierte Erstellung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/>
              <a:t>Ermöglicht Präsentation der Daten in unterschiedlichen Schichten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/>
              <a:t>Aktive Entscheidungsunterstützung durch Integration interaktiver Leitlinien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/>
              <a:t>Ermöglicht die Verknüpfung mit wirtschaftlichen und Managementdaten</a:t>
            </a:r>
          </a:p>
          <a:p>
            <a:pPr lvl="1" eaLnBrk="1" hangingPunct="1">
              <a:buFont typeface="Tahoma" charset="0"/>
              <a:buChar char="–"/>
              <a:defRPr/>
            </a:pPr>
            <a:endParaRPr lang="de-DE" sz="24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4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41"/>
    </mc:Choice>
    <mc:Fallback xmlns="">
      <p:transition spd="slow" advTm="8094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5913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PACS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Abkürzung für: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Picture </a:t>
            </a:r>
            <a:r>
              <a:rPr lang="de-DE" sz="2000" dirty="0" err="1"/>
              <a:t>Archiving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Communication Systems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bildet Basis für elektronische Patientenakte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Archivierung von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Röntgenfilmen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Film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Ton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Dokumenten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/>
              <a:t>Verwaltung und Zugriffsmöglichkeiten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Bildbetrachtungssoftware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000" dirty="0"/>
              <a:t>Image </a:t>
            </a:r>
            <a:r>
              <a:rPr lang="de-DE" sz="2000" dirty="0" err="1"/>
              <a:t>Enhancement</a:t>
            </a:r>
            <a:r>
              <a:rPr lang="de-DE" sz="2000" dirty="0"/>
              <a:t> (Bildbearbeitung, 3-D-Effekt, Glättung,…)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1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74"/>
    </mc:Choice>
    <mc:Fallback xmlns="">
      <p:transition spd="slow" advTm="11377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81000"/>
            <a:ext cx="7918450" cy="815975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Stufe 3</a:t>
            </a:r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/>
              <a:t>Benötigt für die dritte Stufe werden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Einrichtungsweites System zur eindeutigen Identifikation von Informationen zu einem Patienten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Technische Infrastruktur, welche einheitliche Formate, Strukturen, Klassifikationen und Schnittstellen umfasst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sz="2400" dirty="0"/>
              <a:t>Sicherheitsinfrastruktur zu Erfüllung der Anforderungen des Datenschutzes</a:t>
            </a:r>
          </a:p>
          <a:p>
            <a:pPr lvl="1" eaLnBrk="1" hangingPunct="1">
              <a:buFont typeface="Tahoma" charset="0"/>
              <a:buChar char="–"/>
              <a:defRPr/>
            </a:pPr>
            <a:endParaRPr lang="de-DE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230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92"/>
    </mc:Choice>
    <mc:Fallback xmlns="">
      <p:transition spd="slow" advTm="71892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81000"/>
            <a:ext cx="7415212" cy="744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/>
              <a:t>Stufe 4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5038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800" dirty="0"/>
              <a:t>Einrichtungsübergreifende elektronische Patientenakte</a:t>
            </a:r>
          </a:p>
          <a:p>
            <a:pPr lvl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400" dirty="0"/>
              <a:t>ist eine Sammlung medizinischer und medizinisch relevanter Informationen zu einer </a:t>
            </a:r>
            <a:r>
              <a:rPr lang="de-DE" sz="2400" dirty="0" smtClean="0"/>
              <a:t>Patient*in, </a:t>
            </a:r>
            <a:r>
              <a:rPr lang="de-DE" sz="2400" dirty="0"/>
              <a:t>welche aus mehreren eigenständigen medizinischen Versorgungseinrichtungen an verschiedenen Orten stammen und auf digitalem Datenträger gespeichert sind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sz="2400" dirty="0"/>
              <a:t>Werden auch „virtuell“ genannt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sz="2000" dirty="0"/>
              <a:t>Bestehen aus unabhängigen, oft heterogenen Anwendungssystemen, integrieren aber die verteilten, lokalen elektronischen Patientenakten logisch zu einer (virtuellen) gemeinsamen elektronischen Patientenakte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1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499"/>
    </mc:Choice>
    <mc:Fallback xmlns="">
      <p:transition spd="slow" advTm="114499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81000"/>
            <a:ext cx="7773987" cy="1247775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Stufe 4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19274"/>
            <a:ext cx="8229600" cy="4346029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Einrichtungsübergreifende elektronische Patientenakte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dirty="0"/>
              <a:t>Erhöhen Verfügbarkeit der medizinischen Daten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dirty="0"/>
              <a:t>Reduzieren die Datenredundanz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dirty="0"/>
              <a:t>Lokale Patientenakten bleiben weiterhin unter Kontrolle der jeweiligen Einrichtung, der Benutzer merkt nicht, wo sich die Daten gerade befinden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Grundsatz: Datenmenge ist nicht auf Chip etc. speicherbar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dirty="0"/>
              <a:t>Folge: Ablegen der Daten auf externem, für alle Teilnehmer zugänglichem Server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dirty="0"/>
              <a:t>Gesundheitskarte enthält lediglich Stammdaten und Berechtigungsdaten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44"/>
    </mc:Choice>
    <mc:Fallback xmlns="">
      <p:transition spd="slow" advTm="110944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81000"/>
            <a:ext cx="7989887" cy="1103313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Stufe 4</a:t>
            </a: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de-DE" dirty="0"/>
              <a:t>Probleme bei der vierten Stufe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dirty="0"/>
              <a:t>Einrichtungsübergreifende Zuordnung von Informationen (aufgrund einer fehlenden nationalen (Patienten-)Identifikation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dirty="0"/>
              <a:t>Einigung auf ein gemeinsames Vokabular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dirty="0"/>
              <a:t>Integritäts-, Integrations-, Versions- und Formatprobleme (aufgrund der verteilten Datenhaltung)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de-DE" dirty="0"/>
              <a:t>Anforderungen des Datenschutzes und der Datensicherheit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36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17"/>
    </mc:Choice>
    <mc:Fallback xmlns="">
      <p:transition spd="slow" advTm="92317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333375"/>
            <a:ext cx="5181600" cy="7191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de-DE"/>
              <a:t>Stufe 5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8942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Elektronische Gesundheitsakte</a:t>
            </a:r>
          </a:p>
          <a:p>
            <a:pPr lvl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dirty="0"/>
              <a:t>Definition: Eine auf digitalem Datenträger gespeicherte Sammlung aller möglichen gesundheitsrelevanten Informationen zu einer Person, welche aus mehreren eigenständigen medizinischen Versorgungseinrichtungen an verschiedenen Orten stammen und zusätzlich </a:t>
            </a:r>
            <a:r>
              <a:rPr lang="de-DE" dirty="0" smtClean="0"/>
              <a:t>von der Patient*in </a:t>
            </a:r>
            <a:r>
              <a:rPr lang="de-DE" dirty="0"/>
              <a:t>selber eingetragen werden können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Inhalt:</a:t>
            </a:r>
          </a:p>
          <a:p>
            <a:pPr lvl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dirty="0"/>
              <a:t>Informationen zu den Behandlungen </a:t>
            </a:r>
            <a:r>
              <a:rPr lang="de-DE" dirty="0" smtClean="0"/>
              <a:t>einer </a:t>
            </a:r>
            <a:r>
              <a:rPr lang="de-DE" dirty="0" err="1" smtClean="0"/>
              <a:t>Patiente</a:t>
            </a:r>
            <a:r>
              <a:rPr lang="de-DE" dirty="0" smtClean="0"/>
              <a:t>*in aus </a:t>
            </a:r>
            <a:r>
              <a:rPr lang="de-DE" dirty="0"/>
              <a:t>mehreren Institutionen, aber auch: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de-DE" dirty="0"/>
              <a:t>„Wellness“-, Ernährungs- und andere gesundheitsbezogenen Informationen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Auch „personal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record</a:t>
            </a:r>
            <a:r>
              <a:rPr lang="de-DE" dirty="0"/>
              <a:t>“ genannt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97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51"/>
    </mc:Choice>
    <mc:Fallback xmlns="">
      <p:transition spd="slow" advTm="7005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Elektronische Gesundheitskarte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76931" cy="4525963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Vorgänger: </a:t>
            </a:r>
          </a:p>
          <a:p>
            <a:pPr lvl="1"/>
            <a:r>
              <a:rPr lang="de-DE" dirty="0"/>
              <a:t>Krankenversicherungskarte (KVK)</a:t>
            </a:r>
          </a:p>
          <a:p>
            <a:pPr lvl="1"/>
            <a:r>
              <a:rPr lang="de-DE" dirty="0"/>
              <a:t>1.1.95 </a:t>
            </a:r>
          </a:p>
          <a:p>
            <a:r>
              <a:rPr lang="de-DE" dirty="0"/>
              <a:t>Unterschied </a:t>
            </a:r>
            <a:r>
              <a:rPr lang="de-DE" dirty="0" err="1"/>
              <a:t>eGK</a:t>
            </a:r>
            <a:r>
              <a:rPr lang="de-DE" dirty="0"/>
              <a:t>: Speichermöglichkeiten für </a:t>
            </a:r>
          </a:p>
          <a:p>
            <a:pPr lvl="1"/>
            <a:r>
              <a:rPr lang="de-DE" dirty="0"/>
              <a:t>ärztliche Verordnungen </a:t>
            </a:r>
          </a:p>
          <a:p>
            <a:pPr lvl="1"/>
            <a:r>
              <a:rPr lang="de-DE" dirty="0"/>
              <a:t>Berechtigungsnachweis für EU-Ausländer</a:t>
            </a:r>
          </a:p>
          <a:p>
            <a:pPr lvl="1"/>
            <a:r>
              <a:rPr lang="de-DE" dirty="0"/>
              <a:t>Medizinische Daten</a:t>
            </a:r>
          </a:p>
          <a:p>
            <a:r>
              <a:rPr lang="de-DE" dirty="0"/>
              <a:t>Einführung:</a:t>
            </a:r>
          </a:p>
          <a:p>
            <a:pPr lvl="1"/>
            <a:r>
              <a:rPr lang="de-DE" dirty="0"/>
              <a:t>GMG (2004)</a:t>
            </a:r>
          </a:p>
          <a:p>
            <a:pPr lvl="1"/>
            <a:r>
              <a:rPr lang="de-DE" dirty="0"/>
              <a:t>Plan: 1.1.2006</a:t>
            </a:r>
          </a:p>
          <a:p>
            <a:pPr lvl="1"/>
            <a:r>
              <a:rPr lang="de-DE" dirty="0"/>
              <a:t>Real: </a:t>
            </a:r>
          </a:p>
          <a:p>
            <a:pPr lvl="2"/>
            <a:r>
              <a:rPr lang="de-DE" dirty="0"/>
              <a:t>KV-Bezirk Nordrhein in Nordrhein-Westfalen: 1.10.09</a:t>
            </a:r>
          </a:p>
          <a:p>
            <a:pPr lvl="2"/>
            <a:r>
              <a:rPr lang="de-DE" dirty="0"/>
              <a:t>2011/12: 50 Mio. neue  Karten (mit eingeschränkter Funktionalität)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37</a:t>
            </a:fld>
            <a:endParaRPr lang="de-DE"/>
          </a:p>
        </p:txBody>
      </p:sp>
      <p:pic>
        <p:nvPicPr>
          <p:cNvPr id="4098" name="Picture 2" descr="http://upload.wikimedia.org/wikipedia/commons/thumb/b/b6/Elektronische_Gesundheitskarte_CeBIT_2011.JPG/220px-Elektronische_Gesundheitskarte_CeBIT_201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5187" r="4218" b="7023"/>
          <a:stretch/>
        </p:blipFill>
        <p:spPr bwMode="auto">
          <a:xfrm>
            <a:off x="7134131" y="1339913"/>
            <a:ext cx="1919334" cy="120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73"/>
    </mc:Choice>
    <mc:Fallback xmlns="">
      <p:transition spd="slow" advTm="77073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Elektronische Gesundheitskarte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76931" cy="4525963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Pflichtteil</a:t>
            </a:r>
          </a:p>
          <a:p>
            <a:pPr lvl="1"/>
            <a:r>
              <a:rPr lang="de-DE" dirty="0"/>
              <a:t>Krankenkasse</a:t>
            </a:r>
          </a:p>
          <a:p>
            <a:pPr lvl="1"/>
            <a:r>
              <a:rPr lang="de-DE" dirty="0"/>
              <a:t>Name des Versicherten</a:t>
            </a:r>
          </a:p>
          <a:p>
            <a:pPr lvl="1"/>
            <a:r>
              <a:rPr lang="de-DE" dirty="0"/>
              <a:t>Geburtsdatum</a:t>
            </a:r>
          </a:p>
          <a:p>
            <a:pPr lvl="1"/>
            <a:r>
              <a:rPr lang="de-DE" dirty="0"/>
              <a:t>Geschlecht</a:t>
            </a:r>
          </a:p>
          <a:p>
            <a:pPr lvl="1"/>
            <a:r>
              <a:rPr lang="de-DE" dirty="0"/>
              <a:t>Anschrift</a:t>
            </a:r>
          </a:p>
          <a:p>
            <a:pPr lvl="1"/>
            <a:r>
              <a:rPr lang="de-DE" dirty="0"/>
              <a:t>Krankenversichertennummer</a:t>
            </a:r>
          </a:p>
          <a:p>
            <a:pPr lvl="1"/>
            <a:r>
              <a:rPr lang="de-DE" dirty="0"/>
              <a:t>Versichertenstatus (Pflichtversichert, Familienversichert, Rentner,…) </a:t>
            </a:r>
          </a:p>
          <a:p>
            <a:pPr lvl="1"/>
            <a:r>
              <a:rPr lang="de-DE" dirty="0"/>
              <a:t>Zuzahlungsstatus</a:t>
            </a:r>
          </a:p>
          <a:p>
            <a:pPr lvl="1"/>
            <a:r>
              <a:rPr lang="de-DE" dirty="0"/>
              <a:t>Tag des Beginns des Versicherungsschutzes, </a:t>
            </a:r>
          </a:p>
          <a:p>
            <a:pPr lvl="1"/>
            <a:r>
              <a:rPr lang="de-DE" dirty="0"/>
              <a:t>bei befristeter Gültigkeit der Karte das Datum des Fristablaufs. 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7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81"/>
    </mc:Choice>
    <mc:Fallback xmlns="">
      <p:transition spd="slow" advTm="4848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eGK</a:t>
            </a:r>
            <a:r>
              <a:rPr lang="de-DE" dirty="0"/>
              <a:t>: Erweiterte Möglichkeiten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Speicherung von ärztlichen Verordnungen (</a:t>
            </a:r>
            <a:r>
              <a:rPr lang="de-DE" dirty="0" err="1"/>
              <a:t>eRezept</a:t>
            </a:r>
            <a:r>
              <a:rPr lang="de-DE" dirty="0"/>
              <a:t>) </a:t>
            </a:r>
          </a:p>
          <a:p>
            <a:r>
              <a:rPr lang="de-DE" dirty="0"/>
              <a:t>Speicherung von Berechtigungsnachweis für EU-Ausländer</a:t>
            </a:r>
          </a:p>
          <a:p>
            <a:r>
              <a:rPr lang="de-DE" dirty="0"/>
              <a:t>Erleichterung des Zugriffs auf </a:t>
            </a:r>
          </a:p>
          <a:p>
            <a:pPr lvl="1"/>
            <a:r>
              <a:rPr lang="de-DE" dirty="0"/>
              <a:t>Notfallversorgungsdaten</a:t>
            </a:r>
          </a:p>
          <a:p>
            <a:pPr lvl="1"/>
            <a:r>
              <a:rPr lang="de-DE" dirty="0"/>
              <a:t>elektronischer Arztbrief</a:t>
            </a:r>
          </a:p>
          <a:p>
            <a:pPr lvl="1"/>
            <a:r>
              <a:rPr lang="de-DE" dirty="0"/>
              <a:t>persönliche Arzneimittelrisiken und -unverträglichkeiten</a:t>
            </a:r>
          </a:p>
          <a:p>
            <a:pPr lvl="1"/>
            <a:r>
              <a:rPr lang="de-DE" dirty="0"/>
              <a:t>elektronische Patientenakte, </a:t>
            </a:r>
          </a:p>
          <a:p>
            <a:r>
              <a:rPr lang="de-DE" dirty="0"/>
              <a:t>Patientenfach: </a:t>
            </a:r>
            <a:r>
              <a:rPr lang="de-DE" dirty="0" smtClean="0"/>
              <a:t>von der Patient*in </a:t>
            </a:r>
            <a:r>
              <a:rPr lang="de-DE" dirty="0"/>
              <a:t>zur Verfügung gestellt Daten </a:t>
            </a:r>
          </a:p>
          <a:p>
            <a:r>
              <a:rPr lang="de-DE" dirty="0"/>
              <a:t>Daten über in Anspruch genommene Leistungen und deren vorläufige Kosten für die Versicherten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4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82"/>
    </mc:Choice>
    <mc:Fallback xmlns="">
      <p:transition spd="slow" advTm="849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1.3.1 Überblick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36691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Begriffe: Abgrenzung umstritten!</a:t>
            </a:r>
          </a:p>
          <a:p>
            <a:r>
              <a:rPr lang="de-DE" dirty="0"/>
              <a:t>E-Health (electronic </a:t>
            </a:r>
            <a:r>
              <a:rPr lang="de-DE" dirty="0" err="1"/>
              <a:t>health</a:t>
            </a:r>
            <a:r>
              <a:rPr lang="de-DE" dirty="0"/>
              <a:t>): </a:t>
            </a:r>
          </a:p>
          <a:p>
            <a:pPr lvl="1"/>
            <a:r>
              <a:rPr lang="de-DE" dirty="0"/>
              <a:t>„Unter E-Health versteht man heute zumeist Informatikanwendungen, die ein elektronisches Miteinander im Gesundheitswesen ermöglichen.“ Praxishandbuch IT im Gesundheitswesen (</a:t>
            </a:r>
            <a:r>
              <a:rPr lang="de-DE" dirty="0" err="1"/>
              <a:t>Johner</a:t>
            </a:r>
            <a:r>
              <a:rPr lang="de-DE" dirty="0"/>
              <a:t> und Haas, 2009)</a:t>
            </a:r>
          </a:p>
          <a:p>
            <a:pPr lvl="1"/>
            <a:r>
              <a:rPr lang="de-DE" dirty="0"/>
              <a:t>„E-Health umfasst alle digitalen Anwendungen und Technologien, die die Patientenversorgung verbessern oder ergänzen sollen – von webbasierten Gesundheitsdienstleistungen wie beispielsweise dem Apple </a:t>
            </a:r>
            <a:r>
              <a:rPr lang="de-DE" dirty="0" err="1"/>
              <a:t>Healthbook</a:t>
            </a:r>
            <a:r>
              <a:rPr lang="de-DE" dirty="0"/>
              <a:t> bis zur elektronischen Patientenakte“ (https://www.coliquio-insights.de/begriffsklaerung-ehealth-und-co/)</a:t>
            </a:r>
          </a:p>
          <a:p>
            <a:pPr lvl="1"/>
            <a:r>
              <a:rPr lang="de-DE" dirty="0"/>
              <a:t>„E-Health […] dient als Sammelbegriff für das Aufeinandertreffen von Internet und Medizin“ (https://ehealthblog.de/ehealth/)</a:t>
            </a:r>
          </a:p>
          <a:p>
            <a:r>
              <a:rPr lang="de-DE" dirty="0" err="1"/>
              <a:t>mHealth</a:t>
            </a:r>
            <a:r>
              <a:rPr lang="de-DE" dirty="0"/>
              <a:t> (mobile </a:t>
            </a:r>
            <a:r>
              <a:rPr lang="de-DE" dirty="0" err="1"/>
              <a:t>health</a:t>
            </a:r>
            <a:r>
              <a:rPr lang="de-DE" dirty="0"/>
              <a:t>): Unterstützung von Medizin und öffentlicher Gesundheit durch mobile, meist smart-</a:t>
            </a:r>
            <a:r>
              <a:rPr lang="de-DE" dirty="0" err="1"/>
              <a:t>phone</a:t>
            </a:r>
            <a:r>
              <a:rPr lang="de-DE" dirty="0"/>
              <a:t> basierte Anwendungen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76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10"/>
    </mc:Choice>
    <mc:Fallback xmlns="">
      <p:transition spd="slow" advTm="15761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Datenzugriff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61941" cy="4525963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Leistungsersteller</a:t>
            </a:r>
          </a:p>
          <a:p>
            <a:pPr lvl="1"/>
            <a:r>
              <a:rPr lang="de-DE" dirty="0"/>
              <a:t>Berechtigungs-ausweis</a:t>
            </a:r>
          </a:p>
          <a:p>
            <a:pPr lvl="1"/>
            <a:r>
              <a:rPr lang="de-DE" dirty="0"/>
              <a:t>Elektronische Gesundheitskarte</a:t>
            </a:r>
          </a:p>
          <a:p>
            <a:r>
              <a:rPr lang="de-DE" dirty="0"/>
              <a:t>Speicherung</a:t>
            </a:r>
          </a:p>
          <a:p>
            <a:pPr lvl="1"/>
            <a:r>
              <a:rPr lang="de-DE" dirty="0"/>
              <a:t>Karte: begrenzt</a:t>
            </a:r>
          </a:p>
          <a:p>
            <a:pPr lvl="1"/>
            <a:r>
              <a:rPr lang="de-DE" dirty="0"/>
              <a:t>Extern: Zugriffsberechtigung auf externe Daten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40</a:t>
            </a:fld>
            <a:endParaRPr lang="de-DE" dirty="0"/>
          </a:p>
        </p:txBody>
      </p:sp>
      <p:pic>
        <p:nvPicPr>
          <p:cNvPr id="5122" name="Picture 2" descr="http://www.dzkfblog.de/wp-content/uploads/2007/04/arztauswe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58" y="1196752"/>
            <a:ext cx="1907541" cy="12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axmedicard.de/uploads/pics/vernetzun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52936"/>
            <a:ext cx="49053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0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53"/>
    </mc:Choice>
    <mc:Fallback xmlns="">
      <p:transition spd="slow" advTm="69653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ePA</a:t>
            </a:r>
            <a:r>
              <a:rPr lang="en-US" dirty="0"/>
              <a:t> 2021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Grundlage: Gesetz zum Schutz elektronischer Patientendaten in der </a:t>
            </a:r>
            <a:r>
              <a:rPr lang="de-DE" dirty="0" err="1"/>
              <a:t>Telematikinfrastruktur</a:t>
            </a:r>
            <a:r>
              <a:rPr lang="de-DE" dirty="0"/>
              <a:t> (Patientendaten-Schutz-Gesetz–PDSG, 14.10.2020)</a:t>
            </a:r>
          </a:p>
          <a:p>
            <a:r>
              <a:rPr lang="de-DE" dirty="0"/>
              <a:t>Verpflichtend für Leistungsanbieter (Patientenschutzgesetz)</a:t>
            </a:r>
          </a:p>
          <a:p>
            <a:r>
              <a:rPr lang="de-DE" dirty="0"/>
              <a:t>Freiwillig für Versicherte </a:t>
            </a:r>
          </a:p>
          <a:p>
            <a:pPr lvl="1"/>
            <a:r>
              <a:rPr lang="de-DE" dirty="0"/>
              <a:t>Privatversicherte: i.d.R. kein Zugriff</a:t>
            </a:r>
          </a:p>
          <a:p>
            <a:r>
              <a:rPr lang="de-DE" dirty="0"/>
              <a:t>Umsetzung: Smartphone oder Tablet (oder Gesundheitskarte mit Pin)</a:t>
            </a:r>
          </a:p>
          <a:p>
            <a:r>
              <a:rPr lang="de-DE" dirty="0"/>
              <a:t>Umfang:</a:t>
            </a:r>
          </a:p>
          <a:p>
            <a:pPr lvl="1"/>
            <a:r>
              <a:rPr lang="de-DE" dirty="0"/>
              <a:t>Diagnosen, inkl. Röntgenbilder etc.</a:t>
            </a:r>
          </a:p>
          <a:p>
            <a:pPr lvl="1"/>
            <a:r>
              <a:rPr lang="de-DE" dirty="0"/>
              <a:t>Medikamente und Rezepte </a:t>
            </a:r>
          </a:p>
          <a:p>
            <a:pPr lvl="1"/>
            <a:r>
              <a:rPr lang="de-DE" dirty="0"/>
              <a:t>Mutterpass</a:t>
            </a:r>
          </a:p>
          <a:p>
            <a:pPr lvl="1"/>
            <a:r>
              <a:rPr lang="de-DE" dirty="0"/>
              <a:t>Impfausweis</a:t>
            </a:r>
          </a:p>
          <a:p>
            <a:pPr lvl="1"/>
            <a:r>
              <a:rPr lang="de-DE" dirty="0"/>
              <a:t>Bonusheft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8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517"/>
    </mc:Choice>
    <mc:Fallback xmlns="">
      <p:transition spd="slow" advTm="159517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de-DE"/>
              <a:t>Gliederung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de-DE" b="1" dirty="0"/>
              <a:t>1.3 Digital Health</a:t>
            </a:r>
          </a:p>
          <a:p>
            <a:pPr eaLnBrk="1" hangingPunct="1">
              <a:buFontTx/>
              <a:buNone/>
              <a:defRPr/>
            </a:pPr>
            <a:r>
              <a:rPr lang="de-DE" b="1" dirty="0"/>
              <a:t>	1.3.1 Überblick</a:t>
            </a:r>
          </a:p>
          <a:p>
            <a:pPr eaLnBrk="1" hangingPunct="1">
              <a:buFontTx/>
              <a:buNone/>
              <a:defRPr/>
            </a:pPr>
            <a:r>
              <a:rPr lang="de-DE" b="1" dirty="0"/>
              <a:t>	1.3.2 Patientenakte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1.3.3 Robotik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1.3.4 Telematik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1.3.5 Datenträgeraustausch (DTA) 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1.3.6 Materialwirtschaft</a:t>
            </a:r>
          </a:p>
          <a:p>
            <a:pPr eaLnBrk="1" hangingPunct="1">
              <a:buFontTx/>
              <a:buNone/>
              <a:defRPr/>
            </a:pPr>
            <a:r>
              <a:rPr lang="de-DE" dirty="0"/>
              <a:t>	1.3.7 Wissensbasierte Diagnose- und Therapieunterstützung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65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7"/>
    </mc:Choice>
    <mc:Fallback xmlns="">
      <p:transition spd="slow" advTm="1754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Health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Digital Health </a:t>
            </a:r>
          </a:p>
          <a:p>
            <a:pPr lvl="1"/>
            <a:r>
              <a:rPr lang="de-DE" dirty="0"/>
              <a:t>Digital Health beschreibt „den Einsatz von Informations- und Kommunikationstechnologien im Gesundheitsbereich. Dazu zählen nicht nur medizinische Anwendungen, sondern auch Sport-, Fitness- und Wellness-Anwendungen,  die ebenso einen positiven Effekt für die Gesundheit des Patienten haben können. Digital Health umfasst sowohl Hardware- als auch Software-Lösungen, aber auch konkrete Dienstleistungen (https://www.coliquio-insights.de/begriffsklaerung-ehealth-und-co/)</a:t>
            </a:r>
          </a:p>
          <a:p>
            <a:pPr lvl="1"/>
            <a:r>
              <a:rPr lang="de-DE" dirty="0"/>
              <a:t>Digital Health umfasst E-Health und </a:t>
            </a:r>
            <a:r>
              <a:rPr lang="de-DE" dirty="0" err="1"/>
              <a:t>mhealth</a:t>
            </a:r>
            <a:r>
              <a:rPr lang="de-DE" dirty="0"/>
              <a:t> sowie weitere, überwiegend digitale Technologien im Gesundheitswesen </a:t>
            </a:r>
            <a:r>
              <a:rPr lang="de-DE" dirty="0" err="1"/>
              <a:t>i.w.S</a:t>
            </a:r>
            <a:r>
              <a:rPr lang="de-DE" dirty="0"/>
              <a:t>.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4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82"/>
    </mc:Choice>
    <mc:Fallback xmlns="">
      <p:transition spd="slow" advTm="573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Health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6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18112" t="33997" r="19676" b="26804"/>
          <a:stretch/>
        </p:blipFill>
        <p:spPr>
          <a:xfrm>
            <a:off x="323528" y="1340768"/>
            <a:ext cx="8736114" cy="309634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1043608" y="5257800"/>
            <a:ext cx="71287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https://www.johner-institut.de/blog/medizinische-informatik/digital-health-e-health/#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xmlns="" id="{7BA6E7D7-4D58-4A55-B037-EF234E8F0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83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91"/>
    </mc:Choice>
    <mc:Fallback xmlns="">
      <p:transition spd="slow" advTm="12799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Dimensionen Digital Health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1944216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Infrastruktur</a:t>
            </a:r>
          </a:p>
          <a:p>
            <a:pPr lvl="1"/>
            <a:r>
              <a:rPr lang="de-DE" dirty="0"/>
              <a:t>National eindeutige Patientenkennnummer</a:t>
            </a:r>
          </a:p>
          <a:p>
            <a:pPr lvl="1"/>
            <a:r>
              <a:rPr lang="de-DE" dirty="0"/>
              <a:t>National eindeutige Zugriffregelungen</a:t>
            </a:r>
          </a:p>
          <a:p>
            <a:pPr lvl="1"/>
            <a:r>
              <a:rPr lang="de-DE" dirty="0"/>
              <a:t>Versorger- und Dienstleistungsregister</a:t>
            </a:r>
          </a:p>
          <a:p>
            <a:pPr lvl="1"/>
            <a:r>
              <a:rPr lang="de-DE" dirty="0"/>
              <a:t>Technische Dateninfrastruktur</a:t>
            </a:r>
          </a:p>
          <a:p>
            <a:pPr lvl="1"/>
            <a:r>
              <a:rPr lang="de-DE" dirty="0"/>
              <a:t>Automatisches Auslesen von Patientendaten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724128" y="4103129"/>
            <a:ext cx="262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Quelle: Bertelsmann 2018</a:t>
            </a:r>
          </a:p>
        </p:txBody>
      </p:sp>
    </p:spTree>
    <p:extLst>
      <p:ext uri="{BB962C8B-B14F-4D97-AF65-F5344CB8AC3E}">
        <p14:creationId xmlns:p14="http://schemas.microsoft.com/office/powerpoint/2010/main" val="36478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89"/>
    </mc:Choice>
    <mc:Fallback xmlns="">
      <p:transition spd="slow" advTm="16358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Dimensionen Digital Health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3240360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Infrastruktur</a:t>
            </a:r>
          </a:p>
          <a:p>
            <a:pPr lvl="1"/>
            <a:r>
              <a:rPr lang="de-DE" dirty="0"/>
              <a:t>National eindeutige Patientenkennnummer</a:t>
            </a:r>
          </a:p>
          <a:p>
            <a:pPr lvl="1"/>
            <a:r>
              <a:rPr lang="de-DE" dirty="0"/>
              <a:t>National eindeutige Zugriffregelungen</a:t>
            </a:r>
          </a:p>
          <a:p>
            <a:pPr lvl="1"/>
            <a:r>
              <a:rPr lang="de-DE" dirty="0"/>
              <a:t>Versorger- und Dienstleistungsregister</a:t>
            </a:r>
          </a:p>
          <a:p>
            <a:pPr lvl="1"/>
            <a:r>
              <a:rPr lang="de-DE" dirty="0"/>
              <a:t>Technische Dateninfrastruktur</a:t>
            </a:r>
          </a:p>
          <a:p>
            <a:pPr lvl="1"/>
            <a:r>
              <a:rPr lang="de-DE" dirty="0"/>
              <a:t>Automatisches Auslesen von Patientendaten</a:t>
            </a:r>
          </a:p>
          <a:p>
            <a:r>
              <a:rPr lang="de-DE" dirty="0"/>
              <a:t>Rechtlicher Rahmen</a:t>
            </a:r>
          </a:p>
          <a:p>
            <a:pPr lvl="1"/>
            <a:r>
              <a:rPr lang="de-DE" dirty="0"/>
              <a:t>Datenschutzregulation</a:t>
            </a:r>
          </a:p>
          <a:p>
            <a:pPr lvl="1"/>
            <a:r>
              <a:rPr lang="de-DE" dirty="0"/>
              <a:t>Technische Datensicherheit</a:t>
            </a:r>
          </a:p>
          <a:p>
            <a:pPr lvl="1"/>
            <a:r>
              <a:rPr lang="de-DE" dirty="0"/>
              <a:t>Technische Standards</a:t>
            </a:r>
          </a:p>
          <a:p>
            <a:pPr lvl="1"/>
            <a:r>
              <a:rPr lang="de-DE" dirty="0"/>
              <a:t>Med. Terminologie, semantische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724128" y="4103129"/>
            <a:ext cx="262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Quelle: Bertelsmann 2018</a:t>
            </a:r>
          </a:p>
        </p:txBody>
      </p:sp>
    </p:spTree>
    <p:extLst>
      <p:ext uri="{BB962C8B-B14F-4D97-AF65-F5344CB8AC3E}">
        <p14:creationId xmlns:p14="http://schemas.microsoft.com/office/powerpoint/2010/main" val="27018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399"/>
    </mc:Choice>
    <mc:Fallback xmlns="">
      <p:transition spd="slow" advTm="10939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Dimensionen Digital Health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36691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Infrastruktur</a:t>
            </a:r>
          </a:p>
          <a:p>
            <a:pPr lvl="1"/>
            <a:r>
              <a:rPr lang="de-DE" dirty="0"/>
              <a:t>National eindeutige Patientenkennnummer</a:t>
            </a:r>
          </a:p>
          <a:p>
            <a:pPr lvl="1"/>
            <a:r>
              <a:rPr lang="de-DE" dirty="0"/>
              <a:t>National eindeutige Zugriffregelungen</a:t>
            </a:r>
          </a:p>
          <a:p>
            <a:pPr lvl="1"/>
            <a:r>
              <a:rPr lang="de-DE" dirty="0"/>
              <a:t>Versorger- und Dienstleistungsregister</a:t>
            </a:r>
          </a:p>
          <a:p>
            <a:pPr lvl="1"/>
            <a:r>
              <a:rPr lang="de-DE" dirty="0"/>
              <a:t>Technische Dateninfrastruktur</a:t>
            </a:r>
          </a:p>
          <a:p>
            <a:pPr lvl="1"/>
            <a:r>
              <a:rPr lang="de-DE" dirty="0"/>
              <a:t>Automatisches Auslesen von Patientendaten</a:t>
            </a:r>
          </a:p>
          <a:p>
            <a:r>
              <a:rPr lang="de-DE" dirty="0"/>
              <a:t>Rechtlicher Rahmen</a:t>
            </a:r>
          </a:p>
          <a:p>
            <a:pPr lvl="1"/>
            <a:r>
              <a:rPr lang="de-DE" dirty="0"/>
              <a:t>Datenschutzregulation</a:t>
            </a:r>
          </a:p>
          <a:p>
            <a:pPr lvl="1"/>
            <a:r>
              <a:rPr lang="de-DE" dirty="0"/>
              <a:t>Technische Datensicherheit</a:t>
            </a:r>
          </a:p>
          <a:p>
            <a:pPr lvl="1"/>
            <a:r>
              <a:rPr lang="de-DE" dirty="0"/>
              <a:t>Technische Standards</a:t>
            </a:r>
          </a:p>
          <a:p>
            <a:pPr lvl="1"/>
            <a:r>
              <a:rPr lang="de-DE" dirty="0"/>
              <a:t>Med. Terminologie, semantische Standards</a:t>
            </a:r>
          </a:p>
          <a:p>
            <a:r>
              <a:rPr lang="de-DE" dirty="0"/>
              <a:t>Institutionelle Verankerung</a:t>
            </a:r>
          </a:p>
          <a:p>
            <a:pPr lvl="1"/>
            <a:r>
              <a:rPr lang="de-DE" dirty="0"/>
              <a:t>Nationale Digital Health Behörde</a:t>
            </a:r>
          </a:p>
          <a:p>
            <a:pPr lvl="1"/>
            <a:r>
              <a:rPr lang="de-DE" dirty="0"/>
              <a:t>Finanzielle Ausstattung und Anreize</a:t>
            </a:r>
          </a:p>
          <a:p>
            <a:pPr lvl="1"/>
            <a:r>
              <a:rPr lang="de-DE" dirty="0"/>
              <a:t>Durchsetzung von Standards</a:t>
            </a:r>
          </a:p>
          <a:p>
            <a:pPr lvl="1"/>
            <a:r>
              <a:rPr lang="de-DE" dirty="0"/>
              <a:t>Stakeholder-Engagement</a:t>
            </a:r>
          </a:p>
          <a:p>
            <a:r>
              <a:rPr lang="de-DE" dirty="0"/>
              <a:t>Digital Health Anwendungen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9FF13-3F7B-496E-802A-D8B2EBC8656D}" type="slidenum">
              <a:rPr lang="de-DE" smtClean="0"/>
              <a:t>9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724128" y="4103129"/>
            <a:ext cx="262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Quelle: Bertelsmann 2018</a:t>
            </a:r>
          </a:p>
        </p:txBody>
      </p:sp>
    </p:spTree>
    <p:extLst>
      <p:ext uri="{BB962C8B-B14F-4D97-AF65-F5344CB8AC3E}">
        <p14:creationId xmlns:p14="http://schemas.microsoft.com/office/powerpoint/2010/main" val="10623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80"/>
    </mc:Choice>
    <mc:Fallback xmlns="">
      <p:transition spd="slow" advTm="626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1628</Words>
  <Application>Microsoft Office PowerPoint</Application>
  <PresentationFormat>Bildschirmpräsentation (4:3)</PresentationFormat>
  <Paragraphs>390</Paragraphs>
  <Slides>42</Slides>
  <Notes>20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9" baseType="lpstr">
      <vt:lpstr>Arial</vt:lpstr>
      <vt:lpstr>Calibri</vt:lpstr>
      <vt:lpstr>Tahoma</vt:lpstr>
      <vt:lpstr>Times New Roman</vt:lpstr>
      <vt:lpstr>Wingdings</vt:lpstr>
      <vt:lpstr>Larissa</vt:lpstr>
      <vt:lpstr>Designer Zeichnung</vt:lpstr>
      <vt:lpstr>GESUNDHEITSMANAGEMENT IV Teil 1b-1  Prof. Dr. Steffen Fleßa Lst. für Allgemeine Betriebswirtschaftslehre und Gesundheitsmanagement Universität Greifswald </vt:lpstr>
      <vt:lpstr>Gliederung</vt:lpstr>
      <vt:lpstr>Gliederung</vt:lpstr>
      <vt:lpstr>1.3.1 Überblick</vt:lpstr>
      <vt:lpstr>Digital Health</vt:lpstr>
      <vt:lpstr>Digital Health</vt:lpstr>
      <vt:lpstr>Dimensionen Digital Health</vt:lpstr>
      <vt:lpstr>Dimensionen Digital Health</vt:lpstr>
      <vt:lpstr>Dimensionen Digital Health</vt:lpstr>
      <vt:lpstr>Dimensionen Digital Health</vt:lpstr>
      <vt:lpstr>Digital Health Index</vt:lpstr>
      <vt:lpstr>1.3.2 Patientenakte</vt:lpstr>
      <vt:lpstr>Patientenakte</vt:lpstr>
      <vt:lpstr>Patientenakte</vt:lpstr>
      <vt:lpstr>Aufgaben von Patientenakten</vt:lpstr>
      <vt:lpstr>Aufbewahrungspflicht</vt:lpstr>
      <vt:lpstr>Konventionelle Patientenakten</vt:lpstr>
      <vt:lpstr>Konventionelle Patientenakten</vt:lpstr>
      <vt:lpstr>Konventionelle Patientenakten</vt:lpstr>
      <vt:lpstr>Konventionelle Archive</vt:lpstr>
      <vt:lpstr>Konventionelle Archive</vt:lpstr>
      <vt:lpstr>Elektronische Patientenakten (EPA)</vt:lpstr>
      <vt:lpstr>Elektronische Patientenakten</vt:lpstr>
      <vt:lpstr>Elektronische Patientenakten</vt:lpstr>
      <vt:lpstr>Stufenmodell der EPA</vt:lpstr>
      <vt:lpstr>Stufe 1</vt:lpstr>
      <vt:lpstr>Stufe 2</vt:lpstr>
      <vt:lpstr>Elektronische Archivierung</vt:lpstr>
      <vt:lpstr>Elektronische Archivierung</vt:lpstr>
      <vt:lpstr>Stufe 3</vt:lpstr>
      <vt:lpstr>PACS</vt:lpstr>
      <vt:lpstr>Stufe 3</vt:lpstr>
      <vt:lpstr>Stufe 4</vt:lpstr>
      <vt:lpstr>Stufe 4</vt:lpstr>
      <vt:lpstr>Stufe 4</vt:lpstr>
      <vt:lpstr>Stufe 5</vt:lpstr>
      <vt:lpstr>Elektronische Gesundheitskarte</vt:lpstr>
      <vt:lpstr>Elektronische Gesundheitskarte</vt:lpstr>
      <vt:lpstr>eGK: Erweiterte Möglichkeiten</vt:lpstr>
      <vt:lpstr>Datenzugriff</vt:lpstr>
      <vt:lpstr>ePA 2021</vt:lpstr>
      <vt:lpstr>Gliederung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GESUNDHEITSMANAGEMENT IV Teil 1b  Prof. Dr. Steffen Fleßa Lst. für Allgemeine Betriebswirtschaftslehre und Gesundheitsmanagement Universität Greifswald</dc:title>
  <dc:creator>Steffen</dc:creator>
  <cp:lastModifiedBy>Steffen Flessa</cp:lastModifiedBy>
  <cp:revision>36</cp:revision>
  <dcterms:created xsi:type="dcterms:W3CDTF">2011-01-31T08:21:57Z</dcterms:created>
  <dcterms:modified xsi:type="dcterms:W3CDTF">2024-01-30T14:58:45Z</dcterms:modified>
</cp:coreProperties>
</file>