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9" r:id="rId3"/>
    <p:sldId id="260" r:id="rId4"/>
    <p:sldId id="343" r:id="rId5"/>
    <p:sldId id="344" r:id="rId6"/>
    <p:sldId id="354" r:id="rId7"/>
    <p:sldId id="355" r:id="rId8"/>
    <p:sldId id="345" r:id="rId9"/>
    <p:sldId id="356" r:id="rId10"/>
    <p:sldId id="347" r:id="rId11"/>
    <p:sldId id="350" r:id="rId12"/>
    <p:sldId id="353" r:id="rId1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90" d="100"/>
          <a:sy n="90" d="100"/>
        </p:scale>
        <p:origin x="605"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541841-1D8A-437F-9A88-D335C73B41FE}" type="datetimeFigureOut">
              <a:rPr lang="de-DE" smtClean="0"/>
              <a:t>30.01.2024</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7F4F66-E006-43DC-8053-62C708334670}" type="slidenum">
              <a:rPr lang="de-DE" smtClean="0"/>
              <a:t>‹Nr.›</a:t>
            </a:fld>
            <a:endParaRPr lang="de-DE"/>
          </a:p>
        </p:txBody>
      </p:sp>
    </p:spTree>
    <p:extLst>
      <p:ext uri="{BB962C8B-B14F-4D97-AF65-F5344CB8AC3E}">
        <p14:creationId xmlns:p14="http://schemas.microsoft.com/office/powerpoint/2010/main" val="2943630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C5C0EBB9-6382-4B77-AC17-6B9A90BBEAAB}" type="datetime1">
              <a:rPr lang="de-DE" smtClean="0"/>
              <a:t>30.01.2024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09FF13-3F7B-496E-802A-D8B2EBC8656D}" type="slidenum">
              <a:rPr lang="de-DE" smtClean="0"/>
              <a:t>‹Nr.›</a:t>
            </a:fld>
            <a:endParaRPr lang="de-DE"/>
          </a:p>
        </p:txBody>
      </p:sp>
    </p:spTree>
    <p:extLst>
      <p:ext uri="{BB962C8B-B14F-4D97-AF65-F5344CB8AC3E}">
        <p14:creationId xmlns:p14="http://schemas.microsoft.com/office/powerpoint/2010/main" val="79975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F582280D-5BDA-410C-A792-F2AF9F1C75BA}" type="datetime1">
              <a:rPr lang="de-DE" smtClean="0"/>
              <a:t>30.01.2024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09FF13-3F7B-496E-802A-D8B2EBC8656D}" type="slidenum">
              <a:rPr lang="de-DE" smtClean="0"/>
              <a:t>‹Nr.›</a:t>
            </a:fld>
            <a:endParaRPr lang="de-DE"/>
          </a:p>
        </p:txBody>
      </p:sp>
    </p:spTree>
    <p:extLst>
      <p:ext uri="{BB962C8B-B14F-4D97-AF65-F5344CB8AC3E}">
        <p14:creationId xmlns:p14="http://schemas.microsoft.com/office/powerpoint/2010/main" val="3008058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685F88D-6922-44D9-89DF-B2F2C414E26C}" type="datetime1">
              <a:rPr lang="de-DE" smtClean="0"/>
              <a:t>30.01.2024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09FF13-3F7B-496E-802A-D8B2EBC8656D}" type="slidenum">
              <a:rPr lang="de-DE" smtClean="0"/>
              <a:t>‹Nr.›</a:t>
            </a:fld>
            <a:endParaRPr lang="de-DE"/>
          </a:p>
        </p:txBody>
      </p:sp>
    </p:spTree>
    <p:extLst>
      <p:ext uri="{BB962C8B-B14F-4D97-AF65-F5344CB8AC3E}">
        <p14:creationId xmlns:p14="http://schemas.microsoft.com/office/powerpoint/2010/main" val="894187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0AD03A8-698C-4D99-B3FE-E91A6C9DC422}" type="datetime1">
              <a:rPr lang="de-DE" smtClean="0"/>
              <a:t>30.01.2024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09FF13-3F7B-496E-802A-D8B2EBC8656D}" type="slidenum">
              <a:rPr lang="de-DE" smtClean="0"/>
              <a:t>‹Nr.›</a:t>
            </a:fld>
            <a:endParaRPr lang="de-DE"/>
          </a:p>
        </p:txBody>
      </p:sp>
    </p:spTree>
    <p:extLst>
      <p:ext uri="{BB962C8B-B14F-4D97-AF65-F5344CB8AC3E}">
        <p14:creationId xmlns:p14="http://schemas.microsoft.com/office/powerpoint/2010/main" val="1275216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FF3FD912-0B11-4C0F-9B2E-E2F119DD9DB8}" type="datetime1">
              <a:rPr lang="de-DE" smtClean="0"/>
              <a:t>30.01.2024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09FF13-3F7B-496E-802A-D8B2EBC8656D}" type="slidenum">
              <a:rPr lang="de-DE" smtClean="0"/>
              <a:t>‹Nr.›</a:t>
            </a:fld>
            <a:endParaRPr lang="de-DE"/>
          </a:p>
        </p:txBody>
      </p:sp>
    </p:spTree>
    <p:extLst>
      <p:ext uri="{BB962C8B-B14F-4D97-AF65-F5344CB8AC3E}">
        <p14:creationId xmlns:p14="http://schemas.microsoft.com/office/powerpoint/2010/main" val="3714678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6507956E-184F-454E-802E-F607C207533C}" type="datetime1">
              <a:rPr lang="de-DE" smtClean="0"/>
              <a:t>30.01.2024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409FF13-3F7B-496E-802A-D8B2EBC8656D}" type="slidenum">
              <a:rPr lang="de-DE" smtClean="0"/>
              <a:t>‹Nr.›</a:t>
            </a:fld>
            <a:endParaRPr lang="de-DE"/>
          </a:p>
        </p:txBody>
      </p:sp>
    </p:spTree>
    <p:extLst>
      <p:ext uri="{BB962C8B-B14F-4D97-AF65-F5344CB8AC3E}">
        <p14:creationId xmlns:p14="http://schemas.microsoft.com/office/powerpoint/2010/main" val="234359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17F6F34A-17C2-43AB-B16F-28E41127484F}" type="datetime1">
              <a:rPr lang="de-DE" smtClean="0"/>
              <a:t>30.01.2024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409FF13-3F7B-496E-802A-D8B2EBC8656D}" type="slidenum">
              <a:rPr lang="de-DE" smtClean="0"/>
              <a:t>‹Nr.›</a:t>
            </a:fld>
            <a:endParaRPr lang="de-DE"/>
          </a:p>
        </p:txBody>
      </p:sp>
    </p:spTree>
    <p:extLst>
      <p:ext uri="{BB962C8B-B14F-4D97-AF65-F5344CB8AC3E}">
        <p14:creationId xmlns:p14="http://schemas.microsoft.com/office/powerpoint/2010/main" val="142143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4F0EEB61-32B9-4238-A291-6A8595731623}" type="datetime1">
              <a:rPr lang="de-DE" smtClean="0"/>
              <a:t>30.01.2024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409FF13-3F7B-496E-802A-D8B2EBC8656D}" type="slidenum">
              <a:rPr lang="de-DE" smtClean="0"/>
              <a:t>‹Nr.›</a:t>
            </a:fld>
            <a:endParaRPr lang="de-DE"/>
          </a:p>
        </p:txBody>
      </p:sp>
    </p:spTree>
    <p:extLst>
      <p:ext uri="{BB962C8B-B14F-4D97-AF65-F5344CB8AC3E}">
        <p14:creationId xmlns:p14="http://schemas.microsoft.com/office/powerpoint/2010/main" val="2594467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803A7F8-EF1A-4C3E-8251-44615B340381}" type="datetime1">
              <a:rPr lang="de-DE" smtClean="0"/>
              <a:t>30.01.2024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409FF13-3F7B-496E-802A-D8B2EBC8656D}" type="slidenum">
              <a:rPr lang="de-DE" smtClean="0"/>
              <a:t>‹Nr.›</a:t>
            </a:fld>
            <a:endParaRPr lang="de-DE"/>
          </a:p>
        </p:txBody>
      </p:sp>
    </p:spTree>
    <p:extLst>
      <p:ext uri="{BB962C8B-B14F-4D97-AF65-F5344CB8AC3E}">
        <p14:creationId xmlns:p14="http://schemas.microsoft.com/office/powerpoint/2010/main" val="3660266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598C8AE2-A0C5-40D7-93E9-C0D73396BBD2}" type="datetime1">
              <a:rPr lang="de-DE" smtClean="0"/>
              <a:t>30.01.2024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409FF13-3F7B-496E-802A-D8B2EBC8656D}" type="slidenum">
              <a:rPr lang="de-DE" smtClean="0"/>
              <a:t>‹Nr.›</a:t>
            </a:fld>
            <a:endParaRPr lang="de-DE"/>
          </a:p>
        </p:txBody>
      </p:sp>
    </p:spTree>
    <p:extLst>
      <p:ext uri="{BB962C8B-B14F-4D97-AF65-F5344CB8AC3E}">
        <p14:creationId xmlns:p14="http://schemas.microsoft.com/office/powerpoint/2010/main" val="2182326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0E2E1994-14E6-4DAD-A2FB-2CC7431C05F0}" type="datetime1">
              <a:rPr lang="de-DE" smtClean="0"/>
              <a:t>30.01.2024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409FF13-3F7B-496E-802A-D8B2EBC8656D}" type="slidenum">
              <a:rPr lang="de-DE" smtClean="0"/>
              <a:t>‹Nr.›</a:t>
            </a:fld>
            <a:endParaRPr lang="de-DE"/>
          </a:p>
        </p:txBody>
      </p:sp>
    </p:spTree>
    <p:extLst>
      <p:ext uri="{BB962C8B-B14F-4D97-AF65-F5344CB8AC3E}">
        <p14:creationId xmlns:p14="http://schemas.microsoft.com/office/powerpoint/2010/main" val="321265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092E72-641F-4C06-98AE-9B1432DA9938}" type="datetime1">
              <a:rPr lang="de-DE" smtClean="0"/>
              <a:t>30.01.2024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09FF13-3F7B-496E-802A-D8B2EBC8656D}" type="slidenum">
              <a:rPr lang="de-DE" smtClean="0"/>
              <a:t>‹Nr.›</a:t>
            </a:fld>
            <a:endParaRPr lang="de-DE"/>
          </a:p>
        </p:txBody>
      </p:sp>
    </p:spTree>
    <p:extLst>
      <p:ext uri="{BB962C8B-B14F-4D97-AF65-F5344CB8AC3E}">
        <p14:creationId xmlns:p14="http://schemas.microsoft.com/office/powerpoint/2010/main" val="2551049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hyperlink" Target="https://www.generationrobots.com/de/402422-humanoider-roboter-pepper.html" TargetMode="External"/><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ctrTitle"/>
          </p:nvPr>
        </p:nvSpPr>
        <p:spPr>
          <a:xfrm>
            <a:off x="0" y="692150"/>
            <a:ext cx="9144000" cy="5113338"/>
          </a:xfrm>
        </p:spPr>
        <p:txBody>
          <a:bodyPr/>
          <a:lstStyle/>
          <a:p>
            <a:pPr eaLnBrk="1" hangingPunct="1">
              <a:defRPr/>
            </a:pPr>
            <a:r>
              <a:rPr lang="de-DE" sz="4000" b="1" dirty="0">
                <a:cs typeface="Times New Roman" pitchFamily="18" charset="0"/>
              </a:rPr>
              <a:t>GESUNDHEITSMANAGEMENT IV</a:t>
            </a:r>
            <a:br>
              <a:rPr lang="de-DE" sz="4000" b="1" dirty="0">
                <a:cs typeface="Times New Roman" pitchFamily="18" charset="0"/>
              </a:rPr>
            </a:br>
            <a:r>
              <a:rPr lang="de-DE" sz="4000" b="1" dirty="0">
                <a:cs typeface="Times New Roman" pitchFamily="18" charset="0"/>
              </a:rPr>
              <a:t>Teil 1b-2</a:t>
            </a:r>
            <a:br>
              <a:rPr lang="de-DE" sz="4000" b="1" dirty="0">
                <a:cs typeface="Times New Roman" pitchFamily="18" charset="0"/>
              </a:rPr>
            </a:br>
            <a:r>
              <a:rPr lang="de-DE" sz="4000" b="1" dirty="0">
                <a:cs typeface="Times New Roman" pitchFamily="18" charset="0"/>
              </a:rPr>
              <a:t/>
            </a:r>
            <a:br>
              <a:rPr lang="de-DE" sz="4000" b="1" dirty="0">
                <a:cs typeface="Times New Roman" pitchFamily="18" charset="0"/>
              </a:rPr>
            </a:br>
            <a:r>
              <a:rPr lang="de-DE" sz="2400" b="1" dirty="0">
                <a:cs typeface="Times New Roman" pitchFamily="18" charset="0"/>
              </a:rPr>
              <a:t>Prof. Dr. Steffen Fleßa</a:t>
            </a:r>
            <a:br>
              <a:rPr lang="de-DE" sz="2400" b="1" dirty="0">
                <a:cs typeface="Times New Roman" pitchFamily="18" charset="0"/>
              </a:rPr>
            </a:br>
            <a:r>
              <a:rPr lang="de-DE" sz="2400" b="1" dirty="0" err="1">
                <a:cs typeface="Times New Roman" pitchFamily="18" charset="0"/>
              </a:rPr>
              <a:t>Lst</a:t>
            </a:r>
            <a:r>
              <a:rPr lang="de-DE" sz="2400" b="1" dirty="0">
                <a:cs typeface="Times New Roman" pitchFamily="18" charset="0"/>
              </a:rPr>
              <a:t>. für Allgemeine Betriebswirtschaftslehre und Gesundheitsmanagement</a:t>
            </a:r>
            <a:br>
              <a:rPr lang="de-DE" sz="2400" b="1" dirty="0">
                <a:cs typeface="Times New Roman" pitchFamily="18" charset="0"/>
              </a:rPr>
            </a:br>
            <a:r>
              <a:rPr lang="de-DE" sz="2400" b="1" dirty="0">
                <a:cs typeface="Times New Roman" pitchFamily="18" charset="0"/>
              </a:rPr>
              <a:t>Universität Greifswald</a:t>
            </a:r>
            <a:r>
              <a:rPr lang="de-DE" sz="4000" b="1" dirty="0">
                <a:cs typeface="Times New Roman" pitchFamily="18" charset="0"/>
              </a:rPr>
              <a:t/>
            </a:r>
            <a:br>
              <a:rPr lang="de-DE" sz="4000" b="1" dirty="0">
                <a:cs typeface="Times New Roman" pitchFamily="18" charset="0"/>
              </a:rPr>
            </a:br>
            <a:endParaRPr lang="de-DE" sz="4000" dirty="0"/>
          </a:p>
        </p:txBody>
      </p:sp>
      <p:sp>
        <p:nvSpPr>
          <p:cNvPr id="2" name="Foliennummernplatzhalter 1"/>
          <p:cNvSpPr>
            <a:spLocks noGrp="1"/>
          </p:cNvSpPr>
          <p:nvPr>
            <p:ph type="sldNum" sz="quarter" idx="12"/>
          </p:nvPr>
        </p:nvSpPr>
        <p:spPr/>
        <p:txBody>
          <a:bodyPr/>
          <a:lstStyle/>
          <a:p>
            <a:fld id="{F409FF13-3F7B-496E-802A-D8B2EBC8656D}" type="slidenum">
              <a:rPr lang="de-DE" smtClean="0"/>
              <a:t>1</a:t>
            </a:fld>
            <a:endParaRPr lang="de-DE"/>
          </a:p>
        </p:txBody>
      </p:sp>
    </p:spTree>
    <p:extLst>
      <p:ext uri="{BB962C8B-B14F-4D97-AF65-F5344CB8AC3E}">
        <p14:creationId xmlns:p14="http://schemas.microsoft.com/office/powerpoint/2010/main" val="2051907769"/>
      </p:ext>
    </p:extLst>
  </p:cSld>
  <p:clrMapOvr>
    <a:masterClrMapping/>
  </p:clrMapOvr>
  <mc:AlternateContent xmlns:mc="http://schemas.openxmlformats.org/markup-compatibility/2006" xmlns:p14="http://schemas.microsoft.com/office/powerpoint/2010/main">
    <mc:Choice Requires="p14">
      <p:transition spd="slow" p14:dur="2000" advTm="6787"/>
    </mc:Choice>
    <mc:Fallback xmlns="">
      <p:transition spd="slow" advTm="6787"/>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6AA9BAB-514A-40CA-819A-A27E7499B9C3}"/>
              </a:ext>
            </a:extLst>
          </p:cNvPr>
          <p:cNvSpPr>
            <a:spLocks noGrp="1"/>
          </p:cNvSpPr>
          <p:nvPr>
            <p:ph type="title"/>
          </p:nvPr>
        </p:nvSpPr>
        <p:spPr/>
        <p:txBody>
          <a:bodyPr>
            <a:normAutofit/>
          </a:bodyPr>
          <a:lstStyle/>
          <a:p>
            <a:r>
              <a:rPr lang="de-DE" sz="3000" b="1" dirty="0"/>
              <a:t>Roboter zur Unterstützung des Pflegepersonals</a:t>
            </a:r>
          </a:p>
        </p:txBody>
      </p:sp>
      <p:pic>
        <p:nvPicPr>
          <p:cNvPr id="4" name="Inhaltsplatzhalter 3">
            <a:extLst>
              <a:ext uri="{FF2B5EF4-FFF2-40B4-BE49-F238E27FC236}">
                <a16:creationId xmlns:a16="http://schemas.microsoft.com/office/drawing/2014/main" xmlns="" id="{49415B20-45CA-4E05-8EDA-3BD394B2DF9D}"/>
              </a:ext>
            </a:extLst>
          </p:cNvPr>
          <p:cNvPicPr>
            <a:picLocks noGrp="1" noChangeAspect="1"/>
          </p:cNvPicPr>
          <p:nvPr>
            <p:ph idx="1"/>
          </p:nvPr>
        </p:nvPicPr>
        <p:blipFill>
          <a:blip r:embed="rId2"/>
          <a:stretch>
            <a:fillRect/>
          </a:stretch>
        </p:blipFill>
        <p:spPr>
          <a:xfrm>
            <a:off x="721146" y="2268767"/>
            <a:ext cx="1785938" cy="1843088"/>
          </a:xfrm>
          <a:prstGeom prst="rect">
            <a:avLst/>
          </a:prstGeom>
        </p:spPr>
      </p:pic>
      <p:pic>
        <p:nvPicPr>
          <p:cNvPr id="5" name="Grafik 4">
            <a:extLst>
              <a:ext uri="{FF2B5EF4-FFF2-40B4-BE49-F238E27FC236}">
                <a16:creationId xmlns:a16="http://schemas.microsoft.com/office/drawing/2014/main" xmlns="" id="{85EBB934-70CD-4D2C-828E-53750126DCD4}"/>
              </a:ext>
            </a:extLst>
          </p:cNvPr>
          <p:cNvPicPr>
            <a:picLocks noChangeAspect="1"/>
          </p:cNvPicPr>
          <p:nvPr/>
        </p:nvPicPr>
        <p:blipFill>
          <a:blip r:embed="rId3"/>
          <a:stretch>
            <a:fillRect/>
          </a:stretch>
        </p:blipFill>
        <p:spPr>
          <a:xfrm>
            <a:off x="2845513" y="2268768"/>
            <a:ext cx="1961051" cy="1843087"/>
          </a:xfrm>
          <a:prstGeom prst="rect">
            <a:avLst/>
          </a:prstGeom>
        </p:spPr>
      </p:pic>
      <p:pic>
        <p:nvPicPr>
          <p:cNvPr id="6" name="Grafik 5">
            <a:extLst>
              <a:ext uri="{FF2B5EF4-FFF2-40B4-BE49-F238E27FC236}">
                <a16:creationId xmlns:a16="http://schemas.microsoft.com/office/drawing/2014/main" xmlns="" id="{84B667A1-2CC4-4B00-99CF-32DCBD4AC298}"/>
              </a:ext>
            </a:extLst>
          </p:cNvPr>
          <p:cNvPicPr>
            <a:picLocks noChangeAspect="1"/>
          </p:cNvPicPr>
          <p:nvPr/>
        </p:nvPicPr>
        <p:blipFill>
          <a:blip r:embed="rId4"/>
          <a:stretch>
            <a:fillRect/>
          </a:stretch>
        </p:blipFill>
        <p:spPr>
          <a:xfrm>
            <a:off x="5084859" y="2284446"/>
            <a:ext cx="1785938" cy="1785938"/>
          </a:xfrm>
          <a:prstGeom prst="rect">
            <a:avLst/>
          </a:prstGeom>
        </p:spPr>
      </p:pic>
      <p:pic>
        <p:nvPicPr>
          <p:cNvPr id="7" name="Grafik 6">
            <a:extLst>
              <a:ext uri="{FF2B5EF4-FFF2-40B4-BE49-F238E27FC236}">
                <a16:creationId xmlns:a16="http://schemas.microsoft.com/office/drawing/2014/main" xmlns="" id="{E03B0183-07EC-4FAB-B558-CCA2FC85C9E7}"/>
              </a:ext>
            </a:extLst>
          </p:cNvPr>
          <p:cNvPicPr>
            <a:picLocks noChangeAspect="1"/>
          </p:cNvPicPr>
          <p:nvPr/>
        </p:nvPicPr>
        <p:blipFill>
          <a:blip r:embed="rId5"/>
          <a:stretch>
            <a:fillRect/>
          </a:stretch>
        </p:blipFill>
        <p:spPr>
          <a:xfrm>
            <a:off x="7149092" y="2254636"/>
            <a:ext cx="1700213" cy="2951922"/>
          </a:xfrm>
          <a:prstGeom prst="rect">
            <a:avLst/>
          </a:prstGeom>
        </p:spPr>
      </p:pic>
      <p:sp>
        <p:nvSpPr>
          <p:cNvPr id="8" name="Textfeld 7">
            <a:extLst>
              <a:ext uri="{FF2B5EF4-FFF2-40B4-BE49-F238E27FC236}">
                <a16:creationId xmlns:a16="http://schemas.microsoft.com/office/drawing/2014/main" xmlns="" id="{94854268-AA9F-4825-957D-B4AB40AD4C6D}"/>
              </a:ext>
            </a:extLst>
          </p:cNvPr>
          <p:cNvSpPr txBox="1"/>
          <p:nvPr/>
        </p:nvSpPr>
        <p:spPr>
          <a:xfrm>
            <a:off x="720960" y="4435337"/>
            <a:ext cx="1700213" cy="1131079"/>
          </a:xfrm>
          <a:prstGeom prst="rect">
            <a:avLst/>
          </a:prstGeom>
          <a:noFill/>
        </p:spPr>
        <p:txBody>
          <a:bodyPr wrap="square" rtlCol="0">
            <a:spAutoFit/>
          </a:bodyPr>
          <a:lstStyle/>
          <a:p>
            <a:r>
              <a:rPr lang="de-DE" sz="1350" dirty="0"/>
              <a:t>Reinigungsroboter für die Nassreinigung von Fußböden von Krankenhäusern oder Pflegeheimen</a:t>
            </a:r>
          </a:p>
        </p:txBody>
      </p:sp>
      <p:sp>
        <p:nvSpPr>
          <p:cNvPr id="10" name="Textfeld 9">
            <a:extLst>
              <a:ext uri="{FF2B5EF4-FFF2-40B4-BE49-F238E27FC236}">
                <a16:creationId xmlns:a16="http://schemas.microsoft.com/office/drawing/2014/main" xmlns="" id="{DE2CF06F-E8B7-4B56-B5A8-F49BD408D631}"/>
              </a:ext>
            </a:extLst>
          </p:cNvPr>
          <p:cNvSpPr txBox="1"/>
          <p:nvPr/>
        </p:nvSpPr>
        <p:spPr>
          <a:xfrm>
            <a:off x="2845513" y="4435338"/>
            <a:ext cx="2060876" cy="715581"/>
          </a:xfrm>
          <a:prstGeom prst="rect">
            <a:avLst/>
          </a:prstGeom>
          <a:noFill/>
        </p:spPr>
        <p:txBody>
          <a:bodyPr wrap="square" rtlCol="0">
            <a:spAutoFit/>
          </a:bodyPr>
          <a:lstStyle/>
          <a:p>
            <a:r>
              <a:rPr lang="de-DE" sz="1350" dirty="0"/>
              <a:t>Intelligente Hilfsmittel (robotische Personenlifter und Hebehilfen)</a:t>
            </a:r>
          </a:p>
        </p:txBody>
      </p:sp>
      <p:sp>
        <p:nvSpPr>
          <p:cNvPr id="11" name="Textfeld 10">
            <a:extLst>
              <a:ext uri="{FF2B5EF4-FFF2-40B4-BE49-F238E27FC236}">
                <a16:creationId xmlns:a16="http://schemas.microsoft.com/office/drawing/2014/main" xmlns="" id="{CE8F1318-FA33-4324-A32C-DB162D455808}"/>
              </a:ext>
            </a:extLst>
          </p:cNvPr>
          <p:cNvSpPr txBox="1"/>
          <p:nvPr/>
        </p:nvSpPr>
        <p:spPr>
          <a:xfrm>
            <a:off x="5184685" y="4435339"/>
            <a:ext cx="1825259" cy="507831"/>
          </a:xfrm>
          <a:prstGeom prst="rect">
            <a:avLst/>
          </a:prstGeom>
          <a:noFill/>
        </p:spPr>
        <p:txBody>
          <a:bodyPr wrap="square" rtlCol="0">
            <a:spAutoFit/>
          </a:bodyPr>
          <a:lstStyle/>
          <a:p>
            <a:r>
              <a:rPr lang="de-DE" sz="1350" dirty="0"/>
              <a:t>Emotionale Roboter (Roboterrobbe PARO)</a:t>
            </a:r>
          </a:p>
        </p:txBody>
      </p:sp>
      <p:sp>
        <p:nvSpPr>
          <p:cNvPr id="12" name="Textfeld 11">
            <a:extLst>
              <a:ext uri="{FF2B5EF4-FFF2-40B4-BE49-F238E27FC236}">
                <a16:creationId xmlns:a16="http://schemas.microsoft.com/office/drawing/2014/main" xmlns="" id="{78791CA5-316D-4516-B452-8A9883F63C41}"/>
              </a:ext>
            </a:extLst>
          </p:cNvPr>
          <p:cNvSpPr txBox="1"/>
          <p:nvPr/>
        </p:nvSpPr>
        <p:spPr>
          <a:xfrm>
            <a:off x="7009944" y="5425274"/>
            <a:ext cx="2134056" cy="300082"/>
          </a:xfrm>
          <a:prstGeom prst="rect">
            <a:avLst/>
          </a:prstGeom>
          <a:noFill/>
        </p:spPr>
        <p:txBody>
          <a:bodyPr wrap="square" rtlCol="0">
            <a:spAutoFit/>
          </a:bodyPr>
          <a:lstStyle/>
          <a:p>
            <a:r>
              <a:rPr lang="de-DE" sz="1350" dirty="0"/>
              <a:t>Telepräsenzroboter GIRAFF </a:t>
            </a:r>
          </a:p>
        </p:txBody>
      </p:sp>
      <p:sp>
        <p:nvSpPr>
          <p:cNvPr id="9" name="Foliennummernplatzhalter 8">
            <a:extLst>
              <a:ext uri="{FF2B5EF4-FFF2-40B4-BE49-F238E27FC236}">
                <a16:creationId xmlns:a16="http://schemas.microsoft.com/office/drawing/2014/main" xmlns="" id="{E2A252FF-1099-4D2F-9713-5C9D8CFDC4AE}"/>
              </a:ext>
            </a:extLst>
          </p:cNvPr>
          <p:cNvSpPr>
            <a:spLocks noGrp="1"/>
          </p:cNvSpPr>
          <p:nvPr>
            <p:ph type="sldNum" sz="quarter" idx="12"/>
          </p:nvPr>
        </p:nvSpPr>
        <p:spPr/>
        <p:txBody>
          <a:bodyPr/>
          <a:lstStyle/>
          <a:p>
            <a:fld id="{F409FF13-3F7B-496E-802A-D8B2EBC8656D}" type="slidenum">
              <a:rPr lang="de-DE" smtClean="0"/>
              <a:t>10</a:t>
            </a:fld>
            <a:endParaRPr lang="de-DE"/>
          </a:p>
        </p:txBody>
      </p:sp>
    </p:spTree>
    <p:extLst>
      <p:ext uri="{BB962C8B-B14F-4D97-AF65-F5344CB8AC3E}">
        <p14:creationId xmlns:p14="http://schemas.microsoft.com/office/powerpoint/2010/main" val="691882625"/>
      </p:ext>
    </p:extLst>
  </p:cSld>
  <p:clrMapOvr>
    <a:masterClrMapping/>
  </p:clrMapOvr>
  <mc:AlternateContent xmlns:mc="http://schemas.openxmlformats.org/markup-compatibility/2006" xmlns:p14="http://schemas.microsoft.com/office/powerpoint/2010/main">
    <mc:Choice Requires="p14">
      <p:transition spd="slow" p14:dur="2000" advTm="100608"/>
    </mc:Choice>
    <mc:Fallback xmlns="">
      <p:transition spd="slow" advTm="100608"/>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4DD4001-AF79-4A9F-B609-F16DAD92CB39}"/>
              </a:ext>
            </a:extLst>
          </p:cNvPr>
          <p:cNvSpPr>
            <a:spLocks noGrp="1"/>
          </p:cNvSpPr>
          <p:nvPr>
            <p:ph type="title"/>
          </p:nvPr>
        </p:nvSpPr>
        <p:spPr>
          <a:xfrm>
            <a:off x="629841" y="1006338"/>
            <a:ext cx="3037698" cy="1836751"/>
          </a:xfrm>
        </p:spPr>
        <p:txBody>
          <a:bodyPr>
            <a:normAutofit/>
          </a:bodyPr>
          <a:lstStyle/>
          <a:p>
            <a:r>
              <a:rPr lang="de-DE" b="1" dirty="0"/>
              <a:t>Der komplexe Assistenzroboter PEPPER kann als Pflegeroboter Verwendung finden: </a:t>
            </a:r>
            <a:br>
              <a:rPr lang="de-DE" b="1" dirty="0"/>
            </a:br>
            <a:endParaRPr lang="de-DE" b="1" dirty="0"/>
          </a:p>
        </p:txBody>
      </p:sp>
      <p:pic>
        <p:nvPicPr>
          <p:cNvPr id="5" name="Inhaltsplatzhalter 4">
            <a:extLst>
              <a:ext uri="{FF2B5EF4-FFF2-40B4-BE49-F238E27FC236}">
                <a16:creationId xmlns:a16="http://schemas.microsoft.com/office/drawing/2014/main" xmlns="" id="{373B45A7-93F8-490E-B397-EB4195814F37}"/>
              </a:ext>
            </a:extLst>
          </p:cNvPr>
          <p:cNvPicPr>
            <a:picLocks noGrp="1" noChangeAspect="1"/>
          </p:cNvPicPr>
          <p:nvPr>
            <p:ph idx="1"/>
          </p:nvPr>
        </p:nvPicPr>
        <p:blipFill>
          <a:blip r:embed="rId2"/>
          <a:stretch>
            <a:fillRect/>
          </a:stretch>
        </p:blipFill>
        <p:spPr>
          <a:xfrm>
            <a:off x="4311595" y="1246581"/>
            <a:ext cx="3556657" cy="4001239"/>
          </a:xfrm>
          <a:prstGeom prst="rect">
            <a:avLst/>
          </a:prstGeom>
        </p:spPr>
      </p:pic>
      <p:sp>
        <p:nvSpPr>
          <p:cNvPr id="4" name="Textplatzhalter 3">
            <a:extLst>
              <a:ext uri="{FF2B5EF4-FFF2-40B4-BE49-F238E27FC236}">
                <a16:creationId xmlns:a16="http://schemas.microsoft.com/office/drawing/2014/main" xmlns="" id="{FEAD7F77-76EE-4AAF-9821-9DBDE30B42F3}"/>
              </a:ext>
            </a:extLst>
          </p:cNvPr>
          <p:cNvSpPr>
            <a:spLocks noGrp="1"/>
          </p:cNvSpPr>
          <p:nvPr>
            <p:ph type="body" sz="half" idx="2"/>
          </p:nvPr>
        </p:nvSpPr>
        <p:spPr>
          <a:xfrm>
            <a:off x="629841" y="2694002"/>
            <a:ext cx="2949178" cy="3041373"/>
          </a:xfrm>
        </p:spPr>
        <p:txBody>
          <a:bodyPr>
            <a:normAutofit fontScale="92500" lnSpcReduction="20000"/>
          </a:bodyPr>
          <a:lstStyle/>
          <a:p>
            <a:endParaRPr lang="de-DE" dirty="0"/>
          </a:p>
          <a:p>
            <a:r>
              <a:rPr lang="de-DE" dirty="0"/>
              <a:t>• In Deutschland findet Pepper auf Kreuzfahrtschiffen, in Bibliotheken und vereinzelt auch bereits vereinzelt im Gesundheitswesen Anwendung.</a:t>
            </a:r>
          </a:p>
          <a:p>
            <a:r>
              <a:rPr lang="de-DE" dirty="0"/>
              <a:t>• Pepper ist 1,20 m groß und wiegt 28 Kilogramm.</a:t>
            </a:r>
          </a:p>
          <a:p>
            <a:r>
              <a:rPr lang="de-DE" dirty="0"/>
              <a:t>• Für das Verstehen und Kommunizieren sind zwei Lautsprecher und vier Mikrophone eingebaut. </a:t>
            </a:r>
          </a:p>
          <a:p>
            <a:r>
              <a:rPr lang="de-DE" dirty="0"/>
              <a:t>• Insgesamt kann sich Pepper 12 Stunden autonom bewegen, wenn er vollständig aufgeladen ist.</a:t>
            </a:r>
          </a:p>
          <a:p>
            <a:r>
              <a:rPr lang="de-DE" dirty="0"/>
              <a:t>• Pepper kann das Pflegepersonal im Bereich Kommunikation und geistigen Training unterstützen.</a:t>
            </a:r>
          </a:p>
        </p:txBody>
      </p:sp>
      <p:sp>
        <p:nvSpPr>
          <p:cNvPr id="6" name="Textfeld 5">
            <a:extLst>
              <a:ext uri="{FF2B5EF4-FFF2-40B4-BE49-F238E27FC236}">
                <a16:creationId xmlns:a16="http://schemas.microsoft.com/office/drawing/2014/main" xmlns="" id="{A78E543F-1A13-4952-A492-5CBAE6EFEA87}"/>
              </a:ext>
            </a:extLst>
          </p:cNvPr>
          <p:cNvSpPr txBox="1"/>
          <p:nvPr/>
        </p:nvSpPr>
        <p:spPr>
          <a:xfrm>
            <a:off x="4222141" y="5407384"/>
            <a:ext cx="3697358" cy="438582"/>
          </a:xfrm>
          <a:prstGeom prst="rect">
            <a:avLst/>
          </a:prstGeom>
          <a:noFill/>
        </p:spPr>
        <p:txBody>
          <a:bodyPr wrap="square" rtlCol="0">
            <a:spAutoFit/>
          </a:bodyPr>
          <a:lstStyle/>
          <a:p>
            <a:r>
              <a:rPr lang="de-DE" sz="750" b="1" dirty="0"/>
              <a:t>Quelle: </a:t>
            </a:r>
            <a:r>
              <a:rPr lang="de-DE" sz="750" dirty="0" err="1"/>
              <a:t>GenerationRobot</a:t>
            </a:r>
            <a:r>
              <a:rPr lang="de-DE" sz="750" b="1" dirty="0" err="1"/>
              <a:t>s</a:t>
            </a:r>
            <a:r>
              <a:rPr lang="de-DE" sz="750" b="1" dirty="0"/>
              <a:t> </a:t>
            </a:r>
            <a:r>
              <a:rPr lang="de-DE" sz="750" dirty="0"/>
              <a:t>(2018), Humanoider Roboter Pepper </a:t>
            </a:r>
            <a:r>
              <a:rPr lang="de-DE" sz="750" dirty="0" err="1"/>
              <a:t>For</a:t>
            </a:r>
            <a:r>
              <a:rPr lang="de-DE" sz="750" dirty="0"/>
              <a:t> Business mit 2-jähriger Garantie (EU), Online: </a:t>
            </a:r>
            <a:r>
              <a:rPr lang="de-DE" sz="750" dirty="0">
                <a:hlinkClick r:id="rId3">
                  <a:extLst>
                    <a:ext uri="{A12FA001-AC4F-418D-AE19-62706E023703}">
                      <ahyp:hlinkClr xmlns:ahyp="http://schemas.microsoft.com/office/drawing/2018/hyperlinkcolor" xmlns="" val="tx"/>
                    </a:ext>
                  </a:extLst>
                </a:hlinkClick>
              </a:rPr>
              <a:t>https://www.generationrobots.com/de/402422-humanoider-roboter-pepper.html</a:t>
            </a:r>
            <a:r>
              <a:rPr lang="de-DE" sz="750" dirty="0"/>
              <a:t>. </a:t>
            </a:r>
          </a:p>
        </p:txBody>
      </p:sp>
      <p:sp>
        <p:nvSpPr>
          <p:cNvPr id="7" name="Foliennummernplatzhalter 6">
            <a:extLst>
              <a:ext uri="{FF2B5EF4-FFF2-40B4-BE49-F238E27FC236}">
                <a16:creationId xmlns:a16="http://schemas.microsoft.com/office/drawing/2014/main" xmlns="" id="{ACEC261F-2E43-4686-A00C-C0CD6B19C461}"/>
              </a:ext>
            </a:extLst>
          </p:cNvPr>
          <p:cNvSpPr>
            <a:spLocks noGrp="1"/>
          </p:cNvSpPr>
          <p:nvPr>
            <p:ph type="sldNum" sz="quarter" idx="12"/>
          </p:nvPr>
        </p:nvSpPr>
        <p:spPr/>
        <p:txBody>
          <a:bodyPr/>
          <a:lstStyle/>
          <a:p>
            <a:fld id="{F409FF13-3F7B-496E-802A-D8B2EBC8656D}" type="slidenum">
              <a:rPr lang="de-DE" smtClean="0"/>
              <a:t>11</a:t>
            </a:fld>
            <a:endParaRPr lang="de-DE"/>
          </a:p>
        </p:txBody>
      </p:sp>
    </p:spTree>
    <p:extLst>
      <p:ext uri="{BB962C8B-B14F-4D97-AF65-F5344CB8AC3E}">
        <p14:creationId xmlns:p14="http://schemas.microsoft.com/office/powerpoint/2010/main" val="1944585830"/>
      </p:ext>
    </p:extLst>
  </p:cSld>
  <p:clrMapOvr>
    <a:masterClrMapping/>
  </p:clrMapOvr>
  <mc:AlternateContent xmlns:mc="http://schemas.openxmlformats.org/markup-compatibility/2006" xmlns:p14="http://schemas.microsoft.com/office/powerpoint/2010/main">
    <mc:Choice Requires="p14">
      <p:transition spd="slow" p14:dur="2000" advTm="93302"/>
    </mc:Choice>
    <mc:Fallback xmlns="">
      <p:transition spd="slow" advTm="93302"/>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a:xfrm>
            <a:off x="323850" y="0"/>
            <a:ext cx="8229600" cy="1384300"/>
          </a:xfrm>
        </p:spPr>
        <p:txBody>
          <a:bodyPr/>
          <a:lstStyle/>
          <a:p>
            <a:pPr eaLnBrk="1" hangingPunct="1">
              <a:defRPr/>
            </a:pPr>
            <a:r>
              <a:rPr lang="de-DE"/>
              <a:t>Gliederung</a:t>
            </a:r>
          </a:p>
        </p:txBody>
      </p:sp>
      <p:sp>
        <p:nvSpPr>
          <p:cNvPr id="210947" name="Rectangle 3"/>
          <p:cNvSpPr>
            <a:spLocks noGrp="1" noChangeArrowheads="1"/>
          </p:cNvSpPr>
          <p:nvPr>
            <p:ph type="body" idx="1"/>
          </p:nvPr>
        </p:nvSpPr>
        <p:spPr>
          <a:xfrm>
            <a:off x="457200" y="1196975"/>
            <a:ext cx="8229600" cy="5661025"/>
          </a:xfrm>
        </p:spPr>
        <p:txBody>
          <a:bodyPr>
            <a:normAutofit/>
          </a:bodyPr>
          <a:lstStyle/>
          <a:p>
            <a:pPr eaLnBrk="1" hangingPunct="1">
              <a:buFontTx/>
              <a:buNone/>
              <a:defRPr/>
            </a:pPr>
            <a:r>
              <a:rPr lang="de-DE" b="1" dirty="0"/>
              <a:t>1.3 Digital Health</a:t>
            </a:r>
          </a:p>
          <a:p>
            <a:pPr eaLnBrk="1" hangingPunct="1">
              <a:buFontTx/>
              <a:buNone/>
              <a:defRPr/>
            </a:pPr>
            <a:r>
              <a:rPr lang="de-DE" b="1" dirty="0"/>
              <a:t>	</a:t>
            </a:r>
            <a:r>
              <a:rPr lang="de-DE" dirty="0"/>
              <a:t>1.3.1 Überblick</a:t>
            </a:r>
          </a:p>
          <a:p>
            <a:pPr eaLnBrk="1" hangingPunct="1">
              <a:buFontTx/>
              <a:buNone/>
              <a:defRPr/>
            </a:pPr>
            <a:r>
              <a:rPr lang="de-DE" dirty="0"/>
              <a:t>	1.3.2 Patientenakte</a:t>
            </a:r>
          </a:p>
          <a:p>
            <a:pPr eaLnBrk="1" hangingPunct="1">
              <a:buFontTx/>
              <a:buNone/>
              <a:defRPr/>
            </a:pPr>
            <a:r>
              <a:rPr lang="de-DE" dirty="0"/>
              <a:t>	</a:t>
            </a:r>
            <a:r>
              <a:rPr lang="de-DE" b="1" dirty="0"/>
              <a:t>1.3.3 Robotik</a:t>
            </a:r>
          </a:p>
          <a:p>
            <a:pPr eaLnBrk="1" hangingPunct="1">
              <a:buFontTx/>
              <a:buNone/>
              <a:defRPr/>
            </a:pPr>
            <a:r>
              <a:rPr lang="de-DE" dirty="0"/>
              <a:t>	1.3.4 Telematik</a:t>
            </a:r>
          </a:p>
          <a:p>
            <a:pPr eaLnBrk="1" hangingPunct="1">
              <a:buFontTx/>
              <a:buNone/>
              <a:defRPr/>
            </a:pPr>
            <a:r>
              <a:rPr lang="de-DE" dirty="0"/>
              <a:t>	1.3.5 Datenträgeraustausch (DTA) </a:t>
            </a:r>
          </a:p>
          <a:p>
            <a:pPr eaLnBrk="1" hangingPunct="1">
              <a:buFontTx/>
              <a:buNone/>
              <a:defRPr/>
            </a:pPr>
            <a:r>
              <a:rPr lang="de-DE" dirty="0"/>
              <a:t>	1.3.6 Materialwirtschaft</a:t>
            </a:r>
          </a:p>
          <a:p>
            <a:pPr eaLnBrk="1" hangingPunct="1">
              <a:buFontTx/>
              <a:buNone/>
              <a:defRPr/>
            </a:pPr>
            <a:r>
              <a:rPr lang="de-DE" dirty="0"/>
              <a:t>	1.3.7 Wissensbasierte Diagnose- und Therapieunterstützung</a:t>
            </a:r>
          </a:p>
        </p:txBody>
      </p:sp>
      <p:sp>
        <p:nvSpPr>
          <p:cNvPr id="2" name="Foliennummernplatzhalter 1"/>
          <p:cNvSpPr>
            <a:spLocks noGrp="1"/>
          </p:cNvSpPr>
          <p:nvPr>
            <p:ph type="sldNum" sz="quarter" idx="12"/>
          </p:nvPr>
        </p:nvSpPr>
        <p:spPr/>
        <p:txBody>
          <a:bodyPr/>
          <a:lstStyle/>
          <a:p>
            <a:fld id="{F409FF13-3F7B-496E-802A-D8B2EBC8656D}" type="slidenum">
              <a:rPr lang="de-DE" smtClean="0"/>
              <a:t>12</a:t>
            </a:fld>
            <a:endParaRPr lang="de-DE"/>
          </a:p>
        </p:txBody>
      </p:sp>
    </p:spTree>
    <p:extLst>
      <p:ext uri="{BB962C8B-B14F-4D97-AF65-F5344CB8AC3E}">
        <p14:creationId xmlns:p14="http://schemas.microsoft.com/office/powerpoint/2010/main" val="971824305"/>
      </p:ext>
    </p:extLst>
  </p:cSld>
  <p:clrMapOvr>
    <a:masterClrMapping/>
  </p:clrMapOvr>
  <mc:AlternateContent xmlns:mc="http://schemas.openxmlformats.org/markup-compatibility/2006" xmlns:p14="http://schemas.microsoft.com/office/powerpoint/2010/main">
    <mc:Choice Requires="p14">
      <p:transition spd="slow" p14:dur="2000" advTm="105157"/>
    </mc:Choice>
    <mc:Fallback xmlns="">
      <p:transition spd="slow" advTm="105157"/>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Rectangle 2"/>
          <p:cNvSpPr>
            <a:spLocks noGrp="1" noChangeArrowheads="1"/>
          </p:cNvSpPr>
          <p:nvPr>
            <p:ph type="title"/>
          </p:nvPr>
        </p:nvSpPr>
        <p:spPr/>
        <p:txBody>
          <a:bodyPr/>
          <a:lstStyle/>
          <a:p>
            <a:pPr eaLnBrk="1" hangingPunct="1">
              <a:defRPr/>
            </a:pPr>
            <a:r>
              <a:rPr lang="de-DE"/>
              <a:t>Gliederung</a:t>
            </a:r>
          </a:p>
        </p:txBody>
      </p:sp>
      <p:sp>
        <p:nvSpPr>
          <p:cNvPr id="434179" name="Rectangle 3"/>
          <p:cNvSpPr>
            <a:spLocks noGrp="1" noChangeArrowheads="1"/>
          </p:cNvSpPr>
          <p:nvPr>
            <p:ph type="body" idx="1"/>
          </p:nvPr>
        </p:nvSpPr>
        <p:spPr>
          <a:xfrm>
            <a:off x="457200" y="1905000"/>
            <a:ext cx="8229600" cy="4619625"/>
          </a:xfrm>
        </p:spPr>
        <p:txBody>
          <a:bodyPr>
            <a:normAutofit fontScale="92500" lnSpcReduction="10000"/>
          </a:bodyPr>
          <a:lstStyle/>
          <a:p>
            <a:pPr eaLnBrk="1" hangingPunct="1">
              <a:buFontTx/>
              <a:buNone/>
              <a:defRPr/>
            </a:pPr>
            <a:r>
              <a:rPr lang="de-DE" b="1" dirty="0"/>
              <a:t>1 Informationswirtschaft</a:t>
            </a:r>
          </a:p>
          <a:p>
            <a:pPr eaLnBrk="1" hangingPunct="1">
              <a:buFontTx/>
              <a:buNone/>
              <a:defRPr/>
            </a:pPr>
            <a:r>
              <a:rPr lang="de-DE" dirty="0"/>
              <a:t>	1.1 Grundlagen</a:t>
            </a:r>
          </a:p>
          <a:p>
            <a:pPr>
              <a:buNone/>
              <a:defRPr/>
            </a:pPr>
            <a:r>
              <a:rPr lang="de-DE" dirty="0"/>
              <a:t>	1.2 Krankenhausinformationssystem</a:t>
            </a:r>
          </a:p>
          <a:p>
            <a:pPr eaLnBrk="1" hangingPunct="1">
              <a:buFontTx/>
              <a:buNone/>
              <a:defRPr/>
            </a:pPr>
            <a:r>
              <a:rPr lang="de-DE" dirty="0"/>
              <a:t>	</a:t>
            </a:r>
            <a:r>
              <a:rPr lang="de-DE" b="1" dirty="0"/>
              <a:t>1.3 Digital Health</a:t>
            </a:r>
          </a:p>
          <a:p>
            <a:pPr eaLnBrk="1" hangingPunct="1">
              <a:buFontTx/>
              <a:buNone/>
              <a:defRPr/>
            </a:pPr>
            <a:r>
              <a:rPr lang="de-DE" dirty="0"/>
              <a:t>	1.4 Public Relations und externe Informationswirtschaft </a:t>
            </a:r>
          </a:p>
          <a:p>
            <a:pPr eaLnBrk="1" hangingPunct="1">
              <a:buFontTx/>
              <a:buNone/>
              <a:defRPr/>
            </a:pPr>
            <a:r>
              <a:rPr lang="de-DE" dirty="0"/>
              <a:t>2 	Jahresabschluss</a:t>
            </a:r>
          </a:p>
          <a:p>
            <a:pPr eaLnBrk="1" hangingPunct="1">
              <a:buFontTx/>
              <a:buNone/>
              <a:defRPr/>
            </a:pPr>
            <a:r>
              <a:rPr lang="de-DE" dirty="0"/>
              <a:t>3 	Controlling</a:t>
            </a:r>
          </a:p>
          <a:p>
            <a:pPr eaLnBrk="1" hangingPunct="1">
              <a:buFontTx/>
              <a:buNone/>
              <a:defRPr/>
            </a:pPr>
            <a:r>
              <a:rPr lang="de-DE" dirty="0"/>
              <a:t>4 	Betriebsgenetik 	</a:t>
            </a:r>
          </a:p>
        </p:txBody>
      </p:sp>
      <p:sp>
        <p:nvSpPr>
          <p:cNvPr id="2" name="Foliennummernplatzhalter 1"/>
          <p:cNvSpPr>
            <a:spLocks noGrp="1"/>
          </p:cNvSpPr>
          <p:nvPr>
            <p:ph type="sldNum" sz="quarter" idx="12"/>
          </p:nvPr>
        </p:nvSpPr>
        <p:spPr/>
        <p:txBody>
          <a:bodyPr/>
          <a:lstStyle/>
          <a:p>
            <a:fld id="{F409FF13-3F7B-496E-802A-D8B2EBC8656D}" type="slidenum">
              <a:rPr lang="de-DE" smtClean="0"/>
              <a:t>2</a:t>
            </a:fld>
            <a:endParaRPr lang="de-DE"/>
          </a:p>
        </p:txBody>
      </p:sp>
    </p:spTree>
    <p:extLst>
      <p:ext uri="{BB962C8B-B14F-4D97-AF65-F5344CB8AC3E}">
        <p14:creationId xmlns:p14="http://schemas.microsoft.com/office/powerpoint/2010/main" val="694828554"/>
      </p:ext>
    </p:extLst>
  </p:cSld>
  <p:clrMapOvr>
    <a:masterClrMapping/>
  </p:clrMapOvr>
  <mc:AlternateContent xmlns:mc="http://schemas.openxmlformats.org/markup-compatibility/2006" xmlns:p14="http://schemas.microsoft.com/office/powerpoint/2010/main">
    <mc:Choice Requires="p14">
      <p:transition spd="slow" p14:dur="2000" advTm="19213"/>
    </mc:Choice>
    <mc:Fallback xmlns="">
      <p:transition spd="slow" advTm="19213"/>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a:xfrm>
            <a:off x="323850" y="0"/>
            <a:ext cx="8229600" cy="1384300"/>
          </a:xfrm>
        </p:spPr>
        <p:txBody>
          <a:bodyPr/>
          <a:lstStyle/>
          <a:p>
            <a:pPr eaLnBrk="1" hangingPunct="1">
              <a:defRPr/>
            </a:pPr>
            <a:r>
              <a:rPr lang="de-DE"/>
              <a:t>Gliederung</a:t>
            </a:r>
          </a:p>
        </p:txBody>
      </p:sp>
      <p:sp>
        <p:nvSpPr>
          <p:cNvPr id="210947" name="Rectangle 3"/>
          <p:cNvSpPr>
            <a:spLocks noGrp="1" noChangeArrowheads="1"/>
          </p:cNvSpPr>
          <p:nvPr>
            <p:ph type="body" idx="1"/>
          </p:nvPr>
        </p:nvSpPr>
        <p:spPr>
          <a:xfrm>
            <a:off x="457200" y="1196975"/>
            <a:ext cx="8229600" cy="5661025"/>
          </a:xfrm>
        </p:spPr>
        <p:txBody>
          <a:bodyPr>
            <a:normAutofit/>
          </a:bodyPr>
          <a:lstStyle/>
          <a:p>
            <a:pPr eaLnBrk="1" hangingPunct="1">
              <a:buFontTx/>
              <a:buNone/>
              <a:defRPr/>
            </a:pPr>
            <a:r>
              <a:rPr lang="de-DE" b="1" dirty="0"/>
              <a:t>1.3 Digital Health</a:t>
            </a:r>
          </a:p>
          <a:p>
            <a:pPr eaLnBrk="1" hangingPunct="1">
              <a:buFontTx/>
              <a:buNone/>
              <a:defRPr/>
            </a:pPr>
            <a:r>
              <a:rPr lang="de-DE" b="1" dirty="0"/>
              <a:t>	</a:t>
            </a:r>
            <a:r>
              <a:rPr lang="de-DE" dirty="0"/>
              <a:t>1.3.1 Überblick</a:t>
            </a:r>
          </a:p>
          <a:p>
            <a:pPr eaLnBrk="1" hangingPunct="1">
              <a:buFontTx/>
              <a:buNone/>
              <a:defRPr/>
            </a:pPr>
            <a:r>
              <a:rPr lang="de-DE" dirty="0"/>
              <a:t>	1.3.2 Patientenakte</a:t>
            </a:r>
          </a:p>
          <a:p>
            <a:pPr eaLnBrk="1" hangingPunct="1">
              <a:buFontTx/>
              <a:buNone/>
              <a:defRPr/>
            </a:pPr>
            <a:r>
              <a:rPr lang="de-DE" dirty="0"/>
              <a:t>	</a:t>
            </a:r>
            <a:r>
              <a:rPr lang="de-DE" b="1" dirty="0"/>
              <a:t>1.3.3 Robotik</a:t>
            </a:r>
          </a:p>
          <a:p>
            <a:pPr eaLnBrk="1" hangingPunct="1">
              <a:buFontTx/>
              <a:buNone/>
              <a:defRPr/>
            </a:pPr>
            <a:r>
              <a:rPr lang="de-DE" dirty="0"/>
              <a:t>	1.3.4 Telematik</a:t>
            </a:r>
          </a:p>
          <a:p>
            <a:pPr eaLnBrk="1" hangingPunct="1">
              <a:buFontTx/>
              <a:buNone/>
              <a:defRPr/>
            </a:pPr>
            <a:r>
              <a:rPr lang="de-DE" dirty="0"/>
              <a:t>	1.3.5 Datenträgeraustausch (DTA) </a:t>
            </a:r>
          </a:p>
          <a:p>
            <a:pPr eaLnBrk="1" hangingPunct="1">
              <a:buFontTx/>
              <a:buNone/>
              <a:defRPr/>
            </a:pPr>
            <a:r>
              <a:rPr lang="de-DE" dirty="0"/>
              <a:t>	1.3.6 Materialwirtschaft</a:t>
            </a:r>
          </a:p>
          <a:p>
            <a:pPr eaLnBrk="1" hangingPunct="1">
              <a:buFontTx/>
              <a:buNone/>
              <a:defRPr/>
            </a:pPr>
            <a:r>
              <a:rPr lang="de-DE" dirty="0"/>
              <a:t>	1.3.7 Wissensbasierte Diagnose- und Therapieunterstützung</a:t>
            </a:r>
          </a:p>
        </p:txBody>
      </p:sp>
      <p:sp>
        <p:nvSpPr>
          <p:cNvPr id="2" name="Foliennummernplatzhalter 1"/>
          <p:cNvSpPr>
            <a:spLocks noGrp="1"/>
          </p:cNvSpPr>
          <p:nvPr>
            <p:ph type="sldNum" sz="quarter" idx="12"/>
          </p:nvPr>
        </p:nvSpPr>
        <p:spPr/>
        <p:txBody>
          <a:bodyPr/>
          <a:lstStyle/>
          <a:p>
            <a:fld id="{F409FF13-3F7B-496E-802A-D8B2EBC8656D}" type="slidenum">
              <a:rPr lang="de-DE" smtClean="0"/>
              <a:t>3</a:t>
            </a:fld>
            <a:endParaRPr lang="de-DE"/>
          </a:p>
        </p:txBody>
      </p:sp>
    </p:spTree>
    <p:extLst>
      <p:ext uri="{BB962C8B-B14F-4D97-AF65-F5344CB8AC3E}">
        <p14:creationId xmlns:p14="http://schemas.microsoft.com/office/powerpoint/2010/main" val="370295976"/>
      </p:ext>
    </p:extLst>
  </p:cSld>
  <p:clrMapOvr>
    <a:masterClrMapping/>
  </p:clrMapOvr>
  <mc:AlternateContent xmlns:mc="http://schemas.openxmlformats.org/markup-compatibility/2006" xmlns:p14="http://schemas.microsoft.com/office/powerpoint/2010/main">
    <mc:Choice Requires="p14">
      <p:transition spd="slow" p14:dur="2000" advTm="23399"/>
    </mc:Choice>
    <mc:Fallback xmlns="">
      <p:transition spd="slow" advTm="23399"/>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xmlns="" id="{7D01019A-F989-4F6D-980F-2F14045EF754}"/>
              </a:ext>
            </a:extLst>
          </p:cNvPr>
          <p:cNvSpPr>
            <a:spLocks noGrp="1"/>
          </p:cNvSpPr>
          <p:nvPr>
            <p:ph type="title"/>
          </p:nvPr>
        </p:nvSpPr>
        <p:spPr/>
        <p:txBody>
          <a:bodyPr/>
          <a:lstStyle/>
          <a:p>
            <a:r>
              <a:rPr lang="de-DE" dirty="0"/>
              <a:t>1.3.3. Robotik</a:t>
            </a:r>
          </a:p>
        </p:txBody>
      </p:sp>
      <p:sp>
        <p:nvSpPr>
          <p:cNvPr id="5" name="Inhaltsplatzhalter 4">
            <a:extLst>
              <a:ext uri="{FF2B5EF4-FFF2-40B4-BE49-F238E27FC236}">
                <a16:creationId xmlns:a16="http://schemas.microsoft.com/office/drawing/2014/main" xmlns="" id="{F5B88B40-B237-47EB-94C4-6D0C206797E9}"/>
              </a:ext>
            </a:extLst>
          </p:cNvPr>
          <p:cNvSpPr>
            <a:spLocks noGrp="1"/>
          </p:cNvSpPr>
          <p:nvPr>
            <p:ph idx="1"/>
          </p:nvPr>
        </p:nvSpPr>
        <p:spPr/>
        <p:txBody>
          <a:bodyPr>
            <a:normAutofit fontScale="92500" lnSpcReduction="10000"/>
          </a:bodyPr>
          <a:lstStyle/>
          <a:p>
            <a:r>
              <a:rPr lang="de-DE" dirty="0"/>
              <a:t>Künstliche Intelligenz (KI):</a:t>
            </a:r>
          </a:p>
          <a:p>
            <a:pPr lvl="1"/>
            <a:r>
              <a:rPr lang="de-DE" dirty="0"/>
              <a:t>Die Fähigkeit bestimmter Computerprogramme, menschliche Intelligenz nachzuahmen und zu verstehen. KI versucht eine Intelligenz nachzubilden, die dem Menschen ähnlich ist.</a:t>
            </a:r>
          </a:p>
          <a:p>
            <a:r>
              <a:rPr lang="de-DE" dirty="0"/>
              <a:t>Roboter</a:t>
            </a:r>
          </a:p>
          <a:p>
            <a:pPr lvl="1"/>
            <a:r>
              <a:rPr lang="de-DE" dirty="0"/>
              <a:t>Ein mit Greifarmen ausgerüsteter Automat, der durch Fernsteuerung oder Sensorsignale bzw. einprogrammierte Befehlsfolgen bestimmte mechanische Tätigkeiten anstelle eines Menschen verrichtet kann. </a:t>
            </a:r>
          </a:p>
          <a:p>
            <a:endParaRPr lang="de-DE" dirty="0"/>
          </a:p>
          <a:p>
            <a:endParaRPr lang="de-DE" dirty="0"/>
          </a:p>
        </p:txBody>
      </p:sp>
      <p:sp>
        <p:nvSpPr>
          <p:cNvPr id="3" name="Foliennummernplatzhalter 2">
            <a:extLst>
              <a:ext uri="{FF2B5EF4-FFF2-40B4-BE49-F238E27FC236}">
                <a16:creationId xmlns:a16="http://schemas.microsoft.com/office/drawing/2014/main" xmlns="" id="{2B6B5AEB-AF1D-41E5-B679-7183557E3CB6}"/>
              </a:ext>
            </a:extLst>
          </p:cNvPr>
          <p:cNvSpPr>
            <a:spLocks noGrp="1"/>
          </p:cNvSpPr>
          <p:nvPr>
            <p:ph type="sldNum" sz="quarter" idx="12"/>
          </p:nvPr>
        </p:nvSpPr>
        <p:spPr/>
        <p:txBody>
          <a:bodyPr/>
          <a:lstStyle/>
          <a:p>
            <a:fld id="{F409FF13-3F7B-496E-802A-D8B2EBC8656D}" type="slidenum">
              <a:rPr lang="de-DE" smtClean="0"/>
              <a:t>4</a:t>
            </a:fld>
            <a:endParaRPr lang="de-DE"/>
          </a:p>
        </p:txBody>
      </p:sp>
    </p:spTree>
    <p:extLst>
      <p:ext uri="{BB962C8B-B14F-4D97-AF65-F5344CB8AC3E}">
        <p14:creationId xmlns:p14="http://schemas.microsoft.com/office/powerpoint/2010/main" val="1844324021"/>
      </p:ext>
    </p:extLst>
  </p:cSld>
  <p:clrMapOvr>
    <a:masterClrMapping/>
  </p:clrMapOvr>
  <mc:AlternateContent xmlns:mc="http://schemas.openxmlformats.org/markup-compatibility/2006" xmlns:p14="http://schemas.microsoft.com/office/powerpoint/2010/main">
    <mc:Choice Requires="p14">
      <p:transition spd="slow" p14:dur="2000" advTm="264931"/>
    </mc:Choice>
    <mc:Fallback xmlns="">
      <p:transition spd="slow" advTm="264931"/>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66041BA-5A7B-4562-889F-5AF779539CBB}"/>
              </a:ext>
            </a:extLst>
          </p:cNvPr>
          <p:cNvSpPr>
            <a:spLocks noGrp="1"/>
          </p:cNvSpPr>
          <p:nvPr>
            <p:ph type="title"/>
          </p:nvPr>
        </p:nvSpPr>
        <p:spPr/>
        <p:txBody>
          <a:bodyPr/>
          <a:lstStyle/>
          <a:p>
            <a:r>
              <a:rPr lang="de-DE" dirty="0"/>
              <a:t>Roboter</a:t>
            </a:r>
          </a:p>
        </p:txBody>
      </p:sp>
      <p:sp>
        <p:nvSpPr>
          <p:cNvPr id="3" name="Inhaltsplatzhalter 2">
            <a:extLst>
              <a:ext uri="{FF2B5EF4-FFF2-40B4-BE49-F238E27FC236}">
                <a16:creationId xmlns:a16="http://schemas.microsoft.com/office/drawing/2014/main" xmlns="" id="{92C218C7-593B-4A7C-B3C5-4D6373E66D97}"/>
              </a:ext>
            </a:extLst>
          </p:cNvPr>
          <p:cNvSpPr>
            <a:spLocks noGrp="1"/>
          </p:cNvSpPr>
          <p:nvPr>
            <p:ph idx="1"/>
          </p:nvPr>
        </p:nvSpPr>
        <p:spPr>
          <a:xfrm>
            <a:off x="718102" y="1484784"/>
            <a:ext cx="7886700" cy="4968551"/>
          </a:xfrm>
        </p:spPr>
        <p:txBody>
          <a:bodyPr>
            <a:normAutofit fontScale="70000" lnSpcReduction="20000"/>
          </a:bodyPr>
          <a:lstStyle/>
          <a:p>
            <a:r>
              <a:rPr lang="de-DE" dirty="0"/>
              <a:t>Humanoide Roboter: </a:t>
            </a:r>
          </a:p>
          <a:p>
            <a:pPr lvl="1"/>
            <a:r>
              <a:rPr lang="de-DE" dirty="0"/>
              <a:t>Als humanoid bezeichnet man Maschinen, die ein menschenähnliches Erscheinungsbild aufweisen. Humanoide Roboter sind also in ihrer Gestalt dem menschlichen Körperbau nachempfunden. Sie verfügen über zwei Beine, zwei Arme, einen Rumpf, Gelenke und einen Kopf.</a:t>
            </a:r>
          </a:p>
          <a:p>
            <a:r>
              <a:rPr lang="de-DE" dirty="0"/>
              <a:t>Pflegeroboter: </a:t>
            </a:r>
          </a:p>
          <a:p>
            <a:pPr lvl="1"/>
            <a:r>
              <a:rPr lang="de-DE" dirty="0"/>
              <a:t>Maschinen, die menschliche Pflegekräfte unterstützen oder ersetzen. Sie sind in der Lage, Alten und Pflegebedürftigen Medikamente und Nahrung zu reichen und ihnen beim Hinlegen und Aufrichten zu helfen. </a:t>
            </a:r>
          </a:p>
          <a:p>
            <a:r>
              <a:rPr lang="de-DE" dirty="0"/>
              <a:t>OP-Roboter:</a:t>
            </a:r>
          </a:p>
          <a:p>
            <a:pPr lvl="1"/>
            <a:r>
              <a:rPr lang="de-DE" dirty="0"/>
              <a:t>Roboter-assistiertes </a:t>
            </a:r>
            <a:r>
              <a:rPr lang="de-DE" dirty="0" err="1"/>
              <a:t>Chirurgiesystem</a:t>
            </a:r>
            <a:endParaRPr lang="de-DE" dirty="0"/>
          </a:p>
          <a:p>
            <a:pPr lvl="1"/>
            <a:r>
              <a:rPr lang="de-DE" dirty="0"/>
              <a:t>Beispiel: Da-Vinci-Operationssystem der Firma Intuitive </a:t>
            </a:r>
            <a:r>
              <a:rPr lang="de-DE" dirty="0" err="1"/>
              <a:t>Surgical</a:t>
            </a:r>
            <a:endParaRPr lang="de-DE" dirty="0"/>
          </a:p>
          <a:p>
            <a:pPr lvl="1"/>
            <a:r>
              <a:rPr lang="de-DE" dirty="0"/>
              <a:t>Häufige Anwendung: minimalinvasive </a:t>
            </a:r>
            <a:r>
              <a:rPr lang="de-DE" dirty="0" err="1"/>
              <a:t>Ops</a:t>
            </a:r>
            <a:r>
              <a:rPr lang="de-DE" dirty="0"/>
              <a:t> der Urologie und Gynäkologie (e.g. roboterassistierte </a:t>
            </a:r>
            <a:r>
              <a:rPr lang="de-DE" dirty="0" err="1"/>
              <a:t>laparaskopische</a:t>
            </a:r>
            <a:r>
              <a:rPr lang="de-DE" dirty="0"/>
              <a:t> </a:t>
            </a:r>
            <a:r>
              <a:rPr lang="de-DE" dirty="0" err="1"/>
              <a:t>Prostatektomie</a:t>
            </a:r>
            <a:r>
              <a:rPr lang="de-DE" dirty="0"/>
              <a:t>)</a:t>
            </a:r>
          </a:p>
        </p:txBody>
      </p:sp>
      <p:sp>
        <p:nvSpPr>
          <p:cNvPr id="4" name="Foliennummernplatzhalter 3">
            <a:extLst>
              <a:ext uri="{FF2B5EF4-FFF2-40B4-BE49-F238E27FC236}">
                <a16:creationId xmlns:a16="http://schemas.microsoft.com/office/drawing/2014/main" xmlns="" id="{5F8158DA-F5AD-4A07-A4EE-7A86C92E58BF}"/>
              </a:ext>
            </a:extLst>
          </p:cNvPr>
          <p:cNvSpPr>
            <a:spLocks noGrp="1"/>
          </p:cNvSpPr>
          <p:nvPr>
            <p:ph type="sldNum" sz="quarter" idx="12"/>
          </p:nvPr>
        </p:nvSpPr>
        <p:spPr/>
        <p:txBody>
          <a:bodyPr/>
          <a:lstStyle/>
          <a:p>
            <a:fld id="{F409FF13-3F7B-496E-802A-D8B2EBC8656D}" type="slidenum">
              <a:rPr lang="de-DE" smtClean="0"/>
              <a:t>5</a:t>
            </a:fld>
            <a:endParaRPr lang="de-DE"/>
          </a:p>
        </p:txBody>
      </p:sp>
    </p:spTree>
    <p:extLst>
      <p:ext uri="{BB962C8B-B14F-4D97-AF65-F5344CB8AC3E}">
        <p14:creationId xmlns:p14="http://schemas.microsoft.com/office/powerpoint/2010/main" val="2666272935"/>
      </p:ext>
    </p:extLst>
  </p:cSld>
  <p:clrMapOvr>
    <a:masterClrMapping/>
  </p:clrMapOvr>
  <mc:AlternateContent xmlns:mc="http://schemas.openxmlformats.org/markup-compatibility/2006" xmlns:p14="http://schemas.microsoft.com/office/powerpoint/2010/main">
    <mc:Choice Requires="p14">
      <p:transition spd="slow" p14:dur="2000" advTm="150697"/>
    </mc:Choice>
    <mc:Fallback xmlns="">
      <p:transition spd="slow" advTm="150697"/>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OP-</a:t>
            </a:r>
            <a:r>
              <a:rPr lang="en-US" dirty="0" err="1"/>
              <a:t>Roboter</a:t>
            </a:r>
            <a:endParaRPr lang="en-US" dirty="0"/>
          </a:p>
        </p:txBody>
      </p:sp>
      <p:pic>
        <p:nvPicPr>
          <p:cNvPr id="5" name="Inhaltsplatzhalt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1417638"/>
            <a:ext cx="8052247" cy="4938712"/>
          </a:xfrm>
        </p:spPr>
      </p:pic>
      <p:sp>
        <p:nvSpPr>
          <p:cNvPr id="4" name="Foliennummernplatzhalter 3"/>
          <p:cNvSpPr>
            <a:spLocks noGrp="1"/>
          </p:cNvSpPr>
          <p:nvPr>
            <p:ph type="sldNum" sz="quarter" idx="12"/>
          </p:nvPr>
        </p:nvSpPr>
        <p:spPr/>
        <p:txBody>
          <a:bodyPr/>
          <a:lstStyle/>
          <a:p>
            <a:fld id="{F409FF13-3F7B-496E-802A-D8B2EBC8656D}" type="slidenum">
              <a:rPr lang="de-DE" smtClean="0"/>
              <a:t>6</a:t>
            </a:fld>
            <a:endParaRPr lang="de-DE"/>
          </a:p>
        </p:txBody>
      </p:sp>
      <p:sp>
        <p:nvSpPr>
          <p:cNvPr id="7" name="Rechteck 6"/>
          <p:cNvSpPr/>
          <p:nvPr/>
        </p:nvSpPr>
        <p:spPr>
          <a:xfrm>
            <a:off x="2699792" y="6506031"/>
            <a:ext cx="4572000" cy="215444"/>
          </a:xfrm>
          <a:prstGeom prst="rect">
            <a:avLst/>
          </a:prstGeom>
        </p:spPr>
        <p:txBody>
          <a:bodyPr>
            <a:spAutoFit/>
          </a:bodyPr>
          <a:lstStyle/>
          <a:p>
            <a:r>
              <a:rPr lang="en-US" sz="800" dirty="0"/>
              <a:t>https://www.amitahealth.org/services/surgical-services/surgical-technology/robotic-surgery/da-vinci</a:t>
            </a:r>
          </a:p>
        </p:txBody>
      </p:sp>
    </p:spTree>
    <p:extLst>
      <p:ext uri="{BB962C8B-B14F-4D97-AF65-F5344CB8AC3E}">
        <p14:creationId xmlns:p14="http://schemas.microsoft.com/office/powerpoint/2010/main" val="3338250555"/>
      </p:ext>
    </p:extLst>
  </p:cSld>
  <p:clrMapOvr>
    <a:masterClrMapping/>
  </p:clrMapOvr>
  <mc:AlternateContent xmlns:mc="http://schemas.openxmlformats.org/markup-compatibility/2006" xmlns:p14="http://schemas.microsoft.com/office/powerpoint/2010/main">
    <mc:Choice Requires="p14">
      <p:transition spd="slow" p14:dur="2000" advTm="47582"/>
    </mc:Choice>
    <mc:Fallback xmlns="">
      <p:transition spd="slow" advTm="47582"/>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OP-</a:t>
            </a:r>
            <a:r>
              <a:rPr lang="en-US" dirty="0" err="1"/>
              <a:t>Roboter</a:t>
            </a:r>
            <a:endParaRPr lang="en-US" dirty="0"/>
          </a:p>
        </p:txBody>
      </p:sp>
      <p:sp>
        <p:nvSpPr>
          <p:cNvPr id="4" name="Foliennummernplatzhalter 3"/>
          <p:cNvSpPr>
            <a:spLocks noGrp="1"/>
          </p:cNvSpPr>
          <p:nvPr>
            <p:ph type="sldNum" sz="quarter" idx="12"/>
          </p:nvPr>
        </p:nvSpPr>
        <p:spPr/>
        <p:txBody>
          <a:bodyPr/>
          <a:lstStyle/>
          <a:p>
            <a:fld id="{F409FF13-3F7B-496E-802A-D8B2EBC8656D}" type="slidenum">
              <a:rPr lang="de-DE" smtClean="0"/>
              <a:t>7</a:t>
            </a:fld>
            <a:endParaRPr lang="de-DE"/>
          </a:p>
        </p:txBody>
      </p:sp>
      <p:sp>
        <p:nvSpPr>
          <p:cNvPr id="6" name="Inhaltsplatzhalter 2">
            <a:extLst>
              <a:ext uri="{FF2B5EF4-FFF2-40B4-BE49-F238E27FC236}">
                <a16:creationId xmlns:a16="http://schemas.microsoft.com/office/drawing/2014/main" xmlns="" id="{92C218C7-593B-4A7C-B3C5-4D6373E66D97}"/>
              </a:ext>
            </a:extLst>
          </p:cNvPr>
          <p:cNvSpPr txBox="1">
            <a:spLocks/>
          </p:cNvSpPr>
          <p:nvPr/>
        </p:nvSpPr>
        <p:spPr>
          <a:xfrm>
            <a:off x="718102" y="1484784"/>
            <a:ext cx="7886700" cy="4968551"/>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de-DE" dirty="0"/>
              <a:t>Vorteile:</a:t>
            </a:r>
          </a:p>
          <a:p>
            <a:pPr lvl="1"/>
            <a:r>
              <a:rPr lang="de-DE" dirty="0"/>
              <a:t>Hohe Präzision</a:t>
            </a:r>
          </a:p>
          <a:p>
            <a:pPr lvl="1"/>
            <a:r>
              <a:rPr lang="de-DE" dirty="0"/>
              <a:t>Drehungen bis 720</a:t>
            </a:r>
            <a:r>
              <a:rPr lang="de-DE" baseline="30000" dirty="0"/>
              <a:t>o</a:t>
            </a:r>
          </a:p>
          <a:p>
            <a:pPr lvl="1"/>
            <a:r>
              <a:rPr lang="de-DE" dirty="0"/>
              <a:t>Synchrone Bildgebung und OP </a:t>
            </a:r>
          </a:p>
          <a:p>
            <a:pPr lvl="1"/>
            <a:r>
              <a:rPr lang="de-DE" dirty="0"/>
              <a:t>Ergonomie für Operateur</a:t>
            </a:r>
          </a:p>
          <a:p>
            <a:pPr lvl="1"/>
            <a:r>
              <a:rPr lang="de-DE" dirty="0"/>
              <a:t>Folge: </a:t>
            </a:r>
            <a:r>
              <a:rPr lang="de-DE"/>
              <a:t>besserer </a:t>
            </a:r>
            <a:r>
              <a:rPr lang="de-DE" dirty="0"/>
              <a:t>O</a:t>
            </a:r>
            <a:r>
              <a:rPr lang="de-DE"/>
              <a:t>utcome</a:t>
            </a:r>
            <a:endParaRPr lang="de-DE" dirty="0"/>
          </a:p>
          <a:p>
            <a:r>
              <a:rPr lang="de-DE" dirty="0"/>
              <a:t>Nachteil: Kosten </a:t>
            </a:r>
          </a:p>
          <a:p>
            <a:pPr lvl="1"/>
            <a:r>
              <a:rPr lang="de-DE" dirty="0"/>
              <a:t>Anschaffung: 1,0-2,5 Mio. €</a:t>
            </a:r>
          </a:p>
          <a:p>
            <a:pPr lvl="1"/>
            <a:r>
              <a:rPr lang="de-DE" dirty="0"/>
              <a:t>Wartungspauschale: 100.000 € p.a.</a:t>
            </a:r>
          </a:p>
          <a:p>
            <a:pPr lvl="1"/>
            <a:r>
              <a:rPr lang="de-DE" dirty="0"/>
              <a:t>Instrumentensatz/ Materialkosten: 1000 € pro OP</a:t>
            </a:r>
          </a:p>
          <a:p>
            <a:pPr lvl="1"/>
            <a:r>
              <a:rPr lang="de-DE" dirty="0"/>
              <a:t>Keine explizite Abbildung im DRG-System</a:t>
            </a:r>
          </a:p>
          <a:p>
            <a:pPr lvl="1"/>
            <a:endParaRPr lang="de-DE" dirty="0"/>
          </a:p>
        </p:txBody>
      </p:sp>
    </p:spTree>
    <p:extLst>
      <p:ext uri="{BB962C8B-B14F-4D97-AF65-F5344CB8AC3E}">
        <p14:creationId xmlns:p14="http://schemas.microsoft.com/office/powerpoint/2010/main" val="3199874761"/>
      </p:ext>
    </p:extLst>
  </p:cSld>
  <p:clrMapOvr>
    <a:masterClrMapping/>
  </p:clrMapOvr>
  <mc:AlternateContent xmlns:mc="http://schemas.openxmlformats.org/markup-compatibility/2006" xmlns:p14="http://schemas.microsoft.com/office/powerpoint/2010/main">
    <mc:Choice Requires="p14">
      <p:transition spd="slow" p14:dur="2000" advTm="215258"/>
    </mc:Choice>
    <mc:Fallback xmlns="">
      <p:transition spd="slow" advTm="215258"/>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C3FD4B8-82B0-48E8-92FB-A7CF50A85C3A}"/>
              </a:ext>
            </a:extLst>
          </p:cNvPr>
          <p:cNvSpPr>
            <a:spLocks noGrp="1"/>
          </p:cNvSpPr>
          <p:nvPr>
            <p:ph type="title"/>
          </p:nvPr>
        </p:nvSpPr>
        <p:spPr/>
        <p:txBody>
          <a:bodyPr/>
          <a:lstStyle/>
          <a:p>
            <a:r>
              <a:rPr lang="de-DE" dirty="0"/>
              <a:t>Robotertechnik in der Pflege</a:t>
            </a:r>
          </a:p>
        </p:txBody>
      </p:sp>
      <p:pic>
        <p:nvPicPr>
          <p:cNvPr id="4" name="Inhaltsplatzhalter 3">
            <a:extLst>
              <a:ext uri="{FF2B5EF4-FFF2-40B4-BE49-F238E27FC236}">
                <a16:creationId xmlns:a16="http://schemas.microsoft.com/office/drawing/2014/main" xmlns="" id="{CBAE4F18-E917-43C7-BA25-39B554AC3786}"/>
              </a:ext>
            </a:extLst>
          </p:cNvPr>
          <p:cNvPicPr>
            <a:picLocks noGrp="1" noChangeAspect="1"/>
          </p:cNvPicPr>
          <p:nvPr>
            <p:ph idx="1"/>
          </p:nvPr>
        </p:nvPicPr>
        <p:blipFill>
          <a:blip r:embed="rId2"/>
          <a:stretch>
            <a:fillRect/>
          </a:stretch>
        </p:blipFill>
        <p:spPr>
          <a:xfrm>
            <a:off x="703690" y="2125266"/>
            <a:ext cx="6239072" cy="3116019"/>
          </a:xfrm>
          <a:prstGeom prst="rect">
            <a:avLst/>
          </a:prstGeom>
        </p:spPr>
      </p:pic>
      <p:sp>
        <p:nvSpPr>
          <p:cNvPr id="5" name="Textfeld 4">
            <a:extLst>
              <a:ext uri="{FF2B5EF4-FFF2-40B4-BE49-F238E27FC236}">
                <a16:creationId xmlns:a16="http://schemas.microsoft.com/office/drawing/2014/main" xmlns="" id="{552EA0FE-A857-4D54-B841-BED2E4FE5D3E}"/>
              </a:ext>
            </a:extLst>
          </p:cNvPr>
          <p:cNvSpPr txBox="1"/>
          <p:nvPr/>
        </p:nvSpPr>
        <p:spPr>
          <a:xfrm>
            <a:off x="703691" y="5246370"/>
            <a:ext cx="7299297" cy="946413"/>
          </a:xfrm>
          <a:prstGeom prst="rect">
            <a:avLst/>
          </a:prstGeom>
          <a:noFill/>
        </p:spPr>
        <p:txBody>
          <a:bodyPr wrap="square" rtlCol="0">
            <a:spAutoFit/>
          </a:bodyPr>
          <a:lstStyle/>
          <a:p>
            <a:r>
              <a:rPr lang="de-DE" sz="1050" dirty="0"/>
              <a:t>Eigene Darstellung in Anlehnung an Klein et al. (vgl. 2018, S. 11 - 12)</a:t>
            </a:r>
          </a:p>
          <a:p>
            <a:endParaRPr lang="de-DE" sz="1050" dirty="0"/>
          </a:p>
          <a:p>
            <a:r>
              <a:rPr lang="de-DE" sz="1050" dirty="0"/>
              <a:t>Quelle: Klein, B., Graf, B., Schlömer, I. F., Roßberg, H., &amp; Röhricht, K. B. (2018), Robotik in der Gesundheitswirtschaft, Heidelberg.</a:t>
            </a:r>
          </a:p>
          <a:p>
            <a:endParaRPr lang="de-DE" sz="1050" dirty="0"/>
          </a:p>
          <a:p>
            <a:endParaRPr lang="de-DE" sz="1350" dirty="0"/>
          </a:p>
        </p:txBody>
      </p:sp>
      <p:sp>
        <p:nvSpPr>
          <p:cNvPr id="6" name="Foliennummernplatzhalter 5">
            <a:extLst>
              <a:ext uri="{FF2B5EF4-FFF2-40B4-BE49-F238E27FC236}">
                <a16:creationId xmlns:a16="http://schemas.microsoft.com/office/drawing/2014/main" xmlns="" id="{81D9DF9E-3979-44F6-8078-B951952BFEDB}"/>
              </a:ext>
            </a:extLst>
          </p:cNvPr>
          <p:cNvSpPr>
            <a:spLocks noGrp="1"/>
          </p:cNvSpPr>
          <p:nvPr>
            <p:ph type="sldNum" sz="quarter" idx="12"/>
          </p:nvPr>
        </p:nvSpPr>
        <p:spPr/>
        <p:txBody>
          <a:bodyPr/>
          <a:lstStyle/>
          <a:p>
            <a:fld id="{F409FF13-3F7B-496E-802A-D8B2EBC8656D}" type="slidenum">
              <a:rPr lang="de-DE" smtClean="0"/>
              <a:t>8</a:t>
            </a:fld>
            <a:endParaRPr lang="de-DE"/>
          </a:p>
        </p:txBody>
      </p:sp>
    </p:spTree>
    <p:extLst>
      <p:ext uri="{BB962C8B-B14F-4D97-AF65-F5344CB8AC3E}">
        <p14:creationId xmlns:p14="http://schemas.microsoft.com/office/powerpoint/2010/main" val="4065932401"/>
      </p:ext>
    </p:extLst>
  </p:cSld>
  <p:clrMapOvr>
    <a:masterClrMapping/>
  </p:clrMapOvr>
  <mc:AlternateContent xmlns:mc="http://schemas.openxmlformats.org/markup-compatibility/2006" xmlns:p14="http://schemas.microsoft.com/office/powerpoint/2010/main">
    <mc:Choice Requires="p14">
      <p:transition spd="slow" p14:dur="2000" advTm="93287"/>
    </mc:Choice>
    <mc:Fallback xmlns="">
      <p:transition spd="slow" advTm="93287"/>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Beispiele</a:t>
            </a:r>
            <a:endParaRPr lang="en-US" dirty="0"/>
          </a:p>
        </p:txBody>
      </p:sp>
      <p:pic>
        <p:nvPicPr>
          <p:cNvPr id="5" name="Inhaltsplatzhalt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04096" y="1847147"/>
            <a:ext cx="2799490" cy="1537150"/>
          </a:xfrm>
        </p:spPr>
      </p:pic>
      <p:sp>
        <p:nvSpPr>
          <p:cNvPr id="4" name="Foliennummernplatzhalter 3"/>
          <p:cNvSpPr>
            <a:spLocks noGrp="1"/>
          </p:cNvSpPr>
          <p:nvPr>
            <p:ph type="sldNum" sz="quarter" idx="12"/>
          </p:nvPr>
        </p:nvSpPr>
        <p:spPr/>
        <p:txBody>
          <a:bodyPr/>
          <a:lstStyle/>
          <a:p>
            <a:fld id="{F409FF13-3F7B-496E-802A-D8B2EBC8656D}" type="slidenum">
              <a:rPr lang="de-DE" smtClean="0"/>
              <a:t>9</a:t>
            </a:fld>
            <a:endParaRPr lang="de-DE"/>
          </a:p>
        </p:txBody>
      </p:sp>
      <p:pic>
        <p:nvPicPr>
          <p:cNvPr id="7" name="Grafik 6">
            <a:extLst>
              <a:ext uri="{FF2B5EF4-FFF2-40B4-BE49-F238E27FC236}">
                <a16:creationId xmlns:a16="http://schemas.microsoft.com/office/drawing/2014/main" xmlns="" id="{84B667A1-2CC4-4B00-99CF-32DCBD4AC298}"/>
              </a:ext>
            </a:extLst>
          </p:cNvPr>
          <p:cNvPicPr>
            <a:picLocks noChangeAspect="1"/>
          </p:cNvPicPr>
          <p:nvPr/>
        </p:nvPicPr>
        <p:blipFill>
          <a:blip r:embed="rId3"/>
          <a:stretch>
            <a:fillRect/>
          </a:stretch>
        </p:blipFill>
        <p:spPr>
          <a:xfrm>
            <a:off x="6799039" y="1729117"/>
            <a:ext cx="1785938" cy="1785938"/>
          </a:xfrm>
          <a:prstGeom prst="rect">
            <a:avLst/>
          </a:prstGeom>
        </p:spPr>
      </p:pic>
      <p:sp>
        <p:nvSpPr>
          <p:cNvPr id="8" name="Rechteck 7"/>
          <p:cNvSpPr/>
          <p:nvPr/>
        </p:nvSpPr>
        <p:spPr>
          <a:xfrm>
            <a:off x="395536" y="3407333"/>
            <a:ext cx="2908050" cy="338554"/>
          </a:xfrm>
          <a:prstGeom prst="rect">
            <a:avLst/>
          </a:prstGeom>
        </p:spPr>
        <p:txBody>
          <a:bodyPr wrap="square">
            <a:spAutoFit/>
          </a:bodyPr>
          <a:lstStyle/>
          <a:p>
            <a:r>
              <a:rPr lang="en-US" sz="800" dirty="0"/>
              <a:t>https://news.wohnen-im-alter.de/2019/01/pflegeroboter-als-antwort-auf-den-pflegenotstand/</a:t>
            </a:r>
          </a:p>
        </p:txBody>
      </p:sp>
      <p:pic>
        <p:nvPicPr>
          <p:cNvPr id="10" name="Grafik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31840" y="4177389"/>
            <a:ext cx="3175000" cy="2120900"/>
          </a:xfrm>
          <a:prstGeom prst="rect">
            <a:avLst/>
          </a:prstGeom>
        </p:spPr>
      </p:pic>
      <p:sp>
        <p:nvSpPr>
          <p:cNvPr id="11" name="Textfeld 10">
            <a:extLst>
              <a:ext uri="{FF2B5EF4-FFF2-40B4-BE49-F238E27FC236}">
                <a16:creationId xmlns:a16="http://schemas.microsoft.com/office/drawing/2014/main" xmlns="" id="{78791CA5-316D-4516-B452-8A9883F63C41}"/>
              </a:ext>
            </a:extLst>
          </p:cNvPr>
          <p:cNvSpPr txBox="1"/>
          <p:nvPr/>
        </p:nvSpPr>
        <p:spPr>
          <a:xfrm>
            <a:off x="3146262" y="3855563"/>
            <a:ext cx="3160578" cy="400110"/>
          </a:xfrm>
          <a:prstGeom prst="rect">
            <a:avLst/>
          </a:prstGeom>
          <a:noFill/>
        </p:spPr>
        <p:txBody>
          <a:bodyPr wrap="square" rtlCol="0">
            <a:spAutoFit/>
          </a:bodyPr>
          <a:lstStyle/>
          <a:p>
            <a:r>
              <a:rPr lang="de-DE" sz="2000" dirty="0"/>
              <a:t>Telepräsenzroboter GIRAFF </a:t>
            </a:r>
          </a:p>
        </p:txBody>
      </p:sp>
      <p:sp>
        <p:nvSpPr>
          <p:cNvPr id="12" name="Rechteck 11"/>
          <p:cNvSpPr/>
          <p:nvPr/>
        </p:nvSpPr>
        <p:spPr>
          <a:xfrm>
            <a:off x="2699792" y="6347473"/>
            <a:ext cx="4572000" cy="338554"/>
          </a:xfrm>
          <a:prstGeom prst="rect">
            <a:avLst/>
          </a:prstGeom>
        </p:spPr>
        <p:txBody>
          <a:bodyPr>
            <a:spAutoFit/>
          </a:bodyPr>
          <a:lstStyle/>
          <a:p>
            <a:pPr algn="ctr"/>
            <a:r>
              <a:rPr lang="en-US" sz="800" dirty="0"/>
              <a:t>https://www.dggeriatrie.de/presse-469/853-pm-emotionale-roboter-sind-auf-dem-vormarsch-aber-noch-wissen-wir-zu-wenig-darueber.html</a:t>
            </a:r>
          </a:p>
        </p:txBody>
      </p:sp>
      <p:sp>
        <p:nvSpPr>
          <p:cNvPr id="13" name="Rechteck 12"/>
          <p:cNvSpPr/>
          <p:nvPr/>
        </p:nvSpPr>
        <p:spPr>
          <a:xfrm>
            <a:off x="4860032" y="3576554"/>
            <a:ext cx="4572000" cy="338554"/>
          </a:xfrm>
          <a:prstGeom prst="rect">
            <a:avLst/>
          </a:prstGeom>
        </p:spPr>
        <p:txBody>
          <a:bodyPr>
            <a:spAutoFit/>
          </a:bodyPr>
          <a:lstStyle/>
          <a:p>
            <a:pPr algn="ctr"/>
            <a:r>
              <a:rPr lang="en-US" sz="800" dirty="0"/>
              <a:t>https://www.wissenschaftsjahr.de/2013/die-themen/themen-dossiers/besser-leben-mit-technik/eine-therapie-robbe-fuer-demenzkranke-menschen.html</a:t>
            </a:r>
          </a:p>
        </p:txBody>
      </p:sp>
      <p:sp>
        <p:nvSpPr>
          <p:cNvPr id="14" name="Textfeld 13">
            <a:extLst>
              <a:ext uri="{FF2B5EF4-FFF2-40B4-BE49-F238E27FC236}">
                <a16:creationId xmlns:a16="http://schemas.microsoft.com/office/drawing/2014/main" xmlns="" id="{78791CA5-316D-4516-B452-8A9883F63C41}"/>
              </a:ext>
            </a:extLst>
          </p:cNvPr>
          <p:cNvSpPr txBox="1"/>
          <p:nvPr/>
        </p:nvSpPr>
        <p:spPr>
          <a:xfrm>
            <a:off x="6553200" y="1316781"/>
            <a:ext cx="2134056" cy="400110"/>
          </a:xfrm>
          <a:prstGeom prst="rect">
            <a:avLst/>
          </a:prstGeom>
          <a:noFill/>
        </p:spPr>
        <p:txBody>
          <a:bodyPr wrap="square" rtlCol="0">
            <a:spAutoFit/>
          </a:bodyPr>
          <a:lstStyle/>
          <a:p>
            <a:pPr algn="ctr"/>
            <a:r>
              <a:rPr lang="de-DE" sz="2000" dirty="0"/>
              <a:t>Therapierobbe</a:t>
            </a:r>
          </a:p>
        </p:txBody>
      </p:sp>
      <p:sp>
        <p:nvSpPr>
          <p:cNvPr id="15" name="Rechteck 14"/>
          <p:cNvSpPr/>
          <p:nvPr/>
        </p:nvSpPr>
        <p:spPr>
          <a:xfrm>
            <a:off x="771060" y="1415645"/>
            <a:ext cx="2375202" cy="400110"/>
          </a:xfrm>
          <a:prstGeom prst="rect">
            <a:avLst/>
          </a:prstGeom>
        </p:spPr>
        <p:txBody>
          <a:bodyPr wrap="none">
            <a:spAutoFit/>
          </a:bodyPr>
          <a:lstStyle/>
          <a:p>
            <a:r>
              <a:rPr lang="en-US" sz="2000" dirty="0" err="1"/>
              <a:t>robear</a:t>
            </a:r>
            <a:r>
              <a:rPr lang="en-US" sz="2000" dirty="0"/>
              <a:t> </a:t>
            </a:r>
            <a:r>
              <a:rPr lang="en-US" sz="2000" dirty="0" err="1"/>
              <a:t>pflegeroboter</a:t>
            </a:r>
            <a:endParaRPr lang="en-US" sz="2000" dirty="0"/>
          </a:p>
        </p:txBody>
      </p:sp>
    </p:spTree>
    <p:extLst>
      <p:ext uri="{BB962C8B-B14F-4D97-AF65-F5344CB8AC3E}">
        <p14:creationId xmlns:p14="http://schemas.microsoft.com/office/powerpoint/2010/main" val="3701088772"/>
      </p:ext>
    </p:extLst>
  </p:cSld>
  <p:clrMapOvr>
    <a:masterClrMapping/>
  </p:clrMapOvr>
  <mc:AlternateContent xmlns:mc="http://schemas.openxmlformats.org/markup-compatibility/2006" xmlns:p14="http://schemas.microsoft.com/office/powerpoint/2010/main">
    <mc:Choice Requires="p14">
      <p:transition spd="slow" p14:dur="2000" advTm="227146"/>
    </mc:Choice>
    <mc:Fallback xmlns="">
      <p:transition spd="slow" advTm="227146"/>
    </mc:Fallback>
  </mc:AlternateContent>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453</Words>
  <Application>Microsoft Office PowerPoint</Application>
  <PresentationFormat>Bildschirmpräsentation (4:3)</PresentationFormat>
  <Paragraphs>92</Paragraphs>
  <Slides>12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12</vt:i4>
      </vt:variant>
    </vt:vector>
  </HeadingPairs>
  <TitlesOfParts>
    <vt:vector size="16" baseType="lpstr">
      <vt:lpstr>Arial</vt:lpstr>
      <vt:lpstr>Calibri</vt:lpstr>
      <vt:lpstr>Times New Roman</vt:lpstr>
      <vt:lpstr>Larissa</vt:lpstr>
      <vt:lpstr>GESUNDHEITSMANAGEMENT IV Teil 1b-2  Prof. Dr. Steffen Fleßa Lst. für Allgemeine Betriebswirtschaftslehre und Gesundheitsmanagement Universität Greifswald </vt:lpstr>
      <vt:lpstr>Gliederung</vt:lpstr>
      <vt:lpstr>Gliederung</vt:lpstr>
      <vt:lpstr>1.3.3. Robotik</vt:lpstr>
      <vt:lpstr>Roboter</vt:lpstr>
      <vt:lpstr>OP-Roboter</vt:lpstr>
      <vt:lpstr>OP-Roboter</vt:lpstr>
      <vt:lpstr>Robotertechnik in der Pflege</vt:lpstr>
      <vt:lpstr>Beispiele</vt:lpstr>
      <vt:lpstr>Roboter zur Unterstützung des Pflegepersonals</vt:lpstr>
      <vt:lpstr>Der komplexe Assistenzroboter PEPPER kann als Pflegeroboter Verwendung finden:  </vt:lpstr>
      <vt:lpstr>Gliederung</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GESUNDHEITSMANAGEMENT IV Teil 1b  Prof. Dr. Steffen Fleßa Lst. für Allgemeine Betriebswirtschaftslehre und Gesundheitsmanagement Universität Greifswald</dc:title>
  <dc:creator>Steffen</dc:creator>
  <cp:lastModifiedBy>Steffen Flessa</cp:lastModifiedBy>
  <cp:revision>31</cp:revision>
  <dcterms:created xsi:type="dcterms:W3CDTF">2011-01-31T08:21:57Z</dcterms:created>
  <dcterms:modified xsi:type="dcterms:W3CDTF">2024-01-30T14:59:05Z</dcterms:modified>
</cp:coreProperties>
</file>