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0" r:id="rId3"/>
    <p:sldId id="289" r:id="rId4"/>
    <p:sldId id="292" r:id="rId5"/>
    <p:sldId id="293" r:id="rId6"/>
    <p:sldId id="294" r:id="rId7"/>
    <p:sldId id="295" r:id="rId8"/>
    <p:sldId id="297" r:id="rId9"/>
    <p:sldId id="356" r:id="rId10"/>
    <p:sldId id="355" r:id="rId11"/>
    <p:sldId id="299" r:id="rId12"/>
    <p:sldId id="300" r:id="rId13"/>
    <p:sldId id="301" r:id="rId14"/>
    <p:sldId id="302" r:id="rId15"/>
    <p:sldId id="303" r:id="rId16"/>
    <p:sldId id="304" r:id="rId17"/>
    <p:sldId id="305" r:id="rId18"/>
    <p:sldId id="306" r:id="rId19"/>
    <p:sldId id="307" r:id="rId20"/>
    <p:sldId id="309" r:id="rId21"/>
    <p:sldId id="338" r:id="rId22"/>
    <p:sldId id="362" r:id="rId23"/>
    <p:sldId id="358" r:id="rId24"/>
    <p:sldId id="361" r:id="rId25"/>
    <p:sldId id="363" r:id="rId26"/>
    <p:sldId id="353"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0" d="100"/>
          <a:sy n="90" d="100"/>
        </p:scale>
        <p:origin x="605"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41841-1D8A-437F-9A88-D335C73B41FE}" type="datetimeFigureOut">
              <a:rPr lang="de-DE" smtClean="0"/>
              <a:t>30.01.2024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F4F66-E006-43DC-8053-62C708334670}" type="slidenum">
              <a:rPr lang="de-DE" smtClean="0"/>
              <a:t>‹Nr.›</a:t>
            </a:fld>
            <a:endParaRPr lang="de-DE"/>
          </a:p>
        </p:txBody>
      </p:sp>
    </p:spTree>
    <p:extLst>
      <p:ext uri="{BB962C8B-B14F-4D97-AF65-F5344CB8AC3E}">
        <p14:creationId xmlns:p14="http://schemas.microsoft.com/office/powerpoint/2010/main" val="294363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A0234DA-08E1-45BC-ACDE-A2DF5BCB5952}" type="datetime1">
              <a:rPr lang="de-DE" smtClean="0"/>
              <a:t>30.01.2024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09FF13-3F7B-496E-802A-D8B2EBC8656D}" type="slidenum">
              <a:rPr lang="de-DE" smtClean="0"/>
              <a:t>‹Nr.›</a:t>
            </a:fld>
            <a:endParaRPr lang="de-DE"/>
          </a:p>
        </p:txBody>
      </p:sp>
    </p:spTree>
    <p:extLst>
      <p:ext uri="{BB962C8B-B14F-4D97-AF65-F5344CB8AC3E}">
        <p14:creationId xmlns:p14="http://schemas.microsoft.com/office/powerpoint/2010/main" val="79975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5136066-564A-44DA-8D09-18ACEAC4ABCC}" type="datetime1">
              <a:rPr lang="de-DE" smtClean="0"/>
              <a:t>30.01.2024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09FF13-3F7B-496E-802A-D8B2EBC8656D}" type="slidenum">
              <a:rPr lang="de-DE" smtClean="0"/>
              <a:t>‹Nr.›</a:t>
            </a:fld>
            <a:endParaRPr lang="de-DE"/>
          </a:p>
        </p:txBody>
      </p:sp>
    </p:spTree>
    <p:extLst>
      <p:ext uri="{BB962C8B-B14F-4D97-AF65-F5344CB8AC3E}">
        <p14:creationId xmlns:p14="http://schemas.microsoft.com/office/powerpoint/2010/main" val="300805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C316CA9-DA84-4634-91AF-06B387096BAA}" type="datetime1">
              <a:rPr lang="de-DE" smtClean="0"/>
              <a:t>30.01.2024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09FF13-3F7B-496E-802A-D8B2EBC8656D}" type="slidenum">
              <a:rPr lang="de-DE" smtClean="0"/>
              <a:t>‹Nr.›</a:t>
            </a:fld>
            <a:endParaRPr lang="de-DE"/>
          </a:p>
        </p:txBody>
      </p:sp>
    </p:spTree>
    <p:extLst>
      <p:ext uri="{BB962C8B-B14F-4D97-AF65-F5344CB8AC3E}">
        <p14:creationId xmlns:p14="http://schemas.microsoft.com/office/powerpoint/2010/main" val="89418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208C7DA-7713-47EB-8029-EAE9FD42A8A1}" type="datetime1">
              <a:rPr lang="de-DE" smtClean="0"/>
              <a:t>30.01.2024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09FF13-3F7B-496E-802A-D8B2EBC8656D}" type="slidenum">
              <a:rPr lang="de-DE" smtClean="0"/>
              <a:t>‹Nr.›</a:t>
            </a:fld>
            <a:endParaRPr lang="de-DE"/>
          </a:p>
        </p:txBody>
      </p:sp>
    </p:spTree>
    <p:extLst>
      <p:ext uri="{BB962C8B-B14F-4D97-AF65-F5344CB8AC3E}">
        <p14:creationId xmlns:p14="http://schemas.microsoft.com/office/powerpoint/2010/main" val="127521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3EB3B36-7D88-49DB-BDFB-E7E889CC6C79}" type="datetime1">
              <a:rPr lang="de-DE" smtClean="0"/>
              <a:t>30.01.2024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09FF13-3F7B-496E-802A-D8B2EBC8656D}" type="slidenum">
              <a:rPr lang="de-DE" smtClean="0"/>
              <a:t>‹Nr.›</a:t>
            </a:fld>
            <a:endParaRPr lang="de-DE"/>
          </a:p>
        </p:txBody>
      </p:sp>
    </p:spTree>
    <p:extLst>
      <p:ext uri="{BB962C8B-B14F-4D97-AF65-F5344CB8AC3E}">
        <p14:creationId xmlns:p14="http://schemas.microsoft.com/office/powerpoint/2010/main" val="371467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68172DA-BED3-4685-A576-3FDAA6190B30}" type="datetime1">
              <a:rPr lang="de-DE" smtClean="0"/>
              <a:t>30.01.2024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409FF13-3F7B-496E-802A-D8B2EBC8656D}" type="slidenum">
              <a:rPr lang="de-DE" smtClean="0"/>
              <a:t>‹Nr.›</a:t>
            </a:fld>
            <a:endParaRPr lang="de-DE"/>
          </a:p>
        </p:txBody>
      </p:sp>
    </p:spTree>
    <p:extLst>
      <p:ext uri="{BB962C8B-B14F-4D97-AF65-F5344CB8AC3E}">
        <p14:creationId xmlns:p14="http://schemas.microsoft.com/office/powerpoint/2010/main" val="23435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259D0C2-7D62-48B0-A369-52B8962F478A}" type="datetime1">
              <a:rPr lang="de-DE" smtClean="0"/>
              <a:t>30.01.2024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409FF13-3F7B-496E-802A-D8B2EBC8656D}" type="slidenum">
              <a:rPr lang="de-DE" smtClean="0"/>
              <a:t>‹Nr.›</a:t>
            </a:fld>
            <a:endParaRPr lang="de-DE"/>
          </a:p>
        </p:txBody>
      </p:sp>
    </p:spTree>
    <p:extLst>
      <p:ext uri="{BB962C8B-B14F-4D97-AF65-F5344CB8AC3E}">
        <p14:creationId xmlns:p14="http://schemas.microsoft.com/office/powerpoint/2010/main" val="142143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E7929A9-8346-44D8-AD66-9F574A33CB0C}" type="datetime1">
              <a:rPr lang="de-DE" smtClean="0"/>
              <a:t>30.01.2024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409FF13-3F7B-496E-802A-D8B2EBC8656D}" type="slidenum">
              <a:rPr lang="de-DE" smtClean="0"/>
              <a:t>‹Nr.›</a:t>
            </a:fld>
            <a:endParaRPr lang="de-DE"/>
          </a:p>
        </p:txBody>
      </p:sp>
    </p:spTree>
    <p:extLst>
      <p:ext uri="{BB962C8B-B14F-4D97-AF65-F5344CB8AC3E}">
        <p14:creationId xmlns:p14="http://schemas.microsoft.com/office/powerpoint/2010/main" val="259446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79FFD65-19FD-4092-A5EE-24F3D916C060}" type="datetime1">
              <a:rPr lang="de-DE" smtClean="0"/>
              <a:t>30.01.2024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409FF13-3F7B-496E-802A-D8B2EBC8656D}" type="slidenum">
              <a:rPr lang="de-DE" smtClean="0"/>
              <a:t>‹Nr.›</a:t>
            </a:fld>
            <a:endParaRPr lang="de-DE"/>
          </a:p>
        </p:txBody>
      </p:sp>
    </p:spTree>
    <p:extLst>
      <p:ext uri="{BB962C8B-B14F-4D97-AF65-F5344CB8AC3E}">
        <p14:creationId xmlns:p14="http://schemas.microsoft.com/office/powerpoint/2010/main" val="366026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C0127DA-BCDD-4398-8CB3-5FC480A077F5}" type="datetime1">
              <a:rPr lang="de-DE" smtClean="0"/>
              <a:t>30.01.2024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409FF13-3F7B-496E-802A-D8B2EBC8656D}" type="slidenum">
              <a:rPr lang="de-DE" smtClean="0"/>
              <a:t>‹Nr.›</a:t>
            </a:fld>
            <a:endParaRPr lang="de-DE"/>
          </a:p>
        </p:txBody>
      </p:sp>
    </p:spTree>
    <p:extLst>
      <p:ext uri="{BB962C8B-B14F-4D97-AF65-F5344CB8AC3E}">
        <p14:creationId xmlns:p14="http://schemas.microsoft.com/office/powerpoint/2010/main" val="218232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C9A9B05-77EB-46B2-827F-4C1422DF6EF9}" type="datetime1">
              <a:rPr lang="de-DE" smtClean="0"/>
              <a:t>30.01.2024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409FF13-3F7B-496E-802A-D8B2EBC8656D}" type="slidenum">
              <a:rPr lang="de-DE" smtClean="0"/>
              <a:t>‹Nr.›</a:t>
            </a:fld>
            <a:endParaRPr lang="de-DE"/>
          </a:p>
        </p:txBody>
      </p:sp>
    </p:spTree>
    <p:extLst>
      <p:ext uri="{BB962C8B-B14F-4D97-AF65-F5344CB8AC3E}">
        <p14:creationId xmlns:p14="http://schemas.microsoft.com/office/powerpoint/2010/main" val="321265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E2706-014C-46A8-8B87-986FD5FB21D2}" type="datetime1">
              <a:rPr lang="de-DE" smtClean="0"/>
              <a:t>30.01.2024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9FF13-3F7B-496E-802A-D8B2EBC8656D}" type="slidenum">
              <a:rPr lang="de-DE" smtClean="0"/>
              <a:t>‹Nr.›</a:t>
            </a:fld>
            <a:endParaRPr lang="de-DE"/>
          </a:p>
        </p:txBody>
      </p:sp>
    </p:spTree>
    <p:extLst>
      <p:ext uri="{BB962C8B-B14F-4D97-AF65-F5344CB8AC3E}">
        <p14:creationId xmlns:p14="http://schemas.microsoft.com/office/powerpoint/2010/main" val="2551049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cbi.nlm.nih.gov/pubmed" TargetMode="External"/><Relationship Id="rId2" Type="http://schemas.openxmlformats.org/officeDocument/2006/relationships/hyperlink" Target="http://medline.co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0" y="692150"/>
            <a:ext cx="9144000" cy="5113338"/>
          </a:xfrm>
        </p:spPr>
        <p:txBody>
          <a:bodyPr/>
          <a:lstStyle/>
          <a:p>
            <a:pPr eaLnBrk="1" hangingPunct="1">
              <a:defRPr/>
            </a:pPr>
            <a:r>
              <a:rPr lang="de-DE" sz="4000" b="1" dirty="0">
                <a:cs typeface="Times New Roman" pitchFamily="18" charset="0"/>
              </a:rPr>
              <a:t>GESUNDHEITSMANAGEMENT IV</a:t>
            </a:r>
            <a:br>
              <a:rPr lang="de-DE" sz="4000" b="1" dirty="0">
                <a:cs typeface="Times New Roman" pitchFamily="18" charset="0"/>
              </a:rPr>
            </a:br>
            <a:r>
              <a:rPr lang="de-DE" sz="4000" b="1" dirty="0">
                <a:cs typeface="Times New Roman" pitchFamily="18" charset="0"/>
              </a:rPr>
              <a:t>Teil 1b-3</a:t>
            </a:r>
            <a:br>
              <a:rPr lang="de-DE" sz="4000" b="1" dirty="0">
                <a:cs typeface="Times New Roman" pitchFamily="18" charset="0"/>
              </a:rPr>
            </a:br>
            <a:r>
              <a:rPr lang="de-DE" sz="4000" b="1" dirty="0">
                <a:cs typeface="Times New Roman" pitchFamily="18" charset="0"/>
              </a:rPr>
              <a:t/>
            </a:r>
            <a:br>
              <a:rPr lang="de-DE" sz="4000" b="1" dirty="0">
                <a:cs typeface="Times New Roman" pitchFamily="18" charset="0"/>
              </a:rPr>
            </a:br>
            <a:r>
              <a:rPr lang="de-DE" sz="2400" b="1" dirty="0">
                <a:cs typeface="Times New Roman" pitchFamily="18" charset="0"/>
              </a:rPr>
              <a:t>Prof. Dr. Steffen Fleßa</a:t>
            </a:r>
            <a:br>
              <a:rPr lang="de-DE" sz="2400" b="1" dirty="0">
                <a:cs typeface="Times New Roman" pitchFamily="18" charset="0"/>
              </a:rPr>
            </a:br>
            <a:r>
              <a:rPr lang="de-DE" sz="2400" b="1" dirty="0" err="1">
                <a:cs typeface="Times New Roman" pitchFamily="18" charset="0"/>
              </a:rPr>
              <a:t>Lst</a:t>
            </a:r>
            <a:r>
              <a:rPr lang="de-DE" sz="2400" b="1" dirty="0">
                <a:cs typeface="Times New Roman" pitchFamily="18" charset="0"/>
              </a:rPr>
              <a:t>. für Allgemeine Betriebswirtschaftslehre und Gesundheitsmanagement</a:t>
            </a:r>
            <a:br>
              <a:rPr lang="de-DE" sz="2400" b="1" dirty="0">
                <a:cs typeface="Times New Roman" pitchFamily="18" charset="0"/>
              </a:rPr>
            </a:br>
            <a:r>
              <a:rPr lang="de-DE" sz="2400" b="1" dirty="0">
                <a:cs typeface="Times New Roman" pitchFamily="18" charset="0"/>
              </a:rPr>
              <a:t>Universität Greifswald</a:t>
            </a:r>
            <a:r>
              <a:rPr lang="de-DE" sz="4000" b="1" dirty="0">
                <a:cs typeface="Times New Roman" pitchFamily="18" charset="0"/>
              </a:rPr>
              <a:t/>
            </a:r>
            <a:br>
              <a:rPr lang="de-DE" sz="4000" b="1" dirty="0">
                <a:cs typeface="Times New Roman" pitchFamily="18" charset="0"/>
              </a:rPr>
            </a:br>
            <a:endParaRPr lang="de-DE" sz="4000" dirty="0"/>
          </a:p>
        </p:txBody>
      </p:sp>
      <p:sp>
        <p:nvSpPr>
          <p:cNvPr id="2" name="Foliennummernplatzhalter 1"/>
          <p:cNvSpPr>
            <a:spLocks noGrp="1"/>
          </p:cNvSpPr>
          <p:nvPr>
            <p:ph type="sldNum" sz="quarter" idx="12"/>
          </p:nvPr>
        </p:nvSpPr>
        <p:spPr/>
        <p:txBody>
          <a:bodyPr/>
          <a:lstStyle/>
          <a:p>
            <a:fld id="{F409FF13-3F7B-496E-802A-D8B2EBC8656D}" type="slidenum">
              <a:rPr lang="de-DE" smtClean="0"/>
              <a:t>1</a:t>
            </a:fld>
            <a:endParaRPr lang="de-DE"/>
          </a:p>
        </p:txBody>
      </p:sp>
    </p:spTree>
    <p:extLst>
      <p:ext uri="{BB962C8B-B14F-4D97-AF65-F5344CB8AC3E}">
        <p14:creationId xmlns:p14="http://schemas.microsoft.com/office/powerpoint/2010/main" val="2051907769"/>
      </p:ext>
    </p:extLst>
  </p:cSld>
  <p:clrMapOvr>
    <a:masterClrMapping/>
  </p:clrMapOvr>
  <mc:AlternateContent xmlns:mc="http://schemas.openxmlformats.org/markup-compatibility/2006" xmlns:p14="http://schemas.microsoft.com/office/powerpoint/2010/main">
    <mc:Choice Requires="p14">
      <p:transition spd="slow" p14:dur="2000" advTm="7454"/>
    </mc:Choice>
    <mc:Fallback xmlns="">
      <p:transition spd="slow" advTm="745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pPr>
              <a:defRPr/>
            </a:pPr>
            <a:r>
              <a:rPr lang="de-DE" dirty="0"/>
              <a:t>Nachteile Telemedizin</a:t>
            </a:r>
          </a:p>
        </p:txBody>
      </p:sp>
      <p:sp>
        <p:nvSpPr>
          <p:cNvPr id="431107" name="Rectangle 3"/>
          <p:cNvSpPr>
            <a:spLocks noGrp="1" noChangeArrowheads="1"/>
          </p:cNvSpPr>
          <p:nvPr>
            <p:ph type="body" idx="1"/>
          </p:nvPr>
        </p:nvSpPr>
        <p:spPr/>
        <p:txBody>
          <a:bodyPr/>
          <a:lstStyle/>
          <a:p>
            <a:pPr eaLnBrk="1" hangingPunct="1">
              <a:defRPr/>
            </a:pPr>
            <a:r>
              <a:rPr lang="de-DE" dirty="0"/>
              <a:t>Datenschutz</a:t>
            </a:r>
          </a:p>
          <a:p>
            <a:pPr lvl="1" eaLnBrk="1" hangingPunct="1">
              <a:buFont typeface="Tahoma" charset="0"/>
              <a:buChar char="–"/>
              <a:defRPr/>
            </a:pPr>
            <a:r>
              <a:rPr lang="de-DE" dirty="0"/>
              <a:t>Speicherung und Weitergabe personenbezogener Patientendaten</a:t>
            </a:r>
          </a:p>
          <a:p>
            <a:pPr>
              <a:defRPr/>
            </a:pPr>
            <a:r>
              <a:rPr lang="de-DE" dirty="0"/>
              <a:t>Verlust an persönlicher Beziehung </a:t>
            </a:r>
            <a:r>
              <a:rPr lang="de-DE" dirty="0" smtClean="0"/>
              <a:t>(</a:t>
            </a:r>
            <a:r>
              <a:rPr lang="de-DE" dirty="0" err="1" smtClean="0"/>
              <a:t>Ärzt</a:t>
            </a:r>
            <a:r>
              <a:rPr lang="de-DE" dirty="0" smtClean="0"/>
              <a:t>*in-Patient*in)</a:t>
            </a:r>
            <a:endParaRPr lang="de-DE" dirty="0"/>
          </a:p>
          <a:p>
            <a:pPr eaLnBrk="1" hangingPunct="1">
              <a:defRPr/>
            </a:pPr>
            <a:r>
              <a:rPr lang="de-DE" dirty="0"/>
              <a:t>Anschaffungskosten</a:t>
            </a:r>
          </a:p>
        </p:txBody>
      </p:sp>
      <p:sp>
        <p:nvSpPr>
          <p:cNvPr id="2" name="Foliennummernplatzhalter 1"/>
          <p:cNvSpPr>
            <a:spLocks noGrp="1"/>
          </p:cNvSpPr>
          <p:nvPr>
            <p:ph type="sldNum" sz="quarter" idx="12"/>
          </p:nvPr>
        </p:nvSpPr>
        <p:spPr/>
        <p:txBody>
          <a:bodyPr/>
          <a:lstStyle/>
          <a:p>
            <a:fld id="{F409FF13-3F7B-496E-802A-D8B2EBC8656D}" type="slidenum">
              <a:rPr lang="de-DE" smtClean="0"/>
              <a:t>10</a:t>
            </a:fld>
            <a:endParaRPr lang="de-DE"/>
          </a:p>
        </p:txBody>
      </p:sp>
    </p:spTree>
    <p:extLst>
      <p:ext uri="{BB962C8B-B14F-4D97-AF65-F5344CB8AC3E}">
        <p14:creationId xmlns:p14="http://schemas.microsoft.com/office/powerpoint/2010/main" val="548515935"/>
      </p:ext>
    </p:extLst>
  </p:cSld>
  <p:clrMapOvr>
    <a:masterClrMapping/>
  </p:clrMapOvr>
  <mc:AlternateContent xmlns:mc="http://schemas.openxmlformats.org/markup-compatibility/2006" xmlns:p14="http://schemas.microsoft.com/office/powerpoint/2010/main">
    <mc:Choice Requires="p14">
      <p:transition spd="slow" p14:dur="2000" advTm="194154"/>
    </mc:Choice>
    <mc:Fallback xmlns="">
      <p:transition spd="slow" advTm="19415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DE" dirty="0"/>
              <a:t>Anwendungen: Beispiele</a:t>
            </a:r>
          </a:p>
        </p:txBody>
      </p:sp>
      <p:sp>
        <p:nvSpPr>
          <p:cNvPr id="3" name="Inhaltsplatzhalter 2"/>
          <p:cNvSpPr>
            <a:spLocks noGrp="1"/>
          </p:cNvSpPr>
          <p:nvPr>
            <p:ph idx="1"/>
          </p:nvPr>
        </p:nvSpPr>
        <p:spPr>
          <a:xfrm>
            <a:off x="457200" y="1905000"/>
            <a:ext cx="8229600" cy="4116388"/>
          </a:xfrm>
        </p:spPr>
        <p:txBody>
          <a:bodyPr>
            <a:normAutofit fontScale="92500" lnSpcReduction="20000"/>
          </a:bodyPr>
          <a:lstStyle/>
          <a:p>
            <a:pPr eaLnBrk="1" hangingPunct="1">
              <a:defRPr/>
            </a:pPr>
            <a:r>
              <a:rPr lang="de-DE" dirty="0"/>
              <a:t>TeleMonitoring: </a:t>
            </a:r>
          </a:p>
          <a:p>
            <a:pPr lvl="1" eaLnBrk="1" hangingPunct="1">
              <a:buFont typeface="Tahoma" charset="0"/>
              <a:buChar char="–"/>
              <a:defRPr/>
            </a:pPr>
            <a:r>
              <a:rPr lang="de-DE" dirty="0"/>
              <a:t>häusliche Betreuung</a:t>
            </a:r>
          </a:p>
          <a:p>
            <a:pPr lvl="1" eaLnBrk="1" hangingPunct="1">
              <a:buFont typeface="Tahoma" charset="0"/>
              <a:buChar char="–"/>
              <a:defRPr/>
            </a:pPr>
            <a:r>
              <a:rPr lang="de-DE" dirty="0"/>
              <a:t>Agnes</a:t>
            </a:r>
          </a:p>
          <a:p>
            <a:pPr eaLnBrk="1" hangingPunct="1">
              <a:defRPr/>
            </a:pPr>
            <a:r>
              <a:rPr lang="de-DE" dirty="0"/>
              <a:t>Telekonsultation</a:t>
            </a:r>
          </a:p>
          <a:p>
            <a:pPr lvl="1" eaLnBrk="1" hangingPunct="1">
              <a:buFont typeface="Tahoma" charset="0"/>
              <a:buChar char="–"/>
              <a:defRPr/>
            </a:pPr>
            <a:r>
              <a:rPr lang="de-DE" dirty="0"/>
              <a:t>Konzeption</a:t>
            </a:r>
          </a:p>
          <a:p>
            <a:pPr lvl="1" eaLnBrk="1" hangingPunct="1">
              <a:buFont typeface="Tahoma" charset="0"/>
              <a:buChar char="–"/>
              <a:defRPr/>
            </a:pPr>
            <a:r>
              <a:rPr lang="de-DE" dirty="0"/>
              <a:t>Teleradiologie</a:t>
            </a:r>
          </a:p>
          <a:p>
            <a:pPr lvl="1" eaLnBrk="1" hangingPunct="1">
              <a:buFont typeface="Tahoma" charset="0"/>
              <a:buChar char="–"/>
              <a:defRPr/>
            </a:pPr>
            <a:r>
              <a:rPr lang="de-DE" dirty="0"/>
              <a:t>Teleneurologie</a:t>
            </a:r>
          </a:p>
          <a:p>
            <a:pPr lvl="1" eaLnBrk="1" hangingPunct="1">
              <a:buFont typeface="Tahoma" charset="0"/>
              <a:buChar char="–"/>
              <a:defRPr/>
            </a:pPr>
            <a:r>
              <a:rPr lang="de-DE" dirty="0"/>
              <a:t>Telechirurgie</a:t>
            </a:r>
          </a:p>
          <a:p>
            <a:pPr lvl="1" eaLnBrk="1" hangingPunct="1">
              <a:buFont typeface="Tahoma" charset="0"/>
              <a:buChar char="–"/>
              <a:defRPr/>
            </a:pPr>
            <a:r>
              <a:rPr lang="de-DE" dirty="0"/>
              <a:t>Rettungswesen</a:t>
            </a:r>
          </a:p>
          <a:p>
            <a:pPr lvl="1" eaLnBrk="1" hangingPunct="1">
              <a:buFont typeface="Tahoma" charset="0"/>
              <a:buChar char="–"/>
              <a:defRPr/>
            </a:pPr>
            <a:r>
              <a:rPr lang="de-DE" dirty="0"/>
              <a:t>…</a:t>
            </a:r>
          </a:p>
          <a:p>
            <a:pPr lvl="1" eaLnBrk="1" hangingPunct="1">
              <a:buFont typeface="Tahoma" charset="0"/>
              <a:buChar char="–"/>
              <a:defRPr/>
            </a:pPr>
            <a:endParaRPr lang="de-DE" dirty="0"/>
          </a:p>
          <a:p>
            <a:pPr lvl="1" eaLnBrk="1" hangingPunct="1">
              <a:buFont typeface="Tahoma" charset="0"/>
              <a:buChar char="–"/>
              <a:defRPr/>
            </a:pPr>
            <a:endParaRPr lang="de-DE" dirty="0"/>
          </a:p>
        </p:txBody>
      </p:sp>
      <p:sp>
        <p:nvSpPr>
          <p:cNvPr id="4" name="Foliennummernplatzhalter 3"/>
          <p:cNvSpPr>
            <a:spLocks noGrp="1"/>
          </p:cNvSpPr>
          <p:nvPr>
            <p:ph type="sldNum" sz="quarter" idx="12"/>
          </p:nvPr>
        </p:nvSpPr>
        <p:spPr/>
        <p:txBody>
          <a:bodyPr/>
          <a:lstStyle/>
          <a:p>
            <a:fld id="{F409FF13-3F7B-496E-802A-D8B2EBC8656D}" type="slidenum">
              <a:rPr lang="de-DE" smtClean="0"/>
              <a:t>11</a:t>
            </a:fld>
            <a:endParaRPr lang="de-DE"/>
          </a:p>
        </p:txBody>
      </p:sp>
    </p:spTree>
    <p:extLst>
      <p:ext uri="{BB962C8B-B14F-4D97-AF65-F5344CB8AC3E}">
        <p14:creationId xmlns:p14="http://schemas.microsoft.com/office/powerpoint/2010/main" val="3173857168"/>
      </p:ext>
    </p:extLst>
  </p:cSld>
  <p:clrMapOvr>
    <a:masterClrMapping/>
  </p:clrMapOvr>
  <mc:AlternateContent xmlns:mc="http://schemas.openxmlformats.org/markup-compatibility/2006" xmlns:p14="http://schemas.microsoft.com/office/powerpoint/2010/main">
    <mc:Choice Requires="p14">
      <p:transition spd="slow" p14:dur="2000" advTm="39569"/>
    </mc:Choice>
    <mc:Fallback xmlns="">
      <p:transition spd="slow" advTm="3956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eaLnBrk="1" hangingPunct="1">
              <a:defRPr/>
            </a:pPr>
            <a:r>
              <a:rPr lang="de-DE" dirty="0"/>
              <a:t>Häusliche Betreuung</a:t>
            </a:r>
          </a:p>
        </p:txBody>
      </p:sp>
      <p:sp>
        <p:nvSpPr>
          <p:cNvPr id="422915" name="Rectangle 3"/>
          <p:cNvSpPr>
            <a:spLocks noGrp="1" noChangeArrowheads="1"/>
          </p:cNvSpPr>
          <p:nvPr>
            <p:ph type="body" idx="1"/>
          </p:nvPr>
        </p:nvSpPr>
        <p:spPr>
          <a:xfrm>
            <a:off x="457200" y="1905000"/>
            <a:ext cx="8229600" cy="4953000"/>
          </a:xfrm>
        </p:spPr>
        <p:txBody>
          <a:bodyPr>
            <a:normAutofit fontScale="62500" lnSpcReduction="20000"/>
          </a:bodyPr>
          <a:lstStyle/>
          <a:p>
            <a:pPr>
              <a:lnSpc>
                <a:spcPct val="120000"/>
              </a:lnSpc>
              <a:defRPr/>
            </a:pPr>
            <a:r>
              <a:rPr lang="de-DE" dirty="0"/>
              <a:t>Konzept: Telemedizin-Dienstleistungen, die Patient*innen zu Hause oder in einer Nicht-Krankenhausumgebung gewährt werden</a:t>
            </a:r>
          </a:p>
          <a:p>
            <a:pPr eaLnBrk="1" hangingPunct="1">
              <a:lnSpc>
                <a:spcPct val="120000"/>
              </a:lnSpc>
              <a:defRPr/>
            </a:pPr>
            <a:r>
              <a:rPr lang="de-DE" dirty="0"/>
              <a:t>Telemonitoring: Fernüberwachung und Fernbetreuung</a:t>
            </a:r>
          </a:p>
          <a:p>
            <a:pPr eaLnBrk="1" hangingPunct="1">
              <a:lnSpc>
                <a:spcPct val="120000"/>
              </a:lnSpc>
              <a:defRPr/>
            </a:pPr>
            <a:r>
              <a:rPr lang="de-DE" dirty="0"/>
              <a:t>Ziele: </a:t>
            </a:r>
          </a:p>
          <a:p>
            <a:pPr lvl="1" eaLnBrk="1" hangingPunct="1">
              <a:lnSpc>
                <a:spcPct val="120000"/>
              </a:lnSpc>
              <a:buFont typeface="Tahoma" charset="0"/>
              <a:buChar char="–"/>
              <a:defRPr/>
            </a:pPr>
            <a:r>
              <a:rPr lang="de-DE" dirty="0"/>
              <a:t>Optimierung der Anzahl von Krankenhausvisiten</a:t>
            </a:r>
          </a:p>
          <a:p>
            <a:pPr lvl="1" eaLnBrk="1" hangingPunct="1">
              <a:lnSpc>
                <a:spcPct val="120000"/>
              </a:lnSpc>
              <a:buFont typeface="Tahoma" charset="0"/>
              <a:buChar char="–"/>
              <a:defRPr/>
            </a:pPr>
            <a:r>
              <a:rPr lang="de-DE" dirty="0"/>
              <a:t>Verbesserung der Qualität und Quantität der Patientenüberwachungsdaten </a:t>
            </a:r>
          </a:p>
          <a:p>
            <a:pPr lvl="1">
              <a:lnSpc>
                <a:spcPct val="120000"/>
              </a:lnSpc>
              <a:buFont typeface="Tahoma" charset="0"/>
              <a:buChar char="–"/>
              <a:defRPr/>
            </a:pPr>
            <a:r>
              <a:rPr lang="de-DE" dirty="0"/>
              <a:t>Einrichtung eines “geführten Überwachungsprozesses” durch </a:t>
            </a:r>
            <a:r>
              <a:rPr lang="de-DE" dirty="0" err="1"/>
              <a:t>Ärzt</a:t>
            </a:r>
            <a:r>
              <a:rPr lang="de-DE" dirty="0"/>
              <a:t>*in-Patient*in-Interaktion</a:t>
            </a:r>
          </a:p>
          <a:p>
            <a:pPr lvl="1" eaLnBrk="1" hangingPunct="1">
              <a:lnSpc>
                <a:spcPct val="120000"/>
              </a:lnSpc>
              <a:buFont typeface="Tahoma" charset="0"/>
              <a:buChar char="–"/>
              <a:defRPr/>
            </a:pPr>
            <a:r>
              <a:rPr lang="de-DE" dirty="0"/>
              <a:t>Bereitstellung automatisierter Entscheidungshilfen zur Datenanalyse und </a:t>
            </a:r>
            <a:r>
              <a:rPr lang="de-DE" dirty="0" smtClean="0"/>
              <a:t>              -interpretation</a:t>
            </a:r>
            <a:endParaRPr lang="de-DE" dirty="0"/>
          </a:p>
          <a:p>
            <a:pPr>
              <a:lnSpc>
                <a:spcPct val="120000"/>
              </a:lnSpc>
              <a:defRPr/>
            </a:pPr>
            <a:r>
              <a:rPr lang="de-DE" dirty="0"/>
              <a:t>Beispiel: Betreuung von diabetischen </a:t>
            </a:r>
            <a:r>
              <a:rPr lang="de-DE" dirty="0" err="1"/>
              <a:t>Glaukompatient</a:t>
            </a:r>
            <a:r>
              <a:rPr lang="de-DE" dirty="0"/>
              <a:t>*innen</a:t>
            </a:r>
          </a:p>
          <a:p>
            <a:pPr lvl="1" eaLnBrk="1" hangingPunct="1">
              <a:lnSpc>
                <a:spcPct val="120000"/>
              </a:lnSpc>
              <a:buFont typeface="Tahoma" charset="0"/>
              <a:buChar char="–"/>
              <a:defRPr/>
            </a:pPr>
            <a:r>
              <a:rPr lang="de-DE" dirty="0"/>
              <a:t>Messung des Blutzuckerspiegels</a:t>
            </a:r>
          </a:p>
          <a:p>
            <a:pPr lvl="1" eaLnBrk="1" hangingPunct="1">
              <a:lnSpc>
                <a:spcPct val="120000"/>
              </a:lnSpc>
              <a:buFont typeface="Tahoma" charset="0"/>
              <a:buChar char="–"/>
              <a:defRPr/>
            </a:pPr>
            <a:r>
              <a:rPr lang="de-DE" dirty="0"/>
              <a:t>Messung des Augeninnendrucks</a:t>
            </a:r>
          </a:p>
          <a:p>
            <a:pPr lvl="1">
              <a:lnSpc>
                <a:spcPct val="120000"/>
              </a:lnSpc>
              <a:buFont typeface="Tahoma" charset="0"/>
              <a:buChar char="–"/>
              <a:defRPr/>
            </a:pPr>
            <a:r>
              <a:rPr lang="de-DE" dirty="0"/>
              <a:t>Übermittlung der Daten an die behandelnde </a:t>
            </a:r>
            <a:r>
              <a:rPr lang="de-DE" dirty="0" err="1"/>
              <a:t>Ärzt</a:t>
            </a:r>
            <a:r>
              <a:rPr lang="de-DE" dirty="0"/>
              <a:t>*in</a:t>
            </a:r>
          </a:p>
        </p:txBody>
      </p:sp>
      <p:sp>
        <p:nvSpPr>
          <p:cNvPr id="2" name="Foliennummernplatzhalter 1"/>
          <p:cNvSpPr>
            <a:spLocks noGrp="1"/>
          </p:cNvSpPr>
          <p:nvPr>
            <p:ph type="sldNum" sz="quarter" idx="12"/>
          </p:nvPr>
        </p:nvSpPr>
        <p:spPr/>
        <p:txBody>
          <a:bodyPr/>
          <a:lstStyle/>
          <a:p>
            <a:fld id="{F409FF13-3F7B-496E-802A-D8B2EBC8656D}" type="slidenum">
              <a:rPr lang="de-DE" smtClean="0"/>
              <a:t>12</a:t>
            </a:fld>
            <a:endParaRPr lang="de-DE" dirty="0"/>
          </a:p>
        </p:txBody>
      </p:sp>
    </p:spTree>
    <p:extLst>
      <p:ext uri="{BB962C8B-B14F-4D97-AF65-F5344CB8AC3E}">
        <p14:creationId xmlns:p14="http://schemas.microsoft.com/office/powerpoint/2010/main" val="4154290332"/>
      </p:ext>
    </p:extLst>
  </p:cSld>
  <p:clrMapOvr>
    <a:masterClrMapping/>
  </p:clrMapOvr>
  <mc:AlternateContent xmlns:mc="http://schemas.openxmlformats.org/markup-compatibility/2006" xmlns:p14="http://schemas.microsoft.com/office/powerpoint/2010/main">
    <mc:Choice Requires="p14">
      <p:transition spd="slow" p14:dur="2000" advTm="239312"/>
    </mc:Choice>
    <mc:Fallback xmlns="">
      <p:transition spd="slow" advTm="23931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eaLnBrk="1" hangingPunct="1">
              <a:defRPr/>
            </a:pPr>
            <a:r>
              <a:rPr lang="de-DE"/>
              <a:t>Community Nurse</a:t>
            </a:r>
          </a:p>
        </p:txBody>
      </p:sp>
      <p:sp>
        <p:nvSpPr>
          <p:cNvPr id="397315" name="Rectangle 3"/>
          <p:cNvSpPr>
            <a:spLocks noGrp="1" noChangeArrowheads="1"/>
          </p:cNvSpPr>
          <p:nvPr>
            <p:ph type="body" idx="1"/>
          </p:nvPr>
        </p:nvSpPr>
        <p:spPr>
          <a:xfrm>
            <a:off x="457200" y="1905000"/>
            <a:ext cx="8229600" cy="4953000"/>
          </a:xfrm>
        </p:spPr>
        <p:txBody>
          <a:bodyPr/>
          <a:lstStyle/>
          <a:p>
            <a:pPr eaLnBrk="1" hangingPunct="1">
              <a:lnSpc>
                <a:spcPct val="90000"/>
              </a:lnSpc>
              <a:defRPr/>
            </a:pPr>
            <a:r>
              <a:rPr lang="de-DE" dirty="0"/>
              <a:t>Konzept: </a:t>
            </a:r>
          </a:p>
          <a:p>
            <a:pPr lvl="1">
              <a:lnSpc>
                <a:spcPct val="90000"/>
              </a:lnSpc>
              <a:buFont typeface="Tahoma" charset="0"/>
              <a:buChar char="–"/>
              <a:defRPr/>
            </a:pPr>
            <a:r>
              <a:rPr lang="de-DE" dirty="0"/>
              <a:t>Community Nurse übernimmt Teilaufgaben der </a:t>
            </a:r>
            <a:r>
              <a:rPr lang="de-DE" dirty="0" err="1" smtClean="0"/>
              <a:t>Hausärzt</a:t>
            </a:r>
            <a:r>
              <a:rPr lang="de-DE" dirty="0" smtClean="0"/>
              <a:t>*in</a:t>
            </a:r>
            <a:endParaRPr lang="de-DE" dirty="0"/>
          </a:p>
          <a:p>
            <a:pPr lvl="2" eaLnBrk="1" hangingPunct="1">
              <a:lnSpc>
                <a:spcPct val="90000"/>
              </a:lnSpc>
              <a:defRPr/>
            </a:pPr>
            <a:r>
              <a:rPr lang="de-DE" dirty="0"/>
              <a:t>insbesondere Hausbesuche</a:t>
            </a:r>
          </a:p>
          <a:p>
            <a:pPr lvl="2" eaLnBrk="1" hangingPunct="1">
              <a:lnSpc>
                <a:spcPct val="90000"/>
              </a:lnSpc>
              <a:defRPr/>
            </a:pPr>
            <a:r>
              <a:rPr lang="de-DE" dirty="0"/>
              <a:t>Standardüberwachung</a:t>
            </a:r>
          </a:p>
          <a:p>
            <a:pPr lvl="2" eaLnBrk="1" hangingPunct="1">
              <a:lnSpc>
                <a:spcPct val="90000"/>
              </a:lnSpc>
              <a:defRPr/>
            </a:pPr>
            <a:r>
              <a:rPr lang="de-DE" dirty="0"/>
              <a:t>Nicht-invasive Therapien</a:t>
            </a:r>
          </a:p>
          <a:p>
            <a:pPr eaLnBrk="1" hangingPunct="1">
              <a:lnSpc>
                <a:spcPct val="90000"/>
              </a:lnSpc>
              <a:defRPr/>
            </a:pPr>
            <a:r>
              <a:rPr lang="de-DE" dirty="0" err="1"/>
              <a:t>Fernbefundung</a:t>
            </a:r>
            <a:endParaRPr lang="de-DE" dirty="0"/>
          </a:p>
          <a:p>
            <a:pPr lvl="1">
              <a:lnSpc>
                <a:spcPct val="90000"/>
              </a:lnSpc>
              <a:buFont typeface="Tahoma" charset="0"/>
              <a:buChar char="–"/>
              <a:defRPr/>
            </a:pPr>
            <a:r>
              <a:rPr lang="de-DE" dirty="0"/>
              <a:t>Community Nurse übermittelt Daten an </a:t>
            </a:r>
            <a:r>
              <a:rPr lang="de-DE" dirty="0" err="1" smtClean="0"/>
              <a:t>Hausärzt</a:t>
            </a:r>
            <a:r>
              <a:rPr lang="de-DE" dirty="0" smtClean="0"/>
              <a:t>*in </a:t>
            </a:r>
            <a:r>
              <a:rPr lang="de-DE" dirty="0"/>
              <a:t>zur Befundung, z. B. </a:t>
            </a:r>
          </a:p>
          <a:p>
            <a:pPr lvl="2" eaLnBrk="1" hangingPunct="1">
              <a:lnSpc>
                <a:spcPct val="90000"/>
              </a:lnSpc>
              <a:defRPr/>
            </a:pPr>
            <a:r>
              <a:rPr lang="de-DE" dirty="0"/>
              <a:t>EKG</a:t>
            </a:r>
          </a:p>
          <a:p>
            <a:pPr lvl="2" eaLnBrk="1" hangingPunct="1">
              <a:lnSpc>
                <a:spcPct val="90000"/>
              </a:lnSpc>
              <a:defRPr/>
            </a:pPr>
            <a:r>
              <a:rPr lang="de-DE" dirty="0"/>
              <a:t>Gewicht (zur Überwachung der Herzinsuffizienz)</a:t>
            </a:r>
          </a:p>
        </p:txBody>
      </p:sp>
      <p:sp>
        <p:nvSpPr>
          <p:cNvPr id="2" name="Foliennummernplatzhalter 1"/>
          <p:cNvSpPr>
            <a:spLocks noGrp="1"/>
          </p:cNvSpPr>
          <p:nvPr>
            <p:ph type="sldNum" sz="quarter" idx="12"/>
          </p:nvPr>
        </p:nvSpPr>
        <p:spPr/>
        <p:txBody>
          <a:bodyPr/>
          <a:lstStyle/>
          <a:p>
            <a:fld id="{F409FF13-3F7B-496E-802A-D8B2EBC8656D}" type="slidenum">
              <a:rPr lang="de-DE" smtClean="0"/>
              <a:t>13</a:t>
            </a:fld>
            <a:endParaRPr lang="de-DE"/>
          </a:p>
        </p:txBody>
      </p:sp>
    </p:spTree>
    <p:extLst>
      <p:ext uri="{BB962C8B-B14F-4D97-AF65-F5344CB8AC3E}">
        <p14:creationId xmlns:p14="http://schemas.microsoft.com/office/powerpoint/2010/main" val="2917014810"/>
      </p:ext>
    </p:extLst>
  </p:cSld>
  <p:clrMapOvr>
    <a:masterClrMapping/>
  </p:clrMapOvr>
  <mc:AlternateContent xmlns:mc="http://schemas.openxmlformats.org/markup-compatibility/2006" xmlns:p14="http://schemas.microsoft.com/office/powerpoint/2010/main">
    <mc:Choice Requires="p14">
      <p:transition spd="slow" p14:dur="2000" advTm="112451"/>
    </mc:Choice>
    <mc:Fallback xmlns="">
      <p:transition spd="slow" advTm="11245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468313" y="0"/>
            <a:ext cx="8229600" cy="908050"/>
          </a:xfrm>
        </p:spPr>
        <p:txBody>
          <a:bodyPr/>
          <a:lstStyle/>
          <a:p>
            <a:pPr eaLnBrk="1" hangingPunct="1">
              <a:defRPr/>
            </a:pPr>
            <a:r>
              <a:rPr lang="de-DE" dirty="0"/>
              <a:t>Telekonsultation</a:t>
            </a:r>
          </a:p>
        </p:txBody>
      </p:sp>
      <p:sp>
        <p:nvSpPr>
          <p:cNvPr id="398339" name="Rectangle 3"/>
          <p:cNvSpPr>
            <a:spLocks noGrp="1" noChangeArrowheads="1"/>
          </p:cNvSpPr>
          <p:nvPr>
            <p:ph type="body" idx="1"/>
          </p:nvPr>
        </p:nvSpPr>
        <p:spPr>
          <a:xfrm>
            <a:off x="457200" y="1268413"/>
            <a:ext cx="8229600" cy="5400675"/>
          </a:xfrm>
        </p:spPr>
        <p:txBody>
          <a:bodyPr>
            <a:normAutofit lnSpcReduction="10000"/>
          </a:bodyPr>
          <a:lstStyle/>
          <a:p>
            <a:pPr eaLnBrk="1" hangingPunct="1">
              <a:lnSpc>
                <a:spcPct val="90000"/>
              </a:lnSpc>
              <a:defRPr/>
            </a:pPr>
            <a:r>
              <a:rPr lang="de-DE" sz="2800" dirty="0"/>
              <a:t>Konzept: </a:t>
            </a:r>
          </a:p>
          <a:p>
            <a:pPr lvl="1" eaLnBrk="1" hangingPunct="1">
              <a:lnSpc>
                <a:spcPct val="90000"/>
              </a:lnSpc>
              <a:buFont typeface="Tahoma" charset="0"/>
              <a:buChar char="–"/>
              <a:defRPr/>
            </a:pPr>
            <a:r>
              <a:rPr lang="de-DE" sz="2400" dirty="0"/>
              <a:t>Bestätigung von Diagnosen durch „</a:t>
            </a:r>
            <a:r>
              <a:rPr lang="de-DE" sz="2400" dirty="0" err="1"/>
              <a:t>second</a:t>
            </a:r>
            <a:r>
              <a:rPr lang="de-DE" sz="2400" dirty="0"/>
              <a:t> </a:t>
            </a:r>
            <a:r>
              <a:rPr lang="de-DE" sz="2400" dirty="0" err="1"/>
              <a:t>opinion</a:t>
            </a:r>
            <a:r>
              <a:rPr lang="de-DE" sz="2400" dirty="0"/>
              <a:t>“ vom Spezialisten</a:t>
            </a:r>
          </a:p>
          <a:p>
            <a:pPr lvl="1" eaLnBrk="1" hangingPunct="1">
              <a:lnSpc>
                <a:spcPct val="90000"/>
              </a:lnSpc>
              <a:buFont typeface="Tahoma" charset="0"/>
              <a:buChar char="–"/>
              <a:defRPr/>
            </a:pPr>
            <a:r>
              <a:rPr lang="de-DE" sz="2400" dirty="0"/>
              <a:t>Vorstellung akuter Fälle durch Standardkrankenhäuser an Zentralkrankenhäusern</a:t>
            </a:r>
          </a:p>
          <a:p>
            <a:pPr lvl="1">
              <a:lnSpc>
                <a:spcPct val="90000"/>
              </a:lnSpc>
              <a:buFont typeface="Tahoma" charset="0"/>
              <a:buChar char="–"/>
              <a:defRPr/>
            </a:pPr>
            <a:r>
              <a:rPr lang="de-DE" sz="2400" dirty="0"/>
              <a:t>Vermeidung unnötiger Patiententransporte und Fehlleitungen von Patient*innen </a:t>
            </a:r>
          </a:p>
          <a:p>
            <a:pPr lvl="1" eaLnBrk="1" hangingPunct="1">
              <a:lnSpc>
                <a:spcPct val="90000"/>
              </a:lnSpc>
              <a:buFont typeface="Tahoma" charset="0"/>
              <a:buChar char="–"/>
              <a:defRPr/>
            </a:pPr>
            <a:r>
              <a:rPr lang="de-DE" sz="2400" dirty="0"/>
              <a:t>Fernzugriff auf das Wissen oder die Erfahrung eines Spezialisten</a:t>
            </a:r>
          </a:p>
          <a:p>
            <a:pPr lvl="1" eaLnBrk="1" hangingPunct="1">
              <a:lnSpc>
                <a:spcPct val="90000"/>
              </a:lnSpc>
              <a:buFont typeface="Tahoma" charset="0"/>
              <a:buChar char="–"/>
              <a:defRPr/>
            </a:pPr>
            <a:r>
              <a:rPr lang="de-DE" sz="2400" dirty="0"/>
              <a:t>Individuelle Patientenberatung auf Distanz (z.B. Event-Recorder im Urlaub)</a:t>
            </a:r>
          </a:p>
          <a:p>
            <a:pPr eaLnBrk="1" hangingPunct="1">
              <a:lnSpc>
                <a:spcPct val="90000"/>
              </a:lnSpc>
              <a:defRPr/>
            </a:pPr>
            <a:r>
              <a:rPr lang="de-DE" sz="2800" dirty="0" err="1"/>
              <a:t>DICOM</a:t>
            </a:r>
            <a:endParaRPr lang="en-GB" sz="2800" dirty="0"/>
          </a:p>
          <a:p>
            <a:pPr lvl="1" eaLnBrk="1" hangingPunct="1">
              <a:lnSpc>
                <a:spcPct val="90000"/>
              </a:lnSpc>
              <a:buFont typeface="Tahoma" charset="0"/>
              <a:buChar char="–"/>
              <a:defRPr/>
            </a:pPr>
            <a:r>
              <a:rPr lang="en-GB" sz="2400" dirty="0"/>
              <a:t>Digital Imaging and Communications in Medicine</a:t>
            </a:r>
            <a:endParaRPr lang="de-DE" sz="2400" dirty="0"/>
          </a:p>
          <a:p>
            <a:pPr lvl="1" eaLnBrk="1" hangingPunct="1">
              <a:lnSpc>
                <a:spcPct val="90000"/>
              </a:lnSpc>
              <a:buFont typeface="Tahoma" charset="0"/>
              <a:buChar char="–"/>
              <a:defRPr/>
            </a:pPr>
            <a:r>
              <a:rPr lang="de-DE" sz="2400" dirty="0"/>
              <a:t>Standard für Speicherung und Austausch medizinischer Bilddaten</a:t>
            </a:r>
          </a:p>
        </p:txBody>
      </p:sp>
      <p:sp>
        <p:nvSpPr>
          <p:cNvPr id="2" name="Foliennummernplatzhalter 1"/>
          <p:cNvSpPr>
            <a:spLocks noGrp="1"/>
          </p:cNvSpPr>
          <p:nvPr>
            <p:ph type="sldNum" sz="quarter" idx="12"/>
          </p:nvPr>
        </p:nvSpPr>
        <p:spPr/>
        <p:txBody>
          <a:bodyPr/>
          <a:lstStyle/>
          <a:p>
            <a:fld id="{F409FF13-3F7B-496E-802A-D8B2EBC8656D}" type="slidenum">
              <a:rPr lang="de-DE" smtClean="0"/>
              <a:t>14</a:t>
            </a:fld>
            <a:endParaRPr lang="de-DE"/>
          </a:p>
        </p:txBody>
      </p:sp>
    </p:spTree>
    <p:extLst>
      <p:ext uri="{BB962C8B-B14F-4D97-AF65-F5344CB8AC3E}">
        <p14:creationId xmlns:p14="http://schemas.microsoft.com/office/powerpoint/2010/main" val="685807831"/>
      </p:ext>
    </p:extLst>
  </p:cSld>
  <p:clrMapOvr>
    <a:masterClrMapping/>
  </p:clrMapOvr>
  <mc:AlternateContent xmlns:mc="http://schemas.openxmlformats.org/markup-compatibility/2006" xmlns:p14="http://schemas.microsoft.com/office/powerpoint/2010/main">
    <mc:Choice Requires="p14">
      <p:transition spd="slow" p14:dur="2000" advTm="307102"/>
    </mc:Choice>
    <mc:Fallback xmlns="">
      <p:transition spd="slow" advTm="30710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0" y="0"/>
            <a:ext cx="9144000" cy="908050"/>
          </a:xfrm>
        </p:spPr>
        <p:txBody>
          <a:bodyPr/>
          <a:lstStyle/>
          <a:p>
            <a:pPr eaLnBrk="1" hangingPunct="1">
              <a:defRPr/>
            </a:pPr>
            <a:r>
              <a:rPr lang="de-DE" sz="4000" dirty="0"/>
              <a:t>Teleradiologie</a:t>
            </a:r>
          </a:p>
        </p:txBody>
      </p:sp>
      <p:sp>
        <p:nvSpPr>
          <p:cNvPr id="399363" name="Rectangle 3"/>
          <p:cNvSpPr>
            <a:spLocks noGrp="1" noChangeArrowheads="1"/>
          </p:cNvSpPr>
          <p:nvPr>
            <p:ph type="body" idx="1"/>
          </p:nvPr>
        </p:nvSpPr>
        <p:spPr>
          <a:xfrm>
            <a:off x="457200" y="1268413"/>
            <a:ext cx="8229600" cy="5400675"/>
          </a:xfrm>
        </p:spPr>
        <p:txBody>
          <a:bodyPr>
            <a:normAutofit fontScale="62500" lnSpcReduction="20000"/>
          </a:bodyPr>
          <a:lstStyle/>
          <a:p>
            <a:pPr eaLnBrk="1" hangingPunct="1">
              <a:lnSpc>
                <a:spcPct val="120000"/>
              </a:lnSpc>
              <a:defRPr/>
            </a:pPr>
            <a:r>
              <a:rPr lang="de-DE" dirty="0"/>
              <a:t>Definition: Bereitstellung radiologischer Dienste für entfernte Orte und Fernübertragung radiologischen Bildmaterials, d.h. Übermittlung von Röntgenbildern, CT-Bildern, Ultraschall-Bildern, MRT-Bildern, Befunden</a:t>
            </a:r>
          </a:p>
          <a:p>
            <a:pPr eaLnBrk="1" hangingPunct="1">
              <a:lnSpc>
                <a:spcPct val="120000"/>
              </a:lnSpc>
              <a:defRPr/>
            </a:pPr>
            <a:r>
              <a:rPr lang="de-DE" dirty="0"/>
              <a:t>Bedeutung: häufigste Form der Telemedizin</a:t>
            </a:r>
          </a:p>
          <a:p>
            <a:pPr eaLnBrk="1" hangingPunct="1">
              <a:lnSpc>
                <a:spcPct val="120000"/>
              </a:lnSpc>
              <a:defRPr/>
            </a:pPr>
            <a:r>
              <a:rPr lang="de-DE" dirty="0"/>
              <a:t>Anwendungen</a:t>
            </a:r>
          </a:p>
          <a:p>
            <a:pPr lvl="1" eaLnBrk="1" hangingPunct="1">
              <a:lnSpc>
                <a:spcPct val="120000"/>
              </a:lnSpc>
              <a:buFont typeface="Tahoma" charset="0"/>
              <a:buChar char="–"/>
              <a:defRPr/>
            </a:pPr>
            <a:r>
              <a:rPr lang="de-DE" dirty="0"/>
              <a:t>Second Opinion</a:t>
            </a:r>
          </a:p>
          <a:p>
            <a:pPr lvl="2" eaLnBrk="1" hangingPunct="1">
              <a:lnSpc>
                <a:spcPct val="120000"/>
              </a:lnSpc>
              <a:defRPr/>
            </a:pPr>
            <a:r>
              <a:rPr lang="de-DE" dirty="0"/>
              <a:t>konsiliarische Absicherung der Verdachtsdiagnose</a:t>
            </a:r>
          </a:p>
          <a:p>
            <a:pPr lvl="1" eaLnBrk="1" hangingPunct="1">
              <a:lnSpc>
                <a:spcPct val="120000"/>
              </a:lnSpc>
              <a:buFont typeface="Tahoma" charset="0"/>
              <a:buChar char="–"/>
              <a:defRPr/>
            </a:pPr>
            <a:r>
              <a:rPr lang="de-DE" dirty="0"/>
              <a:t>Krankheits- und Urlaubsvertretung</a:t>
            </a:r>
          </a:p>
          <a:p>
            <a:pPr lvl="1" eaLnBrk="1" hangingPunct="1">
              <a:lnSpc>
                <a:spcPct val="120000"/>
              </a:lnSpc>
              <a:buFont typeface="Tahoma" charset="0"/>
              <a:buChar char="–"/>
              <a:defRPr/>
            </a:pPr>
            <a:r>
              <a:rPr lang="de-DE" dirty="0"/>
              <a:t>Bereitschaftsdienst</a:t>
            </a:r>
          </a:p>
          <a:p>
            <a:pPr lvl="2">
              <a:lnSpc>
                <a:spcPct val="120000"/>
              </a:lnSpc>
              <a:defRPr/>
            </a:pPr>
            <a:r>
              <a:rPr lang="de-DE" dirty="0"/>
              <a:t>Übertragung an diensthabenden </a:t>
            </a:r>
            <a:r>
              <a:rPr lang="de-DE" dirty="0" err="1" smtClean="0"/>
              <a:t>Oberärzt</a:t>
            </a:r>
            <a:r>
              <a:rPr lang="de-DE" dirty="0" smtClean="0"/>
              <a:t>*in </a:t>
            </a:r>
            <a:r>
              <a:rPr lang="de-DE" dirty="0"/>
              <a:t>nach Hause</a:t>
            </a:r>
          </a:p>
          <a:p>
            <a:pPr lvl="1" eaLnBrk="1" hangingPunct="1">
              <a:lnSpc>
                <a:spcPct val="120000"/>
              </a:lnSpc>
              <a:buFont typeface="Tahoma" charset="0"/>
              <a:buChar char="–"/>
              <a:defRPr/>
            </a:pPr>
            <a:r>
              <a:rPr lang="de-DE" dirty="0"/>
              <a:t>Notfallversorgung</a:t>
            </a:r>
          </a:p>
          <a:p>
            <a:pPr lvl="2" eaLnBrk="1" hangingPunct="1">
              <a:lnSpc>
                <a:spcPct val="120000"/>
              </a:lnSpc>
              <a:defRPr/>
            </a:pPr>
            <a:r>
              <a:rPr lang="de-DE" dirty="0"/>
              <a:t>Zeitnahe Entscheidung über weiteres Prozedere bei Notfällen durch Übertragung von Bildern an Spezialisten</a:t>
            </a:r>
          </a:p>
          <a:p>
            <a:pPr lvl="1" eaLnBrk="1" hangingPunct="1">
              <a:lnSpc>
                <a:spcPct val="120000"/>
              </a:lnSpc>
              <a:buFont typeface="Tahoma" charset="0"/>
              <a:buChar char="–"/>
              <a:defRPr/>
            </a:pPr>
            <a:r>
              <a:rPr lang="de-DE" dirty="0"/>
              <a:t>Teleradiologische Befundung</a:t>
            </a:r>
          </a:p>
          <a:p>
            <a:pPr lvl="2" eaLnBrk="1" hangingPunct="1">
              <a:lnSpc>
                <a:spcPct val="120000"/>
              </a:lnSpc>
              <a:defRPr/>
            </a:pPr>
            <a:r>
              <a:rPr lang="de-DE" dirty="0"/>
              <a:t>Komplette Befundung kleinerer Häuser durch Zentren</a:t>
            </a:r>
          </a:p>
          <a:p>
            <a:pPr lvl="1" eaLnBrk="1" hangingPunct="1">
              <a:lnSpc>
                <a:spcPct val="120000"/>
              </a:lnSpc>
              <a:buFont typeface="Tahoma" charset="0"/>
              <a:buChar char="–"/>
              <a:defRPr/>
            </a:pPr>
            <a:r>
              <a:rPr lang="de-DE" dirty="0"/>
              <a:t>Befundübermittlung an Überweiser</a:t>
            </a:r>
          </a:p>
          <a:p>
            <a:pPr lvl="1" eaLnBrk="1" hangingPunct="1">
              <a:lnSpc>
                <a:spcPct val="120000"/>
              </a:lnSpc>
              <a:buFont typeface="Tahoma" charset="0"/>
              <a:buChar char="–"/>
              <a:defRPr/>
            </a:pPr>
            <a:r>
              <a:rPr lang="de-DE" dirty="0"/>
              <a:t>Wissenschaftlicher Austausch</a:t>
            </a:r>
          </a:p>
        </p:txBody>
      </p:sp>
      <p:sp>
        <p:nvSpPr>
          <p:cNvPr id="2" name="Foliennummernplatzhalter 1"/>
          <p:cNvSpPr>
            <a:spLocks noGrp="1"/>
          </p:cNvSpPr>
          <p:nvPr>
            <p:ph type="sldNum" sz="quarter" idx="12"/>
          </p:nvPr>
        </p:nvSpPr>
        <p:spPr/>
        <p:txBody>
          <a:bodyPr/>
          <a:lstStyle/>
          <a:p>
            <a:fld id="{F409FF13-3F7B-496E-802A-D8B2EBC8656D}" type="slidenum">
              <a:rPr lang="de-DE" smtClean="0"/>
              <a:t>15</a:t>
            </a:fld>
            <a:endParaRPr lang="de-DE"/>
          </a:p>
        </p:txBody>
      </p:sp>
    </p:spTree>
    <p:extLst>
      <p:ext uri="{BB962C8B-B14F-4D97-AF65-F5344CB8AC3E}">
        <p14:creationId xmlns:p14="http://schemas.microsoft.com/office/powerpoint/2010/main" val="3296181454"/>
      </p:ext>
    </p:extLst>
  </p:cSld>
  <p:clrMapOvr>
    <a:masterClrMapping/>
  </p:clrMapOvr>
  <mc:AlternateContent xmlns:mc="http://schemas.openxmlformats.org/markup-compatibility/2006" xmlns:p14="http://schemas.microsoft.com/office/powerpoint/2010/main">
    <mc:Choice Requires="p14">
      <p:transition spd="slow" p14:dur="2000" advTm="274406"/>
    </mc:Choice>
    <mc:Fallback xmlns="">
      <p:transition spd="slow" advTm="27440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pPr eaLnBrk="1" hangingPunct="1">
              <a:defRPr/>
            </a:pPr>
            <a:r>
              <a:rPr lang="de-DE"/>
              <a:t>Beispiel</a:t>
            </a:r>
          </a:p>
        </p:txBody>
      </p:sp>
      <p:sp>
        <p:nvSpPr>
          <p:cNvPr id="429059" name="Rectangle 3"/>
          <p:cNvSpPr>
            <a:spLocks noGrp="1" noChangeArrowheads="1"/>
          </p:cNvSpPr>
          <p:nvPr>
            <p:ph type="body" idx="1"/>
          </p:nvPr>
        </p:nvSpPr>
        <p:spPr/>
        <p:txBody>
          <a:bodyPr/>
          <a:lstStyle/>
          <a:p>
            <a:pPr eaLnBrk="1" hangingPunct="1">
              <a:defRPr/>
            </a:pPr>
            <a:endParaRPr lang="de-DE"/>
          </a:p>
        </p:txBody>
      </p:sp>
      <p:pic>
        <p:nvPicPr>
          <p:cNvPr id="51204" name="Picture 6" descr="PACS Moni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844675"/>
            <a:ext cx="4868862"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fld id="{F409FF13-3F7B-496E-802A-D8B2EBC8656D}" type="slidenum">
              <a:rPr lang="de-DE" smtClean="0"/>
              <a:t>16</a:t>
            </a:fld>
            <a:endParaRPr lang="de-DE"/>
          </a:p>
        </p:txBody>
      </p:sp>
    </p:spTree>
    <p:extLst>
      <p:ext uri="{BB962C8B-B14F-4D97-AF65-F5344CB8AC3E}">
        <p14:creationId xmlns:p14="http://schemas.microsoft.com/office/powerpoint/2010/main" val="605743752"/>
      </p:ext>
    </p:extLst>
  </p:cSld>
  <p:clrMapOvr>
    <a:masterClrMapping/>
  </p:clrMapOvr>
  <mc:AlternateContent xmlns:mc="http://schemas.openxmlformats.org/markup-compatibility/2006" xmlns:p14="http://schemas.microsoft.com/office/powerpoint/2010/main">
    <mc:Choice Requires="p14">
      <p:transition spd="slow" p14:dur="2000" advTm="34210"/>
    </mc:Choice>
    <mc:Fallback xmlns="">
      <p:transition spd="slow" advTm="3421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7" name="Rectangle 3"/>
          <p:cNvSpPr>
            <a:spLocks noGrp="1" noChangeArrowheads="1"/>
          </p:cNvSpPr>
          <p:nvPr>
            <p:ph type="body" idx="1"/>
          </p:nvPr>
        </p:nvSpPr>
        <p:spPr>
          <a:xfrm>
            <a:off x="457200" y="1268413"/>
            <a:ext cx="8229600" cy="5400675"/>
          </a:xfrm>
        </p:spPr>
        <p:txBody>
          <a:bodyPr/>
          <a:lstStyle/>
          <a:p>
            <a:pPr eaLnBrk="1" hangingPunct="1">
              <a:defRPr/>
            </a:pPr>
            <a:r>
              <a:rPr lang="de-DE" dirty="0"/>
              <a:t>Vorteile der Teleradiologie</a:t>
            </a:r>
          </a:p>
          <a:p>
            <a:pPr lvl="1" eaLnBrk="1" hangingPunct="1">
              <a:buFont typeface="Tahoma" charset="0"/>
              <a:buChar char="–"/>
              <a:defRPr/>
            </a:pPr>
            <a:r>
              <a:rPr lang="de-DE" dirty="0"/>
              <a:t>Zugriff und Austausch von Bilddaten in ländlichen Gebieten</a:t>
            </a:r>
          </a:p>
          <a:p>
            <a:pPr lvl="1" eaLnBrk="1" hangingPunct="1">
              <a:buFont typeface="Tahoma" charset="0"/>
              <a:buChar char="–"/>
              <a:defRPr/>
            </a:pPr>
            <a:r>
              <a:rPr lang="de-DE" dirty="0"/>
              <a:t>Bilddatentransfer vom Allgemeinmediziner zum Spezialisten und umgekehrt </a:t>
            </a:r>
          </a:p>
          <a:p>
            <a:pPr lvl="1" eaLnBrk="1" hangingPunct="1">
              <a:buFont typeface="Tahoma" charset="0"/>
              <a:buChar char="–"/>
              <a:defRPr/>
            </a:pPr>
            <a:r>
              <a:rPr lang="de-DE" dirty="0"/>
              <a:t>Vermeidung Mehrfachuntersuchungen </a:t>
            </a:r>
          </a:p>
          <a:p>
            <a:pPr lvl="1" eaLnBrk="1" hangingPunct="1">
              <a:buFont typeface="Tahoma" charset="0"/>
              <a:buChar char="–"/>
              <a:defRPr/>
            </a:pPr>
            <a:r>
              <a:rPr lang="de-DE" dirty="0"/>
              <a:t>Reduktion gesundheitlicher Belastungen und Transportkosten</a:t>
            </a:r>
          </a:p>
          <a:p>
            <a:pPr lvl="1">
              <a:buFont typeface="Tahoma" charset="0"/>
              <a:buChar char="–"/>
              <a:defRPr/>
            </a:pPr>
            <a:r>
              <a:rPr lang="de-DE" dirty="0"/>
              <a:t>Zugriff auf Bildmaterial bei Notfallpatient*innen </a:t>
            </a:r>
          </a:p>
          <a:p>
            <a:pPr lvl="1">
              <a:buFont typeface="Tahoma" charset="0"/>
              <a:buChar char="–"/>
              <a:defRPr/>
            </a:pPr>
            <a:r>
              <a:rPr lang="de-DE" dirty="0"/>
              <a:t>Austausch von Bildmaterial für wissenschaftliche Kooperationen </a:t>
            </a:r>
          </a:p>
        </p:txBody>
      </p:sp>
      <p:sp>
        <p:nvSpPr>
          <p:cNvPr id="400389" name="Rectangle 5"/>
          <p:cNvSpPr>
            <a:spLocks noGrp="1" noChangeArrowheads="1"/>
          </p:cNvSpPr>
          <p:nvPr>
            <p:ph type="title"/>
          </p:nvPr>
        </p:nvSpPr>
        <p:spPr>
          <a:xfrm>
            <a:off x="0" y="0"/>
            <a:ext cx="9144000" cy="908050"/>
          </a:xfrm>
        </p:spPr>
        <p:txBody>
          <a:bodyPr/>
          <a:lstStyle/>
          <a:p>
            <a:pPr eaLnBrk="1" hangingPunct="1">
              <a:defRPr/>
            </a:pPr>
            <a:r>
              <a:rPr lang="de-DE" sz="4000" dirty="0"/>
              <a:t>Teleradiologie</a:t>
            </a:r>
          </a:p>
        </p:txBody>
      </p:sp>
      <p:sp>
        <p:nvSpPr>
          <p:cNvPr id="2" name="Foliennummernplatzhalter 1"/>
          <p:cNvSpPr>
            <a:spLocks noGrp="1"/>
          </p:cNvSpPr>
          <p:nvPr>
            <p:ph type="sldNum" sz="quarter" idx="12"/>
          </p:nvPr>
        </p:nvSpPr>
        <p:spPr/>
        <p:txBody>
          <a:bodyPr/>
          <a:lstStyle/>
          <a:p>
            <a:fld id="{F409FF13-3F7B-496E-802A-D8B2EBC8656D}" type="slidenum">
              <a:rPr lang="de-DE" smtClean="0"/>
              <a:t>17</a:t>
            </a:fld>
            <a:endParaRPr lang="de-DE"/>
          </a:p>
        </p:txBody>
      </p:sp>
    </p:spTree>
    <p:extLst>
      <p:ext uri="{BB962C8B-B14F-4D97-AF65-F5344CB8AC3E}">
        <p14:creationId xmlns:p14="http://schemas.microsoft.com/office/powerpoint/2010/main" val="2283084771"/>
      </p:ext>
    </p:extLst>
  </p:cSld>
  <p:clrMapOvr>
    <a:masterClrMapping/>
  </p:clrMapOvr>
  <mc:AlternateContent xmlns:mc="http://schemas.openxmlformats.org/markup-compatibility/2006" xmlns:p14="http://schemas.microsoft.com/office/powerpoint/2010/main">
    <mc:Choice Requires="p14">
      <p:transition spd="slow" p14:dur="2000" advTm="204014"/>
    </mc:Choice>
    <mc:Fallback xmlns="">
      <p:transition spd="slow" advTm="20401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pPr eaLnBrk="1" hangingPunct="1">
              <a:defRPr/>
            </a:pPr>
            <a:r>
              <a:rPr lang="de-DE"/>
              <a:t>Teleradiologie</a:t>
            </a:r>
          </a:p>
        </p:txBody>
      </p:sp>
      <p:sp>
        <p:nvSpPr>
          <p:cNvPr id="435203" name="Rectangle 3"/>
          <p:cNvSpPr>
            <a:spLocks noGrp="1" noChangeArrowheads="1"/>
          </p:cNvSpPr>
          <p:nvPr>
            <p:ph type="body" idx="1"/>
          </p:nvPr>
        </p:nvSpPr>
        <p:spPr>
          <a:xfrm>
            <a:off x="457200" y="1905000"/>
            <a:ext cx="8229600" cy="4953000"/>
          </a:xfrm>
        </p:spPr>
        <p:txBody>
          <a:bodyPr/>
          <a:lstStyle/>
          <a:p>
            <a:pPr eaLnBrk="1" hangingPunct="1">
              <a:lnSpc>
                <a:spcPct val="80000"/>
              </a:lnSpc>
              <a:defRPr/>
            </a:pPr>
            <a:r>
              <a:rPr lang="de-DE" sz="2400" dirty="0"/>
              <a:t>Beispiel CT</a:t>
            </a:r>
          </a:p>
          <a:p>
            <a:pPr lvl="1">
              <a:lnSpc>
                <a:spcPct val="80000"/>
              </a:lnSpc>
              <a:buFont typeface="Tahoma" charset="0"/>
              <a:buChar char="–"/>
              <a:defRPr/>
            </a:pPr>
            <a:r>
              <a:rPr lang="de-DE" sz="2000" dirty="0"/>
              <a:t>Hinweis: CT darf nur benutzt werden, wenn ein </a:t>
            </a:r>
            <a:r>
              <a:rPr lang="de-DE" sz="2000" dirty="0" err="1" smtClean="0"/>
              <a:t>Fachärzt</a:t>
            </a:r>
            <a:r>
              <a:rPr lang="de-DE" sz="2000" dirty="0" smtClean="0"/>
              <a:t>*in </a:t>
            </a:r>
            <a:r>
              <a:rPr lang="de-DE" sz="2000" dirty="0"/>
              <a:t>(Radiologe) die Befundung garantiert.</a:t>
            </a:r>
          </a:p>
          <a:p>
            <a:pPr lvl="1" eaLnBrk="1" hangingPunct="1">
              <a:lnSpc>
                <a:spcPct val="80000"/>
              </a:lnSpc>
              <a:buFont typeface="Tahoma" charset="0"/>
              <a:buChar char="–"/>
              <a:defRPr/>
            </a:pPr>
            <a:r>
              <a:rPr lang="de-DE" sz="2000" dirty="0"/>
              <a:t>Alternativen</a:t>
            </a:r>
          </a:p>
          <a:p>
            <a:pPr lvl="2" eaLnBrk="1" hangingPunct="1">
              <a:lnSpc>
                <a:spcPct val="80000"/>
              </a:lnSpc>
              <a:defRPr/>
            </a:pPr>
            <a:r>
              <a:rPr lang="de-DE" sz="1800" dirty="0"/>
              <a:t>Betrieb durch Krankenhaus</a:t>
            </a:r>
          </a:p>
          <a:p>
            <a:pPr lvl="2" eaLnBrk="1" hangingPunct="1">
              <a:lnSpc>
                <a:spcPct val="80000"/>
              </a:lnSpc>
              <a:defRPr/>
            </a:pPr>
            <a:r>
              <a:rPr lang="de-DE" sz="1800" dirty="0"/>
              <a:t>Fremdvergabe an auswärtige Institute</a:t>
            </a:r>
          </a:p>
          <a:p>
            <a:pPr lvl="3" eaLnBrk="1" hangingPunct="1">
              <a:lnSpc>
                <a:spcPct val="80000"/>
              </a:lnSpc>
              <a:buFont typeface="Tahoma" charset="0"/>
              <a:buChar char="–"/>
              <a:defRPr/>
            </a:pPr>
            <a:r>
              <a:rPr lang="de-DE" sz="1600" dirty="0"/>
              <a:t>Gerät wird vom Krankenhaus angeschafft</a:t>
            </a:r>
          </a:p>
          <a:p>
            <a:pPr lvl="3">
              <a:lnSpc>
                <a:spcPct val="80000"/>
              </a:lnSpc>
              <a:buFont typeface="Tahoma" charset="0"/>
              <a:buChar char="–"/>
              <a:defRPr/>
            </a:pPr>
            <a:r>
              <a:rPr lang="de-DE" sz="1600" dirty="0"/>
              <a:t>MTRA und </a:t>
            </a:r>
            <a:r>
              <a:rPr lang="de-DE" sz="1600" dirty="0" err="1"/>
              <a:t>Ärzt</a:t>
            </a:r>
            <a:r>
              <a:rPr lang="de-DE" sz="1600" dirty="0"/>
              <a:t>*in mit Strahlenschutzausbildung müssen vor Ort sein, aber kein Radiologie</a:t>
            </a:r>
          </a:p>
          <a:p>
            <a:pPr lvl="2" eaLnBrk="1" hangingPunct="1">
              <a:lnSpc>
                <a:spcPct val="80000"/>
              </a:lnSpc>
              <a:defRPr/>
            </a:pPr>
            <a:r>
              <a:rPr lang="de-DE" sz="1800" dirty="0"/>
              <a:t>Komplettlösung</a:t>
            </a:r>
          </a:p>
          <a:p>
            <a:pPr lvl="3" eaLnBrk="1" hangingPunct="1">
              <a:lnSpc>
                <a:spcPct val="80000"/>
              </a:lnSpc>
              <a:buFont typeface="Tahoma" charset="0"/>
              <a:buChar char="–"/>
              <a:defRPr/>
            </a:pPr>
            <a:r>
              <a:rPr lang="de-DE" sz="1600" dirty="0"/>
              <a:t>Gerät und MRTA werden vom </a:t>
            </a:r>
            <a:r>
              <a:rPr lang="de-DE" sz="1600" dirty="0" err="1" smtClean="0"/>
              <a:t>Befunder</a:t>
            </a:r>
            <a:r>
              <a:rPr lang="de-DE" sz="1600" dirty="0" smtClean="0"/>
              <a:t>*in </a:t>
            </a:r>
            <a:r>
              <a:rPr lang="de-DE" sz="1600" dirty="0"/>
              <a:t>gestellt</a:t>
            </a:r>
          </a:p>
          <a:p>
            <a:pPr lvl="3">
              <a:lnSpc>
                <a:spcPct val="80000"/>
              </a:lnSpc>
              <a:buFont typeface="Tahoma" charset="0"/>
              <a:buChar char="–"/>
              <a:defRPr/>
            </a:pPr>
            <a:r>
              <a:rPr lang="de-DE" sz="1600" dirty="0" err="1"/>
              <a:t>Ärzt</a:t>
            </a:r>
            <a:r>
              <a:rPr lang="de-DE" sz="1600" dirty="0"/>
              <a:t>*in mit Strahlenschutzausbildung vor Ort (macht ansonsten aber anderes)</a:t>
            </a:r>
          </a:p>
          <a:p>
            <a:pPr lvl="2" eaLnBrk="1" hangingPunct="1">
              <a:lnSpc>
                <a:spcPct val="80000"/>
              </a:lnSpc>
              <a:defRPr/>
            </a:pPr>
            <a:r>
              <a:rPr lang="de-DE" sz="1800" dirty="0"/>
              <a:t>Outsourcing</a:t>
            </a:r>
          </a:p>
          <a:p>
            <a:pPr lvl="3">
              <a:lnSpc>
                <a:spcPct val="80000"/>
              </a:lnSpc>
              <a:buFont typeface="Tahoma" charset="0"/>
              <a:buChar char="–"/>
              <a:defRPr/>
            </a:pPr>
            <a:r>
              <a:rPr lang="de-DE" sz="1600" dirty="0" smtClean="0"/>
              <a:t>Patient*in </a:t>
            </a:r>
            <a:r>
              <a:rPr lang="de-DE" sz="1600" dirty="0"/>
              <a:t>wird zum Outsourcing Partner gebracht</a:t>
            </a:r>
          </a:p>
          <a:p>
            <a:pPr lvl="1" eaLnBrk="1" hangingPunct="1">
              <a:lnSpc>
                <a:spcPct val="80000"/>
              </a:lnSpc>
              <a:buFont typeface="Tahoma" charset="0"/>
              <a:buChar char="–"/>
              <a:defRPr/>
            </a:pPr>
            <a:r>
              <a:rPr lang="de-DE" sz="2000" dirty="0"/>
              <a:t>Problem: Ausfallkonzept (was passiert, wenn Verbindung nicht funktioniert)?</a:t>
            </a:r>
          </a:p>
        </p:txBody>
      </p:sp>
      <p:sp>
        <p:nvSpPr>
          <p:cNvPr id="2" name="Foliennummernplatzhalter 1"/>
          <p:cNvSpPr>
            <a:spLocks noGrp="1"/>
          </p:cNvSpPr>
          <p:nvPr>
            <p:ph type="sldNum" sz="quarter" idx="12"/>
          </p:nvPr>
        </p:nvSpPr>
        <p:spPr/>
        <p:txBody>
          <a:bodyPr/>
          <a:lstStyle/>
          <a:p>
            <a:fld id="{F409FF13-3F7B-496E-802A-D8B2EBC8656D}" type="slidenum">
              <a:rPr lang="de-DE" smtClean="0"/>
              <a:t>18</a:t>
            </a:fld>
            <a:endParaRPr lang="de-DE"/>
          </a:p>
        </p:txBody>
      </p:sp>
    </p:spTree>
    <p:extLst>
      <p:ext uri="{BB962C8B-B14F-4D97-AF65-F5344CB8AC3E}">
        <p14:creationId xmlns:p14="http://schemas.microsoft.com/office/powerpoint/2010/main" val="2775195647"/>
      </p:ext>
    </p:extLst>
  </p:cSld>
  <p:clrMapOvr>
    <a:masterClrMapping/>
  </p:clrMapOvr>
  <mc:AlternateContent xmlns:mc="http://schemas.openxmlformats.org/markup-compatibility/2006" xmlns:p14="http://schemas.microsoft.com/office/powerpoint/2010/main">
    <mc:Choice Requires="p14">
      <p:transition spd="slow" p14:dur="2000" advTm="194682"/>
    </mc:Choice>
    <mc:Fallback xmlns="">
      <p:transition spd="slow" advTm="19468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DE" dirty="0"/>
              <a:t>Teleneurologie</a:t>
            </a:r>
          </a:p>
        </p:txBody>
      </p:sp>
      <p:sp>
        <p:nvSpPr>
          <p:cNvPr id="3" name="Inhaltsplatzhalter 2"/>
          <p:cNvSpPr>
            <a:spLocks noGrp="1"/>
          </p:cNvSpPr>
          <p:nvPr>
            <p:ph idx="1"/>
          </p:nvPr>
        </p:nvSpPr>
        <p:spPr>
          <a:xfrm>
            <a:off x="457200" y="1905000"/>
            <a:ext cx="8229600" cy="4692650"/>
          </a:xfrm>
        </p:spPr>
        <p:txBody>
          <a:bodyPr>
            <a:normAutofit fontScale="77500" lnSpcReduction="20000"/>
          </a:bodyPr>
          <a:lstStyle/>
          <a:p>
            <a:pPr eaLnBrk="1" hangingPunct="1">
              <a:lnSpc>
                <a:spcPts val="2600"/>
              </a:lnSpc>
              <a:buFont typeface="Wingdings" pitchFamily="2" charset="2"/>
              <a:buChar char="§"/>
              <a:defRPr/>
            </a:pPr>
            <a:r>
              <a:rPr lang="de-DE" dirty="0"/>
              <a:t>Schlaganfall: </a:t>
            </a:r>
          </a:p>
          <a:p>
            <a:pPr lvl="1" eaLnBrk="1" hangingPunct="1">
              <a:lnSpc>
                <a:spcPts val="2600"/>
              </a:lnSpc>
              <a:buFont typeface="Wingdings" pitchFamily="2" charset="2"/>
              <a:buChar char="§"/>
              <a:defRPr/>
            </a:pPr>
            <a:r>
              <a:rPr lang="de-DE" dirty="0"/>
              <a:t>BRD: 250.000 p.a., Platz 3 Todesursachen, geschätzte Kosten 8 Milliarden Euro p.a.</a:t>
            </a:r>
          </a:p>
          <a:p>
            <a:pPr lvl="1" eaLnBrk="1" hangingPunct="1">
              <a:lnSpc>
                <a:spcPts val="2600"/>
              </a:lnSpc>
              <a:buFont typeface="Wingdings" pitchFamily="2" charset="2"/>
              <a:buChar char="§"/>
              <a:defRPr/>
            </a:pPr>
            <a:r>
              <a:rPr lang="de-DE" dirty="0" err="1"/>
              <a:t>Stroke</a:t>
            </a:r>
            <a:r>
              <a:rPr lang="de-DE" dirty="0"/>
              <a:t> Unit: spezialisierte Intensivstation</a:t>
            </a:r>
          </a:p>
          <a:p>
            <a:pPr lvl="2" eaLnBrk="1" hangingPunct="1">
              <a:lnSpc>
                <a:spcPts val="2600"/>
              </a:lnSpc>
              <a:buFont typeface="Wingdings" pitchFamily="2" charset="2"/>
              <a:buChar char="§"/>
              <a:defRPr/>
            </a:pPr>
            <a:r>
              <a:rPr lang="de-DE" dirty="0"/>
              <a:t>200 </a:t>
            </a:r>
            <a:r>
              <a:rPr lang="de-DE" dirty="0" err="1"/>
              <a:t>Stroke</a:t>
            </a:r>
            <a:r>
              <a:rPr lang="de-DE" dirty="0"/>
              <a:t> Units </a:t>
            </a:r>
          </a:p>
          <a:p>
            <a:pPr lvl="2" eaLnBrk="1" hangingPunct="1">
              <a:lnSpc>
                <a:spcPts val="2600"/>
              </a:lnSpc>
              <a:buFont typeface="Wingdings" pitchFamily="2" charset="2"/>
              <a:buChar char="§"/>
              <a:defRPr/>
            </a:pPr>
            <a:r>
              <a:rPr lang="de-DE" dirty="0"/>
              <a:t>60 % aller Schlaganfälle</a:t>
            </a:r>
          </a:p>
          <a:p>
            <a:pPr lvl="1" eaLnBrk="1" hangingPunct="1">
              <a:lnSpc>
                <a:spcPts val="2600"/>
              </a:lnSpc>
              <a:buFont typeface="Wingdings" pitchFamily="2" charset="2"/>
              <a:buChar char="§"/>
              <a:defRPr/>
            </a:pPr>
            <a:r>
              <a:rPr lang="de-DE" dirty="0"/>
              <a:t>Behandlung</a:t>
            </a:r>
          </a:p>
          <a:p>
            <a:pPr lvl="2" eaLnBrk="1" hangingPunct="1">
              <a:lnSpc>
                <a:spcPts val="2600"/>
              </a:lnSpc>
              <a:buFont typeface="Wingdings" pitchFamily="2" charset="2"/>
              <a:buChar char="§"/>
              <a:defRPr/>
            </a:pPr>
            <a:r>
              <a:rPr lang="de-DE" dirty="0"/>
              <a:t>Hirninfarkt: </a:t>
            </a:r>
            <a:r>
              <a:rPr lang="de-DE" dirty="0" err="1"/>
              <a:t>Lyse</a:t>
            </a:r>
            <a:endParaRPr lang="de-DE" dirty="0"/>
          </a:p>
          <a:p>
            <a:pPr lvl="2" eaLnBrk="1" hangingPunct="1">
              <a:lnSpc>
                <a:spcPts val="2600"/>
              </a:lnSpc>
              <a:buFont typeface="Wingdings" pitchFamily="2" charset="2"/>
              <a:buChar char="§"/>
              <a:defRPr/>
            </a:pPr>
            <a:r>
              <a:rPr lang="de-DE" dirty="0"/>
              <a:t>Hirnblutung: keine </a:t>
            </a:r>
            <a:r>
              <a:rPr lang="de-DE" dirty="0" err="1"/>
              <a:t>Lyse</a:t>
            </a:r>
            <a:endParaRPr lang="de-DE" dirty="0"/>
          </a:p>
          <a:p>
            <a:pPr lvl="1" eaLnBrk="1" hangingPunct="1">
              <a:lnSpc>
                <a:spcPts val="2600"/>
              </a:lnSpc>
              <a:buFont typeface="Wingdings" pitchFamily="2" charset="2"/>
              <a:buChar char="§"/>
              <a:defRPr/>
            </a:pPr>
            <a:r>
              <a:rPr lang="de-DE" dirty="0"/>
              <a:t>Dilemma: </a:t>
            </a:r>
          </a:p>
          <a:p>
            <a:pPr lvl="2" eaLnBrk="1" hangingPunct="1">
              <a:lnSpc>
                <a:spcPts val="2600"/>
              </a:lnSpc>
              <a:buFont typeface="Wingdings" pitchFamily="2" charset="2"/>
              <a:buChar char="§"/>
              <a:defRPr/>
            </a:pPr>
            <a:r>
              <a:rPr lang="de-DE" dirty="0"/>
              <a:t>Es muss schnell gehen: &lt; 3 h</a:t>
            </a:r>
          </a:p>
          <a:p>
            <a:pPr lvl="2" eaLnBrk="1" hangingPunct="1">
              <a:lnSpc>
                <a:spcPts val="2600"/>
              </a:lnSpc>
              <a:buFont typeface="Wingdings" pitchFamily="2" charset="2"/>
              <a:buChar char="§"/>
              <a:defRPr/>
            </a:pPr>
            <a:r>
              <a:rPr lang="de-DE" dirty="0"/>
              <a:t>Spezialist muss entscheiden: lange Wege zur </a:t>
            </a:r>
            <a:r>
              <a:rPr lang="de-DE" dirty="0" err="1"/>
              <a:t>Stroke</a:t>
            </a:r>
            <a:r>
              <a:rPr lang="de-DE" dirty="0"/>
              <a:t> Unit</a:t>
            </a:r>
          </a:p>
          <a:p>
            <a:pPr eaLnBrk="1" hangingPunct="1">
              <a:defRPr/>
            </a:pPr>
            <a:endParaRPr lang="de-DE" dirty="0"/>
          </a:p>
        </p:txBody>
      </p:sp>
      <p:sp>
        <p:nvSpPr>
          <p:cNvPr id="4" name="Foliennummernplatzhalter 3"/>
          <p:cNvSpPr>
            <a:spLocks noGrp="1"/>
          </p:cNvSpPr>
          <p:nvPr>
            <p:ph type="sldNum" sz="quarter" idx="12"/>
          </p:nvPr>
        </p:nvSpPr>
        <p:spPr/>
        <p:txBody>
          <a:bodyPr/>
          <a:lstStyle/>
          <a:p>
            <a:fld id="{F409FF13-3F7B-496E-802A-D8B2EBC8656D}" type="slidenum">
              <a:rPr lang="de-DE" smtClean="0"/>
              <a:t>19</a:t>
            </a:fld>
            <a:endParaRPr lang="de-DE"/>
          </a:p>
        </p:txBody>
      </p:sp>
    </p:spTree>
    <p:extLst>
      <p:ext uri="{BB962C8B-B14F-4D97-AF65-F5344CB8AC3E}">
        <p14:creationId xmlns:p14="http://schemas.microsoft.com/office/powerpoint/2010/main" val="3225316846"/>
      </p:ext>
    </p:extLst>
  </p:cSld>
  <p:clrMapOvr>
    <a:masterClrMapping/>
  </p:clrMapOvr>
  <mc:AlternateContent xmlns:mc="http://schemas.openxmlformats.org/markup-compatibility/2006" xmlns:p14="http://schemas.microsoft.com/office/powerpoint/2010/main">
    <mc:Choice Requires="p14">
      <p:transition spd="slow" p14:dur="2000" advTm="154225"/>
    </mc:Choice>
    <mc:Fallback xmlns="">
      <p:transition spd="slow" advTm="15422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23850" y="0"/>
            <a:ext cx="8229600" cy="1384300"/>
          </a:xfrm>
        </p:spPr>
        <p:txBody>
          <a:bodyPr/>
          <a:lstStyle/>
          <a:p>
            <a:pPr eaLnBrk="1" hangingPunct="1">
              <a:defRPr/>
            </a:pPr>
            <a:r>
              <a:rPr lang="de-DE"/>
              <a:t>Gliederung</a:t>
            </a:r>
          </a:p>
        </p:txBody>
      </p:sp>
      <p:sp>
        <p:nvSpPr>
          <p:cNvPr id="210947" name="Rectangle 3"/>
          <p:cNvSpPr>
            <a:spLocks noGrp="1" noChangeArrowheads="1"/>
          </p:cNvSpPr>
          <p:nvPr>
            <p:ph type="body" idx="1"/>
          </p:nvPr>
        </p:nvSpPr>
        <p:spPr>
          <a:xfrm>
            <a:off x="457200" y="1196975"/>
            <a:ext cx="8229600" cy="5661025"/>
          </a:xfrm>
        </p:spPr>
        <p:txBody>
          <a:bodyPr>
            <a:normAutofit/>
          </a:bodyPr>
          <a:lstStyle/>
          <a:p>
            <a:pPr eaLnBrk="1" hangingPunct="1">
              <a:buFontTx/>
              <a:buNone/>
              <a:defRPr/>
            </a:pPr>
            <a:r>
              <a:rPr lang="de-DE" b="1" dirty="0"/>
              <a:t>1.3 Digital Health</a:t>
            </a:r>
          </a:p>
          <a:p>
            <a:pPr eaLnBrk="1" hangingPunct="1">
              <a:buFontTx/>
              <a:buNone/>
              <a:defRPr/>
            </a:pPr>
            <a:r>
              <a:rPr lang="de-DE" b="1" dirty="0"/>
              <a:t>	</a:t>
            </a:r>
            <a:r>
              <a:rPr lang="de-DE" dirty="0"/>
              <a:t>1.3.1 Überblick</a:t>
            </a:r>
          </a:p>
          <a:p>
            <a:pPr eaLnBrk="1" hangingPunct="1">
              <a:buFontTx/>
              <a:buNone/>
              <a:defRPr/>
            </a:pPr>
            <a:r>
              <a:rPr lang="de-DE" dirty="0"/>
              <a:t>	1.3.2 Patientenakte</a:t>
            </a:r>
          </a:p>
          <a:p>
            <a:pPr eaLnBrk="1" hangingPunct="1">
              <a:buFontTx/>
              <a:buNone/>
              <a:defRPr/>
            </a:pPr>
            <a:r>
              <a:rPr lang="de-DE" dirty="0"/>
              <a:t>	1.3.3 Robotik</a:t>
            </a:r>
          </a:p>
          <a:p>
            <a:pPr eaLnBrk="1" hangingPunct="1">
              <a:buFontTx/>
              <a:buNone/>
              <a:defRPr/>
            </a:pPr>
            <a:r>
              <a:rPr lang="de-DE" dirty="0"/>
              <a:t>	</a:t>
            </a:r>
            <a:r>
              <a:rPr lang="de-DE" b="1" dirty="0"/>
              <a:t>1.3.4 Telematik</a:t>
            </a:r>
          </a:p>
          <a:p>
            <a:pPr eaLnBrk="1" hangingPunct="1">
              <a:buFontTx/>
              <a:buNone/>
              <a:defRPr/>
            </a:pPr>
            <a:r>
              <a:rPr lang="de-DE" dirty="0"/>
              <a:t>	1.3.5 Datenträgeraustausch (DTA) </a:t>
            </a:r>
          </a:p>
          <a:p>
            <a:pPr eaLnBrk="1" hangingPunct="1">
              <a:buFontTx/>
              <a:buNone/>
              <a:defRPr/>
            </a:pPr>
            <a:r>
              <a:rPr lang="de-DE" dirty="0"/>
              <a:t>	1.3.6 Materialwirtschaft</a:t>
            </a:r>
          </a:p>
          <a:p>
            <a:pPr eaLnBrk="1" hangingPunct="1">
              <a:buFontTx/>
              <a:buNone/>
              <a:defRPr/>
            </a:pPr>
            <a:r>
              <a:rPr lang="de-DE" dirty="0"/>
              <a:t>	1.3.7 Wissensbasierte Diagnose- und Therapieunterstützung</a:t>
            </a:r>
          </a:p>
        </p:txBody>
      </p:sp>
      <p:sp>
        <p:nvSpPr>
          <p:cNvPr id="2" name="Foliennummernplatzhalter 1"/>
          <p:cNvSpPr>
            <a:spLocks noGrp="1"/>
          </p:cNvSpPr>
          <p:nvPr>
            <p:ph type="sldNum" sz="quarter" idx="12"/>
          </p:nvPr>
        </p:nvSpPr>
        <p:spPr/>
        <p:txBody>
          <a:bodyPr/>
          <a:lstStyle/>
          <a:p>
            <a:fld id="{F409FF13-3F7B-496E-802A-D8B2EBC8656D}" type="slidenum">
              <a:rPr lang="de-DE" smtClean="0"/>
              <a:t>2</a:t>
            </a:fld>
            <a:endParaRPr lang="de-DE"/>
          </a:p>
        </p:txBody>
      </p:sp>
    </p:spTree>
    <p:extLst>
      <p:ext uri="{BB962C8B-B14F-4D97-AF65-F5344CB8AC3E}">
        <p14:creationId xmlns:p14="http://schemas.microsoft.com/office/powerpoint/2010/main" val="370295976"/>
      </p:ext>
    </p:extLst>
  </p:cSld>
  <p:clrMapOvr>
    <a:masterClrMapping/>
  </p:clrMapOvr>
  <mc:AlternateContent xmlns:mc="http://schemas.openxmlformats.org/markup-compatibility/2006" xmlns:p14="http://schemas.microsoft.com/office/powerpoint/2010/main">
    <mc:Choice Requires="p14">
      <p:transition spd="slow" p14:dur="2000" advTm="29237"/>
    </mc:Choice>
    <mc:Fallback xmlns="">
      <p:transition spd="slow" advTm="2923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bwMode="auto">
          <a:xfrm>
            <a:off x="1857375" y="857250"/>
            <a:ext cx="7085013" cy="928688"/>
          </a:xfrm>
          <a:prstGeom prst="rect">
            <a:avLst/>
          </a:prstGeom>
          <a:noFill/>
          <a:ln w="9525">
            <a:noFill/>
            <a:miter lim="800000"/>
            <a:headEnd/>
            <a:tailEnd/>
          </a:ln>
        </p:spPr>
        <p:txBody>
          <a:bodyPr anchor="ctr"/>
          <a:lstStyle/>
          <a:p>
            <a:pPr algn="ctr" eaLnBrk="0" hangingPunct="0">
              <a:defRPr/>
            </a:pPr>
            <a:r>
              <a:rPr lang="de-DE" sz="3200" b="1" dirty="0">
                <a:solidFill>
                  <a:srgbClr val="0099CC"/>
                </a:solidFill>
                <a:latin typeface="Arial Rounded MT Bold" pitchFamily="34" charset="0"/>
                <a:ea typeface="+mj-ea"/>
                <a:cs typeface="Arial" charset="0"/>
              </a:rPr>
              <a:t>Systemfamilie VIMED</a:t>
            </a:r>
            <a:r>
              <a:rPr lang="de-DE" sz="3200" b="1" baseline="30000" dirty="0">
                <a:solidFill>
                  <a:srgbClr val="0099CC"/>
                </a:solidFill>
                <a:latin typeface="Arial Rounded MT Bold" pitchFamily="34" charset="0"/>
                <a:ea typeface="+mj-ea"/>
                <a:cs typeface="Arial" charset="0"/>
              </a:rPr>
              <a:t>®</a:t>
            </a:r>
            <a:r>
              <a:rPr lang="de-DE" sz="3200" b="1" dirty="0">
                <a:solidFill>
                  <a:srgbClr val="0099CC"/>
                </a:solidFill>
                <a:latin typeface="Arial Rounded MT Bold" pitchFamily="34" charset="0"/>
                <a:ea typeface="+mj-ea"/>
                <a:cs typeface="Arial" charset="0"/>
              </a:rPr>
              <a:t> 2000</a:t>
            </a:r>
          </a:p>
        </p:txBody>
      </p:sp>
      <p:pic>
        <p:nvPicPr>
          <p:cNvPr id="56323" name="Picture 7"/>
          <p:cNvPicPr>
            <a:picLocks noChangeAspect="1" noChangeArrowheads="1"/>
          </p:cNvPicPr>
          <p:nvPr/>
        </p:nvPicPr>
        <p:blipFill>
          <a:blip r:embed="rId2">
            <a:extLst>
              <a:ext uri="{28A0092B-C50C-407E-A947-70E740481C1C}">
                <a14:useLocalDpi xmlns:a14="http://schemas.microsoft.com/office/drawing/2010/main" val="0"/>
              </a:ext>
            </a:extLst>
          </a:blip>
          <a:srcRect r="3435"/>
          <a:stretch>
            <a:fillRect/>
          </a:stretch>
        </p:blipFill>
        <p:spPr bwMode="auto">
          <a:xfrm>
            <a:off x="6786563" y="1714500"/>
            <a:ext cx="1876425"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093788"/>
            <a:ext cx="15890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205038"/>
            <a:ext cx="3195638"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12"/>
          <p:cNvSpPr txBox="1">
            <a:spLocks noChangeArrowheads="1"/>
          </p:cNvSpPr>
          <p:nvPr/>
        </p:nvSpPr>
        <p:spPr bwMode="auto">
          <a:xfrm>
            <a:off x="2484438" y="5084763"/>
            <a:ext cx="3600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de-DE" sz="1400">
                <a:solidFill>
                  <a:srgbClr val="0099CC"/>
                </a:solidFill>
                <a:latin typeface="Arial Rounded MT Bold" pitchFamily="34" charset="0"/>
              </a:rPr>
              <a:t>VIMED</a:t>
            </a:r>
            <a:r>
              <a:rPr lang="de-DE" sz="1400" baseline="30000">
                <a:solidFill>
                  <a:srgbClr val="0099CC"/>
                </a:solidFill>
                <a:latin typeface="Arial Rounded MT Bold" pitchFamily="34" charset="0"/>
                <a:cs typeface="Arial" pitchFamily="34" charset="0"/>
              </a:rPr>
              <a:t>®</a:t>
            </a:r>
            <a:r>
              <a:rPr lang="de-DE" sz="1400">
                <a:solidFill>
                  <a:srgbClr val="0099CC"/>
                </a:solidFill>
                <a:latin typeface="Arial Rounded MT Bold" pitchFamily="34" charset="0"/>
              </a:rPr>
              <a:t> DOC</a:t>
            </a:r>
          </a:p>
        </p:txBody>
      </p:sp>
      <p:sp>
        <p:nvSpPr>
          <p:cNvPr id="56327" name="Text Box 18"/>
          <p:cNvSpPr txBox="1">
            <a:spLocks noChangeArrowheads="1"/>
          </p:cNvSpPr>
          <p:nvPr/>
        </p:nvSpPr>
        <p:spPr bwMode="auto">
          <a:xfrm>
            <a:off x="5292725" y="6021388"/>
            <a:ext cx="2279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de-DE" sz="1400">
                <a:solidFill>
                  <a:srgbClr val="0099CC"/>
                </a:solidFill>
                <a:latin typeface="Arial Rounded MT Bold" pitchFamily="34" charset="0"/>
              </a:rPr>
              <a:t>VIMED</a:t>
            </a:r>
            <a:r>
              <a:rPr lang="de-DE" sz="1400" baseline="30000">
                <a:solidFill>
                  <a:srgbClr val="0099CC"/>
                </a:solidFill>
                <a:latin typeface="Arial Rounded MT Bold" pitchFamily="34" charset="0"/>
                <a:cs typeface="Arial" pitchFamily="34" charset="0"/>
              </a:rPr>
              <a:t>®</a:t>
            </a:r>
            <a:r>
              <a:rPr lang="de-DE" sz="1400">
                <a:solidFill>
                  <a:srgbClr val="0099CC"/>
                </a:solidFill>
                <a:latin typeface="Arial Rounded MT Bold" pitchFamily="34" charset="0"/>
              </a:rPr>
              <a:t> TELEDOC</a:t>
            </a:r>
          </a:p>
        </p:txBody>
      </p:sp>
      <p:pic>
        <p:nvPicPr>
          <p:cNvPr id="56328" name="Picture 22" descr="vimed-doc-basic-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2481263"/>
            <a:ext cx="223043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Rectangle 23"/>
          <p:cNvSpPr>
            <a:spLocks noChangeArrowheads="1"/>
          </p:cNvSpPr>
          <p:nvPr/>
        </p:nvSpPr>
        <p:spPr bwMode="auto">
          <a:xfrm>
            <a:off x="4357688" y="4000500"/>
            <a:ext cx="2081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1400">
                <a:solidFill>
                  <a:srgbClr val="0099CC"/>
                </a:solidFill>
                <a:latin typeface="Arial Rounded MT Bold" pitchFamily="34" charset="0"/>
              </a:rPr>
              <a:t>VIMED® DOC BASIC</a:t>
            </a:r>
          </a:p>
        </p:txBody>
      </p:sp>
      <p:sp>
        <p:nvSpPr>
          <p:cNvPr id="20" name="Foliennummernplatzhalter 5"/>
          <p:cNvSpPr txBox="1">
            <a:spLocks noGrp="1"/>
          </p:cNvSpPr>
          <p:nvPr/>
        </p:nvSpPr>
        <p:spPr>
          <a:xfrm>
            <a:off x="7643813" y="6492875"/>
            <a:ext cx="1214437" cy="365125"/>
          </a:xfrm>
          <a:prstGeom prst="rect">
            <a:avLst/>
          </a:prstGeom>
          <a:noFill/>
        </p:spPr>
        <p:txBody>
          <a:bodyPr anchor="ctr"/>
          <a:lstStyle>
            <a:lvl1pPr>
              <a:defRPr/>
            </a:lvl1pPr>
          </a:lstStyle>
          <a:p>
            <a:pPr algn="r" fontAlgn="auto">
              <a:spcBef>
                <a:spcPts val="0"/>
              </a:spcBef>
              <a:spcAft>
                <a:spcPts val="0"/>
              </a:spcAft>
              <a:defRPr/>
            </a:pPr>
            <a:fld id="{C58F1248-0ACA-413F-9C8E-C4E7BA9D8700}" type="slidenum">
              <a:rPr lang="de-DE" sz="1200">
                <a:solidFill>
                  <a:schemeClr val="bg2">
                    <a:lumMod val="50000"/>
                  </a:schemeClr>
                </a:solidFill>
                <a:latin typeface="+mn-lt"/>
              </a:rPr>
              <a:pPr algn="r" fontAlgn="auto">
                <a:spcBef>
                  <a:spcPts val="0"/>
                </a:spcBef>
                <a:spcAft>
                  <a:spcPts val="0"/>
                </a:spcAft>
                <a:defRPr/>
              </a:pPr>
              <a:t>20</a:t>
            </a:fld>
            <a:endParaRPr lang="de-DE" sz="1200" dirty="0">
              <a:solidFill>
                <a:schemeClr val="bg2">
                  <a:lumMod val="50000"/>
                </a:schemeClr>
              </a:solidFill>
              <a:latin typeface="+mn-lt"/>
            </a:endParaRPr>
          </a:p>
        </p:txBody>
      </p:sp>
      <p:sp>
        <p:nvSpPr>
          <p:cNvPr id="2" name="Foliennummernplatzhalter 1"/>
          <p:cNvSpPr>
            <a:spLocks noGrp="1"/>
          </p:cNvSpPr>
          <p:nvPr>
            <p:ph type="sldNum" sz="quarter" idx="12"/>
          </p:nvPr>
        </p:nvSpPr>
        <p:spPr/>
        <p:txBody>
          <a:bodyPr/>
          <a:lstStyle/>
          <a:p>
            <a:fld id="{F409FF13-3F7B-496E-802A-D8B2EBC8656D}" type="slidenum">
              <a:rPr lang="de-DE" smtClean="0"/>
              <a:t>20</a:t>
            </a:fld>
            <a:endParaRPr lang="de-DE"/>
          </a:p>
        </p:txBody>
      </p:sp>
    </p:spTree>
    <p:extLst>
      <p:ext uri="{BB962C8B-B14F-4D97-AF65-F5344CB8AC3E}">
        <p14:creationId xmlns:p14="http://schemas.microsoft.com/office/powerpoint/2010/main" val="1918637338"/>
      </p:ext>
    </p:extLst>
  </p:cSld>
  <p:clrMapOvr>
    <a:masterClrMapping/>
  </p:clrMapOvr>
  <p:transition advTm="38072"/>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Tele-</a:t>
            </a:r>
            <a:r>
              <a:rPr lang="en-US" dirty="0" err="1"/>
              <a:t>Behandlung</a:t>
            </a:r>
            <a:endParaRPr lang="en-US" dirty="0"/>
          </a:p>
        </p:txBody>
      </p:sp>
      <p:sp>
        <p:nvSpPr>
          <p:cNvPr id="3" name="Inhaltsplatzhalter 2"/>
          <p:cNvSpPr>
            <a:spLocks noGrp="1"/>
          </p:cNvSpPr>
          <p:nvPr>
            <p:ph idx="1"/>
          </p:nvPr>
        </p:nvSpPr>
        <p:spPr/>
        <p:txBody>
          <a:bodyPr>
            <a:normAutofit fontScale="85000" lnSpcReduction="20000"/>
          </a:bodyPr>
          <a:lstStyle/>
          <a:p>
            <a:r>
              <a:rPr lang="de-DE" dirty="0"/>
              <a:t>Beispiel: </a:t>
            </a:r>
            <a:r>
              <a:rPr lang="de-DE" dirty="0" err="1"/>
              <a:t>Zava</a:t>
            </a:r>
            <a:r>
              <a:rPr lang="de-DE" dirty="0"/>
              <a:t> (früher: Dr. Ed) (www.zavamed.com/de/)</a:t>
            </a:r>
          </a:p>
          <a:p>
            <a:pPr lvl="1"/>
            <a:r>
              <a:rPr lang="de-DE" dirty="0"/>
              <a:t>Arztpraxis, die ausschließlich im Internet existiert</a:t>
            </a:r>
          </a:p>
          <a:p>
            <a:pPr lvl="2"/>
            <a:r>
              <a:rPr lang="de-DE" dirty="0"/>
              <a:t>Keine Versorgung von Notfällen, Schwangeren, Kindern</a:t>
            </a:r>
          </a:p>
          <a:p>
            <a:pPr lvl="2"/>
            <a:r>
              <a:rPr lang="de-DE" dirty="0"/>
              <a:t>Primär Chronisch-Kranke (z.B. Folgerezepte)</a:t>
            </a:r>
          </a:p>
          <a:p>
            <a:pPr lvl="1"/>
            <a:r>
              <a:rPr lang="de-DE" dirty="0"/>
              <a:t>Seit 2012</a:t>
            </a:r>
          </a:p>
          <a:p>
            <a:pPr lvl="1"/>
            <a:r>
              <a:rPr lang="de-DE" dirty="0"/>
              <a:t>50.000 Patient*innen</a:t>
            </a:r>
          </a:p>
          <a:p>
            <a:pPr lvl="1"/>
            <a:r>
              <a:rPr lang="de-DE" dirty="0"/>
              <a:t>400-500 pro Tag</a:t>
            </a:r>
          </a:p>
          <a:p>
            <a:pPr lvl="1"/>
            <a:r>
              <a:rPr lang="de-DE" dirty="0"/>
              <a:t>Kunden:</a:t>
            </a:r>
          </a:p>
          <a:p>
            <a:pPr lvl="2"/>
            <a:r>
              <a:rPr lang="de-DE" dirty="0"/>
              <a:t>England (75 %)</a:t>
            </a:r>
          </a:p>
          <a:p>
            <a:r>
              <a:rPr lang="de-DE" dirty="0"/>
              <a:t>Früher: Fernbehandlungsverbot</a:t>
            </a:r>
          </a:p>
          <a:p>
            <a:pPr lvl="1"/>
            <a:r>
              <a:rPr lang="de-DE" dirty="0"/>
              <a:t>Derzeit: Übergangszeit (unterschiedlich nach Bundesländern)</a:t>
            </a:r>
          </a:p>
          <a:p>
            <a:pPr lvl="1"/>
            <a:endParaRPr lang="en-US" dirty="0"/>
          </a:p>
        </p:txBody>
      </p:sp>
      <p:sp>
        <p:nvSpPr>
          <p:cNvPr id="4" name="Foliennummernplatzhalter 3">
            <a:extLst>
              <a:ext uri="{FF2B5EF4-FFF2-40B4-BE49-F238E27FC236}">
                <a16:creationId xmlns:a16="http://schemas.microsoft.com/office/drawing/2014/main" xmlns="" id="{0B4703BC-BB22-44C7-9730-D79395DE39CE}"/>
              </a:ext>
            </a:extLst>
          </p:cNvPr>
          <p:cNvSpPr>
            <a:spLocks noGrp="1"/>
          </p:cNvSpPr>
          <p:nvPr>
            <p:ph type="sldNum" sz="quarter" idx="12"/>
          </p:nvPr>
        </p:nvSpPr>
        <p:spPr/>
        <p:txBody>
          <a:bodyPr/>
          <a:lstStyle/>
          <a:p>
            <a:fld id="{F409FF13-3F7B-496E-802A-D8B2EBC8656D}" type="slidenum">
              <a:rPr lang="de-DE" smtClean="0"/>
              <a:t>21</a:t>
            </a:fld>
            <a:endParaRPr lang="de-DE"/>
          </a:p>
        </p:txBody>
      </p:sp>
    </p:spTree>
    <p:extLst>
      <p:ext uri="{BB962C8B-B14F-4D97-AF65-F5344CB8AC3E}">
        <p14:creationId xmlns:p14="http://schemas.microsoft.com/office/powerpoint/2010/main" val="1586463335"/>
      </p:ext>
    </p:extLst>
  </p:cSld>
  <p:clrMapOvr>
    <a:masterClrMapping/>
  </p:clrMapOvr>
  <mc:AlternateContent xmlns:mc="http://schemas.openxmlformats.org/markup-compatibility/2006" xmlns:p14="http://schemas.microsoft.com/office/powerpoint/2010/main">
    <mc:Choice Requires="p14">
      <p:transition spd="slow" p14:dur="2000" advTm="174296"/>
    </mc:Choice>
    <mc:Fallback xmlns="">
      <p:transition spd="slow" advTm="17429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Fernbehandlung</a:t>
            </a:r>
          </a:p>
        </p:txBody>
      </p:sp>
      <p:sp>
        <p:nvSpPr>
          <p:cNvPr id="3" name="Inhaltsplatzhalter 2"/>
          <p:cNvSpPr>
            <a:spLocks noGrp="1"/>
          </p:cNvSpPr>
          <p:nvPr>
            <p:ph idx="1"/>
          </p:nvPr>
        </p:nvSpPr>
        <p:spPr/>
        <p:txBody>
          <a:bodyPr>
            <a:normAutofit fontScale="85000" lnSpcReduction="10000"/>
          </a:bodyPr>
          <a:lstStyle/>
          <a:p>
            <a:r>
              <a:rPr lang="de-DE" dirty="0"/>
              <a:t>§ 7 Abs. 4 MBO-Ä</a:t>
            </a:r>
          </a:p>
          <a:p>
            <a:pPr lvl="1"/>
            <a:r>
              <a:rPr lang="de-DE" dirty="0"/>
              <a:t>Ärztinnen und Ärzte beraten und behandeln Patientinnen und Patienten im persönlichen Kontakt. Sie können dabei Kommunikationsmedien unterstützend einsetzen. Eine ausschließliche Beratung oder Behandlung über Kommunikationsmedien ist im Einzelfall erlaubt, wenn dies ärztlich vertretbar ist und die erforderliche ärztliche Sorgfalt insbesondere durch die Art und Weise der Befunderhebung, Beratung, Behandlung sowie Dokumentation gewahrt wird und die Patientin oder der Patient auch über die Besonderheiten der ausschließlichen Beratung und Behandlung über Kommunikationsmedien aufgeklärt wird.</a:t>
            </a:r>
          </a:p>
          <a:p>
            <a:endParaRPr lang="de-DE" dirty="0"/>
          </a:p>
          <a:p>
            <a:endParaRPr lang="de-DE" dirty="0"/>
          </a:p>
        </p:txBody>
      </p:sp>
      <p:sp>
        <p:nvSpPr>
          <p:cNvPr id="5" name="Foliennummernplatzhalter 4">
            <a:extLst>
              <a:ext uri="{FF2B5EF4-FFF2-40B4-BE49-F238E27FC236}">
                <a16:creationId xmlns:a16="http://schemas.microsoft.com/office/drawing/2014/main" xmlns="" id="{5E0F6CE1-BE19-42E2-B59B-51E285408C79}"/>
              </a:ext>
            </a:extLst>
          </p:cNvPr>
          <p:cNvSpPr>
            <a:spLocks noGrp="1"/>
          </p:cNvSpPr>
          <p:nvPr>
            <p:ph type="sldNum" sz="quarter" idx="12"/>
          </p:nvPr>
        </p:nvSpPr>
        <p:spPr/>
        <p:txBody>
          <a:bodyPr/>
          <a:lstStyle/>
          <a:p>
            <a:fld id="{F409FF13-3F7B-496E-802A-D8B2EBC8656D}" type="slidenum">
              <a:rPr lang="de-DE" smtClean="0"/>
              <a:t>22</a:t>
            </a:fld>
            <a:endParaRPr lang="de-DE"/>
          </a:p>
        </p:txBody>
      </p:sp>
    </p:spTree>
    <p:extLst>
      <p:ext uri="{BB962C8B-B14F-4D97-AF65-F5344CB8AC3E}">
        <p14:creationId xmlns:p14="http://schemas.microsoft.com/office/powerpoint/2010/main" val="4201999018"/>
      </p:ext>
    </p:extLst>
  </p:cSld>
  <p:clrMapOvr>
    <a:masterClrMapping/>
  </p:clrMapOvr>
  <mc:AlternateContent xmlns:mc="http://schemas.openxmlformats.org/markup-compatibility/2006" xmlns:p14="http://schemas.microsoft.com/office/powerpoint/2010/main">
    <mc:Choice Requires="p14">
      <p:transition spd="slow" p14:dur="2000" advTm="107131"/>
    </mc:Choice>
    <mc:Fallback xmlns="">
      <p:transition spd="slow" advTm="10713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latin typeface="+mn-lt"/>
              </a:rPr>
              <a:t>Land|Retter</a:t>
            </a:r>
            <a:r>
              <a:rPr lang="de-DE" dirty="0" err="1">
                <a:latin typeface="+mn-lt"/>
                <a:sym typeface="Symbol" panose="05050102010706020507" pitchFamily="18" charset="2"/>
              </a:rPr>
              <a:t></a:t>
            </a:r>
            <a:r>
              <a:rPr lang="de-DE" dirty="0" err="1">
                <a:latin typeface="+mn-lt"/>
              </a:rPr>
              <a:t>App</a:t>
            </a:r>
            <a:r>
              <a:rPr lang="de-DE" dirty="0">
                <a:latin typeface="+mn-lt"/>
              </a:rPr>
              <a:t>: Funktionsweise</a:t>
            </a:r>
          </a:p>
        </p:txBody>
      </p:sp>
      <p:sp>
        <p:nvSpPr>
          <p:cNvPr id="3" name="Inhaltsplatzhalter 2"/>
          <p:cNvSpPr>
            <a:spLocks noGrp="1"/>
          </p:cNvSpPr>
          <p:nvPr>
            <p:ph idx="1"/>
          </p:nvPr>
        </p:nvSpPr>
        <p:spPr>
          <a:xfrm>
            <a:off x="628650" y="1462748"/>
            <a:ext cx="7886700" cy="3364706"/>
          </a:xfrm>
        </p:spPr>
        <p:txBody>
          <a:bodyPr/>
          <a:lstStyle/>
          <a:p>
            <a:endParaRPr lang="de-DE" dirty="0"/>
          </a:p>
          <a:p>
            <a:endParaRPr lang="de-DE" dirty="0"/>
          </a:p>
        </p:txBody>
      </p:sp>
      <p:sp>
        <p:nvSpPr>
          <p:cNvPr id="21" name="Textfeld 20"/>
          <p:cNvSpPr txBox="1"/>
          <p:nvPr/>
        </p:nvSpPr>
        <p:spPr>
          <a:xfrm>
            <a:off x="6330346" y="4753430"/>
            <a:ext cx="2146301" cy="830997"/>
          </a:xfrm>
          <a:prstGeom prst="rect">
            <a:avLst/>
          </a:prstGeom>
          <a:noFill/>
        </p:spPr>
        <p:txBody>
          <a:bodyPr wrap="square" rtlCol="0">
            <a:spAutoFit/>
          </a:bodyPr>
          <a:lstStyle/>
          <a:p>
            <a:r>
              <a:rPr lang="de-DE" sz="1200" dirty="0">
                <a:solidFill>
                  <a:schemeClr val="accent1">
                    <a:lumMod val="50000"/>
                  </a:schemeClr>
                </a:solidFill>
              </a:rPr>
              <a:t>Bei Einsatzannahme durch den </a:t>
            </a:r>
            <a:r>
              <a:rPr lang="de-DE" sz="1200" dirty="0" err="1">
                <a:solidFill>
                  <a:schemeClr val="accent1">
                    <a:lumMod val="50000"/>
                  </a:schemeClr>
                </a:solidFill>
              </a:rPr>
              <a:t>Land|Retter</a:t>
            </a:r>
            <a:r>
              <a:rPr lang="de-DE" sz="1200" dirty="0">
                <a:solidFill>
                  <a:schemeClr val="accent1">
                    <a:lumMod val="50000"/>
                  </a:schemeClr>
                </a:solidFill>
              </a:rPr>
              <a:t>: </a:t>
            </a:r>
          </a:p>
          <a:p>
            <a:pPr marL="133350" indent="-133350">
              <a:buFont typeface="Arial" panose="020B0604020202020204" pitchFamily="34" charset="0"/>
              <a:buChar char="•"/>
            </a:pPr>
            <a:r>
              <a:rPr lang="de-DE" sz="1200" dirty="0">
                <a:solidFill>
                  <a:schemeClr val="accent1">
                    <a:lumMod val="50000"/>
                  </a:schemeClr>
                </a:solidFill>
              </a:rPr>
              <a:t>Navigation zum Einsatzort</a:t>
            </a:r>
          </a:p>
          <a:p>
            <a:pPr marL="133350" indent="-133350">
              <a:buFont typeface="Arial" panose="020B0604020202020204" pitchFamily="34" charset="0"/>
              <a:buChar char="•"/>
            </a:pPr>
            <a:r>
              <a:rPr lang="de-DE" sz="1200" dirty="0">
                <a:solidFill>
                  <a:schemeClr val="accent1">
                    <a:lumMod val="50000"/>
                  </a:schemeClr>
                </a:solidFill>
              </a:rPr>
              <a:t>Via Nutzung der GPS-Daten</a:t>
            </a:r>
          </a:p>
        </p:txBody>
      </p:sp>
      <p:sp>
        <p:nvSpPr>
          <p:cNvPr id="22" name="Textfeld 21"/>
          <p:cNvSpPr txBox="1"/>
          <p:nvPr/>
        </p:nvSpPr>
        <p:spPr>
          <a:xfrm rot="1216887">
            <a:off x="4930784" y="2863860"/>
            <a:ext cx="2317751" cy="276999"/>
          </a:xfrm>
          <a:prstGeom prst="rect">
            <a:avLst/>
          </a:prstGeom>
          <a:noFill/>
        </p:spPr>
        <p:txBody>
          <a:bodyPr wrap="square" rtlCol="0">
            <a:spAutoFit/>
          </a:bodyPr>
          <a:lstStyle/>
          <a:p>
            <a:r>
              <a:rPr lang="de-DE" sz="1200" dirty="0">
                <a:solidFill>
                  <a:schemeClr val="accent6"/>
                </a:solidFill>
              </a:rPr>
              <a:t>Ankunftszeit: 8-12* Minuten</a:t>
            </a:r>
          </a:p>
        </p:txBody>
      </p:sp>
      <p:sp>
        <p:nvSpPr>
          <p:cNvPr id="5" name="Abgerundetes Rechteck 4"/>
          <p:cNvSpPr/>
          <p:nvPr/>
        </p:nvSpPr>
        <p:spPr>
          <a:xfrm>
            <a:off x="486475" y="2904363"/>
            <a:ext cx="1515794" cy="127263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solidFill>
                  <a:srgbClr val="FF0000"/>
                </a:solidFill>
              </a:rPr>
              <a:t>Notrufeingang in der Leitstelle:</a:t>
            </a:r>
            <a:endParaRPr lang="de-DE" sz="1350" dirty="0">
              <a:solidFill>
                <a:schemeClr val="tx1"/>
              </a:solidFill>
            </a:endParaRPr>
          </a:p>
          <a:p>
            <a:pPr algn="ctr"/>
            <a:r>
              <a:rPr lang="de-DE" sz="1350" dirty="0">
                <a:solidFill>
                  <a:schemeClr val="tx1"/>
                </a:solidFill>
              </a:rPr>
              <a:t>Einsatzstichwort Herz-Kreislauf-Stillstand</a:t>
            </a:r>
          </a:p>
        </p:txBody>
      </p:sp>
      <p:sp>
        <p:nvSpPr>
          <p:cNvPr id="7" name="Abgerundetes Rechteck 6"/>
          <p:cNvSpPr/>
          <p:nvPr/>
        </p:nvSpPr>
        <p:spPr>
          <a:xfrm>
            <a:off x="2745831" y="4516863"/>
            <a:ext cx="1841393" cy="65405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u="sng" dirty="0">
                <a:solidFill>
                  <a:schemeClr val="tx1"/>
                </a:solidFill>
              </a:rPr>
              <a:t>Ergänzend: </a:t>
            </a:r>
            <a:r>
              <a:rPr lang="de-DE" sz="1350" dirty="0">
                <a:solidFill>
                  <a:schemeClr val="tx1"/>
                </a:solidFill>
              </a:rPr>
              <a:t>Disponierung </a:t>
            </a:r>
            <a:r>
              <a:rPr lang="de-DE" sz="1350" dirty="0" err="1">
                <a:solidFill>
                  <a:schemeClr val="tx1"/>
                </a:solidFill>
              </a:rPr>
              <a:t>Land|Retter</a:t>
            </a:r>
            <a:endParaRPr lang="de-DE" sz="1350" dirty="0">
              <a:solidFill>
                <a:schemeClr val="tx1"/>
              </a:solidFill>
            </a:endParaRPr>
          </a:p>
        </p:txBody>
      </p:sp>
      <p:sp>
        <p:nvSpPr>
          <p:cNvPr id="8" name="Abgerundetes Rechteck 7"/>
          <p:cNvSpPr/>
          <p:nvPr/>
        </p:nvSpPr>
        <p:spPr>
          <a:xfrm>
            <a:off x="2742018" y="2232271"/>
            <a:ext cx="1845206" cy="6540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solidFill>
                  <a:schemeClr val="tx1"/>
                </a:solidFill>
              </a:rPr>
              <a:t>Disponierung konventioneller Rettungsmittel</a:t>
            </a:r>
          </a:p>
        </p:txBody>
      </p:sp>
      <p:cxnSp>
        <p:nvCxnSpPr>
          <p:cNvPr id="12" name="Gerade Verbindung mit Pfeil 11"/>
          <p:cNvCxnSpPr>
            <a:stCxn id="5" idx="3"/>
            <a:endCxn id="8" idx="1"/>
          </p:cNvCxnSpPr>
          <p:nvPr/>
        </p:nvCxnSpPr>
        <p:spPr>
          <a:xfrm flipV="1">
            <a:off x="2002269" y="2559296"/>
            <a:ext cx="739749" cy="981383"/>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14" name="Gerade Verbindung mit Pfeil 13"/>
          <p:cNvCxnSpPr>
            <a:stCxn id="5" idx="3"/>
            <a:endCxn id="7" idx="1"/>
          </p:cNvCxnSpPr>
          <p:nvPr/>
        </p:nvCxnSpPr>
        <p:spPr>
          <a:xfrm>
            <a:off x="2002269" y="3540679"/>
            <a:ext cx="743562" cy="13032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Abgerundetes Rechteck 14"/>
          <p:cNvSpPr/>
          <p:nvPr/>
        </p:nvSpPr>
        <p:spPr>
          <a:xfrm>
            <a:off x="7239529" y="2996960"/>
            <a:ext cx="1275821" cy="10874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solidFill>
                  <a:srgbClr val="FF0000"/>
                </a:solidFill>
              </a:rPr>
              <a:t>Einsatzort</a:t>
            </a:r>
          </a:p>
          <a:p>
            <a:pPr algn="ctr"/>
            <a:endParaRPr lang="de-DE" sz="1350" dirty="0">
              <a:solidFill>
                <a:srgbClr val="FF0000"/>
              </a:solidFill>
            </a:endParaRPr>
          </a:p>
          <a:p>
            <a:pPr algn="ctr"/>
            <a:endParaRPr lang="de-DE" sz="1350" dirty="0">
              <a:solidFill>
                <a:srgbClr val="FF0000"/>
              </a:solidFill>
            </a:endParaRPr>
          </a:p>
          <a:p>
            <a:pPr algn="ctr"/>
            <a:endParaRPr lang="de-DE" sz="1350" dirty="0">
              <a:solidFill>
                <a:srgbClr val="FF0000"/>
              </a:solidFill>
            </a:endParaRPr>
          </a:p>
          <a:p>
            <a:pPr algn="ctr"/>
            <a:endParaRPr lang="de-DE" sz="1350" dirty="0">
              <a:solidFill>
                <a:srgbClr val="FF0000"/>
              </a:solidFill>
            </a:endParaRPr>
          </a:p>
        </p:txBody>
      </p:sp>
      <p:cxnSp>
        <p:nvCxnSpPr>
          <p:cNvPr id="17" name="Gerade Verbindung mit Pfeil 16"/>
          <p:cNvCxnSpPr>
            <a:stCxn id="8" idx="3"/>
            <a:endCxn id="15" idx="1"/>
          </p:cNvCxnSpPr>
          <p:nvPr/>
        </p:nvCxnSpPr>
        <p:spPr>
          <a:xfrm>
            <a:off x="4587224" y="2559296"/>
            <a:ext cx="2652305" cy="981383"/>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19" name="Gerade Verbindung mit Pfeil 18"/>
          <p:cNvCxnSpPr>
            <a:stCxn id="7" idx="3"/>
            <a:endCxn id="4" idx="1"/>
          </p:cNvCxnSpPr>
          <p:nvPr/>
        </p:nvCxnSpPr>
        <p:spPr>
          <a:xfrm flipV="1">
            <a:off x="4587224" y="4843887"/>
            <a:ext cx="304459"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3" name="Grafi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5861" y="3329399"/>
            <a:ext cx="1043157" cy="586776"/>
          </a:xfrm>
          <a:prstGeom prst="rect">
            <a:avLst/>
          </a:prstGeom>
        </p:spPr>
      </p:pic>
      <p:sp>
        <p:nvSpPr>
          <p:cNvPr id="29" name="Textfeld 28"/>
          <p:cNvSpPr txBox="1"/>
          <p:nvPr/>
        </p:nvSpPr>
        <p:spPr>
          <a:xfrm>
            <a:off x="6197599" y="5811675"/>
            <a:ext cx="2575739" cy="323165"/>
          </a:xfrm>
          <a:prstGeom prst="rect">
            <a:avLst/>
          </a:prstGeom>
          <a:noFill/>
        </p:spPr>
        <p:txBody>
          <a:bodyPr wrap="square" rtlCol="0">
            <a:spAutoFit/>
          </a:bodyPr>
          <a:lstStyle/>
          <a:p>
            <a:r>
              <a:rPr lang="de-DE" sz="750" dirty="0"/>
              <a:t>*Forschungsergebnisse medizinische Evaluation </a:t>
            </a:r>
            <a:r>
              <a:rPr lang="de-DE" sz="750" dirty="0" err="1"/>
              <a:t>Land|Rettung</a:t>
            </a:r>
            <a:endParaRPr lang="de-DE" sz="750"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31134" t="5798" r="36342" b="7289"/>
          <a:stretch/>
        </p:blipFill>
        <p:spPr>
          <a:xfrm>
            <a:off x="4891682" y="3912448"/>
            <a:ext cx="1057512" cy="1862878"/>
          </a:xfrm>
          <a:prstGeom prst="rect">
            <a:avLst/>
          </a:prstGeom>
        </p:spPr>
      </p:pic>
      <p:sp>
        <p:nvSpPr>
          <p:cNvPr id="54" name="Rechteck 53"/>
          <p:cNvSpPr/>
          <p:nvPr/>
        </p:nvSpPr>
        <p:spPr>
          <a:xfrm rot="18885433">
            <a:off x="5640699" y="4211506"/>
            <a:ext cx="1887376" cy="276999"/>
          </a:xfrm>
          <a:prstGeom prst="rect">
            <a:avLst/>
          </a:prstGeom>
        </p:spPr>
        <p:txBody>
          <a:bodyPr wrap="none">
            <a:spAutoFit/>
          </a:bodyPr>
          <a:lstStyle/>
          <a:p>
            <a:r>
              <a:rPr lang="de-DE" sz="1200" dirty="0">
                <a:solidFill>
                  <a:schemeClr val="accent1"/>
                </a:solidFill>
              </a:rPr>
              <a:t>Ankunftszeit: 4-6* Minuten</a:t>
            </a:r>
          </a:p>
        </p:txBody>
      </p:sp>
      <p:cxnSp>
        <p:nvCxnSpPr>
          <p:cNvPr id="30" name="Gerade Verbindung mit Pfeil 29"/>
          <p:cNvCxnSpPr>
            <a:stCxn id="4" idx="3"/>
            <a:endCxn id="15" idx="1"/>
          </p:cNvCxnSpPr>
          <p:nvPr/>
        </p:nvCxnSpPr>
        <p:spPr>
          <a:xfrm flipV="1">
            <a:off x="5949194" y="3540679"/>
            <a:ext cx="1290335" cy="13032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3682893" y="1396526"/>
            <a:ext cx="4921027" cy="461665"/>
          </a:xfrm>
          <a:prstGeom prst="rect">
            <a:avLst/>
          </a:prstGeom>
        </p:spPr>
        <p:txBody>
          <a:bodyPr wrap="none">
            <a:spAutoFit/>
          </a:bodyPr>
          <a:lstStyle/>
          <a:p>
            <a:r>
              <a:rPr lang="de-DE" sz="2400" dirty="0" err="1"/>
              <a:t>smartphone</a:t>
            </a:r>
            <a:r>
              <a:rPr lang="de-DE" sz="2400" dirty="0"/>
              <a:t>-basierten Ersthelfer-App </a:t>
            </a:r>
            <a:endParaRPr lang="en-US" sz="2400" dirty="0"/>
          </a:p>
        </p:txBody>
      </p:sp>
      <p:sp>
        <p:nvSpPr>
          <p:cNvPr id="9" name="Foliennummernplatzhalter 8">
            <a:extLst>
              <a:ext uri="{FF2B5EF4-FFF2-40B4-BE49-F238E27FC236}">
                <a16:creationId xmlns:a16="http://schemas.microsoft.com/office/drawing/2014/main" xmlns="" id="{58634B87-3E6E-4C18-91E7-54BCB15633F0}"/>
              </a:ext>
            </a:extLst>
          </p:cNvPr>
          <p:cNvSpPr>
            <a:spLocks noGrp="1"/>
          </p:cNvSpPr>
          <p:nvPr>
            <p:ph type="sldNum" sz="quarter" idx="12"/>
          </p:nvPr>
        </p:nvSpPr>
        <p:spPr/>
        <p:txBody>
          <a:bodyPr/>
          <a:lstStyle/>
          <a:p>
            <a:fld id="{F409FF13-3F7B-496E-802A-D8B2EBC8656D}" type="slidenum">
              <a:rPr lang="de-DE" smtClean="0"/>
              <a:t>23</a:t>
            </a:fld>
            <a:endParaRPr lang="de-DE"/>
          </a:p>
        </p:txBody>
      </p:sp>
      <p:sp>
        <p:nvSpPr>
          <p:cNvPr id="11" name="Textfeld 10">
            <a:extLst>
              <a:ext uri="{FF2B5EF4-FFF2-40B4-BE49-F238E27FC236}">
                <a16:creationId xmlns:a16="http://schemas.microsoft.com/office/drawing/2014/main" xmlns="" id="{C94D403B-34CC-48EE-889C-BAC8CE432FC2}"/>
              </a:ext>
            </a:extLst>
          </p:cNvPr>
          <p:cNvSpPr txBox="1"/>
          <p:nvPr/>
        </p:nvSpPr>
        <p:spPr>
          <a:xfrm>
            <a:off x="899592" y="6237312"/>
            <a:ext cx="2104550" cy="369332"/>
          </a:xfrm>
          <a:prstGeom prst="rect">
            <a:avLst/>
          </a:prstGeom>
          <a:noFill/>
        </p:spPr>
        <p:txBody>
          <a:bodyPr wrap="none" rtlCol="0">
            <a:spAutoFit/>
          </a:bodyPr>
          <a:lstStyle/>
          <a:p>
            <a:r>
              <a:rPr lang="de-DE" dirty="0"/>
              <a:t>Quelle: </a:t>
            </a:r>
            <a:r>
              <a:rPr lang="de-DE" dirty="0" err="1"/>
              <a:t>LandRettung</a:t>
            </a:r>
            <a:endParaRPr lang="de-DE" dirty="0"/>
          </a:p>
        </p:txBody>
      </p:sp>
    </p:spTree>
    <p:extLst>
      <p:ext uri="{BB962C8B-B14F-4D97-AF65-F5344CB8AC3E}">
        <p14:creationId xmlns:p14="http://schemas.microsoft.com/office/powerpoint/2010/main" val="3736769129"/>
      </p:ext>
    </p:extLst>
  </p:cSld>
  <p:clrMapOvr>
    <a:masterClrMapping/>
  </p:clrMapOvr>
  <mc:AlternateContent xmlns:mc="http://schemas.openxmlformats.org/markup-compatibility/2006" xmlns:p14="http://schemas.microsoft.com/office/powerpoint/2010/main">
    <mc:Choice Requires="p14">
      <p:transition spd="slow" p14:dur="2000" advTm="181974"/>
    </mc:Choice>
    <mc:Fallback xmlns="">
      <p:transition spd="slow" advTm="18197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latin typeface="+mn-lt"/>
              </a:rPr>
              <a:t>Telenotarzt</a:t>
            </a:r>
            <a:r>
              <a:rPr lang="de-DE" dirty="0" err="1">
                <a:latin typeface="+mn-lt"/>
                <a:sym typeface="Symbol" panose="05050102010706020507" pitchFamily="18" charset="2"/>
              </a:rPr>
              <a:t>System</a:t>
            </a:r>
            <a:endParaRPr lang="de-DE" dirty="0">
              <a:latin typeface="+mn-lt"/>
            </a:endParaRPr>
          </a:p>
        </p:txBody>
      </p:sp>
      <p:pic>
        <p:nvPicPr>
          <p:cNvPr id="9" name="Inhaltsplatzhalter 8" descr="Bildschirmausschnit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3322481"/>
            <a:ext cx="2286000" cy="1191922"/>
          </a:xfrm>
        </p:spPr>
      </p:pic>
      <p:sp>
        <p:nvSpPr>
          <p:cNvPr id="11" name="Rechteck 10"/>
          <p:cNvSpPr/>
          <p:nvPr/>
        </p:nvSpPr>
        <p:spPr>
          <a:xfrm>
            <a:off x="6584950" y="2275795"/>
            <a:ext cx="222251"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2" name="Grafik 11"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032" y="3297073"/>
            <a:ext cx="2286319" cy="1243186"/>
          </a:xfrm>
          <a:prstGeom prst="rect">
            <a:avLst/>
          </a:prstGeom>
        </p:spPr>
      </p:pic>
      <p:sp>
        <p:nvSpPr>
          <p:cNvPr id="23" name="Textfeld 22"/>
          <p:cNvSpPr txBox="1"/>
          <p:nvPr/>
        </p:nvSpPr>
        <p:spPr>
          <a:xfrm>
            <a:off x="3114748" y="2322471"/>
            <a:ext cx="5032301" cy="723275"/>
          </a:xfrm>
          <a:prstGeom prst="rect">
            <a:avLst/>
          </a:prstGeom>
          <a:noFill/>
        </p:spPr>
        <p:txBody>
          <a:bodyPr wrap="square" rtlCol="0">
            <a:spAutoFit/>
          </a:bodyPr>
          <a:lstStyle/>
          <a:p>
            <a:r>
              <a:rPr lang="de-DE" sz="1350" dirty="0"/>
              <a:t>Übermittlung von Vitalparametern via Audio- und Videoübertragung vom Einsatzort an den </a:t>
            </a:r>
            <a:r>
              <a:rPr lang="de-DE" sz="1350" dirty="0" err="1" smtClean="0"/>
              <a:t>Telenotä</a:t>
            </a:r>
            <a:r>
              <a:rPr lang="de-DE" sz="1400" dirty="0" err="1" smtClean="0"/>
              <a:t>rzt</a:t>
            </a:r>
            <a:r>
              <a:rPr lang="de-DE" sz="1400" dirty="0" smtClean="0"/>
              <a:t>*in</a:t>
            </a:r>
            <a:r>
              <a:rPr lang="de-DE" sz="1350" dirty="0" smtClean="0"/>
              <a:t> </a:t>
            </a:r>
            <a:r>
              <a:rPr lang="de-DE" sz="1350" dirty="0"/>
              <a:t>in die Telenotarzt-Zentrale</a:t>
            </a:r>
          </a:p>
          <a:p>
            <a:endParaRPr lang="de-DE" sz="1350" dirty="0"/>
          </a:p>
        </p:txBody>
      </p:sp>
      <p:sp>
        <p:nvSpPr>
          <p:cNvPr id="25" name="Textfeld 24"/>
          <p:cNvSpPr txBox="1"/>
          <p:nvPr/>
        </p:nvSpPr>
        <p:spPr>
          <a:xfrm>
            <a:off x="1041399" y="5013621"/>
            <a:ext cx="4994191" cy="715581"/>
          </a:xfrm>
          <a:prstGeom prst="rect">
            <a:avLst/>
          </a:prstGeom>
          <a:noFill/>
        </p:spPr>
        <p:txBody>
          <a:bodyPr wrap="square" rtlCol="0">
            <a:spAutoFit/>
          </a:bodyPr>
          <a:lstStyle/>
          <a:p>
            <a:pPr algn="r"/>
            <a:r>
              <a:rPr lang="de-DE" sz="1350" dirty="0"/>
              <a:t>Supervision und Delegation der Rettungskräfte am Einsatzort durch den TNA anhand der erhaltenen Video-, Bild- und Tonaufnahmen</a:t>
            </a:r>
          </a:p>
          <a:p>
            <a:pPr algn="r"/>
            <a:endParaRPr lang="de-DE" sz="1350" dirty="0"/>
          </a:p>
        </p:txBody>
      </p:sp>
      <p:sp>
        <p:nvSpPr>
          <p:cNvPr id="26" name="Gestreifter Pfeil nach rechts 25"/>
          <p:cNvSpPr/>
          <p:nvPr/>
        </p:nvSpPr>
        <p:spPr>
          <a:xfrm>
            <a:off x="3114749" y="3212172"/>
            <a:ext cx="2920841" cy="424020"/>
          </a:xfrm>
          <a:prstGeom prst="striped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7" name="Gestreifter Pfeil nach rechts 26"/>
          <p:cNvSpPr/>
          <p:nvPr/>
        </p:nvSpPr>
        <p:spPr>
          <a:xfrm rot="10800000">
            <a:off x="3114749" y="4206684"/>
            <a:ext cx="2920841" cy="424020"/>
          </a:xfrm>
          <a:prstGeom prst="striped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 name="Foliennummernplatzhalter 3">
            <a:extLst>
              <a:ext uri="{FF2B5EF4-FFF2-40B4-BE49-F238E27FC236}">
                <a16:creationId xmlns:a16="http://schemas.microsoft.com/office/drawing/2014/main" xmlns="" id="{49847CC1-875F-45FC-8830-CE207C1851C0}"/>
              </a:ext>
            </a:extLst>
          </p:cNvPr>
          <p:cNvSpPr>
            <a:spLocks noGrp="1"/>
          </p:cNvSpPr>
          <p:nvPr>
            <p:ph type="sldNum" sz="quarter" idx="12"/>
          </p:nvPr>
        </p:nvSpPr>
        <p:spPr/>
        <p:txBody>
          <a:bodyPr/>
          <a:lstStyle/>
          <a:p>
            <a:fld id="{F409FF13-3F7B-496E-802A-D8B2EBC8656D}" type="slidenum">
              <a:rPr lang="de-DE" smtClean="0"/>
              <a:t>24</a:t>
            </a:fld>
            <a:endParaRPr lang="de-DE"/>
          </a:p>
        </p:txBody>
      </p:sp>
      <p:sp>
        <p:nvSpPr>
          <p:cNvPr id="13" name="Textfeld 12">
            <a:extLst>
              <a:ext uri="{FF2B5EF4-FFF2-40B4-BE49-F238E27FC236}">
                <a16:creationId xmlns:a16="http://schemas.microsoft.com/office/drawing/2014/main" xmlns="" id="{E7F330FB-1EAA-43AC-8806-D465FF3F275A}"/>
              </a:ext>
            </a:extLst>
          </p:cNvPr>
          <p:cNvSpPr txBox="1"/>
          <p:nvPr/>
        </p:nvSpPr>
        <p:spPr>
          <a:xfrm>
            <a:off x="899592" y="6237312"/>
            <a:ext cx="2104550" cy="369332"/>
          </a:xfrm>
          <a:prstGeom prst="rect">
            <a:avLst/>
          </a:prstGeom>
          <a:noFill/>
        </p:spPr>
        <p:txBody>
          <a:bodyPr wrap="none" rtlCol="0">
            <a:spAutoFit/>
          </a:bodyPr>
          <a:lstStyle/>
          <a:p>
            <a:r>
              <a:rPr lang="de-DE" dirty="0"/>
              <a:t>Quelle: </a:t>
            </a:r>
            <a:r>
              <a:rPr lang="de-DE" dirty="0" err="1"/>
              <a:t>LandRettung</a:t>
            </a:r>
            <a:endParaRPr lang="de-DE" dirty="0"/>
          </a:p>
        </p:txBody>
      </p:sp>
    </p:spTree>
    <p:extLst>
      <p:ext uri="{BB962C8B-B14F-4D97-AF65-F5344CB8AC3E}">
        <p14:creationId xmlns:p14="http://schemas.microsoft.com/office/powerpoint/2010/main" val="912562145"/>
      </p:ext>
    </p:extLst>
  </p:cSld>
  <p:clrMapOvr>
    <a:masterClrMapping/>
  </p:clrMapOvr>
  <mc:AlternateContent xmlns:mc="http://schemas.openxmlformats.org/markup-compatibility/2006" xmlns:p14="http://schemas.microsoft.com/office/powerpoint/2010/main">
    <mc:Choice Requires="p14">
      <p:transition spd="slow" p14:dur="2000" advTm="139424"/>
    </mc:Choice>
    <mc:Fallback xmlns="">
      <p:transition spd="slow" advTm="13942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2"/>
          <a:stretch>
            <a:fillRect/>
          </a:stretch>
        </p:blipFill>
        <p:spPr>
          <a:xfrm>
            <a:off x="395536" y="1556792"/>
            <a:ext cx="8229600" cy="5143500"/>
          </a:xfrm>
          <a:prstGeom prst="rect">
            <a:avLst/>
          </a:prstGeom>
        </p:spPr>
      </p:pic>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latin typeface="+mn-lt"/>
              </a:rPr>
              <a:t>Telekonsultation</a:t>
            </a:r>
            <a:endParaRPr lang="de-DE" dirty="0">
              <a:latin typeface="+mn-lt"/>
            </a:endParaRPr>
          </a:p>
        </p:txBody>
      </p:sp>
    </p:spTree>
    <p:extLst>
      <p:ext uri="{BB962C8B-B14F-4D97-AF65-F5344CB8AC3E}">
        <p14:creationId xmlns:p14="http://schemas.microsoft.com/office/powerpoint/2010/main" val="3966392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23850" y="0"/>
            <a:ext cx="8229600" cy="1384300"/>
          </a:xfrm>
        </p:spPr>
        <p:txBody>
          <a:bodyPr/>
          <a:lstStyle/>
          <a:p>
            <a:pPr eaLnBrk="1" hangingPunct="1">
              <a:defRPr/>
            </a:pPr>
            <a:r>
              <a:rPr lang="de-DE"/>
              <a:t>Gliederung</a:t>
            </a:r>
          </a:p>
        </p:txBody>
      </p:sp>
      <p:sp>
        <p:nvSpPr>
          <p:cNvPr id="210947" name="Rectangle 3"/>
          <p:cNvSpPr>
            <a:spLocks noGrp="1" noChangeArrowheads="1"/>
          </p:cNvSpPr>
          <p:nvPr>
            <p:ph type="body" idx="1"/>
          </p:nvPr>
        </p:nvSpPr>
        <p:spPr>
          <a:xfrm>
            <a:off x="457200" y="1196975"/>
            <a:ext cx="8229600" cy="5661025"/>
          </a:xfrm>
        </p:spPr>
        <p:txBody>
          <a:bodyPr>
            <a:normAutofit/>
          </a:bodyPr>
          <a:lstStyle/>
          <a:p>
            <a:pPr eaLnBrk="1" hangingPunct="1">
              <a:buFontTx/>
              <a:buNone/>
              <a:defRPr/>
            </a:pPr>
            <a:r>
              <a:rPr lang="de-DE" b="1" dirty="0"/>
              <a:t>1.3 Digital Health</a:t>
            </a:r>
          </a:p>
          <a:p>
            <a:pPr eaLnBrk="1" hangingPunct="1">
              <a:buFontTx/>
              <a:buNone/>
              <a:defRPr/>
            </a:pPr>
            <a:r>
              <a:rPr lang="de-DE" b="1" dirty="0"/>
              <a:t>	</a:t>
            </a:r>
            <a:r>
              <a:rPr lang="de-DE" dirty="0"/>
              <a:t>1.3.1 Überblick</a:t>
            </a:r>
          </a:p>
          <a:p>
            <a:pPr eaLnBrk="1" hangingPunct="1">
              <a:buFontTx/>
              <a:buNone/>
              <a:defRPr/>
            </a:pPr>
            <a:r>
              <a:rPr lang="de-DE" dirty="0"/>
              <a:t>	1.3.2 Patientenakte</a:t>
            </a:r>
          </a:p>
          <a:p>
            <a:pPr eaLnBrk="1" hangingPunct="1">
              <a:buFontTx/>
              <a:buNone/>
              <a:defRPr/>
            </a:pPr>
            <a:r>
              <a:rPr lang="de-DE" dirty="0"/>
              <a:t>	1.3.3 Robotik</a:t>
            </a:r>
          </a:p>
          <a:p>
            <a:pPr eaLnBrk="1" hangingPunct="1">
              <a:buFontTx/>
              <a:buNone/>
              <a:defRPr/>
            </a:pPr>
            <a:r>
              <a:rPr lang="de-DE" dirty="0"/>
              <a:t>	</a:t>
            </a:r>
            <a:r>
              <a:rPr lang="de-DE" b="1" dirty="0"/>
              <a:t>1.3.4 Telematik</a:t>
            </a:r>
          </a:p>
          <a:p>
            <a:pPr eaLnBrk="1" hangingPunct="1">
              <a:buFontTx/>
              <a:buNone/>
              <a:defRPr/>
            </a:pPr>
            <a:r>
              <a:rPr lang="de-DE" dirty="0"/>
              <a:t>	1.3.5 Datenträgeraustausch (DTA) </a:t>
            </a:r>
          </a:p>
          <a:p>
            <a:pPr eaLnBrk="1" hangingPunct="1">
              <a:buFontTx/>
              <a:buNone/>
              <a:defRPr/>
            </a:pPr>
            <a:r>
              <a:rPr lang="de-DE" dirty="0"/>
              <a:t>	1.3.6 Materialwirtschaft</a:t>
            </a:r>
          </a:p>
          <a:p>
            <a:pPr eaLnBrk="1" hangingPunct="1">
              <a:buFontTx/>
              <a:buNone/>
              <a:defRPr/>
            </a:pPr>
            <a:r>
              <a:rPr lang="de-DE" dirty="0"/>
              <a:t>	1.3.7 Wissensbasierte Diagnose- und Therapieunterstützung</a:t>
            </a:r>
          </a:p>
        </p:txBody>
      </p:sp>
      <p:sp>
        <p:nvSpPr>
          <p:cNvPr id="2" name="Foliennummernplatzhalter 1"/>
          <p:cNvSpPr>
            <a:spLocks noGrp="1"/>
          </p:cNvSpPr>
          <p:nvPr>
            <p:ph type="sldNum" sz="quarter" idx="12"/>
          </p:nvPr>
        </p:nvSpPr>
        <p:spPr/>
        <p:txBody>
          <a:bodyPr/>
          <a:lstStyle/>
          <a:p>
            <a:fld id="{F409FF13-3F7B-496E-802A-D8B2EBC8656D}" type="slidenum">
              <a:rPr lang="de-DE" smtClean="0"/>
              <a:t>26</a:t>
            </a:fld>
            <a:endParaRPr lang="de-DE"/>
          </a:p>
        </p:txBody>
      </p:sp>
    </p:spTree>
    <p:extLst>
      <p:ext uri="{BB962C8B-B14F-4D97-AF65-F5344CB8AC3E}">
        <p14:creationId xmlns:p14="http://schemas.microsoft.com/office/powerpoint/2010/main" val="64761533"/>
      </p:ext>
    </p:extLst>
  </p:cSld>
  <p:clrMapOvr>
    <a:masterClrMapping/>
  </p:clrMapOvr>
  <mc:AlternateContent xmlns:mc="http://schemas.openxmlformats.org/markup-compatibility/2006" xmlns:p14="http://schemas.microsoft.com/office/powerpoint/2010/main">
    <mc:Choice Requires="p14">
      <p:transition spd="slow" p14:dur="2000" advTm="83303"/>
    </mc:Choice>
    <mc:Fallback xmlns="">
      <p:transition spd="slow" advTm="8330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eaLnBrk="1" hangingPunct="1">
              <a:defRPr/>
            </a:pPr>
            <a:r>
              <a:rPr lang="de-DE" dirty="0"/>
              <a:t>1.3.4 Telematik</a:t>
            </a:r>
          </a:p>
        </p:txBody>
      </p:sp>
      <p:sp>
        <p:nvSpPr>
          <p:cNvPr id="389123" name="Rectangle 3"/>
          <p:cNvSpPr>
            <a:spLocks noGrp="1" noChangeArrowheads="1"/>
          </p:cNvSpPr>
          <p:nvPr>
            <p:ph type="body" idx="1"/>
          </p:nvPr>
        </p:nvSpPr>
        <p:spPr>
          <a:xfrm>
            <a:off x="457200" y="1600200"/>
            <a:ext cx="8229600" cy="4853136"/>
          </a:xfrm>
        </p:spPr>
        <p:txBody>
          <a:bodyPr>
            <a:normAutofit fontScale="70000" lnSpcReduction="20000"/>
          </a:bodyPr>
          <a:lstStyle/>
          <a:p>
            <a:pPr eaLnBrk="1" hangingPunct="1">
              <a:lnSpc>
                <a:spcPct val="120000"/>
              </a:lnSpc>
              <a:defRPr/>
            </a:pPr>
            <a:r>
              <a:rPr lang="de-DE" dirty="0"/>
              <a:t>Wortbedeutung: </a:t>
            </a:r>
          </a:p>
          <a:p>
            <a:pPr lvl="1" eaLnBrk="1" hangingPunct="1">
              <a:lnSpc>
                <a:spcPct val="120000"/>
              </a:lnSpc>
              <a:buFont typeface="Tahoma" charset="0"/>
              <a:buChar char="–"/>
              <a:defRPr/>
            </a:pPr>
            <a:r>
              <a:rPr lang="de-DE" dirty="0"/>
              <a:t>Telekommunikation (= nicht-physischer Transport von Nachrichten über Distanzen)</a:t>
            </a:r>
          </a:p>
          <a:p>
            <a:pPr lvl="1" eaLnBrk="1" hangingPunct="1">
              <a:lnSpc>
                <a:spcPct val="120000"/>
              </a:lnSpc>
              <a:buFont typeface="Tahoma" charset="0"/>
              <a:buChar char="–"/>
              <a:defRPr/>
            </a:pPr>
            <a:r>
              <a:rPr lang="de-DE" dirty="0"/>
              <a:t>Informatik</a:t>
            </a:r>
          </a:p>
          <a:p>
            <a:pPr eaLnBrk="1" hangingPunct="1">
              <a:lnSpc>
                <a:spcPct val="120000"/>
              </a:lnSpc>
              <a:defRPr/>
            </a:pPr>
            <a:r>
              <a:rPr lang="de-DE" dirty="0"/>
              <a:t>Inhalt: Mittel der Informationsverknüpfung von mindestens zwei EDV-Systemen mit Hilfe eines Telekommunikationssystems sowie einer speziellen Datenverarbeitung</a:t>
            </a:r>
          </a:p>
          <a:p>
            <a:pPr eaLnBrk="1" hangingPunct="1">
              <a:lnSpc>
                <a:spcPct val="120000"/>
              </a:lnSpc>
              <a:defRPr/>
            </a:pPr>
            <a:r>
              <a:rPr lang="de-DE" dirty="0"/>
              <a:t>Anwendungsgebiete:</a:t>
            </a:r>
          </a:p>
          <a:p>
            <a:pPr lvl="1" eaLnBrk="1" hangingPunct="1">
              <a:lnSpc>
                <a:spcPct val="120000"/>
              </a:lnSpc>
              <a:buFont typeface="Tahoma" charset="0"/>
              <a:buChar char="–"/>
              <a:defRPr/>
            </a:pPr>
            <a:r>
              <a:rPr lang="de-DE" dirty="0"/>
              <a:t>E-Commerce</a:t>
            </a:r>
          </a:p>
          <a:p>
            <a:pPr lvl="1" eaLnBrk="1" hangingPunct="1">
              <a:lnSpc>
                <a:spcPct val="120000"/>
              </a:lnSpc>
              <a:buFont typeface="Tahoma" charset="0"/>
              <a:buChar char="–"/>
              <a:defRPr/>
            </a:pPr>
            <a:r>
              <a:rPr lang="de-DE" dirty="0"/>
              <a:t>E-Learning</a:t>
            </a:r>
          </a:p>
          <a:p>
            <a:pPr lvl="1" eaLnBrk="1" hangingPunct="1">
              <a:lnSpc>
                <a:spcPct val="120000"/>
              </a:lnSpc>
              <a:buFont typeface="Tahoma" charset="0"/>
              <a:buChar char="–"/>
              <a:defRPr/>
            </a:pPr>
            <a:r>
              <a:rPr lang="de-DE" dirty="0" err="1"/>
              <a:t>Verkehrstelematik</a:t>
            </a:r>
            <a:endParaRPr lang="de-DE" dirty="0"/>
          </a:p>
          <a:p>
            <a:pPr lvl="1" eaLnBrk="1" hangingPunct="1">
              <a:lnSpc>
                <a:spcPct val="120000"/>
              </a:lnSpc>
              <a:buFont typeface="Tahoma" charset="0"/>
              <a:buChar char="–"/>
              <a:defRPr/>
            </a:pPr>
            <a:r>
              <a:rPr lang="de-DE" b="1" dirty="0"/>
              <a:t>Telematik im Gesundheitswesen</a:t>
            </a:r>
          </a:p>
          <a:p>
            <a:pPr lvl="1" eaLnBrk="1" hangingPunct="1">
              <a:lnSpc>
                <a:spcPct val="120000"/>
              </a:lnSpc>
              <a:buFont typeface="Tahoma" charset="0"/>
              <a:buChar char="–"/>
              <a:defRPr/>
            </a:pPr>
            <a:r>
              <a:rPr lang="de-DE" dirty="0"/>
              <a:t>…</a:t>
            </a:r>
          </a:p>
        </p:txBody>
      </p:sp>
      <p:sp>
        <p:nvSpPr>
          <p:cNvPr id="2" name="Foliennummernplatzhalter 1"/>
          <p:cNvSpPr>
            <a:spLocks noGrp="1"/>
          </p:cNvSpPr>
          <p:nvPr>
            <p:ph type="sldNum" sz="quarter" idx="12"/>
          </p:nvPr>
        </p:nvSpPr>
        <p:spPr/>
        <p:txBody>
          <a:bodyPr/>
          <a:lstStyle/>
          <a:p>
            <a:fld id="{F409FF13-3F7B-496E-802A-D8B2EBC8656D}" type="slidenum">
              <a:rPr lang="de-DE" smtClean="0"/>
              <a:t>3</a:t>
            </a:fld>
            <a:endParaRPr lang="de-DE"/>
          </a:p>
        </p:txBody>
      </p:sp>
    </p:spTree>
    <p:extLst>
      <p:ext uri="{BB962C8B-B14F-4D97-AF65-F5344CB8AC3E}">
        <p14:creationId xmlns:p14="http://schemas.microsoft.com/office/powerpoint/2010/main" val="42658619"/>
      </p:ext>
    </p:extLst>
  </p:cSld>
  <p:clrMapOvr>
    <a:masterClrMapping/>
  </p:clrMapOvr>
  <mc:AlternateContent xmlns:mc="http://schemas.openxmlformats.org/markup-compatibility/2006" xmlns:p14="http://schemas.microsoft.com/office/powerpoint/2010/main">
    <mc:Choice Requires="p14">
      <p:transition spd="slow" p14:dur="2000" advTm="191355"/>
    </mc:Choice>
    <mc:Fallback xmlns="">
      <p:transition spd="slow" advTm="19135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pPr eaLnBrk="1" hangingPunct="1">
              <a:defRPr/>
            </a:pPr>
            <a:r>
              <a:rPr lang="de-DE"/>
              <a:t>Telematik im Gesundheitswesen</a:t>
            </a:r>
          </a:p>
        </p:txBody>
      </p:sp>
      <p:sp>
        <p:nvSpPr>
          <p:cNvPr id="390147" name="Rectangle 3"/>
          <p:cNvSpPr>
            <a:spLocks noGrp="1" noChangeArrowheads="1"/>
          </p:cNvSpPr>
          <p:nvPr>
            <p:ph type="body" idx="1"/>
          </p:nvPr>
        </p:nvSpPr>
        <p:spPr>
          <a:xfrm>
            <a:off x="457200" y="1905000"/>
            <a:ext cx="8229600" cy="4764088"/>
          </a:xfrm>
        </p:spPr>
        <p:txBody>
          <a:bodyPr>
            <a:normAutofit fontScale="70000" lnSpcReduction="20000"/>
          </a:bodyPr>
          <a:lstStyle/>
          <a:p>
            <a:pPr>
              <a:lnSpc>
                <a:spcPct val="120000"/>
              </a:lnSpc>
              <a:defRPr/>
            </a:pPr>
            <a:r>
              <a:rPr lang="de-DE" dirty="0"/>
              <a:t>Telematik im Gesundheitswesen bezeichnet die Verbindung von Telekommunikation und Informatik mit der Zielsetzung, den Akteuren im Gesundheitswesen (Ärzten, Krankenhäusern, Apotheken, weiteren Leistungserbringern und Kostenträgern) relevante Informationen umfänglicher, schneller und für den jeweiligen Nutzungskontext aufbereitet zur Verfügung zu stellen (https://www.bundesaerztekammer.de/fileadmin/user_upload/downloads/Taetigkeit2011_08.pdf)</a:t>
            </a:r>
          </a:p>
          <a:p>
            <a:pPr eaLnBrk="1" hangingPunct="1">
              <a:lnSpc>
                <a:spcPct val="120000"/>
              </a:lnSpc>
              <a:defRPr/>
            </a:pPr>
            <a:r>
              <a:rPr lang="de-DE" dirty="0"/>
              <a:t>Teilsysteme:</a:t>
            </a:r>
          </a:p>
          <a:p>
            <a:pPr lvl="1" eaLnBrk="1" hangingPunct="1">
              <a:lnSpc>
                <a:spcPct val="120000"/>
              </a:lnSpc>
              <a:buFont typeface="Tahoma" charset="0"/>
              <a:buChar char="–"/>
              <a:defRPr/>
            </a:pPr>
            <a:r>
              <a:rPr lang="de-DE" dirty="0"/>
              <a:t>Telemedizin </a:t>
            </a:r>
          </a:p>
          <a:p>
            <a:pPr lvl="1" eaLnBrk="1" hangingPunct="1">
              <a:lnSpc>
                <a:spcPct val="120000"/>
              </a:lnSpc>
              <a:buFont typeface="Tahoma" charset="0"/>
              <a:buChar char="–"/>
              <a:defRPr/>
            </a:pPr>
            <a:r>
              <a:rPr lang="de-DE" dirty="0"/>
              <a:t>Telematik für das Gesundheitsmanagement (GM) </a:t>
            </a:r>
          </a:p>
          <a:p>
            <a:pPr lvl="1" eaLnBrk="1" hangingPunct="1">
              <a:lnSpc>
                <a:spcPct val="120000"/>
              </a:lnSpc>
              <a:buFont typeface="Tahoma" charset="0"/>
              <a:buChar char="–"/>
              <a:defRPr/>
            </a:pPr>
            <a:r>
              <a:rPr lang="de-DE" dirty="0"/>
              <a:t>Teleausbildung </a:t>
            </a:r>
          </a:p>
          <a:p>
            <a:pPr lvl="1" eaLnBrk="1" hangingPunct="1">
              <a:lnSpc>
                <a:spcPct val="120000"/>
              </a:lnSpc>
              <a:buFont typeface="Tahoma" charset="0"/>
              <a:buChar char="–"/>
              <a:defRPr/>
            </a:pPr>
            <a:r>
              <a:rPr lang="de-DE" dirty="0"/>
              <a:t>Telematik für die Medizinische Forschung</a:t>
            </a:r>
          </a:p>
        </p:txBody>
      </p:sp>
      <p:sp>
        <p:nvSpPr>
          <p:cNvPr id="2" name="Foliennummernplatzhalter 1"/>
          <p:cNvSpPr>
            <a:spLocks noGrp="1"/>
          </p:cNvSpPr>
          <p:nvPr>
            <p:ph type="sldNum" sz="quarter" idx="12"/>
          </p:nvPr>
        </p:nvSpPr>
        <p:spPr/>
        <p:txBody>
          <a:bodyPr/>
          <a:lstStyle/>
          <a:p>
            <a:fld id="{F409FF13-3F7B-496E-802A-D8B2EBC8656D}" type="slidenum">
              <a:rPr lang="de-DE" smtClean="0"/>
              <a:t>4</a:t>
            </a:fld>
            <a:endParaRPr lang="de-DE"/>
          </a:p>
        </p:txBody>
      </p:sp>
    </p:spTree>
    <p:extLst>
      <p:ext uri="{BB962C8B-B14F-4D97-AF65-F5344CB8AC3E}">
        <p14:creationId xmlns:p14="http://schemas.microsoft.com/office/powerpoint/2010/main" val="2224667091"/>
      </p:ext>
    </p:extLst>
  </p:cSld>
  <p:clrMapOvr>
    <a:masterClrMapping/>
  </p:clrMapOvr>
  <mc:AlternateContent xmlns:mc="http://schemas.openxmlformats.org/markup-compatibility/2006" xmlns:p14="http://schemas.microsoft.com/office/powerpoint/2010/main">
    <mc:Choice Requires="p14">
      <p:transition spd="slow" p14:dur="2000" advTm="166760"/>
    </mc:Choice>
    <mc:Fallback xmlns="">
      <p:transition spd="slow" advTm="16676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normAutofit fontScale="90000"/>
          </a:bodyPr>
          <a:lstStyle/>
          <a:p>
            <a:pPr eaLnBrk="1" hangingPunct="1">
              <a:defRPr/>
            </a:pPr>
            <a:r>
              <a:rPr lang="de-DE" sz="4000"/>
              <a:t>Telematik für die Medizinische Forschung</a:t>
            </a:r>
          </a:p>
        </p:txBody>
      </p:sp>
      <p:sp>
        <p:nvSpPr>
          <p:cNvPr id="391171" name="Rectangle 3"/>
          <p:cNvSpPr>
            <a:spLocks noGrp="1" noChangeArrowheads="1"/>
          </p:cNvSpPr>
          <p:nvPr>
            <p:ph type="body" idx="1"/>
          </p:nvPr>
        </p:nvSpPr>
        <p:spPr>
          <a:xfrm>
            <a:off x="179388" y="1905000"/>
            <a:ext cx="8964612" cy="4548188"/>
          </a:xfrm>
        </p:spPr>
        <p:txBody>
          <a:bodyPr/>
          <a:lstStyle/>
          <a:p>
            <a:pPr eaLnBrk="1" hangingPunct="1">
              <a:lnSpc>
                <a:spcPct val="80000"/>
              </a:lnSpc>
              <a:defRPr/>
            </a:pPr>
            <a:r>
              <a:rPr lang="de-DE" sz="2800"/>
              <a:t>Austausch von medizinischen Forschungsergebnissen</a:t>
            </a:r>
          </a:p>
          <a:p>
            <a:pPr eaLnBrk="1" hangingPunct="1">
              <a:lnSpc>
                <a:spcPct val="80000"/>
              </a:lnSpc>
              <a:defRPr/>
            </a:pPr>
            <a:r>
              <a:rPr lang="de-DE" sz="2800"/>
              <a:t>Forschungsdatenbanken</a:t>
            </a:r>
            <a:r>
              <a:rPr lang="de-DE" sz="2400"/>
              <a:t>, z. B. </a:t>
            </a:r>
          </a:p>
          <a:p>
            <a:pPr lvl="1" eaLnBrk="1" hangingPunct="1">
              <a:lnSpc>
                <a:spcPct val="80000"/>
              </a:lnSpc>
              <a:buFont typeface="Tahoma" charset="0"/>
              <a:buChar char="–"/>
              <a:defRPr/>
            </a:pPr>
            <a:r>
              <a:rPr lang="de-DE" sz="2000" b="1"/>
              <a:t>Cochrane-Library</a:t>
            </a:r>
            <a:r>
              <a:rPr lang="de-DE" sz="1800"/>
              <a:t>: In der Cochrane Database of Systematic Reviews (CDSR) sind Volltextversionen von Cochrane-Reviews und Protokolle zu entstehenden Übersichtsarbeiten enthalten. Ein Cochrane-Review fasst alle zu einer therapeutischen Fragestellung relevanten Studien zusammen. Die Reviews entstehen formal und strukturell standardisiert und gehören inhaltlich i.d.R. zu den Arbeiten mit den höchsten wissenschaftlichen Evidenzgraden.</a:t>
            </a:r>
          </a:p>
          <a:p>
            <a:pPr lvl="1" eaLnBrk="1" hangingPunct="1">
              <a:lnSpc>
                <a:spcPct val="80000"/>
              </a:lnSpc>
              <a:buFont typeface="Tahoma" charset="0"/>
              <a:buChar char="–"/>
              <a:defRPr/>
            </a:pPr>
            <a:r>
              <a:rPr lang="de-DE" sz="2000" b="1"/>
              <a:t>Medline</a:t>
            </a:r>
            <a:r>
              <a:rPr lang="de-DE" sz="1800"/>
              <a:t>: MEDLINE enthält Nachweise der internationalen Literatur aus allen Bereichen der Medizin, einschließlich der Zahn- und Veterinärmedizin, Psychologie und des öffentlichen Gesundheitswesens. Quellen sind ca. 4.500 internationale Zeitschriften. </a:t>
            </a:r>
          </a:p>
          <a:p>
            <a:pPr lvl="2" eaLnBrk="1" hangingPunct="1">
              <a:lnSpc>
                <a:spcPct val="80000"/>
              </a:lnSpc>
              <a:defRPr/>
            </a:pPr>
            <a:r>
              <a:rPr lang="de-DE" sz="1600">
                <a:hlinkClick r:id="rId2"/>
              </a:rPr>
              <a:t>http://medline.cos.com/</a:t>
            </a:r>
            <a:r>
              <a:rPr lang="de-DE" sz="1600"/>
              <a:t>: Linzenz erforderlich</a:t>
            </a:r>
          </a:p>
          <a:p>
            <a:pPr lvl="1" eaLnBrk="1" hangingPunct="1">
              <a:lnSpc>
                <a:spcPct val="80000"/>
              </a:lnSpc>
              <a:buFont typeface="Tahoma" charset="0"/>
              <a:buChar char="–"/>
              <a:defRPr/>
            </a:pPr>
            <a:r>
              <a:rPr lang="de-DE" sz="1800" b="1"/>
              <a:t>AidsLine:</a:t>
            </a:r>
            <a:r>
              <a:rPr lang="de-DE" sz="1800"/>
              <a:t> Vollständige Datenbank zu allen Veröffentlichungen zu AIDS und HIV-Infektionen</a:t>
            </a:r>
          </a:p>
          <a:p>
            <a:pPr lvl="1" eaLnBrk="1" hangingPunct="1">
              <a:lnSpc>
                <a:spcPct val="80000"/>
              </a:lnSpc>
              <a:buFont typeface="Tahoma" charset="0"/>
              <a:buChar char="–"/>
              <a:defRPr/>
            </a:pPr>
            <a:r>
              <a:rPr lang="de-DE" sz="1800"/>
              <a:t>PubMed: frei zugänglich</a:t>
            </a:r>
          </a:p>
          <a:p>
            <a:pPr lvl="2" eaLnBrk="1" hangingPunct="1">
              <a:lnSpc>
                <a:spcPct val="80000"/>
              </a:lnSpc>
              <a:defRPr/>
            </a:pPr>
            <a:r>
              <a:rPr lang="de-DE" sz="1600">
                <a:hlinkClick r:id="rId3"/>
              </a:rPr>
              <a:t>http://www.ncbi.nlm.nih.gov/pubmed</a:t>
            </a:r>
            <a:endParaRPr lang="de-DE" sz="1600"/>
          </a:p>
        </p:txBody>
      </p:sp>
      <p:sp>
        <p:nvSpPr>
          <p:cNvPr id="2" name="Foliennummernplatzhalter 1"/>
          <p:cNvSpPr>
            <a:spLocks noGrp="1"/>
          </p:cNvSpPr>
          <p:nvPr>
            <p:ph type="sldNum" sz="quarter" idx="12"/>
          </p:nvPr>
        </p:nvSpPr>
        <p:spPr/>
        <p:txBody>
          <a:bodyPr/>
          <a:lstStyle/>
          <a:p>
            <a:fld id="{F409FF13-3F7B-496E-802A-D8B2EBC8656D}" type="slidenum">
              <a:rPr lang="de-DE" smtClean="0"/>
              <a:t>5</a:t>
            </a:fld>
            <a:endParaRPr lang="de-DE"/>
          </a:p>
        </p:txBody>
      </p:sp>
    </p:spTree>
    <p:extLst>
      <p:ext uri="{BB962C8B-B14F-4D97-AF65-F5344CB8AC3E}">
        <p14:creationId xmlns:p14="http://schemas.microsoft.com/office/powerpoint/2010/main" val="3243168493"/>
      </p:ext>
    </p:extLst>
  </p:cSld>
  <p:clrMapOvr>
    <a:masterClrMapping/>
  </p:clrMapOvr>
  <mc:AlternateContent xmlns:mc="http://schemas.openxmlformats.org/markup-compatibility/2006" xmlns:p14="http://schemas.microsoft.com/office/powerpoint/2010/main">
    <mc:Choice Requires="p14">
      <p:transition spd="slow" p14:dur="2000" advTm="232630"/>
    </mc:Choice>
    <mc:Fallback xmlns="">
      <p:transition spd="slow" advTm="23263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normAutofit fontScale="90000"/>
          </a:bodyPr>
          <a:lstStyle/>
          <a:p>
            <a:pPr eaLnBrk="1" hangingPunct="1">
              <a:defRPr/>
            </a:pPr>
            <a:r>
              <a:rPr lang="de-DE" dirty="0"/>
              <a:t>Telematik für das GM, Teleausbildung</a:t>
            </a:r>
          </a:p>
        </p:txBody>
      </p:sp>
      <p:sp>
        <p:nvSpPr>
          <p:cNvPr id="392195" name="Rectangle 3"/>
          <p:cNvSpPr>
            <a:spLocks noGrp="1" noChangeArrowheads="1"/>
          </p:cNvSpPr>
          <p:nvPr>
            <p:ph type="body" idx="1"/>
          </p:nvPr>
        </p:nvSpPr>
        <p:spPr>
          <a:xfrm>
            <a:off x="457200" y="1905000"/>
            <a:ext cx="8686800" cy="4114800"/>
          </a:xfrm>
        </p:spPr>
        <p:txBody>
          <a:bodyPr>
            <a:normAutofit fontScale="92500" lnSpcReduction="10000"/>
          </a:bodyPr>
          <a:lstStyle/>
          <a:p>
            <a:pPr eaLnBrk="1" hangingPunct="1">
              <a:lnSpc>
                <a:spcPct val="90000"/>
              </a:lnSpc>
              <a:defRPr/>
            </a:pPr>
            <a:r>
              <a:rPr lang="de-DE" dirty="0"/>
              <a:t>Teleausbildung:</a:t>
            </a:r>
          </a:p>
          <a:p>
            <a:pPr lvl="1" eaLnBrk="1" hangingPunct="1">
              <a:lnSpc>
                <a:spcPct val="90000"/>
              </a:lnSpc>
              <a:buFont typeface="Tahoma" charset="0"/>
              <a:buChar char="–"/>
              <a:defRPr/>
            </a:pPr>
            <a:r>
              <a:rPr lang="de-DE" dirty="0"/>
              <a:t>verschiedene Ebenen, von CD-gestützter Ausbildung bis zur interaktiven Betreuung</a:t>
            </a:r>
          </a:p>
          <a:p>
            <a:pPr lvl="1" eaLnBrk="1" hangingPunct="1">
              <a:lnSpc>
                <a:spcPct val="90000"/>
              </a:lnSpc>
              <a:buFont typeface="Tahoma" charset="0"/>
              <a:buChar char="–"/>
              <a:defRPr/>
            </a:pPr>
            <a:r>
              <a:rPr lang="de-DE" dirty="0"/>
              <a:t>Plattformen für Standortstudenten</a:t>
            </a:r>
          </a:p>
          <a:p>
            <a:pPr eaLnBrk="1" hangingPunct="1">
              <a:lnSpc>
                <a:spcPct val="90000"/>
              </a:lnSpc>
              <a:defRPr/>
            </a:pPr>
            <a:r>
              <a:rPr lang="de-DE" dirty="0"/>
              <a:t>Telematik für das Gesundheitsmanagement</a:t>
            </a:r>
          </a:p>
          <a:p>
            <a:pPr lvl="1" eaLnBrk="1" hangingPunct="1">
              <a:lnSpc>
                <a:spcPct val="90000"/>
              </a:lnSpc>
              <a:buFont typeface="Tahoma" charset="0"/>
              <a:buChar char="–"/>
              <a:defRPr/>
            </a:pPr>
            <a:r>
              <a:rPr lang="de-DE" dirty="0"/>
              <a:t>Integration, z. B. Datenaustausch für integrierte Versorgung, Praxisnetze etc.</a:t>
            </a:r>
          </a:p>
          <a:p>
            <a:pPr lvl="1" eaLnBrk="1" hangingPunct="1">
              <a:lnSpc>
                <a:spcPct val="90000"/>
              </a:lnSpc>
              <a:buFont typeface="Tahoma" charset="0"/>
              <a:buChar char="–"/>
              <a:defRPr/>
            </a:pPr>
            <a:r>
              <a:rPr lang="de-DE" dirty="0"/>
              <a:t> Datenaustausch mit Krankenkassen und Behörden</a:t>
            </a:r>
          </a:p>
          <a:p>
            <a:pPr lvl="1" eaLnBrk="1" hangingPunct="1">
              <a:lnSpc>
                <a:spcPct val="90000"/>
              </a:lnSpc>
              <a:buFont typeface="Tahoma" charset="0"/>
              <a:buChar char="–"/>
              <a:defRPr/>
            </a:pPr>
            <a:r>
              <a:rPr lang="de-DE" dirty="0"/>
              <a:t>Geschäftsführungsmodell: Telematik ermöglicht Führung auf Distanz</a:t>
            </a:r>
          </a:p>
        </p:txBody>
      </p:sp>
      <p:sp>
        <p:nvSpPr>
          <p:cNvPr id="2" name="Foliennummernplatzhalter 1"/>
          <p:cNvSpPr>
            <a:spLocks noGrp="1"/>
          </p:cNvSpPr>
          <p:nvPr>
            <p:ph type="sldNum" sz="quarter" idx="12"/>
          </p:nvPr>
        </p:nvSpPr>
        <p:spPr/>
        <p:txBody>
          <a:bodyPr/>
          <a:lstStyle/>
          <a:p>
            <a:fld id="{F409FF13-3F7B-496E-802A-D8B2EBC8656D}" type="slidenum">
              <a:rPr lang="de-DE" smtClean="0"/>
              <a:t>6</a:t>
            </a:fld>
            <a:endParaRPr lang="de-DE"/>
          </a:p>
        </p:txBody>
      </p:sp>
    </p:spTree>
    <p:extLst>
      <p:ext uri="{BB962C8B-B14F-4D97-AF65-F5344CB8AC3E}">
        <p14:creationId xmlns:p14="http://schemas.microsoft.com/office/powerpoint/2010/main" val="1183610559"/>
      </p:ext>
    </p:extLst>
  </p:cSld>
  <p:clrMapOvr>
    <a:masterClrMapping/>
  </p:clrMapOvr>
  <mc:AlternateContent xmlns:mc="http://schemas.openxmlformats.org/markup-compatibility/2006" xmlns:p14="http://schemas.microsoft.com/office/powerpoint/2010/main">
    <mc:Choice Requires="p14">
      <p:transition spd="slow" p14:dur="2000" advTm="145657"/>
    </mc:Choice>
    <mc:Fallback xmlns="">
      <p:transition spd="slow" advTm="14565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468313" y="0"/>
            <a:ext cx="8229600" cy="1384300"/>
          </a:xfrm>
        </p:spPr>
        <p:txBody>
          <a:bodyPr/>
          <a:lstStyle/>
          <a:p>
            <a:pPr eaLnBrk="1" hangingPunct="1">
              <a:defRPr/>
            </a:pPr>
            <a:r>
              <a:rPr lang="de-DE" dirty="0"/>
              <a:t>Telemedizin</a:t>
            </a:r>
          </a:p>
        </p:txBody>
      </p:sp>
      <p:sp>
        <p:nvSpPr>
          <p:cNvPr id="393219" name="Rectangle 3"/>
          <p:cNvSpPr>
            <a:spLocks noGrp="1" noChangeArrowheads="1"/>
          </p:cNvSpPr>
          <p:nvPr>
            <p:ph type="body" idx="1"/>
          </p:nvPr>
        </p:nvSpPr>
        <p:spPr>
          <a:xfrm>
            <a:off x="457200" y="1196975"/>
            <a:ext cx="8229600" cy="5400675"/>
          </a:xfrm>
        </p:spPr>
        <p:txBody>
          <a:bodyPr>
            <a:normAutofit fontScale="92500" lnSpcReduction="10000"/>
          </a:bodyPr>
          <a:lstStyle/>
          <a:p>
            <a:pPr eaLnBrk="1" hangingPunct="1">
              <a:lnSpc>
                <a:spcPct val="90000"/>
              </a:lnSpc>
              <a:defRPr/>
            </a:pPr>
            <a:r>
              <a:rPr lang="de-DE" dirty="0"/>
              <a:t>Definition </a:t>
            </a:r>
            <a:r>
              <a:rPr lang="de-DE" sz="2200" dirty="0"/>
              <a:t>(Deutsche Gesellschaft für Telemedizin 2009)</a:t>
            </a:r>
            <a:endParaRPr lang="de-DE" dirty="0"/>
          </a:p>
          <a:p>
            <a:pPr lvl="1">
              <a:lnSpc>
                <a:spcPct val="90000"/>
              </a:lnSpc>
              <a:buFont typeface="Tahoma" charset="0"/>
              <a:buChar char="–"/>
              <a:defRPr/>
            </a:pPr>
            <a:r>
              <a:rPr lang="de-DE" dirty="0"/>
              <a:t>„Telemedizin ist die Erbringung konkreter medizinischer Dienstleistungen in Überwindung räumlicher Entfernungen durch Zuhilfenahme moderner Informations- und Kommunikationstechnologien.“ (https://www.dgtelemed.de/de/telemedizin/index.php?lang=de) </a:t>
            </a:r>
          </a:p>
          <a:p>
            <a:pPr eaLnBrk="1" hangingPunct="1">
              <a:lnSpc>
                <a:spcPct val="90000"/>
              </a:lnSpc>
              <a:defRPr/>
            </a:pPr>
            <a:r>
              <a:rPr lang="de-DE" dirty="0"/>
              <a:t>Beispiele:</a:t>
            </a:r>
          </a:p>
          <a:p>
            <a:pPr lvl="1" eaLnBrk="1" hangingPunct="1">
              <a:lnSpc>
                <a:spcPct val="90000"/>
              </a:lnSpc>
              <a:buFont typeface="Tahoma" charset="0"/>
              <a:buChar char="–"/>
              <a:defRPr/>
            </a:pPr>
            <a:r>
              <a:rPr lang="de-DE" dirty="0"/>
              <a:t>Telebefundung eines Röntgenbildes aus Bergen in HGW</a:t>
            </a:r>
          </a:p>
          <a:p>
            <a:pPr lvl="1" eaLnBrk="1" hangingPunct="1">
              <a:lnSpc>
                <a:spcPct val="90000"/>
              </a:lnSpc>
              <a:buFont typeface="Tahoma" charset="0"/>
              <a:buChar char="–"/>
              <a:defRPr/>
            </a:pPr>
            <a:r>
              <a:rPr lang="de-DE" dirty="0"/>
              <a:t>Second Opinion einer während einer OP aufgetretenen Komplikation</a:t>
            </a:r>
          </a:p>
          <a:p>
            <a:pPr lvl="1" eaLnBrk="1" hangingPunct="1">
              <a:lnSpc>
                <a:spcPct val="90000"/>
              </a:lnSpc>
              <a:buFont typeface="Tahoma" charset="0"/>
              <a:buChar char="–"/>
              <a:defRPr/>
            </a:pPr>
            <a:r>
              <a:rPr lang="de-DE" dirty="0" err="1"/>
              <a:t>EpiVista</a:t>
            </a:r>
            <a:r>
              <a:rPr lang="de-DE" dirty="0"/>
              <a:t>: elektronischer Behandlungskalender für Epileptiker</a:t>
            </a:r>
          </a:p>
        </p:txBody>
      </p:sp>
      <p:sp>
        <p:nvSpPr>
          <p:cNvPr id="2" name="Foliennummernplatzhalter 1"/>
          <p:cNvSpPr>
            <a:spLocks noGrp="1"/>
          </p:cNvSpPr>
          <p:nvPr>
            <p:ph type="sldNum" sz="quarter" idx="12"/>
          </p:nvPr>
        </p:nvSpPr>
        <p:spPr/>
        <p:txBody>
          <a:bodyPr/>
          <a:lstStyle/>
          <a:p>
            <a:fld id="{F409FF13-3F7B-496E-802A-D8B2EBC8656D}" type="slidenum">
              <a:rPr lang="de-DE" smtClean="0"/>
              <a:t>7</a:t>
            </a:fld>
            <a:endParaRPr lang="de-DE"/>
          </a:p>
        </p:txBody>
      </p:sp>
    </p:spTree>
    <p:extLst>
      <p:ext uri="{BB962C8B-B14F-4D97-AF65-F5344CB8AC3E}">
        <p14:creationId xmlns:p14="http://schemas.microsoft.com/office/powerpoint/2010/main" val="1177519434"/>
      </p:ext>
    </p:extLst>
  </p:cSld>
  <p:clrMapOvr>
    <a:masterClrMapping/>
  </p:clrMapOvr>
  <mc:AlternateContent xmlns:mc="http://schemas.openxmlformats.org/markup-compatibility/2006" xmlns:p14="http://schemas.microsoft.com/office/powerpoint/2010/main">
    <mc:Choice Requires="p14">
      <p:transition spd="slow" p14:dur="2000" advTm="288270"/>
    </mc:Choice>
    <mc:Fallback xmlns="">
      <p:transition spd="slow" advTm="28827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468313" y="0"/>
            <a:ext cx="8229600" cy="908050"/>
          </a:xfrm>
        </p:spPr>
        <p:txBody>
          <a:bodyPr/>
          <a:lstStyle/>
          <a:p>
            <a:pPr>
              <a:defRPr/>
            </a:pPr>
            <a:r>
              <a:rPr lang="de-DE" dirty="0"/>
              <a:t>Vorteile Telemedizin</a:t>
            </a:r>
          </a:p>
        </p:txBody>
      </p:sp>
      <p:sp>
        <p:nvSpPr>
          <p:cNvPr id="394243" name="Rectangle 3"/>
          <p:cNvSpPr>
            <a:spLocks noGrp="1" noChangeArrowheads="1"/>
          </p:cNvSpPr>
          <p:nvPr>
            <p:ph type="body" idx="1"/>
          </p:nvPr>
        </p:nvSpPr>
        <p:spPr>
          <a:xfrm>
            <a:off x="457200" y="1268413"/>
            <a:ext cx="8229600" cy="5329237"/>
          </a:xfrm>
        </p:spPr>
        <p:txBody>
          <a:bodyPr>
            <a:normAutofit fontScale="77500" lnSpcReduction="20000"/>
          </a:bodyPr>
          <a:lstStyle/>
          <a:p>
            <a:pPr>
              <a:defRPr/>
            </a:pPr>
            <a:r>
              <a:rPr lang="de-DE" dirty="0"/>
              <a:t>Qualitätssteigerung</a:t>
            </a:r>
          </a:p>
          <a:p>
            <a:pPr lvl="1">
              <a:lnSpc>
                <a:spcPct val="120000"/>
              </a:lnSpc>
              <a:defRPr/>
            </a:pPr>
            <a:r>
              <a:rPr lang="de-DE" dirty="0"/>
              <a:t>Ortsunabhängige Versorgungsqualität</a:t>
            </a:r>
          </a:p>
          <a:p>
            <a:pPr lvl="2">
              <a:lnSpc>
                <a:spcPct val="120000"/>
              </a:lnSpc>
              <a:buFont typeface="Tahoma" charset="0"/>
              <a:buChar char="–"/>
              <a:defRPr/>
            </a:pPr>
            <a:r>
              <a:rPr lang="de-DE" dirty="0"/>
              <a:t>Medizinische Versorgung auch in strukturschwachen Regionen in höchster Qualität</a:t>
            </a:r>
          </a:p>
          <a:p>
            <a:pPr lvl="1">
              <a:lnSpc>
                <a:spcPct val="120000"/>
              </a:lnSpc>
              <a:defRPr/>
            </a:pPr>
            <a:r>
              <a:rPr lang="de-DE" dirty="0"/>
              <a:t>Verbesserte Patientendatenverfügbarkeit</a:t>
            </a:r>
          </a:p>
          <a:p>
            <a:pPr lvl="2">
              <a:lnSpc>
                <a:spcPct val="120000"/>
              </a:lnSpc>
              <a:buFont typeface="Tahoma" charset="0"/>
              <a:buChar char="–"/>
              <a:defRPr/>
            </a:pPr>
            <a:r>
              <a:rPr lang="de-DE" dirty="0"/>
              <a:t>Verbesserung der Qualität medizinischer Entscheidungen durch existierende Informationen</a:t>
            </a:r>
          </a:p>
          <a:p>
            <a:pPr lvl="1">
              <a:lnSpc>
                <a:spcPct val="120000"/>
              </a:lnSpc>
              <a:defRPr/>
            </a:pPr>
            <a:r>
              <a:rPr lang="de-DE" dirty="0"/>
              <a:t>Qualitativ bessere medizinische Dienstleistungen</a:t>
            </a:r>
          </a:p>
          <a:p>
            <a:pPr lvl="2">
              <a:lnSpc>
                <a:spcPct val="120000"/>
              </a:lnSpc>
              <a:buFont typeface="Tahoma" charset="0"/>
              <a:buChar char="–"/>
              <a:defRPr/>
            </a:pPr>
            <a:r>
              <a:rPr lang="de-DE" dirty="0"/>
              <a:t>Patienten sollten mehr Informationen und bessere Dienstleistung erhalten</a:t>
            </a:r>
          </a:p>
          <a:p>
            <a:pPr lvl="1">
              <a:lnSpc>
                <a:spcPct val="120000"/>
              </a:lnSpc>
              <a:defRPr/>
            </a:pPr>
            <a:r>
              <a:rPr lang="de-DE" dirty="0"/>
              <a:t>Effizientere Erbringung med. Dienstleistungen</a:t>
            </a:r>
          </a:p>
          <a:p>
            <a:pPr lvl="2">
              <a:lnSpc>
                <a:spcPct val="120000"/>
              </a:lnSpc>
              <a:buFont typeface="Tahoma" charset="0"/>
              <a:buChar char="–"/>
              <a:defRPr/>
            </a:pPr>
            <a:r>
              <a:rPr lang="de-DE" dirty="0"/>
              <a:t>Reduktion unnötiger Verwaltungsarbeit, wie Mehrfachdatenerfassung &amp; Aufgabenverteilung auf verschiedene Institutionen und </a:t>
            </a:r>
            <a:r>
              <a:rPr lang="de-DE" dirty="0" smtClean="0"/>
              <a:t>Mitarbeiter*innen</a:t>
            </a:r>
            <a:endParaRPr lang="de-DE" dirty="0"/>
          </a:p>
          <a:p>
            <a:pPr>
              <a:defRPr/>
            </a:pPr>
            <a:r>
              <a:rPr lang="de-DE" dirty="0"/>
              <a:t>…</a:t>
            </a:r>
          </a:p>
        </p:txBody>
      </p:sp>
      <p:sp>
        <p:nvSpPr>
          <p:cNvPr id="2" name="Foliennummernplatzhalter 1"/>
          <p:cNvSpPr>
            <a:spLocks noGrp="1"/>
          </p:cNvSpPr>
          <p:nvPr>
            <p:ph type="sldNum" sz="quarter" idx="12"/>
          </p:nvPr>
        </p:nvSpPr>
        <p:spPr/>
        <p:txBody>
          <a:bodyPr/>
          <a:lstStyle/>
          <a:p>
            <a:fld id="{F409FF13-3F7B-496E-802A-D8B2EBC8656D}" type="slidenum">
              <a:rPr lang="de-DE" smtClean="0"/>
              <a:t>8</a:t>
            </a:fld>
            <a:endParaRPr lang="de-DE"/>
          </a:p>
        </p:txBody>
      </p:sp>
    </p:spTree>
    <p:extLst>
      <p:ext uri="{BB962C8B-B14F-4D97-AF65-F5344CB8AC3E}">
        <p14:creationId xmlns:p14="http://schemas.microsoft.com/office/powerpoint/2010/main" val="3889767540"/>
      </p:ext>
    </p:extLst>
  </p:cSld>
  <p:clrMapOvr>
    <a:masterClrMapping/>
  </p:clrMapOvr>
  <mc:AlternateContent xmlns:mc="http://schemas.openxmlformats.org/markup-compatibility/2006" xmlns:p14="http://schemas.microsoft.com/office/powerpoint/2010/main">
    <mc:Choice Requires="p14">
      <p:transition spd="slow" p14:dur="2000" advTm="184567"/>
    </mc:Choice>
    <mc:Fallback xmlns="">
      <p:transition spd="slow" advTm="18456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468313" y="0"/>
            <a:ext cx="8229600" cy="908050"/>
          </a:xfrm>
        </p:spPr>
        <p:txBody>
          <a:bodyPr/>
          <a:lstStyle/>
          <a:p>
            <a:pPr>
              <a:defRPr/>
            </a:pPr>
            <a:r>
              <a:rPr lang="de-DE" dirty="0"/>
              <a:t>Vorteile Telemedizin (Forts.)</a:t>
            </a:r>
          </a:p>
        </p:txBody>
      </p:sp>
      <p:sp>
        <p:nvSpPr>
          <p:cNvPr id="394243" name="Rectangle 3"/>
          <p:cNvSpPr>
            <a:spLocks noGrp="1" noChangeArrowheads="1"/>
          </p:cNvSpPr>
          <p:nvPr>
            <p:ph type="body" idx="1"/>
          </p:nvPr>
        </p:nvSpPr>
        <p:spPr>
          <a:xfrm>
            <a:off x="457200" y="1268413"/>
            <a:ext cx="8229600" cy="5329237"/>
          </a:xfrm>
        </p:spPr>
        <p:txBody>
          <a:bodyPr>
            <a:normAutofit/>
          </a:bodyPr>
          <a:lstStyle/>
          <a:p>
            <a:pPr eaLnBrk="1" hangingPunct="1">
              <a:lnSpc>
                <a:spcPct val="120000"/>
              </a:lnSpc>
              <a:defRPr/>
            </a:pPr>
            <a:r>
              <a:rPr lang="de-DE" dirty="0"/>
              <a:t>Sicherheit und Vertraulichkeit</a:t>
            </a:r>
          </a:p>
          <a:p>
            <a:pPr lvl="1" eaLnBrk="1" hangingPunct="1">
              <a:lnSpc>
                <a:spcPct val="120000"/>
              </a:lnSpc>
              <a:buFont typeface="Tahoma" charset="0"/>
              <a:buChar char="–"/>
              <a:defRPr/>
            </a:pPr>
            <a:r>
              <a:rPr lang="de-DE" dirty="0"/>
              <a:t>Berücksichtigung der Sicherheit und Vertraulichkeit gegenüber </a:t>
            </a:r>
            <a:r>
              <a:rPr lang="de-DE" dirty="0" smtClean="0"/>
              <a:t>Patient*innen</a:t>
            </a:r>
            <a:endParaRPr lang="de-DE" dirty="0"/>
          </a:p>
          <a:p>
            <a:pPr eaLnBrk="1" hangingPunct="1">
              <a:lnSpc>
                <a:spcPct val="120000"/>
              </a:lnSpc>
              <a:defRPr/>
            </a:pPr>
            <a:r>
              <a:rPr lang="de-DE" dirty="0"/>
              <a:t>Leichterer Zugriff auf medizinisches Wissen</a:t>
            </a:r>
          </a:p>
          <a:p>
            <a:pPr lvl="1">
              <a:lnSpc>
                <a:spcPct val="120000"/>
              </a:lnSpc>
              <a:buFont typeface="Tahoma" charset="0"/>
              <a:buChar char="–"/>
              <a:defRPr/>
            </a:pPr>
            <a:r>
              <a:rPr lang="de-DE" dirty="0"/>
              <a:t>Präventive Gesundheitsinformationen für Patient*innen</a:t>
            </a:r>
          </a:p>
          <a:p>
            <a:pPr>
              <a:defRPr/>
            </a:pPr>
            <a:r>
              <a:rPr lang="de-DE" dirty="0"/>
              <a:t>Kostenreduktion </a:t>
            </a:r>
          </a:p>
          <a:p>
            <a:pPr lvl="1">
              <a:buFont typeface="Tahoma" charset="0"/>
              <a:buChar char="–"/>
              <a:defRPr/>
            </a:pPr>
            <a:r>
              <a:rPr lang="de-DE" dirty="0"/>
              <a:t>Wegekosten- und Zeitaufwandsreduktion</a:t>
            </a:r>
          </a:p>
          <a:p>
            <a:pPr lvl="1">
              <a:buFont typeface="Tahoma" charset="0"/>
              <a:buChar char="–"/>
              <a:defRPr/>
            </a:pPr>
            <a:r>
              <a:rPr lang="de-DE" dirty="0"/>
              <a:t>Personal- und Investitionsmittel</a:t>
            </a:r>
          </a:p>
        </p:txBody>
      </p:sp>
      <p:sp>
        <p:nvSpPr>
          <p:cNvPr id="2" name="Foliennummernplatzhalter 1"/>
          <p:cNvSpPr>
            <a:spLocks noGrp="1"/>
          </p:cNvSpPr>
          <p:nvPr>
            <p:ph type="sldNum" sz="quarter" idx="12"/>
          </p:nvPr>
        </p:nvSpPr>
        <p:spPr/>
        <p:txBody>
          <a:bodyPr/>
          <a:lstStyle/>
          <a:p>
            <a:fld id="{F409FF13-3F7B-496E-802A-D8B2EBC8656D}" type="slidenum">
              <a:rPr lang="de-DE" smtClean="0"/>
              <a:t>9</a:t>
            </a:fld>
            <a:endParaRPr lang="de-DE"/>
          </a:p>
        </p:txBody>
      </p:sp>
    </p:spTree>
    <p:extLst>
      <p:ext uri="{BB962C8B-B14F-4D97-AF65-F5344CB8AC3E}">
        <p14:creationId xmlns:p14="http://schemas.microsoft.com/office/powerpoint/2010/main" val="1940952842"/>
      </p:ext>
    </p:extLst>
  </p:cSld>
  <p:clrMapOvr>
    <a:masterClrMapping/>
  </p:clrMapOvr>
  <mc:AlternateContent xmlns:mc="http://schemas.openxmlformats.org/markup-compatibility/2006" xmlns:p14="http://schemas.microsoft.com/office/powerpoint/2010/main">
    <mc:Choice Requires="p14">
      <p:transition spd="slow" p14:dur="2000" advTm="331085"/>
    </mc:Choice>
    <mc:Fallback xmlns="">
      <p:transition spd="slow" advTm="331085"/>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1177</Words>
  <Application>Microsoft Office PowerPoint</Application>
  <PresentationFormat>Bildschirmpräsentation (4:3)</PresentationFormat>
  <Paragraphs>244</Paragraphs>
  <Slides>26</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26</vt:i4>
      </vt:variant>
    </vt:vector>
  </HeadingPairs>
  <TitlesOfParts>
    <vt:vector size="34" baseType="lpstr">
      <vt:lpstr>Arial</vt:lpstr>
      <vt:lpstr>Arial Rounded MT Bold</vt:lpstr>
      <vt:lpstr>Calibri</vt:lpstr>
      <vt:lpstr>Symbol</vt:lpstr>
      <vt:lpstr>Tahoma</vt:lpstr>
      <vt:lpstr>Times New Roman</vt:lpstr>
      <vt:lpstr>Wingdings</vt:lpstr>
      <vt:lpstr>Larissa</vt:lpstr>
      <vt:lpstr>GESUNDHEITSMANAGEMENT IV Teil 1b-3  Prof. Dr. Steffen Fleßa Lst. für Allgemeine Betriebswirtschaftslehre und Gesundheitsmanagement Universität Greifswald </vt:lpstr>
      <vt:lpstr>Gliederung</vt:lpstr>
      <vt:lpstr>1.3.4 Telematik</vt:lpstr>
      <vt:lpstr>Telematik im Gesundheitswesen</vt:lpstr>
      <vt:lpstr>Telematik für die Medizinische Forschung</vt:lpstr>
      <vt:lpstr>Telematik für das GM, Teleausbildung</vt:lpstr>
      <vt:lpstr>Telemedizin</vt:lpstr>
      <vt:lpstr>Vorteile Telemedizin</vt:lpstr>
      <vt:lpstr>Vorteile Telemedizin (Forts.)</vt:lpstr>
      <vt:lpstr>Nachteile Telemedizin</vt:lpstr>
      <vt:lpstr>Anwendungen: Beispiele</vt:lpstr>
      <vt:lpstr>Häusliche Betreuung</vt:lpstr>
      <vt:lpstr>Community Nurse</vt:lpstr>
      <vt:lpstr>Telekonsultation</vt:lpstr>
      <vt:lpstr>Teleradiologie</vt:lpstr>
      <vt:lpstr>Beispiel</vt:lpstr>
      <vt:lpstr>Teleradiologie</vt:lpstr>
      <vt:lpstr>Teleradiologie</vt:lpstr>
      <vt:lpstr>Teleneurologie</vt:lpstr>
      <vt:lpstr>PowerPoint-Präsentation</vt:lpstr>
      <vt:lpstr>Tele-Behandlung</vt:lpstr>
      <vt:lpstr>Fernbehandlung</vt:lpstr>
      <vt:lpstr>Land|RetterApp: Funktionsweise</vt:lpstr>
      <vt:lpstr>TelenotarztSystem</vt:lpstr>
      <vt:lpstr>PowerPoint-Präsentation</vt:lpstr>
      <vt:lpstr>Gliederung</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GESUNDHEITSMANAGEMENT IV Teil 1b  Prof. Dr. Steffen Fleßa Lst. für Allgemeine Betriebswirtschaftslehre und Gesundheitsmanagement Universität Greifswald</dc:title>
  <dc:creator>Steffen</dc:creator>
  <cp:lastModifiedBy>Steffen Flessa</cp:lastModifiedBy>
  <cp:revision>40</cp:revision>
  <dcterms:created xsi:type="dcterms:W3CDTF">2011-01-31T08:21:57Z</dcterms:created>
  <dcterms:modified xsi:type="dcterms:W3CDTF">2024-01-30T14:59:56Z</dcterms:modified>
</cp:coreProperties>
</file>