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9" r:id="rId3"/>
    <p:sldId id="260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39" r:id="rId14"/>
    <p:sldId id="324" r:id="rId15"/>
    <p:sldId id="352" r:id="rId16"/>
    <p:sldId id="353" r:id="rId1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605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41841-1D8A-437F-9A88-D335C73B41FE}" type="datetimeFigureOut">
              <a:rPr lang="de-DE" smtClean="0"/>
              <a:t>30.01.2024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7F4F66-E006-43DC-8053-62C7083346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3630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40395-EA2B-40CA-B2C9-641652BF0AE9}" type="datetime1">
              <a:rPr lang="de-DE" smtClean="0"/>
              <a:t>30.01.2024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FF13-3F7B-496E-802A-D8B2EBC865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9753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B493-2AF0-4E32-8B03-1AEB0919BE8B}" type="datetime1">
              <a:rPr lang="de-DE" smtClean="0"/>
              <a:t>30.01.2024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FF13-3F7B-496E-802A-D8B2EBC865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8058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20467-CB40-4AB3-92C6-25F97B2BAB0D}" type="datetime1">
              <a:rPr lang="de-DE" smtClean="0"/>
              <a:t>30.01.2024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FF13-3F7B-496E-802A-D8B2EBC865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418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450C3-0CE2-42E8-A842-A010C32F7406}" type="datetime1">
              <a:rPr lang="de-DE" smtClean="0"/>
              <a:t>30.01.2024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FF13-3F7B-496E-802A-D8B2EBC865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5216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67C6A-F063-410F-B7F0-7E6F2D852967}" type="datetime1">
              <a:rPr lang="de-DE" smtClean="0"/>
              <a:t>30.01.2024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FF13-3F7B-496E-802A-D8B2EBC865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467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3E4B5-3FE7-41B4-99F2-16ED28B2D523}" type="datetime1">
              <a:rPr lang="de-DE" smtClean="0"/>
              <a:t>30.01.2024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FF13-3F7B-496E-802A-D8B2EBC865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359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957C-E06B-42DB-A0EC-030E2638F338}" type="datetime1">
              <a:rPr lang="de-DE" smtClean="0"/>
              <a:t>30.01.2024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FF13-3F7B-496E-802A-D8B2EBC865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1437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AE565-6A36-4654-9ACB-E8EFD5909AD5}" type="datetime1">
              <a:rPr lang="de-DE" smtClean="0"/>
              <a:t>30.01.2024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FF13-3F7B-496E-802A-D8B2EBC865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4467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23ED9-8BC0-489F-AA2A-ECF92EF8216D}" type="datetime1">
              <a:rPr lang="de-DE" smtClean="0"/>
              <a:t>30.01.2024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FF13-3F7B-496E-802A-D8B2EBC865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0266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3DED-3441-41F6-B45A-326B94B4EDFE}" type="datetime1">
              <a:rPr lang="de-DE" smtClean="0"/>
              <a:t>30.01.2024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FF13-3F7B-496E-802A-D8B2EBC865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2326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70751-71C4-454E-A576-23A0EC123B0D}" type="datetime1">
              <a:rPr lang="de-DE" smtClean="0"/>
              <a:t>30.01.2024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FF13-3F7B-496E-802A-D8B2EBC865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265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DE24B-8ED7-42D3-A9E7-994D3C7134CA}" type="datetime1">
              <a:rPr lang="de-DE" smtClean="0"/>
              <a:t>30.01.2024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9FF13-3F7B-496E-802A-D8B2EBC865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1049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92150"/>
            <a:ext cx="9144000" cy="5113338"/>
          </a:xfrm>
        </p:spPr>
        <p:txBody>
          <a:bodyPr/>
          <a:lstStyle/>
          <a:p>
            <a:pPr eaLnBrk="1" hangingPunct="1">
              <a:defRPr/>
            </a:pPr>
            <a:r>
              <a:rPr lang="de-DE" sz="4000" b="1" dirty="0">
                <a:cs typeface="Times New Roman" pitchFamily="18" charset="0"/>
              </a:rPr>
              <a:t>GESUNDHEITSMANAGEMENT IV</a:t>
            </a:r>
            <a:br>
              <a:rPr lang="de-DE" sz="4000" b="1" dirty="0">
                <a:cs typeface="Times New Roman" pitchFamily="18" charset="0"/>
              </a:rPr>
            </a:br>
            <a:r>
              <a:rPr lang="de-DE" sz="4000" b="1" dirty="0">
                <a:cs typeface="Times New Roman" pitchFamily="18" charset="0"/>
              </a:rPr>
              <a:t>Teil 1b-4</a:t>
            </a:r>
            <a:br>
              <a:rPr lang="de-DE" sz="4000" b="1" dirty="0">
                <a:cs typeface="Times New Roman" pitchFamily="18" charset="0"/>
              </a:rPr>
            </a:br>
            <a:r>
              <a:rPr lang="de-DE" sz="4000" b="1" dirty="0">
                <a:cs typeface="Times New Roman" pitchFamily="18" charset="0"/>
              </a:rPr>
              <a:t/>
            </a:r>
            <a:br>
              <a:rPr lang="de-DE" sz="4000" b="1" dirty="0">
                <a:cs typeface="Times New Roman" pitchFamily="18" charset="0"/>
              </a:rPr>
            </a:br>
            <a:r>
              <a:rPr lang="de-DE" sz="2400" b="1" dirty="0">
                <a:cs typeface="Times New Roman" pitchFamily="18" charset="0"/>
              </a:rPr>
              <a:t>Prof. Dr. Steffen Fleßa</a:t>
            </a:r>
            <a:br>
              <a:rPr lang="de-DE" sz="2400" b="1" dirty="0">
                <a:cs typeface="Times New Roman" pitchFamily="18" charset="0"/>
              </a:rPr>
            </a:br>
            <a:r>
              <a:rPr lang="de-DE" sz="2400" b="1" dirty="0" err="1">
                <a:cs typeface="Times New Roman" pitchFamily="18" charset="0"/>
              </a:rPr>
              <a:t>Lst</a:t>
            </a:r>
            <a:r>
              <a:rPr lang="de-DE" sz="2400" b="1" dirty="0">
                <a:cs typeface="Times New Roman" pitchFamily="18" charset="0"/>
              </a:rPr>
              <a:t>. für Allgemeine Betriebswirtschaftslehre und Gesundheitsmanagement</a:t>
            </a:r>
            <a:br>
              <a:rPr lang="de-DE" sz="2400" b="1" dirty="0">
                <a:cs typeface="Times New Roman" pitchFamily="18" charset="0"/>
              </a:rPr>
            </a:br>
            <a:r>
              <a:rPr lang="de-DE" sz="2400" b="1" dirty="0">
                <a:cs typeface="Times New Roman" pitchFamily="18" charset="0"/>
              </a:rPr>
              <a:t>Universität Greifswald</a:t>
            </a:r>
            <a:r>
              <a:rPr lang="de-DE" sz="4000" b="1" dirty="0">
                <a:cs typeface="Times New Roman" pitchFamily="18" charset="0"/>
              </a:rPr>
              <a:t/>
            </a:r>
            <a:br>
              <a:rPr lang="de-DE" sz="4000" b="1" dirty="0">
                <a:cs typeface="Times New Roman" pitchFamily="18" charset="0"/>
              </a:rPr>
            </a:br>
            <a:endParaRPr lang="de-DE" sz="40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FF13-3F7B-496E-802A-D8B2EBC8656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190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63"/>
    </mc:Choice>
    <mc:Fallback xmlns="">
      <p:transition spd="slow" advTm="656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/>
              <a:t>1.3.6 Materialwirtschaft</a:t>
            </a:r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DE"/>
              <a:t>Automatisierung:</a:t>
            </a:r>
          </a:p>
          <a:p>
            <a:pPr lvl="1" eaLnBrk="1" hangingPunct="1">
              <a:lnSpc>
                <a:spcPct val="90000"/>
              </a:lnSpc>
              <a:buFont typeface="Tahoma" charset="0"/>
              <a:buChar char="–"/>
              <a:defRPr/>
            </a:pPr>
            <a:r>
              <a:rPr lang="de-DE"/>
              <a:t>Selbständige Auslösung von Bestellungen bei Unterschreiten einer bestimmten Richtgröße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de-DE"/>
              <a:t>Voraussetzung: Zeitnahe Erfassung der Entnahmen</a:t>
            </a:r>
          </a:p>
          <a:p>
            <a:pPr lvl="1" eaLnBrk="1" hangingPunct="1">
              <a:lnSpc>
                <a:spcPct val="90000"/>
              </a:lnSpc>
              <a:buFont typeface="Tahoma" charset="0"/>
              <a:buChar char="–"/>
              <a:defRPr/>
            </a:pPr>
            <a:r>
              <a:rPr lang="de-DE"/>
              <a:t>Selbständige Zurechnung von Materialien auf Kostenträger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de-DE"/>
              <a:t>Voraussetzung: Exakte Erfassung einzelner Verbräuche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de-DE"/>
              <a:t>Problem: Bar-Code meist nur auf Großpackungen, nicht auf Einzelpackungen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FF13-3F7B-496E-802A-D8B2EBC8656D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343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430"/>
    </mc:Choice>
    <mc:Fallback xmlns="">
      <p:transition spd="slow" advTm="19743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de-DE" sz="4000" dirty="0"/>
              <a:t>1.3.7 Wissensbasierte Diagnose- und Therapieunterstützung</a:t>
            </a:r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de-DE" sz="2800" dirty="0"/>
              <a:t>Grundproblem: wir haben unglaublich viele Daten, wenige Antworten auf Fragen – noch weniger Verständnis, was diese Antworten bedeuten – und wir tun extrem wenig!</a:t>
            </a:r>
          </a:p>
        </p:txBody>
      </p:sp>
      <p:cxnSp>
        <p:nvCxnSpPr>
          <p:cNvPr id="69636" name="Gerade Verbindung mit Pfeil 12"/>
          <p:cNvCxnSpPr>
            <a:cxnSpLocks noChangeShapeType="1"/>
          </p:cNvCxnSpPr>
          <p:nvPr/>
        </p:nvCxnSpPr>
        <p:spPr bwMode="auto">
          <a:xfrm>
            <a:off x="1470893" y="6407151"/>
            <a:ext cx="5761038" cy="0"/>
          </a:xfrm>
          <a:prstGeom prst="straightConnector1">
            <a:avLst/>
          </a:prstGeom>
          <a:noFill/>
          <a:ln w="12700" cap="sq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69637" name="Freihandform 14"/>
          <p:cNvSpPr>
            <a:spLocks/>
          </p:cNvSpPr>
          <p:nvPr/>
        </p:nvSpPr>
        <p:spPr bwMode="auto">
          <a:xfrm>
            <a:off x="1466131" y="3309938"/>
            <a:ext cx="3389312" cy="3087688"/>
          </a:xfrm>
          <a:custGeom>
            <a:avLst/>
            <a:gdLst>
              <a:gd name="T0" fmla="*/ 0 w 3213980"/>
              <a:gd name="T1" fmla="*/ 3086557 h 2281473"/>
              <a:gd name="T2" fmla="*/ 2137991 w 3213980"/>
              <a:gd name="T3" fmla="*/ 2400655 h 2281473"/>
              <a:gd name="T4" fmla="*/ 3388334 w 3213980"/>
              <a:gd name="T5" fmla="*/ 0 h 228147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213980" h="2281473">
                <a:moveTo>
                  <a:pt x="0" y="2281473"/>
                </a:moveTo>
                <a:cubicBezTo>
                  <a:pt x="746156" y="2218098"/>
                  <a:pt x="1492313" y="2154724"/>
                  <a:pt x="2027976" y="1774479"/>
                </a:cubicBezTo>
                <a:cubicBezTo>
                  <a:pt x="2563639" y="1394233"/>
                  <a:pt x="2888809" y="697116"/>
                  <a:pt x="3213980" y="0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cxnSp>
        <p:nvCxnSpPr>
          <p:cNvPr id="69638" name="Gerade Verbindung mit Pfeil 13"/>
          <p:cNvCxnSpPr>
            <a:cxnSpLocks noChangeShapeType="1"/>
          </p:cNvCxnSpPr>
          <p:nvPr/>
        </p:nvCxnSpPr>
        <p:spPr bwMode="auto">
          <a:xfrm flipV="1">
            <a:off x="1470893" y="3309938"/>
            <a:ext cx="0" cy="3097213"/>
          </a:xfrm>
          <a:prstGeom prst="straightConnector1">
            <a:avLst/>
          </a:prstGeom>
          <a:noFill/>
          <a:ln w="12700" cap="sq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9" name="Freihandform 18"/>
          <p:cNvSpPr/>
          <p:nvPr/>
        </p:nvSpPr>
        <p:spPr>
          <a:xfrm>
            <a:off x="1485181" y="4378326"/>
            <a:ext cx="3376612" cy="2009775"/>
          </a:xfrm>
          <a:custGeom>
            <a:avLst/>
            <a:gdLst>
              <a:gd name="connsiteX0" fmla="*/ 0 w 3376943"/>
              <a:gd name="connsiteY0" fmla="*/ 2009870 h 2009870"/>
              <a:gd name="connsiteX1" fmla="*/ 2516863 w 3376943"/>
              <a:gd name="connsiteY1" fmla="*/ 1530036 h 2009870"/>
              <a:gd name="connsiteX2" fmla="*/ 3376943 w 3376943"/>
              <a:gd name="connsiteY2" fmla="*/ 0 h 2009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76943" h="2009870">
                <a:moveTo>
                  <a:pt x="0" y="2009870"/>
                </a:moveTo>
                <a:cubicBezTo>
                  <a:pt x="977019" y="1937442"/>
                  <a:pt x="1954039" y="1865014"/>
                  <a:pt x="2516863" y="1530036"/>
                </a:cubicBezTo>
                <a:cubicBezTo>
                  <a:pt x="3079687" y="1195058"/>
                  <a:pt x="3352800" y="84499"/>
                  <a:pt x="3376943" y="0"/>
                </a:cubicBezTo>
              </a:path>
            </a:pathLst>
          </a:custGeom>
          <a:ln w="38100">
            <a:solidFill>
              <a:schemeClr val="accent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endParaRPr lang="de-DE">
              <a:latin typeface="Tahoma" charset="0"/>
            </a:endParaRPr>
          </a:p>
        </p:txBody>
      </p:sp>
      <p:sp>
        <p:nvSpPr>
          <p:cNvPr id="69640" name="Freihandform 19"/>
          <p:cNvSpPr>
            <a:spLocks/>
          </p:cNvSpPr>
          <p:nvPr/>
        </p:nvSpPr>
        <p:spPr bwMode="auto">
          <a:xfrm>
            <a:off x="1466131" y="5473701"/>
            <a:ext cx="3386137" cy="923925"/>
          </a:xfrm>
          <a:custGeom>
            <a:avLst/>
            <a:gdLst>
              <a:gd name="T0" fmla="*/ 0 w 3385996"/>
              <a:gd name="T1" fmla="*/ 923453 h 923453"/>
              <a:gd name="T2" fmla="*/ 2616452 w 3385996"/>
              <a:gd name="T3" fmla="*/ 669956 h 923453"/>
              <a:gd name="T4" fmla="*/ 3385996 w 3385996"/>
              <a:gd name="T5" fmla="*/ 0 h 92345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385996" h="923453">
                <a:moveTo>
                  <a:pt x="0" y="923453"/>
                </a:moveTo>
                <a:cubicBezTo>
                  <a:pt x="1026059" y="873659"/>
                  <a:pt x="2052119" y="823865"/>
                  <a:pt x="2616452" y="669956"/>
                </a:cubicBezTo>
                <a:cubicBezTo>
                  <a:pt x="3180785" y="516047"/>
                  <a:pt x="3283390" y="258023"/>
                  <a:pt x="3385996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69641" name="Geschweifte Klammer rechts 21"/>
          <p:cNvSpPr>
            <a:spLocks/>
          </p:cNvSpPr>
          <p:nvPr/>
        </p:nvSpPr>
        <p:spPr bwMode="auto">
          <a:xfrm>
            <a:off x="4861793" y="3309938"/>
            <a:ext cx="569913" cy="1068388"/>
          </a:xfrm>
          <a:prstGeom prst="rightBrace">
            <a:avLst>
              <a:gd name="adj1" fmla="val 8332"/>
              <a:gd name="adj2" fmla="val 50000"/>
            </a:avLst>
          </a:prstGeom>
          <a:noFill/>
          <a:ln w="12700" cap="sq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69642" name="Textfeld 22"/>
          <p:cNvSpPr txBox="1">
            <a:spLocks noChangeArrowheads="1"/>
          </p:cNvSpPr>
          <p:nvPr/>
        </p:nvSpPr>
        <p:spPr bwMode="auto">
          <a:xfrm>
            <a:off x="5503143" y="3659188"/>
            <a:ext cx="2001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de-DE" dirty="0"/>
              <a:t>Informationslücke</a:t>
            </a:r>
          </a:p>
        </p:txBody>
      </p:sp>
      <p:sp>
        <p:nvSpPr>
          <p:cNvPr id="69643" name="Textfeld 25"/>
          <p:cNvSpPr txBox="1">
            <a:spLocks noChangeArrowheads="1"/>
          </p:cNvSpPr>
          <p:nvPr/>
        </p:nvSpPr>
        <p:spPr bwMode="auto">
          <a:xfrm>
            <a:off x="4061693" y="3125788"/>
            <a:ext cx="790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de-DE">
                <a:solidFill>
                  <a:srgbClr val="FF0000"/>
                </a:solidFill>
              </a:rPr>
              <a:t>Daten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3163168" y="4645026"/>
            <a:ext cx="15875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de-DE" b="1" dirty="0">
                <a:solidFill>
                  <a:schemeClr val="accent2">
                    <a:lumMod val="50000"/>
                  </a:schemeClr>
                </a:solidFill>
              </a:rPr>
              <a:t>Information</a:t>
            </a:r>
          </a:p>
        </p:txBody>
      </p:sp>
      <p:sp>
        <p:nvSpPr>
          <p:cNvPr id="69645" name="Textfeld 27"/>
          <p:cNvSpPr txBox="1">
            <a:spLocks noChangeArrowheads="1"/>
          </p:cNvSpPr>
          <p:nvPr/>
        </p:nvSpPr>
        <p:spPr bwMode="auto">
          <a:xfrm>
            <a:off x="4006131" y="5403851"/>
            <a:ext cx="901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de-DE"/>
              <a:t>Wissen</a:t>
            </a:r>
          </a:p>
        </p:txBody>
      </p:sp>
      <p:sp>
        <p:nvSpPr>
          <p:cNvPr id="69646" name="Freihandform 23"/>
          <p:cNvSpPr>
            <a:spLocks/>
          </p:cNvSpPr>
          <p:nvPr/>
        </p:nvSpPr>
        <p:spPr bwMode="auto">
          <a:xfrm>
            <a:off x="1475656" y="6126163"/>
            <a:ext cx="3603625" cy="307975"/>
          </a:xfrm>
          <a:custGeom>
            <a:avLst/>
            <a:gdLst>
              <a:gd name="T0" fmla="*/ 0 w 3603279"/>
              <a:gd name="T1" fmla="*/ 307818 h 307818"/>
              <a:gd name="T2" fmla="*/ 2498756 w 3603279"/>
              <a:gd name="T3" fmla="*/ 190123 h 307818"/>
              <a:gd name="T4" fmla="*/ 3603279 w 3603279"/>
              <a:gd name="T5" fmla="*/ 0 h 30781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603279" h="307818">
                <a:moveTo>
                  <a:pt x="0" y="307818"/>
                </a:moveTo>
                <a:cubicBezTo>
                  <a:pt x="949105" y="274622"/>
                  <a:pt x="1898210" y="241426"/>
                  <a:pt x="2498756" y="190123"/>
                </a:cubicBezTo>
                <a:cubicBezTo>
                  <a:pt x="3099303" y="138820"/>
                  <a:pt x="3351291" y="69410"/>
                  <a:pt x="3603279" y="0"/>
                </a:cubicBezTo>
              </a:path>
            </a:pathLst>
          </a:custGeom>
          <a:noFill/>
          <a:ln w="38100">
            <a:solidFill>
              <a:srgbClr val="00B050"/>
            </a:solidFill>
            <a:round/>
            <a:headEnd/>
            <a:tailEnd/>
          </a:ln>
          <a:extLst/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69647" name="Textfeld 29"/>
          <p:cNvSpPr txBox="1">
            <a:spLocks noChangeArrowheads="1"/>
          </p:cNvSpPr>
          <p:nvPr/>
        </p:nvSpPr>
        <p:spPr bwMode="auto">
          <a:xfrm>
            <a:off x="4487754" y="6140891"/>
            <a:ext cx="13179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de-DE" dirty="0"/>
              <a:t>Umsetzung</a:t>
            </a:r>
          </a:p>
        </p:txBody>
      </p:sp>
      <p:sp>
        <p:nvSpPr>
          <p:cNvPr id="69648" name="Geschweifte Klammer rechts 30"/>
          <p:cNvSpPr>
            <a:spLocks/>
          </p:cNvSpPr>
          <p:nvPr/>
        </p:nvSpPr>
        <p:spPr bwMode="auto">
          <a:xfrm>
            <a:off x="4861793" y="4392613"/>
            <a:ext cx="569913" cy="1068388"/>
          </a:xfrm>
          <a:prstGeom prst="rightBrace">
            <a:avLst>
              <a:gd name="adj1" fmla="val 8332"/>
              <a:gd name="adj2" fmla="val 50000"/>
            </a:avLst>
          </a:prstGeom>
          <a:noFill/>
          <a:ln w="12700" cap="sq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69649" name="Geschweifte Klammer rechts 31"/>
          <p:cNvSpPr>
            <a:spLocks/>
          </p:cNvSpPr>
          <p:nvPr/>
        </p:nvSpPr>
        <p:spPr bwMode="auto">
          <a:xfrm>
            <a:off x="4868143" y="5473701"/>
            <a:ext cx="563563" cy="652462"/>
          </a:xfrm>
          <a:prstGeom prst="rightBrace">
            <a:avLst>
              <a:gd name="adj1" fmla="val 8329"/>
              <a:gd name="adj2" fmla="val 50000"/>
            </a:avLst>
          </a:prstGeom>
          <a:noFill/>
          <a:ln w="12700" cap="sq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69650" name="Textfeld 33"/>
          <p:cNvSpPr txBox="1">
            <a:spLocks noChangeArrowheads="1"/>
          </p:cNvSpPr>
          <p:nvPr/>
        </p:nvSpPr>
        <p:spPr bwMode="auto">
          <a:xfrm>
            <a:off x="5482506" y="4741863"/>
            <a:ext cx="15255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de-DE"/>
              <a:t>Wissenslücke</a:t>
            </a:r>
          </a:p>
        </p:txBody>
      </p:sp>
      <p:sp>
        <p:nvSpPr>
          <p:cNvPr id="69651" name="Textfeld 34"/>
          <p:cNvSpPr txBox="1">
            <a:spLocks noChangeArrowheads="1"/>
          </p:cNvSpPr>
          <p:nvPr/>
        </p:nvSpPr>
        <p:spPr bwMode="auto">
          <a:xfrm>
            <a:off x="5431706" y="5588001"/>
            <a:ext cx="2554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de-DE"/>
              <a:t>Implementierungslücke</a:t>
            </a:r>
          </a:p>
        </p:txBody>
      </p:sp>
      <p:sp>
        <p:nvSpPr>
          <p:cNvPr id="69652" name="Textfeld 35"/>
          <p:cNvSpPr txBox="1">
            <a:spLocks noChangeArrowheads="1"/>
          </p:cNvSpPr>
          <p:nvPr/>
        </p:nvSpPr>
        <p:spPr bwMode="auto">
          <a:xfrm>
            <a:off x="6439768" y="6565901"/>
            <a:ext cx="560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de-DE"/>
              <a:t>Zeit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409FF13-3F7B-496E-802A-D8B2EBC8656D}" type="slidenum">
              <a:rPr lang="de-DE" smtClean="0"/>
              <a:t>11</a:t>
            </a:fld>
            <a:endParaRPr lang="de-DE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xmlns="" id="{06EE33A0-D774-4389-BC54-E3FE91D91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370" y="3311010"/>
            <a:ext cx="8769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de-DE" dirty="0"/>
              <a:t>Niveau</a:t>
            </a:r>
          </a:p>
        </p:txBody>
      </p:sp>
    </p:spTree>
    <p:extLst>
      <p:ext uri="{BB962C8B-B14F-4D97-AF65-F5344CB8AC3E}">
        <p14:creationId xmlns:p14="http://schemas.microsoft.com/office/powerpoint/2010/main" val="59430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460"/>
    </mc:Choice>
    <mc:Fallback xmlns="">
      <p:transition spd="slow" advTm="19946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de-DE" sz="4000" dirty="0"/>
              <a:t>Wissensbasierte Diagnose- und Therapieunterstützung</a:t>
            </a:r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de-DE" dirty="0"/>
              <a:t>Definition: Ein wissensbasiertes System (WBS) ist ein Anwendungssystem, das Wissen enthält und anwendet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de-DE" dirty="0"/>
              <a:t>Diagnose- und Therapieunterstützung:</a:t>
            </a:r>
          </a:p>
          <a:p>
            <a:pPr lvl="1" eaLnBrk="1" hangingPunct="1">
              <a:lnSpc>
                <a:spcPct val="110000"/>
              </a:lnSpc>
              <a:buFont typeface="Tahoma" charset="0"/>
              <a:buChar char="–"/>
              <a:defRPr/>
            </a:pPr>
            <a:r>
              <a:rPr lang="de-DE" dirty="0"/>
              <a:t>Computergestützte Systeme, die </a:t>
            </a:r>
            <a:r>
              <a:rPr lang="de-DE" dirty="0" smtClean="0"/>
              <a:t>die </a:t>
            </a:r>
            <a:r>
              <a:rPr lang="de-DE" dirty="0" err="1" smtClean="0"/>
              <a:t>Ärzt</a:t>
            </a:r>
            <a:r>
              <a:rPr lang="de-DE" dirty="0" smtClean="0"/>
              <a:t>*in </a:t>
            </a:r>
            <a:r>
              <a:rPr lang="de-DE" dirty="0"/>
              <a:t>bei der Diagnose und Therapie von Krankheiten unterstützten</a:t>
            </a:r>
          </a:p>
          <a:p>
            <a:pPr lvl="1" eaLnBrk="1" hangingPunct="1">
              <a:lnSpc>
                <a:spcPct val="110000"/>
              </a:lnSpc>
              <a:buFont typeface="Tahoma" charset="0"/>
              <a:buChar char="–"/>
              <a:defRPr/>
            </a:pPr>
            <a:r>
              <a:rPr lang="de-DE" dirty="0"/>
              <a:t>Vorformen, aber keine WBS sind:</a:t>
            </a:r>
          </a:p>
          <a:p>
            <a:pPr lvl="2" eaLnBrk="1" hangingPunct="1">
              <a:lnSpc>
                <a:spcPct val="110000"/>
              </a:lnSpc>
              <a:defRPr/>
            </a:pPr>
            <a:r>
              <a:rPr lang="de-DE" dirty="0"/>
              <a:t>Wahrscheinlichkeitstabellen, die bestimmten Symptomen bestimmte Diagnosen mit bestimmten Wahrscheinlichkeiten zuordnen</a:t>
            </a:r>
          </a:p>
          <a:p>
            <a:pPr lvl="1" eaLnBrk="1" hangingPunct="1">
              <a:lnSpc>
                <a:spcPct val="110000"/>
              </a:lnSpc>
              <a:buFont typeface="Tahoma" charset="0"/>
              <a:buChar char="–"/>
              <a:defRPr/>
            </a:pPr>
            <a:r>
              <a:rPr lang="de-DE" dirty="0"/>
              <a:t>WBS enthalten Algorithmen der Diagnose- und Therapiefindung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FF13-3F7B-496E-802A-D8B2EBC8656D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204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653"/>
    </mc:Choice>
    <mc:Fallback xmlns="">
      <p:transition spd="slow" advTm="144653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FF13-3F7B-496E-802A-D8B2EBC8656D}" type="slidenum">
              <a:rPr lang="de-DE" smtClean="0"/>
              <a:t>13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l="18620" t="10751" r="29479" b="14631"/>
          <a:stretch/>
        </p:blipFill>
        <p:spPr>
          <a:xfrm>
            <a:off x="251520" y="147268"/>
            <a:ext cx="7344816" cy="659969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8868791" y="4604"/>
            <a:ext cx="307777" cy="6853395"/>
          </a:xfrm>
          <a:prstGeom prst="rect">
            <a:avLst/>
          </a:prstGeom>
        </p:spPr>
        <p:txBody>
          <a:bodyPr vert="vert" wrap="square">
            <a:spAutoFit/>
          </a:bodyPr>
          <a:lstStyle/>
          <a:p>
            <a:r>
              <a:rPr lang="de-DE" sz="800" dirty="0"/>
              <a:t>https://medium.com/cognitivebusiness/german-hospital-turns-to-watson-to-diagnose-rare-diseases-38a871f37d74</a:t>
            </a:r>
          </a:p>
        </p:txBody>
      </p:sp>
      <p:sp>
        <p:nvSpPr>
          <p:cNvPr id="7" name="Ellipse 6"/>
          <p:cNvSpPr/>
          <p:nvPr/>
        </p:nvSpPr>
        <p:spPr>
          <a:xfrm>
            <a:off x="6089340" y="414090"/>
            <a:ext cx="136815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6553200" y="3863181"/>
            <a:ext cx="136815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1331640" y="4149080"/>
            <a:ext cx="136815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1547664" y="4917347"/>
            <a:ext cx="590982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2483768" y="5490833"/>
            <a:ext cx="331236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248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137"/>
    </mc:Choice>
    <mc:Fallback xmlns="">
      <p:transition spd="slow" advTm="105137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Beispiel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Krebstherapie am DKFZ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de-DE" dirty="0"/>
              <a:t>Diagnose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de-DE" dirty="0"/>
              <a:t>Therapieauswahl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de-DE" dirty="0"/>
              <a:t>Therapieplanung 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de-DE" dirty="0"/>
              <a:t>Monitoring der Therapie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de-DE" dirty="0"/>
              <a:t>Prognose</a:t>
            </a:r>
          </a:p>
          <a:p>
            <a:pPr>
              <a:buFont typeface="Tahoma" charset="0"/>
              <a:buChar char="–"/>
              <a:defRPr/>
            </a:pPr>
            <a:r>
              <a:rPr lang="de-DE" dirty="0"/>
              <a:t>MRT-Befundung im Rahmen von SHIP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FF13-3F7B-496E-802A-D8B2EBC8656D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806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095"/>
    </mc:Choice>
    <mc:Fallback xmlns="">
      <p:transition spd="slow" advTm="123095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/>
          <a:srcRect l="9993" t="9286" r="7701" b="43690"/>
          <a:stretch/>
        </p:blipFill>
        <p:spPr>
          <a:xfrm>
            <a:off x="1928312" y="1124744"/>
            <a:ext cx="7215688" cy="580488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5940152" y="6609576"/>
            <a:ext cx="162256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 err="1"/>
              <a:t>f&amp;w</a:t>
            </a:r>
            <a:r>
              <a:rPr lang="de-DE" sz="1350" dirty="0"/>
              <a:t> 10/2019, S. 883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179512" y="1695724"/>
            <a:ext cx="1655309" cy="4662922"/>
          </a:xfrm>
          <a:prstGeom prst="rect">
            <a:avLst/>
          </a:prstGeom>
        </p:spPr>
        <p:txBody>
          <a:bodyPr vert="ver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300" dirty="0"/>
              <a:t>Krankenhaus als digitale Plattform – Vision Agaplesion gAG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Rolle der Krankenhäuser in einer digitalen Welt?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45BAD9BD-AB28-4904-A383-C75BD3891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FF13-3F7B-496E-802A-D8B2EBC8656D}" type="slidenum">
              <a:rPr lang="de-DE" smtClean="0"/>
              <a:t>15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944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7241"/>
    </mc:Choice>
    <mc:Fallback xmlns="">
      <p:transition spd="slow" advTm="3372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/>
              <a:t>Gliederung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6196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  <a:defRPr/>
            </a:pPr>
            <a:r>
              <a:rPr lang="de-DE" b="1" dirty="0"/>
              <a:t>1 Informationswirtschaft</a:t>
            </a:r>
          </a:p>
          <a:p>
            <a:pPr eaLnBrk="1" hangingPunct="1">
              <a:buFontTx/>
              <a:buNone/>
              <a:defRPr/>
            </a:pPr>
            <a:r>
              <a:rPr lang="de-DE" dirty="0"/>
              <a:t>	1.1 Grundlagen</a:t>
            </a:r>
          </a:p>
          <a:p>
            <a:pPr>
              <a:buNone/>
              <a:defRPr/>
            </a:pPr>
            <a:r>
              <a:rPr lang="de-DE" dirty="0"/>
              <a:t>	1.2 Krankenhausinformationssystem</a:t>
            </a:r>
          </a:p>
          <a:p>
            <a:pPr eaLnBrk="1" hangingPunct="1">
              <a:buFontTx/>
              <a:buNone/>
              <a:defRPr/>
            </a:pPr>
            <a:r>
              <a:rPr lang="de-DE" dirty="0"/>
              <a:t>	</a:t>
            </a:r>
            <a:r>
              <a:rPr lang="de-DE" b="1" dirty="0"/>
              <a:t>1.3 Digital Health</a:t>
            </a:r>
          </a:p>
          <a:p>
            <a:pPr eaLnBrk="1" hangingPunct="1">
              <a:buFontTx/>
              <a:buNone/>
              <a:defRPr/>
            </a:pPr>
            <a:r>
              <a:rPr lang="de-DE" dirty="0"/>
              <a:t>	1.4 Public Relations und externe Informationswirtschaft </a:t>
            </a:r>
          </a:p>
          <a:p>
            <a:pPr eaLnBrk="1" hangingPunct="1">
              <a:buFontTx/>
              <a:buNone/>
              <a:defRPr/>
            </a:pPr>
            <a:r>
              <a:rPr lang="de-DE" dirty="0"/>
              <a:t>2 	Jahresabschluss</a:t>
            </a:r>
          </a:p>
          <a:p>
            <a:pPr eaLnBrk="1" hangingPunct="1">
              <a:buFontTx/>
              <a:buNone/>
              <a:defRPr/>
            </a:pPr>
            <a:r>
              <a:rPr lang="de-DE" dirty="0"/>
              <a:t>3 	Controlling</a:t>
            </a:r>
          </a:p>
          <a:p>
            <a:pPr eaLnBrk="1" hangingPunct="1">
              <a:buFontTx/>
              <a:buNone/>
              <a:defRPr/>
            </a:pPr>
            <a:r>
              <a:rPr lang="de-DE" dirty="0"/>
              <a:t>4 	Betriebsgenetik 	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FF13-3F7B-496E-802A-D8B2EBC8656D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957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72"/>
    </mc:Choice>
    <mc:Fallback xmlns="">
      <p:transition spd="slow" advTm="1347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/>
              <a:t>Gliederung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6196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  <a:defRPr/>
            </a:pPr>
            <a:r>
              <a:rPr lang="de-DE" b="1" dirty="0"/>
              <a:t>1 Informationswirtschaft</a:t>
            </a:r>
          </a:p>
          <a:p>
            <a:pPr eaLnBrk="1" hangingPunct="1">
              <a:buFontTx/>
              <a:buNone/>
              <a:defRPr/>
            </a:pPr>
            <a:r>
              <a:rPr lang="de-DE" dirty="0"/>
              <a:t>	1.1 Grundlagen</a:t>
            </a:r>
          </a:p>
          <a:p>
            <a:pPr>
              <a:buNone/>
              <a:defRPr/>
            </a:pPr>
            <a:r>
              <a:rPr lang="de-DE" dirty="0"/>
              <a:t>	1.2 Krankenhausinformationssystem</a:t>
            </a:r>
          </a:p>
          <a:p>
            <a:pPr eaLnBrk="1" hangingPunct="1">
              <a:buFontTx/>
              <a:buNone/>
              <a:defRPr/>
            </a:pPr>
            <a:r>
              <a:rPr lang="de-DE" dirty="0"/>
              <a:t>	</a:t>
            </a:r>
            <a:r>
              <a:rPr lang="de-DE" b="1" dirty="0"/>
              <a:t>1.3 Digital Health</a:t>
            </a:r>
          </a:p>
          <a:p>
            <a:pPr eaLnBrk="1" hangingPunct="1">
              <a:buFontTx/>
              <a:buNone/>
              <a:defRPr/>
            </a:pPr>
            <a:r>
              <a:rPr lang="de-DE" dirty="0"/>
              <a:t>	1.4 Public Relations und externe Informationswirtschaft </a:t>
            </a:r>
          </a:p>
          <a:p>
            <a:pPr eaLnBrk="1" hangingPunct="1">
              <a:buFontTx/>
              <a:buNone/>
              <a:defRPr/>
            </a:pPr>
            <a:r>
              <a:rPr lang="de-DE" dirty="0"/>
              <a:t>2 	Jahresabschluss</a:t>
            </a:r>
          </a:p>
          <a:p>
            <a:pPr eaLnBrk="1" hangingPunct="1">
              <a:buFontTx/>
              <a:buNone/>
              <a:defRPr/>
            </a:pPr>
            <a:r>
              <a:rPr lang="de-DE" dirty="0"/>
              <a:t>3 	Controlling</a:t>
            </a:r>
          </a:p>
          <a:p>
            <a:pPr eaLnBrk="1" hangingPunct="1">
              <a:buFontTx/>
              <a:buNone/>
              <a:defRPr/>
            </a:pPr>
            <a:r>
              <a:rPr lang="de-DE" dirty="0"/>
              <a:t>4 	Betriebsgenetik 	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FF13-3F7B-496E-802A-D8B2EBC8656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482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22"/>
    </mc:Choice>
    <mc:Fallback xmlns="">
      <p:transition spd="slow" advTm="22122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de-DE"/>
              <a:t>Gliederung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661025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de-DE" b="1" dirty="0"/>
              <a:t>1.3 Digital Health</a:t>
            </a:r>
          </a:p>
          <a:p>
            <a:pPr eaLnBrk="1" hangingPunct="1">
              <a:buFontTx/>
              <a:buNone/>
              <a:defRPr/>
            </a:pPr>
            <a:r>
              <a:rPr lang="de-DE" b="1" dirty="0"/>
              <a:t>	</a:t>
            </a:r>
            <a:r>
              <a:rPr lang="de-DE" dirty="0"/>
              <a:t>1.3.1 Überblick</a:t>
            </a:r>
          </a:p>
          <a:p>
            <a:pPr eaLnBrk="1" hangingPunct="1">
              <a:buFontTx/>
              <a:buNone/>
              <a:defRPr/>
            </a:pPr>
            <a:r>
              <a:rPr lang="de-DE" dirty="0"/>
              <a:t>	1.3.2 Patientenakte</a:t>
            </a:r>
          </a:p>
          <a:p>
            <a:pPr eaLnBrk="1" hangingPunct="1">
              <a:buFontTx/>
              <a:buNone/>
              <a:defRPr/>
            </a:pPr>
            <a:r>
              <a:rPr lang="de-DE" dirty="0"/>
              <a:t>	1.3.3 Robotik</a:t>
            </a:r>
          </a:p>
          <a:p>
            <a:pPr eaLnBrk="1" hangingPunct="1">
              <a:buFontTx/>
              <a:buNone/>
              <a:defRPr/>
            </a:pPr>
            <a:r>
              <a:rPr lang="de-DE" dirty="0"/>
              <a:t>	1.3.4 Telematik</a:t>
            </a:r>
          </a:p>
          <a:p>
            <a:pPr eaLnBrk="1" hangingPunct="1">
              <a:buFontTx/>
              <a:buNone/>
              <a:defRPr/>
            </a:pPr>
            <a:r>
              <a:rPr lang="de-DE" dirty="0"/>
              <a:t>	</a:t>
            </a:r>
            <a:r>
              <a:rPr lang="de-DE" b="1" dirty="0"/>
              <a:t>1.3.5 Datenträgeraustausch (DTA) </a:t>
            </a:r>
          </a:p>
          <a:p>
            <a:pPr eaLnBrk="1" hangingPunct="1">
              <a:buFontTx/>
              <a:buNone/>
              <a:defRPr/>
            </a:pPr>
            <a:r>
              <a:rPr lang="de-DE" b="1" dirty="0"/>
              <a:t>	1.3.6 Materialwirtschaft</a:t>
            </a:r>
          </a:p>
          <a:p>
            <a:pPr eaLnBrk="1" hangingPunct="1">
              <a:buFontTx/>
              <a:buNone/>
              <a:defRPr/>
            </a:pPr>
            <a:r>
              <a:rPr lang="de-DE" b="1" dirty="0"/>
              <a:t>	1.3.7 Wissensbasierte Diagnose- und Therapieunterstützung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FF13-3F7B-496E-802A-D8B2EBC8656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29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639"/>
    </mc:Choice>
    <mc:Fallback xmlns="">
      <p:transition spd="slow" advTm="3563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/>
              <a:t>1.3.5 Datenträgeraustausch (DTA)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692650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de-DE" dirty="0"/>
              <a:t>Definition: Austausch von Daten zwischen Krankenhaus und Krankenkasse auf geeigneten Datenträgern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de-DE" dirty="0"/>
              <a:t>Elektronischer Austausch: </a:t>
            </a:r>
          </a:p>
          <a:p>
            <a:pPr lvl="1" eaLnBrk="1" hangingPunct="1">
              <a:lnSpc>
                <a:spcPct val="120000"/>
              </a:lnSpc>
              <a:buFont typeface="Tahoma" charset="0"/>
              <a:buChar char="–"/>
              <a:defRPr/>
            </a:pPr>
            <a:r>
              <a:rPr lang="de-DE" dirty="0"/>
              <a:t>seit 1. Jan. 2004 verpflichtend (§ 301 SGB V)</a:t>
            </a:r>
          </a:p>
          <a:p>
            <a:pPr lvl="1" eaLnBrk="1" hangingPunct="1">
              <a:lnSpc>
                <a:spcPct val="120000"/>
              </a:lnSpc>
              <a:buFont typeface="Tahoma" charset="0"/>
              <a:buChar char="–"/>
              <a:defRPr/>
            </a:pPr>
            <a:r>
              <a:rPr lang="de-DE" dirty="0"/>
              <a:t>elektronisches und maschinenlesbares Format</a:t>
            </a:r>
          </a:p>
          <a:p>
            <a:pPr lvl="1" eaLnBrk="1" hangingPunct="1">
              <a:lnSpc>
                <a:spcPct val="120000"/>
              </a:lnSpc>
              <a:buFont typeface="Tahoma" charset="0"/>
              <a:buChar char="–"/>
              <a:defRPr/>
            </a:pPr>
            <a:r>
              <a:rPr lang="de-DE" dirty="0"/>
              <a:t>keine postalische Zustellung mehr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de-DE" dirty="0"/>
              <a:t>Vorteile des elektronischen Austausches</a:t>
            </a:r>
          </a:p>
          <a:p>
            <a:pPr lvl="1" eaLnBrk="1" hangingPunct="1">
              <a:lnSpc>
                <a:spcPct val="120000"/>
              </a:lnSpc>
              <a:buFont typeface="Tahoma" charset="0"/>
              <a:buChar char="–"/>
              <a:defRPr/>
            </a:pPr>
            <a:r>
              <a:rPr lang="de-DE" dirty="0"/>
              <a:t>schnellere Übermittlung</a:t>
            </a:r>
          </a:p>
          <a:p>
            <a:pPr lvl="1" eaLnBrk="1" hangingPunct="1">
              <a:lnSpc>
                <a:spcPct val="120000"/>
              </a:lnSpc>
              <a:buFont typeface="Tahoma" charset="0"/>
              <a:buChar char="–"/>
              <a:defRPr/>
            </a:pPr>
            <a:r>
              <a:rPr lang="de-DE" dirty="0"/>
              <a:t>Fehlerreduktion durch Verzicht auf Neueingabe</a:t>
            </a:r>
          </a:p>
          <a:p>
            <a:pPr lvl="1" eaLnBrk="1" hangingPunct="1">
              <a:lnSpc>
                <a:spcPct val="120000"/>
              </a:lnSpc>
              <a:buFont typeface="Tahoma" charset="0"/>
              <a:buChar char="–"/>
              <a:defRPr/>
            </a:pPr>
            <a:r>
              <a:rPr lang="de-DE" dirty="0"/>
              <a:t>Automatisierung: Auslösung einer Nachricht ohne menschliche Auslösung, z. B. Aufnahmeanzeige bei Aufnahme</a:t>
            </a:r>
          </a:p>
          <a:p>
            <a:pPr lvl="1" eaLnBrk="1" hangingPunct="1">
              <a:lnSpc>
                <a:spcPct val="120000"/>
              </a:lnSpc>
              <a:buFont typeface="Tahoma" charset="0"/>
              <a:buChar char="–"/>
              <a:defRPr/>
            </a:pPr>
            <a:r>
              <a:rPr lang="de-DE" dirty="0"/>
              <a:t>Automatische Kontrolle der Vollständigkeit, z. B. Aufnahmeanzeige wird nicht verschickt, wenn keine Aufnahmediagnose enthalten ist</a:t>
            </a:r>
          </a:p>
          <a:p>
            <a:pPr eaLnBrk="1" hangingPunct="1">
              <a:lnSpc>
                <a:spcPct val="120000"/>
              </a:lnSpc>
              <a:defRPr/>
            </a:pP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FF13-3F7B-496E-802A-D8B2EBC8656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666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971"/>
    </mc:Choice>
    <mc:Fallback xmlns="">
      <p:transition spd="slow" advTm="13897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/>
              <a:t>Datenträgeraustausch (DTA)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619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de-DE" sz="2400" dirty="0"/>
              <a:t>Inhalt</a:t>
            </a:r>
          </a:p>
          <a:p>
            <a:pPr lvl="1" eaLnBrk="1" hangingPunct="1">
              <a:lnSpc>
                <a:spcPct val="80000"/>
              </a:lnSpc>
              <a:buFont typeface="Tahoma" charset="0"/>
              <a:buChar char="–"/>
              <a:defRPr/>
            </a:pPr>
            <a:r>
              <a:rPr lang="de-DE" sz="2000" dirty="0"/>
              <a:t>Aufnahmeanzeige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de-DE" sz="1800" dirty="0"/>
              <a:t>Krankenhaus zeigt Aufnahme </a:t>
            </a:r>
            <a:r>
              <a:rPr lang="de-DE" sz="1800" dirty="0" smtClean="0"/>
              <a:t>der Patient*in </a:t>
            </a:r>
            <a:r>
              <a:rPr lang="de-DE" sz="1800" dirty="0"/>
              <a:t>elektronisch an</a:t>
            </a:r>
          </a:p>
          <a:p>
            <a:pPr lvl="1" eaLnBrk="1" hangingPunct="1">
              <a:lnSpc>
                <a:spcPct val="80000"/>
              </a:lnSpc>
              <a:buFont typeface="Tahoma" charset="0"/>
              <a:buChar char="–"/>
              <a:defRPr/>
            </a:pPr>
            <a:r>
              <a:rPr lang="de-DE" sz="2000" dirty="0"/>
              <a:t>Kostenübernahmeerklärung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de-DE" sz="1800" dirty="0"/>
              <a:t>Krankenkasse übersendet Kostenübernahmeerklärung elektronisch</a:t>
            </a:r>
          </a:p>
          <a:p>
            <a:pPr lvl="1" eaLnBrk="1" hangingPunct="1">
              <a:lnSpc>
                <a:spcPct val="80000"/>
              </a:lnSpc>
              <a:buFont typeface="Tahoma" charset="0"/>
              <a:buChar char="–"/>
              <a:defRPr/>
            </a:pPr>
            <a:r>
              <a:rPr lang="de-DE" sz="2000" dirty="0"/>
              <a:t>Anforderung einer medizinischen Begründung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de-DE" sz="1800" dirty="0"/>
              <a:t>Krankenkasse fordert u.U. elektronisch eine Begründung der Aufnahme an, z. B. wenn ambulante OP Vorschrift</a:t>
            </a:r>
          </a:p>
          <a:p>
            <a:pPr lvl="1" eaLnBrk="1" hangingPunct="1">
              <a:lnSpc>
                <a:spcPct val="80000"/>
              </a:lnSpc>
              <a:buFont typeface="Tahoma" charset="0"/>
              <a:buChar char="–"/>
              <a:defRPr/>
            </a:pPr>
            <a:r>
              <a:rPr lang="de-DE" sz="2000" dirty="0"/>
              <a:t>Entlassungsanzeige</a:t>
            </a:r>
          </a:p>
          <a:p>
            <a:pPr lvl="2">
              <a:lnSpc>
                <a:spcPct val="80000"/>
              </a:lnSpc>
              <a:defRPr/>
            </a:pPr>
            <a:r>
              <a:rPr lang="de-DE" sz="1800" dirty="0"/>
              <a:t>Krankenhaus zeigt Entlassung der </a:t>
            </a:r>
            <a:r>
              <a:rPr lang="de-DE" sz="1800" dirty="0" smtClean="0"/>
              <a:t>Patient*in </a:t>
            </a:r>
            <a:r>
              <a:rPr lang="de-DE" sz="1800" dirty="0"/>
              <a:t>elektronisch an</a:t>
            </a:r>
          </a:p>
          <a:p>
            <a:pPr lvl="1" eaLnBrk="1" hangingPunct="1">
              <a:lnSpc>
                <a:spcPct val="80000"/>
              </a:lnSpc>
              <a:buFont typeface="Tahoma" charset="0"/>
              <a:buChar char="–"/>
              <a:defRPr/>
            </a:pPr>
            <a:r>
              <a:rPr lang="de-DE" sz="2000" dirty="0"/>
              <a:t>Rechnung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de-DE" sz="1800" dirty="0"/>
              <a:t>Krankenhaus schickt elektronisch Rechnung an Krankenkasse</a:t>
            </a:r>
          </a:p>
          <a:p>
            <a:pPr lvl="1" eaLnBrk="1" hangingPunct="1">
              <a:lnSpc>
                <a:spcPct val="80000"/>
              </a:lnSpc>
              <a:buFont typeface="Tahoma" charset="0"/>
              <a:buChar char="–"/>
              <a:defRPr/>
            </a:pPr>
            <a:r>
              <a:rPr lang="de-DE" sz="2000" dirty="0"/>
              <a:t>Zahlungsmitteilung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de-DE" sz="1800" dirty="0"/>
              <a:t>Krankenkasse übermittelt elektronisch die Mitteilung, dass Zahlung erfolgt ist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FF13-3F7B-496E-802A-D8B2EBC8656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999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482"/>
    </mc:Choice>
    <mc:Fallback xmlns="">
      <p:transition spd="slow" advTm="11748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/>
              <a:t>Technische Umsetzung</a:t>
            </a:r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/>
              <a:t>Einigung über Protokolle, d.h. Datenaustausch muss normiert sein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FF13-3F7B-496E-802A-D8B2EBC8656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342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33"/>
    </mc:Choice>
    <mc:Fallback xmlns="">
      <p:transition spd="slow" advTm="2243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/>
              <a:t>21er Datensatz</a:t>
            </a:r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800" dirty="0"/>
              <a:t>Grundlage: § 21 KHEntgG: Übermittlung und Nutzung von DRG-Daten </a:t>
            </a:r>
          </a:p>
          <a:p>
            <a:pPr eaLnBrk="1" hangingPunct="1">
              <a:defRPr/>
            </a:pPr>
            <a:r>
              <a:rPr lang="de-DE" sz="2800" dirty="0"/>
              <a:t>Das Krankenhaus übermittelt auf einem maschinenlesbaren Datenträger jeweils zum 31. März für das jeweils vorangegangene Kalenderjahr die Daten nach Absatz 2 an eine von den Vertragsparteien nach § 17b Abs. 2 Satz 1 des Krankenhausfinanzierungsgesetzes zu benennende Stelle auf Bundesebene (DRG-Datenstelle).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FF13-3F7B-496E-802A-D8B2EBC8656D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806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685"/>
    </mc:Choice>
    <mc:Fallback xmlns="">
      <p:transition spd="slow" advTm="90685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/>
              <a:t>21er Datensatz</a:t>
            </a:r>
          </a:p>
        </p:txBody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de-DE" dirty="0"/>
              <a:t>Strukturdaten je Übermittlung für das letzte Jahr:</a:t>
            </a:r>
          </a:p>
          <a:p>
            <a:pPr lvl="1" eaLnBrk="1" hangingPunct="1">
              <a:lnSpc>
                <a:spcPct val="120000"/>
              </a:lnSpc>
              <a:buFont typeface="Tahoma" charset="0"/>
              <a:buChar char="–"/>
              <a:defRPr/>
            </a:pPr>
            <a:r>
              <a:rPr lang="de-DE" dirty="0"/>
              <a:t>Institutionskennzeichen</a:t>
            </a:r>
          </a:p>
          <a:p>
            <a:pPr lvl="1" eaLnBrk="1" hangingPunct="1">
              <a:lnSpc>
                <a:spcPct val="120000"/>
              </a:lnSpc>
              <a:buFont typeface="Tahoma" charset="0"/>
              <a:buChar char="–"/>
              <a:defRPr/>
            </a:pPr>
            <a:r>
              <a:rPr lang="de-DE" dirty="0"/>
              <a:t>Art des Krankenhauses</a:t>
            </a:r>
          </a:p>
          <a:p>
            <a:pPr lvl="1" eaLnBrk="1" hangingPunct="1">
              <a:lnSpc>
                <a:spcPct val="120000"/>
              </a:lnSpc>
              <a:buFont typeface="Tahoma" charset="0"/>
              <a:buChar char="–"/>
              <a:defRPr/>
            </a:pPr>
            <a:r>
              <a:rPr lang="de-DE" dirty="0"/>
              <a:t>Trägerschaft</a:t>
            </a:r>
          </a:p>
          <a:p>
            <a:pPr lvl="1" eaLnBrk="1" hangingPunct="1">
              <a:lnSpc>
                <a:spcPct val="120000"/>
              </a:lnSpc>
              <a:buFont typeface="Tahoma" charset="0"/>
              <a:buChar char="–"/>
              <a:defRPr/>
            </a:pPr>
            <a:r>
              <a:rPr lang="de-DE" dirty="0"/>
              <a:t>Anzahl der aufgestellten Betten,</a:t>
            </a:r>
          </a:p>
          <a:p>
            <a:pPr lvl="1" eaLnBrk="1" hangingPunct="1">
              <a:lnSpc>
                <a:spcPct val="120000"/>
              </a:lnSpc>
              <a:buFont typeface="Tahoma" charset="0"/>
              <a:buChar char="–"/>
              <a:defRPr/>
            </a:pPr>
            <a:r>
              <a:rPr lang="de-DE" dirty="0"/>
              <a:t>Merkmale für die Vereinbarung von Zu- und Abschlägen … einschließlich der Angabe, ob eine Teilnahme an der stationären Notfallversorgung erfolgt </a:t>
            </a:r>
          </a:p>
          <a:p>
            <a:pPr lvl="1" eaLnBrk="1" hangingPunct="1">
              <a:lnSpc>
                <a:spcPct val="120000"/>
              </a:lnSpc>
              <a:buFont typeface="Tahoma" charset="0"/>
              <a:buChar char="–"/>
              <a:defRPr/>
            </a:pPr>
            <a:r>
              <a:rPr lang="de-DE" dirty="0"/>
              <a:t>Anzahl der Ausbildungsplätze</a:t>
            </a:r>
          </a:p>
          <a:p>
            <a:pPr lvl="1" eaLnBrk="1" hangingPunct="1">
              <a:lnSpc>
                <a:spcPct val="120000"/>
              </a:lnSpc>
              <a:buFont typeface="Tahoma" charset="0"/>
              <a:buChar char="–"/>
              <a:defRPr/>
            </a:pPr>
            <a:r>
              <a:rPr lang="de-DE" dirty="0"/>
              <a:t>Höhe der Personal- und Gesamtkosten </a:t>
            </a:r>
          </a:p>
          <a:p>
            <a:pPr lvl="1" eaLnBrk="1" hangingPunct="1">
              <a:lnSpc>
                <a:spcPct val="120000"/>
              </a:lnSpc>
              <a:buFont typeface="Tahoma" charset="0"/>
              <a:buChar char="–"/>
              <a:defRPr/>
            </a:pPr>
            <a:r>
              <a:rPr lang="de-DE" dirty="0"/>
              <a:t>Anzahl der Ausbildenden und Auszubildenden</a:t>
            </a:r>
          </a:p>
          <a:p>
            <a:pPr lvl="1" eaLnBrk="1" hangingPunct="1">
              <a:lnSpc>
                <a:spcPct val="120000"/>
              </a:lnSpc>
              <a:buFont typeface="Tahoma" charset="0"/>
              <a:buChar char="–"/>
              <a:defRPr/>
            </a:pPr>
            <a:r>
              <a:rPr lang="de-DE" dirty="0"/>
              <a:t>Summe der vereinbarten und abgerechneten DRG-Fälle</a:t>
            </a:r>
          </a:p>
          <a:p>
            <a:pPr lvl="1" eaLnBrk="1" hangingPunct="1">
              <a:lnSpc>
                <a:spcPct val="120000"/>
              </a:lnSpc>
              <a:buFont typeface="Tahoma" charset="0"/>
              <a:buChar char="–"/>
              <a:defRPr/>
            </a:pPr>
            <a:r>
              <a:rPr lang="de-DE" dirty="0"/>
              <a:t>Summe der vereinbarten und abgerechneten Bewertungsrelationen</a:t>
            </a:r>
          </a:p>
          <a:p>
            <a:pPr lvl="1" eaLnBrk="1" hangingPunct="1">
              <a:lnSpc>
                <a:spcPct val="120000"/>
              </a:lnSpc>
              <a:buFont typeface="Tahoma" charset="0"/>
              <a:buChar char="–"/>
              <a:defRPr/>
            </a:pPr>
            <a:r>
              <a:rPr lang="de-DE" dirty="0"/>
              <a:t>Ausgleichsbeträge für Mehr- oder Mindererlöse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FF13-3F7B-496E-802A-D8B2EBC8656D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497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478"/>
    </mc:Choice>
    <mc:Fallback xmlns="">
      <p:transition spd="slow" advTm="52478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de-DE"/>
              <a:t>21er Datensatz</a:t>
            </a:r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4006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sz="2400" dirty="0"/>
              <a:t>Leistungsdaten je Krankenhausfall (Ausschnitt):</a:t>
            </a:r>
          </a:p>
          <a:p>
            <a:pPr lvl="1" eaLnBrk="1" hangingPunct="1">
              <a:lnSpc>
                <a:spcPct val="90000"/>
              </a:lnSpc>
              <a:buFont typeface="Tahoma" charset="0"/>
              <a:buChar char="–"/>
              <a:defRPr/>
            </a:pPr>
            <a:r>
              <a:rPr lang="de-DE" sz="2000" dirty="0"/>
              <a:t>krankenhausinternes Kennzeichen des Behandlungsfalles</a:t>
            </a:r>
          </a:p>
          <a:p>
            <a:pPr lvl="1" eaLnBrk="1" hangingPunct="1">
              <a:lnSpc>
                <a:spcPct val="90000"/>
              </a:lnSpc>
              <a:buFont typeface="Tahoma" charset="0"/>
              <a:buChar char="–"/>
              <a:defRPr/>
            </a:pPr>
            <a:r>
              <a:rPr lang="de-DE" sz="2000" dirty="0"/>
              <a:t>Institutionskennzeichen der Krankenkasse,</a:t>
            </a:r>
          </a:p>
          <a:p>
            <a:pPr lvl="1">
              <a:lnSpc>
                <a:spcPct val="90000"/>
              </a:lnSpc>
              <a:buFont typeface="Tahoma" charset="0"/>
              <a:buChar char="–"/>
              <a:defRPr/>
            </a:pPr>
            <a:r>
              <a:rPr lang="de-DE" sz="2000" dirty="0"/>
              <a:t>Geburtsjahr und Geschlecht der Patient*in</a:t>
            </a:r>
          </a:p>
          <a:p>
            <a:pPr lvl="1">
              <a:lnSpc>
                <a:spcPct val="90000"/>
              </a:lnSpc>
              <a:buFont typeface="Tahoma" charset="0"/>
              <a:buChar char="–"/>
              <a:defRPr/>
            </a:pPr>
            <a:r>
              <a:rPr lang="de-DE" sz="2000" dirty="0"/>
              <a:t>Postleitzahl des Wohnorts der Patient*in</a:t>
            </a:r>
          </a:p>
          <a:p>
            <a:pPr lvl="1" eaLnBrk="1" hangingPunct="1">
              <a:lnSpc>
                <a:spcPct val="90000"/>
              </a:lnSpc>
              <a:buFont typeface="Tahoma" charset="0"/>
              <a:buChar char="–"/>
              <a:defRPr/>
            </a:pPr>
            <a:r>
              <a:rPr lang="de-DE" sz="2000" dirty="0"/>
              <a:t>Aufnahmedatum</a:t>
            </a:r>
          </a:p>
          <a:p>
            <a:pPr lvl="1" eaLnBrk="1" hangingPunct="1">
              <a:lnSpc>
                <a:spcPct val="90000"/>
              </a:lnSpc>
              <a:buFont typeface="Tahoma" charset="0"/>
              <a:buChar char="–"/>
              <a:defRPr/>
            </a:pPr>
            <a:r>
              <a:rPr lang="de-DE" sz="2000" dirty="0"/>
              <a:t>Aufnahmegrund und -anlass</a:t>
            </a:r>
          </a:p>
          <a:p>
            <a:pPr lvl="1" eaLnBrk="1" hangingPunct="1">
              <a:lnSpc>
                <a:spcPct val="90000"/>
              </a:lnSpc>
              <a:buFont typeface="Tahoma" charset="0"/>
              <a:buChar char="–"/>
              <a:defRPr/>
            </a:pPr>
            <a:r>
              <a:rPr lang="de-DE" sz="2000" dirty="0"/>
              <a:t>aufnehmende Fachabteilung</a:t>
            </a:r>
          </a:p>
          <a:p>
            <a:pPr lvl="1" eaLnBrk="1" hangingPunct="1">
              <a:lnSpc>
                <a:spcPct val="90000"/>
              </a:lnSpc>
              <a:buFont typeface="Tahoma" charset="0"/>
              <a:buChar char="–"/>
              <a:defRPr/>
            </a:pPr>
            <a:r>
              <a:rPr lang="de-DE" sz="2000" dirty="0"/>
              <a:t>Entlassungs- oder Verlegungsdatum</a:t>
            </a:r>
          </a:p>
          <a:p>
            <a:pPr lvl="1" eaLnBrk="1" hangingPunct="1">
              <a:lnSpc>
                <a:spcPct val="90000"/>
              </a:lnSpc>
              <a:buFont typeface="Tahoma" charset="0"/>
              <a:buChar char="–"/>
              <a:defRPr/>
            </a:pPr>
            <a:r>
              <a:rPr lang="de-DE" sz="2000" dirty="0"/>
              <a:t>Entlassungs- oder Verlegungsgrund</a:t>
            </a:r>
          </a:p>
          <a:p>
            <a:pPr lvl="1" eaLnBrk="1" hangingPunct="1">
              <a:lnSpc>
                <a:spcPct val="90000"/>
              </a:lnSpc>
              <a:buFont typeface="Tahoma" charset="0"/>
              <a:buChar char="–"/>
              <a:defRPr/>
            </a:pPr>
            <a:r>
              <a:rPr lang="de-DE" sz="2000" dirty="0"/>
              <a:t>Haupt- und Nebendiagnosen </a:t>
            </a:r>
          </a:p>
          <a:p>
            <a:pPr lvl="1" eaLnBrk="1" hangingPunct="1">
              <a:lnSpc>
                <a:spcPct val="90000"/>
              </a:lnSpc>
              <a:buFont typeface="Tahoma" charset="0"/>
              <a:buChar char="–"/>
              <a:defRPr/>
            </a:pPr>
            <a:r>
              <a:rPr lang="de-DE" sz="2000" dirty="0"/>
              <a:t>Datum und Art der durchgeführten Operationen und Prozeduren</a:t>
            </a:r>
          </a:p>
          <a:p>
            <a:pPr lvl="1" eaLnBrk="1" hangingPunct="1">
              <a:lnSpc>
                <a:spcPct val="90000"/>
              </a:lnSpc>
              <a:buFont typeface="Tahoma" charset="0"/>
              <a:buChar char="–"/>
              <a:defRPr/>
            </a:pPr>
            <a:r>
              <a:rPr lang="de-DE" sz="2000" dirty="0"/>
              <a:t>Art und Höhe der im einzelnen Behandlungsfall insgesamt abgerechneten Entgelte, der DRG-Fallpauschale, der Zusatzentgelte, der Zu- und Abschläge, der sonstigen Entgelte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FF13-3F7B-496E-802A-D8B2EBC8656D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036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756"/>
    </mc:Choice>
    <mc:Fallback xmlns="">
      <p:transition spd="slow" advTm="132756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5"/>
</p:tagLst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586</Words>
  <Application>Microsoft Office PowerPoint</Application>
  <PresentationFormat>Bildschirmpräsentation (4:3)</PresentationFormat>
  <Paragraphs>138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1" baseType="lpstr">
      <vt:lpstr>Arial</vt:lpstr>
      <vt:lpstr>Calibri</vt:lpstr>
      <vt:lpstr>Tahoma</vt:lpstr>
      <vt:lpstr>Times New Roman</vt:lpstr>
      <vt:lpstr>Larissa</vt:lpstr>
      <vt:lpstr>GESUNDHEITSMANAGEMENT IV Teil 1b-4  Prof. Dr. Steffen Fleßa Lst. für Allgemeine Betriebswirtschaftslehre und Gesundheitsmanagement Universität Greifswald </vt:lpstr>
      <vt:lpstr>Gliederung</vt:lpstr>
      <vt:lpstr>Gliederung</vt:lpstr>
      <vt:lpstr>1.3.5 Datenträgeraustausch (DTA)</vt:lpstr>
      <vt:lpstr>Datenträgeraustausch (DTA)</vt:lpstr>
      <vt:lpstr>Technische Umsetzung</vt:lpstr>
      <vt:lpstr>21er Datensatz</vt:lpstr>
      <vt:lpstr>21er Datensatz</vt:lpstr>
      <vt:lpstr>21er Datensatz</vt:lpstr>
      <vt:lpstr>1.3.6 Materialwirtschaft</vt:lpstr>
      <vt:lpstr>1.3.7 Wissensbasierte Diagnose- und Therapieunterstützung</vt:lpstr>
      <vt:lpstr>Wissensbasierte Diagnose- und Therapieunterstützung</vt:lpstr>
      <vt:lpstr>PowerPoint-Präsentation</vt:lpstr>
      <vt:lpstr>Beispiel</vt:lpstr>
      <vt:lpstr>PowerPoint-Präsentation</vt:lpstr>
      <vt:lpstr>Gliederung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GESUNDHEITSMANAGEMENT IV Teil 1b  Prof. Dr. Steffen Fleßa Lst. für Allgemeine Betriebswirtschaftslehre und Gesundheitsmanagement Universität Greifswald</dc:title>
  <dc:creator>Steffen</dc:creator>
  <cp:lastModifiedBy>Steffen Flessa</cp:lastModifiedBy>
  <cp:revision>33</cp:revision>
  <dcterms:created xsi:type="dcterms:W3CDTF">2011-01-31T08:21:57Z</dcterms:created>
  <dcterms:modified xsi:type="dcterms:W3CDTF">2024-01-30T14:59:43Z</dcterms:modified>
</cp:coreProperties>
</file>