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71" r:id="rId7"/>
    <p:sldId id="272" r:id="rId8"/>
    <p:sldId id="273" r:id="rId9"/>
    <p:sldId id="274" r:id="rId10"/>
    <p:sldId id="275" r:id="rId11"/>
    <p:sldId id="283" r:id="rId12"/>
    <p:sldId id="290" r:id="rId13"/>
    <p:sldId id="297" r:id="rId14"/>
    <p:sldId id="301" r:id="rId15"/>
    <p:sldId id="305" r:id="rId16"/>
    <p:sldId id="306" r:id="rId17"/>
    <p:sldId id="307" r:id="rId18"/>
    <p:sldId id="308" r:id="rId19"/>
    <p:sldId id="311" r:id="rId20"/>
    <p:sldId id="312" r:id="rId21"/>
    <p:sldId id="313" r:id="rId22"/>
    <p:sldId id="318" r:id="rId23"/>
    <p:sldId id="319" r:id="rId24"/>
    <p:sldId id="320" r:id="rId25"/>
    <p:sldId id="321" r:id="rId26"/>
    <p:sldId id="323" r:id="rId27"/>
    <p:sldId id="409" r:id="rId2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6C63D-EDDA-45AD-A1C6-39AEDE27A0B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601B8-6B0C-4BB1-B3EF-93BDAD05B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546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67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31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687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7C2DAD7F-F222-444C-9BAC-252BF0B079B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08C1ADF-D8C8-4873-9B57-584C6EF63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64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xmlns="" id="{B96B16CA-4B04-49A7-934A-0D3863542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122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07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12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30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29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65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68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85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37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38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>
                <a:cs typeface="Times New Roman" pitchFamily="18" charset="0"/>
              </a:rPr>
              <a:t>GESUNDHEITSMANAGEMENT IV</a:t>
            </a:r>
            <a:br>
              <a:rPr lang="de-DE" sz="4000" b="1">
                <a:cs typeface="Times New Roman" pitchFamily="18" charset="0"/>
              </a:rPr>
            </a:br>
            <a:r>
              <a:rPr lang="de-DE" sz="4000" b="1">
                <a:cs typeface="Times New Roman" pitchFamily="18" charset="0"/>
              </a:rPr>
              <a:t>Teil 2-1</a:t>
            </a:r>
            <a:br>
              <a:rPr lang="de-DE" sz="4000" b="1">
                <a:cs typeface="Times New Roman" pitchFamily="18" charset="0"/>
              </a:rPr>
            </a:br>
            <a:r>
              <a:rPr lang="de-DE" sz="4000" b="1">
                <a:cs typeface="Times New Roman" pitchFamily="18" charset="0"/>
              </a:rPr>
              <a:t/>
            </a:r>
            <a:br>
              <a:rPr lang="de-DE" sz="4000" b="1">
                <a:cs typeface="Times New Roman" pitchFamily="18" charset="0"/>
              </a:rPr>
            </a:br>
            <a:r>
              <a:rPr lang="de-DE" sz="4000" b="1">
                <a:cs typeface="Times New Roman" pitchFamily="18" charset="0"/>
              </a:rPr>
              <a:t/>
            </a:r>
            <a:br>
              <a:rPr lang="de-DE" sz="4000" b="1">
                <a:cs typeface="Times New Roman" pitchFamily="18" charset="0"/>
              </a:rPr>
            </a:br>
            <a:r>
              <a:rPr lang="de-DE" sz="2400" b="1">
                <a:cs typeface="Times New Roman" pitchFamily="18" charset="0"/>
              </a:rPr>
              <a:t>Prof. </a:t>
            </a:r>
            <a:r>
              <a:rPr lang="de-DE" sz="2400" b="1" dirty="0">
                <a:cs typeface="Times New Roman" pitchFamily="18" charset="0"/>
              </a:rPr>
              <a:t>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66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66"/>
    </mc:Choice>
    <mc:Fallback xmlns="">
      <p:transition spd="slow" advTm="726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2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Materielle Bilanztheorien: Überblick</a:t>
            </a:r>
          </a:p>
        </p:txBody>
      </p:sp>
      <p:sp>
        <p:nvSpPr>
          <p:cNvPr id="163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Inhalt: Theorie des Wertes einzelner Bilanzpositionen</a:t>
            </a:r>
          </a:p>
          <a:p>
            <a:pPr>
              <a:lnSpc>
                <a:spcPct val="90000"/>
              </a:lnSpc>
              <a:defRPr/>
            </a:pPr>
            <a:r>
              <a:rPr lang="de-DE" sz="2800" dirty="0"/>
              <a:t>Nominelle Bilanztheorie</a:t>
            </a:r>
          </a:p>
          <a:p>
            <a:pPr lvl="1">
              <a:lnSpc>
                <a:spcPct val="90000"/>
              </a:lnSpc>
              <a:defRPr/>
            </a:pPr>
            <a:r>
              <a:rPr lang="de-DE" sz="2400" dirty="0"/>
              <a:t>Bilanzierungswert = Anschaffungswert</a:t>
            </a:r>
          </a:p>
          <a:p>
            <a:pPr lvl="1">
              <a:lnSpc>
                <a:spcPct val="90000"/>
              </a:lnSpc>
              <a:defRPr/>
            </a:pPr>
            <a:r>
              <a:rPr lang="de-DE" sz="2400" dirty="0"/>
              <a:t>Ausgangslage: statische Wirtschaft, stabile Preise, stabile Währungen</a:t>
            </a:r>
          </a:p>
          <a:p>
            <a:pPr lvl="1">
              <a:lnSpc>
                <a:spcPct val="90000"/>
              </a:lnSpc>
              <a:defRPr/>
            </a:pPr>
            <a:r>
              <a:rPr lang="de-DE" sz="2400" dirty="0"/>
              <a:t>Nominalwertprinzip der Steuergesetzgebung</a:t>
            </a:r>
          </a:p>
          <a:p>
            <a:pPr>
              <a:lnSpc>
                <a:spcPct val="90000"/>
              </a:lnSpc>
              <a:defRPr/>
            </a:pPr>
            <a:r>
              <a:rPr lang="de-DE" sz="2800" dirty="0"/>
              <a:t>Organische Bilanztheorie</a:t>
            </a:r>
          </a:p>
          <a:p>
            <a:pPr lvl="1">
              <a:lnSpc>
                <a:spcPct val="90000"/>
              </a:lnSpc>
              <a:defRPr/>
            </a:pPr>
            <a:r>
              <a:rPr lang="de-DE" sz="2400" dirty="0"/>
              <a:t>Bilanzierungswert = Wiederbeschaffungswert</a:t>
            </a:r>
          </a:p>
          <a:p>
            <a:pPr lvl="1">
              <a:lnSpc>
                <a:spcPct val="90000"/>
              </a:lnSpc>
              <a:defRPr/>
            </a:pPr>
            <a:r>
              <a:rPr lang="de-DE" sz="2400" dirty="0"/>
              <a:t>„Inflation </a:t>
            </a:r>
            <a:r>
              <a:rPr lang="de-DE" sz="2400" dirty="0" err="1"/>
              <a:t>Accounting</a:t>
            </a:r>
            <a:r>
              <a:rPr lang="de-DE" sz="2400" dirty="0"/>
              <a:t>“</a:t>
            </a:r>
          </a:p>
          <a:p>
            <a:pPr lvl="1">
              <a:lnSpc>
                <a:spcPct val="90000"/>
              </a:lnSpc>
              <a:defRPr/>
            </a:pPr>
            <a:r>
              <a:rPr lang="de-DE" sz="2400" dirty="0"/>
              <a:t>Vermeidet Substanzverlust (Kapazitätsverlust) im Zeitablauf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99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481"/>
    </mc:Choice>
    <mc:Fallback xmlns="">
      <p:transition spd="slow" advTm="19348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de-DE" dirty="0"/>
              <a:t>2.1.2 Jahresabschluss nach HGB</a:t>
            </a:r>
          </a:p>
        </p:txBody>
      </p:sp>
      <p:sp>
        <p:nvSpPr>
          <p:cNvPr id="160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de-DE" dirty="0"/>
              <a:t>§ 266: Gliederung der Bilanz</a:t>
            </a:r>
            <a:br>
              <a:rPr lang="de-DE" dirty="0"/>
            </a:br>
            <a:r>
              <a:rPr lang="de-DE" dirty="0"/>
              <a:t>(Kapitalgesellschaften)</a:t>
            </a:r>
          </a:p>
          <a:p>
            <a:pPr marL="400050" lvl="1" indent="0">
              <a:buNone/>
              <a:defRPr/>
            </a:pPr>
            <a:r>
              <a:rPr lang="de-DE" dirty="0"/>
              <a:t>(1) Die Bilanz ist in Kontoform aufzustellen. Dabei haben große und mittelgroße Kapitalgesellschaften (§ 267 Abs. 3, 2) auf der Aktivseite die in Absatz 2 und auf der Passivseite die in Absatz 3 bezeichneten Posten gesondert und in der vorgeschriebenen Reihenfolge auszuweisen. Kleine Kapitalgesellschaften (§ 267 Abs. 1) brauchen nur eine verkürzte Bilanz aufzustellen, in die nur die in den Absätzen 2 und 3 mit Buchstaben und römischen Zahlen bezeichneten Posten gesondert und in der vorgeschriebenen Reihenfolge aufgenommen werden. </a:t>
            </a:r>
          </a:p>
          <a:p>
            <a:pPr>
              <a:defRPr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92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115"/>
    </mc:Choice>
    <mc:Fallback xmlns="">
      <p:transition spd="slow" advTm="131115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0776" name="Group 2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392960"/>
              </p:ext>
            </p:extLst>
          </p:nvPr>
        </p:nvGraphicFramePr>
        <p:xfrm>
          <a:off x="457200" y="333375"/>
          <a:ext cx="8229600" cy="6065838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0114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Aktivseite</a:t>
                      </a:r>
                      <a:endParaRPr lang="de-DE" sz="3200" b="1" dirty="0"/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25724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Anlagevermögen</a:t>
                      </a: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Immaterielle Vermögensgegenstände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Sachanlagen: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Finanzanlagen: 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Umlaufvermögen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Vorräte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Forderungen und sonstige Vermögensgegenstände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Wertpapiere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Kassenbestand, Bundesbankguthaben, Guthaben bei Kreditinstituten und Schecks 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Rechnungsabgrenzungsposten</a:t>
                      </a: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(ggf.) Nicht durch Eigenkapital gedeckter</a:t>
                      </a:r>
                      <a:r>
                        <a:rPr kumimoji="0" lang="de-DE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Fehlbetrag</a:t>
                      </a: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____________________________</a:t>
                      </a:r>
                      <a:b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de-DE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(Bilanzsumme)</a:t>
                      </a: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2" marB="4572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xmlns="" id="{42C6090B-727A-421D-8F09-436FBBE1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72817A5-82A8-4669-B4D0-C2D67780DFD0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231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537"/>
    </mc:Choice>
    <mc:Fallback xmlns="">
      <p:transition spd="slow" advTm="183537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1801" name="Group 25"/>
          <p:cNvGraphicFramePr>
            <a:graphicFrameLocks noGrp="1"/>
          </p:cNvGraphicFramePr>
          <p:nvPr>
            <p:ph/>
          </p:nvPr>
        </p:nvGraphicFramePr>
        <p:xfrm>
          <a:off x="457200" y="0"/>
          <a:ext cx="8229600" cy="7175524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0052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Passivseite</a:t>
                      </a:r>
                      <a:endParaRPr kumimoji="0" lang="de-DE" sz="3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3544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Eigenkapital</a:t>
                      </a: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Gezeichnetes Kapital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Kapitalrücklagen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Gewinnrücklagen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Gewinnvortrag/Verlustvortrag;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Jahresüberschuss/Jahresfehlbetrag,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(ggf.) Nicht durch Eigenkapital gedeckter Fehlbetrag</a:t>
                      </a: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Rückstellungen</a:t>
                      </a: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Rückstellungen für Pensionen und ähnliche Verpflichtungen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Steuerrückstellungen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sonstige Rückstellungen 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Verbindlichkeiten</a:t>
                      </a: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Rechnungsabgrenzungsposten</a:t>
                      </a: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____________________________</a:t>
                      </a:r>
                      <a:b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de-DE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Bilanzsumme</a:t>
                      </a: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kumimoji="0" 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8" marB="4571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xmlns="" id="{9D1B76D5-F1E4-4496-8939-B2D72B23A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72817A5-82A8-4669-B4D0-C2D67780DFD0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758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875"/>
    </mc:Choice>
    <mc:Fallback xmlns="">
      <p:transition spd="slow" advTm="240875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4000"/>
              <a:t>Gewinn- und Verlustrechnung (GuV)</a:t>
            </a:r>
          </a:p>
        </p:txBody>
      </p:sp>
      <p:sp>
        <p:nvSpPr>
          <p:cNvPr id="165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Inhalt (nach HGB): Gegenüberstellung von Erträgen und Aufwendungen des Unternehmens für einen bestimmten Zeitraum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Ziel (nach HGB): Ausweis des unternehmerischen Erfolgs als Differenz von Ertrag und Aufwand.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Darstellung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GuV ist ein Konto des Kontenrahmens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GuV muss in Staffelform ausgewiesen werden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6553200" y="6361063"/>
            <a:ext cx="2133600" cy="365125"/>
          </a:xfrm>
        </p:spPr>
        <p:txBody>
          <a:bodyPr/>
          <a:lstStyle/>
          <a:p>
            <a:fld id="{372817A5-82A8-4669-B4D0-C2D67780DFD0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483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622"/>
    </mc:Choice>
    <mc:Fallback xmlns="">
      <p:transition spd="slow" advTm="41622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5163" name="Rectangle 139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519113"/>
          </a:xfrm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de-DE" sz="2800"/>
              <a:t>Gesamtkostenverfahren</a:t>
            </a:r>
          </a:p>
        </p:txBody>
      </p:sp>
      <p:graphicFrame>
        <p:nvGraphicFramePr>
          <p:cNvPr id="1665213" name="Group 189"/>
          <p:cNvGraphicFramePr>
            <a:graphicFrameLocks noGrp="1"/>
          </p:cNvGraphicFramePr>
          <p:nvPr>
            <p:ph idx="1"/>
          </p:nvPr>
        </p:nvGraphicFramePr>
        <p:xfrm>
          <a:off x="250825" y="549275"/>
          <a:ext cx="8435975" cy="6291366"/>
        </p:xfrm>
        <a:graphic>
          <a:graphicData uri="http://schemas.openxmlformats.org/drawingml/2006/table">
            <a:tbl>
              <a:tblPr/>
              <a:tblGrid>
                <a:gridCol w="242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93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6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Umsatzerlöse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±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Bestandsveränderung an fertigen und unfertigen Erzeugnissen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andere aktivierte Eigenleistungen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1325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sonstige betriebliche Erträge (aus gewöhnlicher Geschäftstätigkeit, soweit anderen Positionen nicht zuzuordnen)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177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Gesamtleistung</a:t>
                      </a:r>
                      <a:endParaRPr kumimoji="0" lang="de-DE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1004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Materialaufwand (Roh-, Hilfs-, Betriebsstoffe, bezogene Waren und Leistungen)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7177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Rohaufwand / Rohertrag</a:t>
                      </a:r>
                      <a:endParaRPr kumimoji="0" lang="de-DE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41325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Personalaufwand (Löhne und Gehälter, Sozialabgaben, Altervorsorge und Unterstützung)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41325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Abschreibungen (Anlagevermögen (außer Finanzanlagen), unübliche Abschreibungen auf Umlaufvermögen)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41325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sonstige betrieblichen Aufwendungen (aus gewöhnlicher Geschäftstätigkeit, soweit anderen Positionen nicht zuzuordnen)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177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Betriebsergebnis</a:t>
                      </a:r>
                      <a:endParaRPr kumimoji="0" lang="de-DE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Foliennummernplatzhalter 1">
            <a:extLst>
              <a:ext uri="{FF2B5EF4-FFF2-40B4-BE49-F238E27FC236}">
                <a16:creationId xmlns:a16="http://schemas.microsoft.com/office/drawing/2014/main" xmlns="" id="{C5818440-EB27-4C6A-9FCA-89EED2925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508750"/>
            <a:ext cx="2133600" cy="365125"/>
          </a:xfrm>
        </p:spPr>
        <p:txBody>
          <a:bodyPr/>
          <a:lstStyle/>
          <a:p>
            <a:fld id="{372817A5-82A8-4669-B4D0-C2D67780DFD0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508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242"/>
    </mc:Choice>
    <mc:Fallback xmlns="">
      <p:transition spd="slow" advTm="61242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519113"/>
          </a:xfrm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de-DE" sz="2800"/>
              <a:t>Gesamtkostenverfahren</a:t>
            </a:r>
          </a:p>
        </p:txBody>
      </p:sp>
      <p:graphicFrame>
        <p:nvGraphicFramePr>
          <p:cNvPr id="1667213" name="Group 141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205288"/>
        </p:xfrm>
        <a:graphic>
          <a:graphicData uri="http://schemas.openxmlformats.org/drawingml/2006/table">
            <a:tbl>
              <a:tblPr/>
              <a:tblGrid>
                <a:gridCol w="2365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93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1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Erträge aus Beteiligungen (nur laufende Erträge)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Erträge aus anderen Wertpapieren und Ausleihungen des Finanzanlagevermögens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1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sonstige Zinsen und ähnliche Erträge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90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Abschreibungen auf Finanzanlagen und übliche Abschreibungen auf Wertpapiere des Umlaufvermögens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1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Zinsen und ähnliche Aufwendungen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1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Finanzergebnis</a:t>
                      </a:r>
                      <a:endParaRPr kumimoji="0" lang="de-DE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Foliennummernplatzhalter 1">
            <a:extLst>
              <a:ext uri="{FF2B5EF4-FFF2-40B4-BE49-F238E27FC236}">
                <a16:creationId xmlns:a16="http://schemas.microsoft.com/office/drawing/2014/main" xmlns="" id="{A6C27220-7611-4392-B83F-D14E318DA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72817A5-82A8-4669-B4D0-C2D67780DFD0}" type="slidenum">
              <a:rPr lang="de-DE" smtClean="0"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399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36"/>
    </mc:Choice>
    <mc:Fallback xmlns="">
      <p:transition spd="slow" advTm="13936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8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519113"/>
          </a:xfrm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de-DE" sz="2800"/>
              <a:t>Gesamtkostenverfahren</a:t>
            </a:r>
          </a:p>
        </p:txBody>
      </p:sp>
      <p:graphicFrame>
        <p:nvGraphicFramePr>
          <p:cNvPr id="1668195" name="Group 99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114800"/>
        </p:xfrm>
        <a:graphic>
          <a:graphicData uri="http://schemas.openxmlformats.org/drawingml/2006/table">
            <a:tbl>
              <a:tblPr/>
              <a:tblGrid>
                <a:gridCol w="669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596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außerordentliche Erträge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außerordentliche Aufwendungen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außerordentliches Ergebnis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Foliennummernplatzhalter 1">
            <a:extLst>
              <a:ext uri="{FF2B5EF4-FFF2-40B4-BE49-F238E27FC236}">
                <a16:creationId xmlns:a16="http://schemas.microsoft.com/office/drawing/2014/main" xmlns="" id="{830529A7-43A6-4C90-A20B-9B3D920A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72817A5-82A8-4669-B4D0-C2D67780DFD0}" type="slidenum">
              <a:rPr lang="de-DE" smtClean="0"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309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11"/>
    </mc:Choice>
    <mc:Fallback xmlns="">
      <p:transition spd="slow" advTm="4381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519113"/>
          </a:xfrm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de-DE" sz="2800"/>
              <a:t>Gesamtkostenverfahren</a:t>
            </a:r>
          </a:p>
        </p:txBody>
      </p:sp>
      <p:graphicFrame>
        <p:nvGraphicFramePr>
          <p:cNvPr id="1669257" name="Group 137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668839"/>
        </p:xfrm>
        <a:graphic>
          <a:graphicData uri="http://schemas.openxmlformats.org/drawingml/2006/table">
            <a:tbl>
              <a:tblPr/>
              <a:tblGrid>
                <a:gridCol w="3095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0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430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Betriebsergebnis</a:t>
                      </a:r>
                      <a:endParaRPr kumimoji="0" lang="de-DE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Finanzergebnis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3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Ergebnis der gewöhnlichen Geschäftstätigkeit (Betriebs- und Finanzergebnis)</a:t>
                      </a:r>
                      <a:endParaRPr kumimoji="0" lang="de-DE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4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außerordentliches Ergebnis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6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Steuern vom Einkommen und vom Ertrag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4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sonstige Steuern (alle anderen erfolgswirksamen Steuern)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23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Jahresüberschuss / Jahresfehlbetrag (Letzter Posten der GuV)</a:t>
                      </a:r>
                      <a:endParaRPr kumimoji="0" lang="de-DE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Foliennummernplatzhalter 1">
            <a:extLst>
              <a:ext uri="{FF2B5EF4-FFF2-40B4-BE49-F238E27FC236}">
                <a16:creationId xmlns:a16="http://schemas.microsoft.com/office/drawing/2014/main" xmlns="" id="{65181D94-9241-46AE-B6AC-489ADEBD6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508750"/>
            <a:ext cx="2133600" cy="365125"/>
          </a:xfrm>
        </p:spPr>
        <p:txBody>
          <a:bodyPr/>
          <a:lstStyle/>
          <a:p>
            <a:fld id="{372817A5-82A8-4669-B4D0-C2D67780DFD0}" type="slidenum">
              <a:rPr lang="de-DE" smtClean="0"/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034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93"/>
    </mc:Choice>
    <mc:Fallback xmlns="">
      <p:transition spd="slow" advTm="38993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Aktiengesellschaft: zu ergänzen</a:t>
            </a:r>
          </a:p>
        </p:txBody>
      </p:sp>
      <p:graphicFrame>
        <p:nvGraphicFramePr>
          <p:cNvPr id="1670217" name="Group 73"/>
          <p:cNvGraphicFramePr>
            <a:graphicFrameLocks noGrp="1"/>
          </p:cNvGraphicFramePr>
          <p:nvPr>
            <p:ph idx="1"/>
          </p:nvPr>
        </p:nvGraphicFramePr>
        <p:xfrm>
          <a:off x="395288" y="1268413"/>
          <a:ext cx="8229600" cy="523261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247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6216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Gewinnvortrag/Verlustvortrag aus dem Vorjahr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216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Entnahmen aus der Kapitalrücklage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216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Entnahmen aus Gewinnrücklagen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a) aus der gesetzlichen Rücklage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b) aus der Rücklage für eigene Aktien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c) aus satzungsmäßigen Rücklagen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d) aus anderen Gewinnrücklagen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216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Einstellungen in Gewinnrücklagen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a) aus der gesetzlichen Rücklage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b) aus der Rücklage für eigene Aktien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c) aus satzungsmäßigen Rücklagen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77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d) aus anderen Gewinnrücklagen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96216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Bilanzgewinn/Bilanzverlust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5" name="Foliennummernplatzhalter 1">
            <a:extLst>
              <a:ext uri="{FF2B5EF4-FFF2-40B4-BE49-F238E27FC236}">
                <a16:creationId xmlns:a16="http://schemas.microsoft.com/office/drawing/2014/main" xmlns="" id="{5F8B896C-A909-4090-9217-54A618DD0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72817A5-82A8-4669-B4D0-C2D67780DFD0}" type="slidenum">
              <a:rPr lang="de-DE" smtClean="0"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062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98"/>
    </mc:Choice>
    <mc:Fallback xmlns="">
      <p:transition spd="slow" advTm="1239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7974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/>
              <a:t>1 	Informationswirtschaft</a:t>
            </a:r>
          </a:p>
          <a:p>
            <a:pPr eaLnBrk="1" hangingPunct="1">
              <a:buFontTx/>
              <a:buNone/>
              <a:defRPr/>
            </a:pPr>
            <a:r>
              <a:rPr lang="de-DE"/>
              <a:t>2 	</a:t>
            </a:r>
            <a:r>
              <a:rPr lang="de-DE" b="1"/>
              <a:t>Jahresabschluss</a:t>
            </a:r>
          </a:p>
          <a:p>
            <a:pPr eaLnBrk="1" hangingPunct="1">
              <a:buFontTx/>
              <a:buNone/>
              <a:defRPr/>
            </a:pPr>
            <a:r>
              <a:rPr lang="de-DE"/>
              <a:t>3 	Controlling</a:t>
            </a:r>
          </a:p>
          <a:p>
            <a:pPr eaLnBrk="1" hangingPunct="1">
              <a:buFontTx/>
              <a:buNone/>
              <a:defRPr/>
            </a:pPr>
            <a:r>
              <a:rPr lang="de-DE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535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886"/>
    </mc:Choice>
    <mc:Fallback xmlns="">
      <p:transition spd="slow" advTm="41886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Kennzahlen bei börsennotierten Unternehmen</a:t>
            </a:r>
          </a:p>
        </p:txBody>
      </p:sp>
      <p:sp>
        <p:nvSpPr>
          <p:cNvPr id="174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EBT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Earnings before taxes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Jahresüberschuss + gewinnmindernde Steuern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EBIT: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Earnings before interest and taxes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EBT + Nettozinszahlungen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EBITDA: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Earnings Before Interest, Tax, Depreciation and Amortization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EBIT + Abschreibungen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96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562"/>
    </mc:Choice>
    <mc:Fallback xmlns="">
      <p:transition spd="slow" advTm="127562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2.1.3 Internationale Standards</a:t>
            </a:r>
          </a:p>
        </p:txBody>
      </p:sp>
      <p:sp>
        <p:nvSpPr>
          <p:cNvPr id="158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dirty="0" err="1"/>
              <a:t>Großbritanien</a:t>
            </a:r>
            <a:r>
              <a:rPr lang="de-DE" dirty="0"/>
              <a:t>: </a:t>
            </a:r>
          </a:p>
          <a:p>
            <a:pPr lvl="1">
              <a:lnSpc>
                <a:spcPct val="80000"/>
              </a:lnSpc>
              <a:defRPr/>
            </a:pPr>
            <a:r>
              <a:rPr lang="de-DE" dirty="0"/>
              <a:t>International </a:t>
            </a:r>
            <a:r>
              <a:rPr lang="de-DE" dirty="0" err="1"/>
              <a:t>Accounting</a:t>
            </a:r>
            <a:r>
              <a:rPr lang="de-DE" dirty="0"/>
              <a:t> Standards </a:t>
            </a:r>
            <a:r>
              <a:rPr lang="de-DE" dirty="0" err="1"/>
              <a:t>Committee</a:t>
            </a:r>
            <a:r>
              <a:rPr lang="de-DE" dirty="0"/>
              <a:t> (IASC): 1973</a:t>
            </a:r>
          </a:p>
          <a:p>
            <a:pPr lvl="2">
              <a:lnSpc>
                <a:spcPct val="80000"/>
              </a:lnSpc>
              <a:defRPr/>
            </a:pPr>
            <a:r>
              <a:rPr lang="de-DE" dirty="0"/>
              <a:t>International </a:t>
            </a:r>
            <a:r>
              <a:rPr lang="de-DE" dirty="0" err="1"/>
              <a:t>Accounting</a:t>
            </a:r>
            <a:r>
              <a:rPr lang="de-DE" dirty="0"/>
              <a:t> Standards (IAS) </a:t>
            </a:r>
          </a:p>
          <a:p>
            <a:pPr lvl="1">
              <a:lnSpc>
                <a:spcPct val="80000"/>
              </a:lnSpc>
              <a:defRPr/>
            </a:pPr>
            <a:r>
              <a:rPr lang="en-GB" dirty="0"/>
              <a:t>International Accounting Standards Board (IASB) (2001)</a:t>
            </a:r>
          </a:p>
          <a:p>
            <a:pPr lvl="2">
              <a:lnSpc>
                <a:spcPct val="80000"/>
              </a:lnSpc>
              <a:defRPr/>
            </a:pPr>
            <a:r>
              <a:rPr lang="de-DE" dirty="0"/>
              <a:t>International Financial Reporting Standards (IFRS): neue Rechnungslegungsstandards von IASB </a:t>
            </a:r>
          </a:p>
          <a:p>
            <a:pPr>
              <a:lnSpc>
                <a:spcPct val="80000"/>
              </a:lnSpc>
              <a:defRPr/>
            </a:pPr>
            <a:r>
              <a:rPr lang="de-DE" dirty="0"/>
              <a:t>USA</a:t>
            </a:r>
          </a:p>
          <a:p>
            <a:pPr lvl="1">
              <a:lnSpc>
                <a:spcPct val="80000"/>
              </a:lnSpc>
              <a:defRPr/>
            </a:pPr>
            <a:r>
              <a:rPr lang="de-DE" dirty="0"/>
              <a:t>United States Generally </a:t>
            </a:r>
            <a:r>
              <a:rPr lang="de-DE" dirty="0" err="1"/>
              <a:t>Accepted</a:t>
            </a:r>
            <a:r>
              <a:rPr lang="de-DE" dirty="0"/>
              <a:t> </a:t>
            </a:r>
            <a:r>
              <a:rPr lang="de-DE" dirty="0" err="1"/>
              <a:t>Accounting</a:t>
            </a:r>
            <a:r>
              <a:rPr lang="de-DE" dirty="0"/>
              <a:t> </a:t>
            </a:r>
            <a:r>
              <a:rPr lang="de-DE" dirty="0" err="1"/>
              <a:t>Principles</a:t>
            </a:r>
            <a:r>
              <a:rPr lang="de-DE" dirty="0"/>
              <a:t> (USGAAP) </a:t>
            </a:r>
          </a:p>
          <a:p>
            <a:pPr>
              <a:lnSpc>
                <a:spcPct val="80000"/>
              </a:lnSpc>
              <a:defRPr/>
            </a:pPr>
            <a:endParaRPr lang="en-GB" sz="2400" dirty="0"/>
          </a:p>
          <a:p>
            <a:pPr>
              <a:lnSpc>
                <a:spcPct val="80000"/>
              </a:lnSpc>
              <a:defRPr/>
            </a:pPr>
            <a:endParaRPr lang="de-DE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994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503"/>
    </mc:Choice>
    <mc:Fallback xmlns="">
      <p:transition spd="slow" advTm="78503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Bilanz nach IAS 1.68</a:t>
            </a:r>
          </a:p>
        </p:txBody>
      </p:sp>
      <p:graphicFrame>
        <p:nvGraphicFramePr>
          <p:cNvPr id="1656871" name="Group 39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5659437"/>
        </p:xfrm>
        <a:graphic>
          <a:graphicData uri="http://schemas.openxmlformats.org/drawingml/2006/table">
            <a:tbl>
              <a:tblPr/>
              <a:tblGrid>
                <a:gridCol w="40592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703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Aktiva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Passiva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02237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Langfristige Vermögenswerte</a:t>
                      </a: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Immaterielle Vermögensgegenstände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Sachanlagen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Investment Properties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At-equity-Beteiligungen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Übrige Finanzanlagen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Latente Steuern 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Kurzfristige Vermögenswerte</a:t>
                      </a: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Vorräte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Forderungen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Sonstige finanzielle Vermögenswerte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Steuerforderungen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Liquide Mittel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Eigenkapital</a:t>
                      </a: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Eingezahltes Kapital und Rücklagen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Minderheitsanteile 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Langfristige Schulden</a:t>
                      </a: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Langfristige Finanzschulden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Langfristige Rückstellungen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Latente Steuern 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Kurzfristige Schulden</a:t>
                      </a: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Kurzfristige Finanzschulden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Verbindlichkeiten sonst. Lief. u. Leist.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Kurzfristige Rückstellungen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Steuerverbindlichkeiten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Foliennummernplatzhalter 1">
            <a:extLst>
              <a:ext uri="{FF2B5EF4-FFF2-40B4-BE49-F238E27FC236}">
                <a16:creationId xmlns:a16="http://schemas.microsoft.com/office/drawing/2014/main" xmlns="" id="{E842A37E-0343-4370-A935-3F455D739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72817A5-82A8-4669-B4D0-C2D67780DFD0}" type="slidenum">
              <a:rPr lang="de-DE" smtClean="0"/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984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939"/>
    </mc:Choice>
    <mc:Fallback xmlns="">
      <p:transition spd="slow" advTm="47939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Bilanz nach IAS 1.68</a:t>
            </a:r>
          </a:p>
        </p:txBody>
      </p:sp>
      <p:graphicFrame>
        <p:nvGraphicFramePr>
          <p:cNvPr id="1658904" name="Group 24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5659437"/>
        </p:xfrm>
        <a:graphic>
          <a:graphicData uri="http://schemas.openxmlformats.org/drawingml/2006/table">
            <a:tbl>
              <a:tblPr/>
              <a:tblGrid>
                <a:gridCol w="40592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703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Aktiva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Passiva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02237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Langfristige Vermögenswerte</a:t>
                      </a: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Immaterielle Vermögensgegenstände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Sachanlagen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Investment Properties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At-equity-Beteiligungen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Übrige Finanzanlagen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Latente Steuern 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Kurzfristige Vermögenswerte</a:t>
                      </a: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Vorräte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Forderungen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Sonstige finanzielle Vermögenswerte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Steuerforderungen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Liquide Mittel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Eigenkapital</a:t>
                      </a: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Eingezahltes Kapital und Rücklagen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Minderheitsanteile 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Langfristige Schulden</a:t>
                      </a: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Langfristige Finanzschulden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Langfristige Rückstellungen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Latente Steuern 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UcPeriod"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Kurzfristige Schulden</a:t>
                      </a: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Kurzfristige Finanzschulden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Verbindlichkeiten sonst. Lief. u. Leist.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Kurzfristige Rückstellungen </a:t>
                      </a:r>
                    </a:p>
                    <a:p>
                      <a:pPr marL="990600" marR="0" lvl="1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Steuerverbindlichkeiten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658894" name="AutoShape 14"/>
          <p:cNvSpPr>
            <a:spLocks noChangeArrowheads="1"/>
          </p:cNvSpPr>
          <p:nvPr/>
        </p:nvSpPr>
        <p:spPr bwMode="auto">
          <a:xfrm>
            <a:off x="5435600" y="1412875"/>
            <a:ext cx="3889375" cy="1008063"/>
          </a:xfrm>
          <a:prstGeom prst="wedgeRoundRectCallout">
            <a:avLst>
              <a:gd name="adj1" fmla="val -101880"/>
              <a:gd name="adj2" fmla="val 12354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de-DE" dirty="0"/>
              <a:t>als Finanzinvestition gehaltenen Immobilien </a:t>
            </a:r>
          </a:p>
        </p:txBody>
      </p:sp>
      <p:sp>
        <p:nvSpPr>
          <p:cNvPr id="1658895" name="AutoShape 15"/>
          <p:cNvSpPr>
            <a:spLocks noChangeArrowheads="1"/>
          </p:cNvSpPr>
          <p:nvPr/>
        </p:nvSpPr>
        <p:spPr bwMode="auto">
          <a:xfrm>
            <a:off x="5580063" y="3141663"/>
            <a:ext cx="3889375" cy="1008062"/>
          </a:xfrm>
          <a:prstGeom prst="wedgeRoundRectCallout">
            <a:avLst>
              <a:gd name="adj1" fmla="val -95468"/>
              <a:gd name="adj2" fmla="val -1519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de-DE" dirty="0"/>
              <a:t>Eigenkapitalbeteiligungen mit längerfristiger Perspektive </a:t>
            </a:r>
          </a:p>
        </p:txBody>
      </p:sp>
      <p:sp>
        <p:nvSpPr>
          <p:cNvPr id="1658897" name="AutoShape 17"/>
          <p:cNvSpPr>
            <a:spLocks noChangeArrowheads="1"/>
          </p:cNvSpPr>
          <p:nvPr/>
        </p:nvSpPr>
        <p:spPr bwMode="auto">
          <a:xfrm>
            <a:off x="5508625" y="4868863"/>
            <a:ext cx="3889375" cy="1008062"/>
          </a:xfrm>
          <a:prstGeom prst="wedgeRoundRectCallout">
            <a:avLst>
              <a:gd name="adj1" fmla="val -111264"/>
              <a:gd name="adj2" fmla="val -13866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de-DE" dirty="0"/>
              <a:t>Steuerdifferenz zwischen Handels- und Steuerbilanz </a:t>
            </a:r>
          </a:p>
        </p:txBody>
      </p:sp>
      <p:sp>
        <p:nvSpPr>
          <p:cNvPr id="8" name="Foliennummernplatzhalter 1">
            <a:extLst>
              <a:ext uri="{FF2B5EF4-FFF2-40B4-BE49-F238E27FC236}">
                <a16:creationId xmlns:a16="http://schemas.microsoft.com/office/drawing/2014/main" xmlns="" id="{8EE8C133-5AB5-4A4F-B4F8-4CE09F5E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72817A5-82A8-4669-B4D0-C2D67780DFD0}" type="slidenum">
              <a:rPr lang="de-DE" smtClean="0"/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690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15"/>
    </mc:Choice>
    <mc:Fallback xmlns="">
      <p:transition spd="slow" advTm="28515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b="1" dirty="0" err="1"/>
              <a:t>Unterschiede</a:t>
            </a:r>
            <a:r>
              <a:rPr lang="en-GB" sz="4000" b="1" dirty="0"/>
              <a:t> </a:t>
            </a:r>
            <a:r>
              <a:rPr lang="en-GB" sz="4000" b="1" dirty="0" err="1"/>
              <a:t>zum</a:t>
            </a:r>
            <a:r>
              <a:rPr lang="en-GB" sz="4000" b="1" dirty="0"/>
              <a:t> HGB</a:t>
            </a:r>
            <a:endParaRPr lang="de-DE" sz="4000" dirty="0"/>
          </a:p>
        </p:txBody>
      </p:sp>
      <p:sp>
        <p:nvSpPr>
          <p:cNvPr id="158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Grundsatz: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HGB: Vorsichtsprinzip (Kapitalerhaltung, Schutz der Gläubiger)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IFRS: Informationsfunktion für Investor (insb. anonymer Teilnehmer des Kapitalmarktes)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/>
              <a:t>„Fair presentation“, nicht eingeschränkt durch Vorsicht und Risikovorsorge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Folge: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Tendenz eines höheren Eigenkapitalausweises durch Verhinderung der Bildung von stillen Reserven und durch – gegenüber dem deutschen Handelsrecht – frühere Gewinnrealisierung.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633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743"/>
    </mc:Choice>
    <mc:Fallback xmlns="">
      <p:transition spd="slow" advTm="143743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en-GB" b="1"/>
              <a:t>Beispiele</a:t>
            </a:r>
            <a:endParaRPr lang="de-DE"/>
          </a:p>
        </p:txBody>
      </p:sp>
      <p:sp>
        <p:nvSpPr>
          <p:cNvPr id="158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686800" cy="5543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Firmenwert aus Unternehmenserwerb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IFRS: Aktivierungspflichtig, Abschreibung nur bei Wertminderung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HGB: planmäßige Abschreibung zwingend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Anlagevermögen: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IFRS: Zeitwert als Fair Value, u.U. auch über Anschaffungs- und Herstellkosten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HGB: Anschaffungs- und Herstellkosten als Obergrenze des Vermögensansatzes (gemildertes Niederstwertprinzip)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Nicht realisierter Gewinne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IFRS: Ausweis u.U. Pflicht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HGB: Ausweis streng verboten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Aufwandsrückstellungen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IFRS: verboten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HGB: Erlaubt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71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153"/>
    </mc:Choice>
    <mc:Fallback xmlns="">
      <p:transition spd="slow" advTm="168153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Anwendungsbereich</a:t>
            </a:r>
          </a:p>
        </p:txBody>
      </p:sp>
      <p:sp>
        <p:nvSpPr>
          <p:cNvPr id="158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Tochtergesellschaften internationaler Unternehmen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Konzernabschlüsse: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kapitalmarktorientierte Unternehmen: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ab 2005: verpflichtend nach IFRS (Bilanzrechtsreformgesetz 2004)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Übergangsfrist bis 2007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nichtkapitalmarktorientierte Unternehmen: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Wahlrecht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insb. für Unternehmen relevant, die sich auf die Börse vorbereiten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Einzelabschlüsse: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für große Kapitalgesellschaften möglich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Einzelabschluss auf HGB-Ebene für Besteuerung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819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953"/>
    </mc:Choice>
    <mc:Fallback xmlns="">
      <p:transition spd="slow" advTm="118953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57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686800" cy="59499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1 Informationswirtschaft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2"/>
              <a:defRPr/>
            </a:pPr>
            <a:r>
              <a:rPr lang="de-DE" b="1" dirty="0"/>
              <a:t>Jahresabschluss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2.1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	2.1.1 Bilanztheorie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	2.1.2 Jahresabschluss nach HGB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	2.1.3 Internationale Standards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2.2 Jahresabschluss des Krankenhauses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2.2.1 Krankenhausbuchführungsverordnung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2.2.2 Abgrenzungsverordnung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2.2.3 Sonderposten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2.3 Bilanzanalyse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3 	Controlling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96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953"/>
    </mc:Choice>
    <mc:Fallback xmlns="">
      <p:transition spd="slow" advTm="5595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57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686800" cy="59499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1 Informationswirtschaft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2"/>
              <a:defRPr/>
            </a:pPr>
            <a:r>
              <a:rPr lang="de-DE" b="1" dirty="0"/>
              <a:t>Jahresabschluss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2.1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	2.1.1 Bilanztheorie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	2.1.2 Jahresabschluss nach HGB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	2.1.3 Internationale Standards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2.2 Jahresabschluss des Krankenhauses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2.2.1 Krankenhausbuchführungsverordnung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2.2.2 Abgrenzungsverordnung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2.2.3 Sonderposten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2.3 Bilanzanalyse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3 	Controlling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4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548"/>
    </mc:Choice>
    <mc:Fallback xmlns="">
      <p:transition spd="slow" advTm="4154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Einordnung ins System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Systemmodell: Relationen</a:t>
            </a:r>
          </a:p>
          <a:p>
            <a:pPr lvl="1" eaLnBrk="1" hangingPunct="1">
              <a:defRPr/>
            </a:pPr>
            <a:r>
              <a:rPr lang="de-DE"/>
              <a:t>informationell – materiell – personell</a:t>
            </a:r>
          </a:p>
          <a:p>
            <a:pPr lvl="1" eaLnBrk="1" hangingPunct="1">
              <a:defRPr/>
            </a:pPr>
            <a:r>
              <a:rPr lang="de-DE"/>
              <a:t>interne und externe Relationen</a:t>
            </a:r>
          </a:p>
          <a:p>
            <a:pPr eaLnBrk="1" hangingPunct="1">
              <a:defRPr/>
            </a:pPr>
            <a:r>
              <a:rPr lang="de-DE"/>
              <a:t>Jahresabschluss</a:t>
            </a:r>
          </a:p>
          <a:p>
            <a:pPr lvl="1" eaLnBrk="1" hangingPunct="1">
              <a:defRPr/>
            </a:pPr>
            <a:r>
              <a:rPr lang="de-DE"/>
              <a:t>primär externer Informationsfluss</a:t>
            </a:r>
          </a:p>
          <a:p>
            <a:pPr lvl="1" eaLnBrk="1" hangingPunct="1">
              <a:defRPr/>
            </a:pPr>
            <a:r>
              <a:rPr lang="de-DE"/>
              <a:t>bedingt interner Informationsfluss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766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436"/>
    </mc:Choice>
    <mc:Fallback xmlns="">
      <p:transition spd="slow" advTm="10843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2.1.1 Bilanztheorien</a:t>
            </a:r>
          </a:p>
        </p:txBody>
      </p:sp>
      <p:sp>
        <p:nvSpPr>
          <p:cNvPr id="157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/>
              <a:t>Allgemein: Bilanz = Gegenüberstellung von zwei Tatbeständen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/>
              <a:t>Wertmäßige Bilanz: z. B. in Euro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/>
              <a:t>Umfang der Bilanz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/>
              <a:t>Gesamtwirtschaftliche/volkswirtschaftliche Bilanzen, außenwirtschaftliche Bilanzen (Handelsbilanz, Leistungsbilanz, Zahlungsbilanz,...)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/>
              <a:t>Einzelwirtschaftliche/betriebswirtschaftliche Bilanzen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/>
              <a:t>Stichtagsbezogene, wertmäßige Gegenüberstellung der Bestandsgrößen Vermögen und Schulden eines Betriebes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968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505"/>
    </mc:Choice>
    <mc:Fallback xmlns="">
      <p:transition spd="slow" advTm="18850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9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Systeme der Bilanztheorien: Überblick</a:t>
            </a:r>
          </a:p>
        </p:txBody>
      </p:sp>
      <p:sp>
        <p:nvSpPr>
          <p:cNvPr id="159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Formale Bilanztheorien</a:t>
            </a:r>
          </a:p>
          <a:p>
            <a:pPr lvl="1" eaLnBrk="1" hangingPunct="1">
              <a:defRPr/>
            </a:pPr>
            <a:r>
              <a:rPr lang="de-DE"/>
              <a:t>Inhalt: Wesen der Bilanz</a:t>
            </a:r>
          </a:p>
          <a:p>
            <a:pPr lvl="1" eaLnBrk="1" hangingPunct="1">
              <a:defRPr/>
            </a:pPr>
            <a:r>
              <a:rPr lang="de-DE"/>
              <a:t>Arten: </a:t>
            </a:r>
          </a:p>
          <a:p>
            <a:pPr lvl="2" eaLnBrk="1" hangingPunct="1">
              <a:defRPr/>
            </a:pPr>
            <a:r>
              <a:rPr lang="de-DE"/>
              <a:t>statische Bilanztheorie</a:t>
            </a:r>
          </a:p>
          <a:p>
            <a:pPr lvl="2" eaLnBrk="1" hangingPunct="1">
              <a:defRPr/>
            </a:pPr>
            <a:r>
              <a:rPr lang="de-DE"/>
              <a:t>dynamische Bilanztheorie</a:t>
            </a:r>
          </a:p>
          <a:p>
            <a:pPr eaLnBrk="1" hangingPunct="1">
              <a:defRPr/>
            </a:pPr>
            <a:r>
              <a:rPr lang="de-DE"/>
              <a:t>Materielle Bilanztheorie</a:t>
            </a:r>
          </a:p>
          <a:p>
            <a:pPr lvl="1" eaLnBrk="1" hangingPunct="1">
              <a:defRPr/>
            </a:pPr>
            <a:r>
              <a:rPr lang="de-DE"/>
              <a:t>Inhalt: Höhe der Bewertung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80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493"/>
    </mc:Choice>
    <mc:Fallback xmlns="">
      <p:transition spd="slow" advTm="5949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Statische Bilanztheorie</a:t>
            </a:r>
          </a:p>
        </p:txBody>
      </p:sp>
      <p:sp>
        <p:nvSpPr>
          <p:cNvPr id="160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/>
              <a:t>Wesen der Beständebilanz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Gegenüberstellung von Vermögen und Kapital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Passiva: Kapitaldisposition (= Woher bekam ich mein Kapital?)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Aktiva: Vermögensdisposition (= Was habe ich mit Kapital gemacht?)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/>
              <a:t>GuV-Konto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Kapitalertragsbilanz: GuV bilanziert die Veränderung des Kapitals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Verbindung verschiedener Beständebilanzen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GuV und Bilanz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/>
              <a:t>GuV als Unterkonto des Eigenkapitalkontos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de-DE" sz="1600"/>
              <a:t>Aufwand = Kapitalverzehr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de-DE" sz="1600"/>
              <a:t>Ertrag = Kapitalersatz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de-DE" sz="1600"/>
              <a:t>Gewinn = Kapitalzuwachs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de-DE" sz="1600"/>
              <a:t>Verlust = Kapitalvernichtung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2356"/>
    </mc:Choice>
    <mc:Fallback xmlns="">
      <p:transition spd="slow" advTm="22235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Statische Bilanztheorie</a:t>
            </a:r>
          </a:p>
        </p:txBody>
      </p:sp>
      <p:sp>
        <p:nvSpPr>
          <p:cNvPr id="163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Zweck der Bilanz nach statischer Vorstellung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Ausweis von Kapital und Vermögen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Vorsichtsprinzip: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/>
              <a:t>Nur zu realisierende Werte dürfen aktiviert werden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800"/>
              <a:t>es gibt keine „zu erwartenden Erträge“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/>
              <a:t>Alle möglichen Inanspruchnahmen des Kapitals müssen passiviert werden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800"/>
              <a:t>es gibt „zu erwartende Aufwendungen“: Rückstellungen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Gläubigerschutz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/>
              <a:t>Nach statischer Bilanztheorie und Vorsichtsprinzip wird Risiko nicht in Zukunft übertragen, sondern jetzt in der GuV sichtbar.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/>
              <a:t>Primäre Ausrichtung am Gläubigerschutz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37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9030"/>
    </mc:Choice>
    <mc:Fallback xmlns="">
      <p:transition spd="slow" advTm="22903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Dynamische Bilanztheorien</a:t>
            </a:r>
          </a:p>
        </p:txBody>
      </p:sp>
      <p:sp>
        <p:nvSpPr>
          <p:cNvPr id="160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92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Wesen der </a:t>
            </a:r>
            <a:r>
              <a:rPr lang="de-DE" sz="2400" dirty="0" err="1"/>
              <a:t>Beständebilanz</a:t>
            </a:r>
            <a:r>
              <a:rPr lang="de-DE" sz="2400" dirty="0"/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Zusammenfassung aller noch nicht erfolgswirksam gewordenen Werte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Herleitung der </a:t>
            </a:r>
            <a:r>
              <a:rPr lang="de-DE" sz="2000" dirty="0" err="1"/>
              <a:t>Beständebilanz</a:t>
            </a:r>
            <a:r>
              <a:rPr lang="de-DE" sz="2000" dirty="0"/>
              <a:t> aus Bewegungsgrößen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GuV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Bilanz als Unterkonto der GuV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/>
              <a:t>Bilanz gehört eigentlich nicht zur Buchhaltung!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Bilanzieller Ausweis aller Aufwendungen und Erträge, die in der laufenden Periode noch nicht angefallen sind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Zweck der </a:t>
            </a:r>
            <a:r>
              <a:rPr lang="de-DE" sz="2400" dirty="0" err="1"/>
              <a:t>Beständebilanz</a:t>
            </a:r>
            <a:r>
              <a:rPr lang="de-DE" sz="2400" dirty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Nicht „richtiger“ Ausweis von Beständen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Sondern richtige Erfolgsermittlung, d.h. zeitgerechte Zuteilung des Erfolgs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09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239"/>
    </mc:Choice>
    <mc:Fallback xmlns="">
      <p:transition spd="slow" advTm="175239"/>
    </mc:Fallback>
  </mc:AlternateContent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1162</Words>
  <Application>Microsoft Office PowerPoint</Application>
  <PresentationFormat>Bildschirmpräsentation (4:3)</PresentationFormat>
  <Paragraphs>352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2" baseType="lpstr">
      <vt:lpstr>Arial</vt:lpstr>
      <vt:lpstr>Calibri</vt:lpstr>
      <vt:lpstr>Tahoma</vt:lpstr>
      <vt:lpstr>Times New Roman</vt:lpstr>
      <vt:lpstr>Larissa</vt:lpstr>
      <vt:lpstr>GESUNDHEITSMANAGEMENT IV Teil 2-1   Prof. Dr. Steffen Fleßa Lst. für Allgemeine Betriebswirtschaftslehre und Gesundheitsmanagement Universität Greifswald </vt:lpstr>
      <vt:lpstr>Gliederung</vt:lpstr>
      <vt:lpstr>Gliederung</vt:lpstr>
      <vt:lpstr>Einordnung ins System</vt:lpstr>
      <vt:lpstr>2.1.1 Bilanztheorien</vt:lpstr>
      <vt:lpstr>Systeme der Bilanztheorien: Überblick</vt:lpstr>
      <vt:lpstr>Statische Bilanztheorie</vt:lpstr>
      <vt:lpstr>Statische Bilanztheorie</vt:lpstr>
      <vt:lpstr>Dynamische Bilanztheorien</vt:lpstr>
      <vt:lpstr>Materielle Bilanztheorien: Überblick</vt:lpstr>
      <vt:lpstr>2.1.2 Jahresabschluss nach HGB</vt:lpstr>
      <vt:lpstr>PowerPoint-Präsentation</vt:lpstr>
      <vt:lpstr>PowerPoint-Präsentation</vt:lpstr>
      <vt:lpstr>Gewinn- und Verlustrechnung (GuV)</vt:lpstr>
      <vt:lpstr>Gesamtkostenverfahren</vt:lpstr>
      <vt:lpstr>Gesamtkostenverfahren</vt:lpstr>
      <vt:lpstr>Gesamtkostenverfahren</vt:lpstr>
      <vt:lpstr>Gesamtkostenverfahren</vt:lpstr>
      <vt:lpstr>Aktiengesellschaft: zu ergänzen</vt:lpstr>
      <vt:lpstr>Kennzahlen bei börsennotierten Unternehmen</vt:lpstr>
      <vt:lpstr>2.1.3 Internationale Standards</vt:lpstr>
      <vt:lpstr>Bilanz nach IAS 1.68</vt:lpstr>
      <vt:lpstr>Bilanz nach IAS 1.68</vt:lpstr>
      <vt:lpstr>Unterschiede zum HGB</vt:lpstr>
      <vt:lpstr>Beispiele</vt:lpstr>
      <vt:lpstr>Anwendungsbereich</vt:lpstr>
      <vt:lpstr>Gliederung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Steffen</dc:creator>
  <cp:lastModifiedBy>Steffen Flessa</cp:lastModifiedBy>
  <cp:revision>19</cp:revision>
  <dcterms:created xsi:type="dcterms:W3CDTF">2011-01-31T09:00:51Z</dcterms:created>
  <dcterms:modified xsi:type="dcterms:W3CDTF">2024-01-30T15:00:35Z</dcterms:modified>
</cp:coreProperties>
</file>