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2" r:id="rId19"/>
    <p:sldId id="343" r:id="rId20"/>
    <p:sldId id="344" r:id="rId21"/>
    <p:sldId id="345" r:id="rId22"/>
    <p:sldId id="346" r:id="rId23"/>
    <p:sldId id="347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C63D-EDDA-45AD-A1C6-39AEDE27A0B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01B8-6B0C-4BB1-B3EF-93BDAD05B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54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60F6-A85D-479D-B7C5-B7AC7AC68B84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67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2CA0-BF3D-4C1C-ACAC-2C71AD96F54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3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BEF8-7335-4FA8-897F-16722CF0C91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68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11E4-740F-4F65-9113-EAFC9AF9324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07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8649-E97F-4908-B48D-717775D725B1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2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46947-BAA5-4F80-8BCF-882304767882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30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C571-B587-4D85-A9C8-44B2542ED338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29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83E-E07C-4A0B-B486-06A68C41C354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65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318E-69F8-4BE2-9D92-C7E77FFEA0A5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68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86D6-E77D-4DED-83EF-84CA49D969CA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85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BBD-DA81-49EC-AB3C-FC2FA7054C7C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C4F34-221C-4FBC-B8A8-70951F762968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38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zer.de/gesetz/2545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2-2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6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05"/>
    </mc:Choice>
    <mc:Fallback xmlns="">
      <p:transition spd="slow" advTm="710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KHBV § 8  Kosten- und Leistungsrechnung</a:t>
            </a:r>
          </a:p>
        </p:txBody>
      </p:sp>
      <p:sp>
        <p:nvSpPr>
          <p:cNvPr id="168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Das Krankenhaus hat eine Kosten- und Leistungsrechnung zu führen</a:t>
            </a:r>
          </a:p>
          <a:p>
            <a:pPr eaLnBrk="1" hangingPunct="1">
              <a:defRPr/>
            </a:pPr>
            <a:r>
              <a:rPr lang="de-DE" sz="2800"/>
              <a:t>Ziele: </a:t>
            </a:r>
          </a:p>
          <a:p>
            <a:pPr lvl="1" eaLnBrk="1" hangingPunct="1">
              <a:defRPr/>
            </a:pPr>
            <a:r>
              <a:rPr lang="de-DE" sz="2400"/>
              <a:t>betriebsinterne Steuerung </a:t>
            </a:r>
          </a:p>
          <a:p>
            <a:pPr lvl="1" eaLnBrk="1" hangingPunct="1">
              <a:defRPr/>
            </a:pPr>
            <a:r>
              <a:rPr lang="de-DE" sz="2400"/>
              <a:t>Beurteilung der Wirtschaftlichkeit und Leistungsfähigkeit </a:t>
            </a:r>
          </a:p>
          <a:p>
            <a:pPr lvl="1" eaLnBrk="1" hangingPunct="1">
              <a:defRPr/>
            </a:pPr>
            <a:r>
              <a:rPr lang="de-DE" sz="2400"/>
              <a:t>Ermittlung der pflegesatzfähigen Kosten </a:t>
            </a:r>
          </a:p>
          <a:p>
            <a:pPr lvl="1" eaLnBrk="1" hangingPunct="1">
              <a:defRPr/>
            </a:pPr>
            <a:r>
              <a:rPr lang="de-DE" sz="2400"/>
              <a:t>Erstellung der Leistungs- und Kalkulationsaufstellung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55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693"/>
    </mc:Choice>
    <mc:Fallback xmlns="">
      <p:transition spd="slow" advTm="11669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Mindestanforderungen der </a:t>
            </a:r>
            <a:br>
              <a:rPr lang="de-DE" dirty="0"/>
            </a:br>
            <a:r>
              <a:rPr lang="de-DE" dirty="0" err="1"/>
              <a:t>KuL</a:t>
            </a:r>
            <a:r>
              <a:rPr lang="de-DE" dirty="0"/>
              <a:t>-Rechnung</a:t>
            </a:r>
          </a:p>
        </p:txBody>
      </p:sp>
      <p:sp>
        <p:nvSpPr>
          <p:cNvPr id="168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/>
              <a:t>Kostenstellenrechnung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in Abhängigkeit von Größe und Struktur des KH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Minimum: Kostenstellenrahmen der Anlage 5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Die Kosten sind aus der Buchführung nachprüfbar herzuleiten.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/>
              <a:t>Die Kosten und Leistungen sind verursachungsgerecht nach Kostenstellen zu erfassen; sie sind darüber hinaus den anfordernden Kostenstellen zuzuordnen, soweit dies für die in Satz 1 genannten Zwecke erforderlich ist. </a:t>
            </a:r>
            <a:br>
              <a:rPr lang="de-DE" sz="2400"/>
            </a:br>
            <a:r>
              <a:rPr lang="de-DE" sz="2400"/>
              <a:t> 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72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995"/>
    </mc:Choice>
    <mc:Fallback xmlns="">
      <p:transition spd="slow" advTm="12199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KHBV § 9  Befreiungsvorschrift</a:t>
            </a:r>
          </a:p>
        </p:txBody>
      </p:sp>
      <p:sp>
        <p:nvSpPr>
          <p:cNvPr id="168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Ein Krankenhaus mit bis zu 100 Betten oder mit nur einer bettenführenden Abteilung kann von den Pflichten nach § 8 befreit werden, soweit die mit diesen Pflichten verbundenen Kosten in keinem angemessenen Verhältnis zu dem erreichbaren Nutzen stehen und die in § 8 Satz 1 genannten Zwecke auf andere Weise erreicht werden können.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761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363"/>
    </mc:Choice>
    <mc:Fallback xmlns="">
      <p:transition spd="slow" advTm="8336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KHBV und IFRS</a:t>
            </a:r>
          </a:p>
        </p:txBody>
      </p:sp>
      <p:sp>
        <p:nvSpPr>
          <p:cNvPr id="168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KHBV basiert auf HGB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Hauptziel: erfolgsneutraler Ausweis von öffentlichen Fördermitteln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Bruttoprinzip: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Volle Aktivierung aller Vermögensgegenstände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Volle Passivierung der Zuschüsse als „Sonderposten“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keine Saldierung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IFRS und US-GAAP: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Nettoprinzip: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Verrechnung der Sonderposten nach KHG mit dem Anlagevermögen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Ausweis nur von nicht-geförderte Vermögenswerte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52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296"/>
    </mc:Choice>
    <mc:Fallback xmlns="">
      <p:transition spd="slow" advTm="11529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Anhänge zur KHBV</a:t>
            </a:r>
          </a:p>
        </p:txBody>
      </p:sp>
      <p:sp>
        <p:nvSpPr>
          <p:cNvPr id="168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Anlage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Gliederung der Bilanz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Anlage 2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Gliederung der Gewinn- und Verlustrechnung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Anlage 3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Anlagennachweis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Anlage 4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Kontenrahmen für die Buchführung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Zuordnungsvorschriften zum Kontenrahmen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Anlage 5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Kostenstellenrahmen für die Kosten- und Leistungsrechnung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Kontenrahmen: Klasse 0-8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Kostenstellenrahmen: Klasse 9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20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94"/>
    </mc:Choice>
    <mc:Fallback xmlns="">
      <p:transition spd="slow" advTm="50894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Anlagennachweis</a:t>
            </a:r>
          </a:p>
        </p:txBody>
      </p:sp>
      <p:pic>
        <p:nvPicPr>
          <p:cNvPr id="86019" name="Picture 4" descr="u2126-9-6w01an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025" y="733425"/>
            <a:ext cx="934402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650"/>
    </mc:Choice>
    <mc:Fallback xmlns="">
      <p:transition spd="slow" advTm="4165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Kontenplan</a:t>
            </a:r>
          </a:p>
        </p:txBody>
      </p:sp>
      <p:sp>
        <p:nvSpPr>
          <p:cNvPr id="168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0: Ausstehende Einlagen und Anlagevermögen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1: Umlaufvermögen, Rechnungsabgrenzung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2: Eigenkapital, Sonderposten, Rückstellungen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3: Verbindlichkeiten, Rechnungsabgrenzung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4: Betriebliche Erträge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5: Andere Erträge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6: Aufwendungen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7: Aufwendungen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Kontenklasse 8: Abschlusskonten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25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576"/>
    </mc:Choice>
    <mc:Fallback xmlns="">
      <p:transition spd="slow" advTm="5357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Kostenstellenrahmen für die Kosten- und Leistungsrechnung</a:t>
            </a:r>
          </a:p>
        </p:txBody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90: Gemeinsame Kostenstellen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91: Versorgungseinrichtungen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92: Medizinische Institutionen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93–95: Pflegefachbereiche – Normalpflege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97: Sonstige Einrichtungen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98: Ausgliederungen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980: Ambulanzen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981: Hilfs- und Nebenbetriebe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982–989: frei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/>
              <a:t>99: frei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56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261"/>
    </mc:Choice>
    <mc:Fallback xmlns="">
      <p:transition spd="slow" advTm="7026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2.2.2 Abgrenzungsverordnung</a:t>
            </a:r>
          </a:p>
        </p:txBody>
      </p:sp>
      <p:sp>
        <p:nvSpPr>
          <p:cNvPr id="169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1978: Verordnung über die Abgrenzung und die durchschnittliche Nutzungsdauer von Wirtschaftsgütern in Krankenhäusern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1986: Verordnung über die Abgrenzung der im Pflegesatz nicht zu berücksichtigenden Investitionskosten von den pflegesatzfähigen Kosten der Krankenhäuser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Heute: Für Investitionsfinanzierung nach wie vor gültig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z.B. </a:t>
            </a:r>
            <a:r>
              <a:rPr lang="de-DE" sz="1600">
                <a:hlinkClick r:id="rId2"/>
              </a:rPr>
              <a:t>http://www.buzer.de/gesetz/2545/#a36464</a:t>
            </a:r>
            <a:endParaRPr lang="de-DE" sz="160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160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29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288"/>
    </mc:Choice>
    <mc:Fallback xmlns="">
      <p:transition spd="slow" advTm="23028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Begriffsbestimmungen</a:t>
            </a:r>
          </a:p>
        </p:txBody>
      </p:sp>
      <p:sp>
        <p:nvSpPr>
          <p:cNvPr id="169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Anlagegüter: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die Wirtschaftsgüter des zum Krankenhaus gehörenden Anlagevermögens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Gebrauchsgüter: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die Anlagegüter mit einer durchschnittlichen Nutzungsdauer bis zu drei Jahren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Dienst- und Schutzkleidung, Wäsche, Textilien,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Glas- und Porzellanartikel, Geschirr,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sonstige Gebrauchsgüter des medizinischen Bedarfs wie Atembeutel, Heizdecken und –kissen, Hörkissen und –muscheln, Magenpumpen, Nadelhalter, Narkosemasken, Operationstisch-Auflagen, -Polster und –Decken, Schienen, Spezialkatheter und -kanülen, Venendruckmesser, Wassermatratzen,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sonstige Gebrauchsgüter des Wirtschafts- und Verwaltungsbedarfs wie Bild-, Ton- und Datenträger, elektrische Küchenmesser, Dosenöffner und Quirle, Warmhaltekannen.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7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333"/>
    </mc:Choice>
    <mc:Fallback xmlns="">
      <p:transition spd="slow" advTm="9233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4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057"/>
    </mc:Choice>
    <mc:Fallback xmlns="">
      <p:transition spd="slow" advTm="74057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68413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Begriffsbestimmungen</a:t>
            </a:r>
            <a:endParaRPr lang="de-DE" b="1" dirty="0"/>
          </a:p>
        </p:txBody>
      </p:sp>
      <p:sp>
        <p:nvSpPr>
          <p:cNvPr id="174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Verbrauchsgüter: die Wirtschaftsgüter,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die durch ihre bestimmungsgemäße Verwendung aufgezehrt oder unverwendbar werden oder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Einwegspritzen, Reinigungsmittel, Medikamente</a:t>
            </a:r>
            <a:r>
              <a:rPr lang="de-DE" sz="1600" dirty="0"/>
              <a:t> </a:t>
            </a:r>
            <a:endParaRPr lang="de-DE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die ausschließlich von </a:t>
            </a:r>
            <a:r>
              <a:rPr lang="de-DE" sz="2400" dirty="0" smtClean="0"/>
              <a:t>einer Patient*in </a:t>
            </a:r>
            <a:r>
              <a:rPr lang="de-DE" sz="2400" dirty="0"/>
              <a:t>genutzt werden und üblicherweise bei ihm verbleiben.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Prothesen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Als Verbrauchsgüter gelten auch die wiederbeschafften, abnutzbaren beweglichen Anlagegüter, die einer selbständigen Nutzung fähig sind und deren Anschaffungs- oder Herstellungskosten für das einzelne Anlagegut ohne Umsatzsteuer 150 Euro nicht übersteigen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Mehrwegspritzen, Schrubber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6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593"/>
    </mc:Choice>
    <mc:Fallback xmlns="">
      <p:transition spd="slow" advTm="115593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Pflegesatzfähig (waren)</a:t>
            </a:r>
          </a:p>
        </p:txBody>
      </p:sp>
      <p:sp>
        <p:nvSpPr>
          <p:cNvPr id="169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 der Anschaffung oder Herstellung von Verbrauchsgütern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 der Wiederbeschaffung von Gebrauchsgütern, deren Anschaffungs- oder Herstellungskosten für das einzelne Gebrauchsgut ohne Umsatzsteuer 410 Euro nicht übersteigen, in voller Höhe in dem Pflegesatzzeitraum, in dem sie angeschafft oder hergestellt werden,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Abschreibung von Gebrauchsgütern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Kosten der Instandhaltung von Anlagegütern (teilweise)</a:t>
            </a:r>
            <a:br>
              <a:rPr lang="de-DE" sz="2800" dirty="0"/>
            </a:br>
            <a:r>
              <a:rPr lang="de-DE" sz="2800" dirty="0"/>
              <a:t/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11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669"/>
    </mc:Choice>
    <mc:Fallback xmlns="">
      <p:transition spd="slow" advTm="15066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Nicht Pflegesatzfähig (waren)</a:t>
            </a:r>
          </a:p>
        </p:txBody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 der Errichtung und Erstausstattung von Krankenhäusern mit Ausnahme der Kosten der Verbrauchsgüter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 der Ergänzung von Anlagegütern, soweit diese über die übliche Anpassung der vorhandenen Anlagegüter an die medizinische und technische Entwicklung wesentlich hinausgeht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Kosten der Wiederbeschaffung von Anlagegütern mit einer durchschnittlichen Nutzungsdauer von mehr als drei Jahren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83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50"/>
    </mc:Choice>
    <mc:Fallback xmlns="">
      <p:transition spd="slow" advTm="13625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8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01"/>
    </mc:Choice>
    <mc:Fallback xmlns="">
      <p:transition spd="slow" advTm="2130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2.2.1 Krankenhausbuchführungs-verordnung</a:t>
            </a:r>
          </a:p>
        </p:txBody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Verordnung über die Rechnungs- und Buchführungspflichten von Krankenhäusern (KHBV)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Hintergrund: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1972: KHG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enthielt auch Angaben zu pflegesatzfähigen Kosten und deren Nachweis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auf Dauer zu ergänzen und auszuweiten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1973: Bundespflegesatzverordnung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Klare Definition der pflegesatzfähigen Kosten für spezifische Pflegesätze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„Besondere Vorschrift für die Ermittlung der Selbstkosten“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1978: Abgrenzungsverordnung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1978: Krankenhausbuchführungsverordnung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02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191"/>
    </mc:Choice>
    <mc:Fallback xmlns="">
      <p:transition spd="slow" advTm="10119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de-DE" sz="4000" dirty="0"/>
              <a:t>Krankenhausbuchführungsverordnung 1978</a:t>
            </a:r>
          </a:p>
        </p:txBody>
      </p:sp>
      <p:sp>
        <p:nvSpPr>
          <p:cNvPr id="167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Vorschrift einer doppelten Buchführung</a:t>
            </a:r>
          </a:p>
          <a:p>
            <a:pPr eaLnBrk="1" hangingPunct="1">
              <a:defRPr/>
            </a:pPr>
            <a:r>
              <a:rPr lang="de-DE"/>
              <a:t>Ziele</a:t>
            </a:r>
          </a:p>
          <a:p>
            <a:pPr lvl="1" eaLnBrk="1" hangingPunct="1">
              <a:defRPr/>
            </a:pPr>
            <a:r>
              <a:rPr lang="de-DE"/>
              <a:t>Nachweis der zweckentsprechenden Verwendung der staatlichen Fördermittel</a:t>
            </a:r>
          </a:p>
          <a:p>
            <a:pPr lvl="1" eaLnBrk="1" hangingPunct="1">
              <a:defRPr/>
            </a:pPr>
            <a:r>
              <a:rPr lang="de-DE"/>
              <a:t>Übernahme der Daten des Selbstkostenblattes aus der Buchhaltung</a:t>
            </a:r>
          </a:p>
          <a:p>
            <a:pPr lvl="1" eaLnBrk="1" hangingPunct="1">
              <a:defRPr/>
            </a:pPr>
            <a:r>
              <a:rPr lang="de-DE"/>
              <a:t>Transparenz von Kosten und Leistungen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5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863"/>
    </mc:Choice>
    <mc:Fallback xmlns="">
      <p:transition spd="slow" advTm="13586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8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dirty="0"/>
              <a:t>Krankenhausbuchführungsverordnung 1986/87</a:t>
            </a:r>
          </a:p>
        </p:txBody>
      </p:sp>
      <p:sp>
        <p:nvSpPr>
          <p:cNvPr id="168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Anpassung der Vorschriften an HGB und Aktiengesetz</a:t>
            </a:r>
          </a:p>
          <a:p>
            <a:pPr eaLnBrk="1" hangingPunct="1">
              <a:defRPr/>
            </a:pPr>
            <a:r>
              <a:rPr lang="de-DE"/>
              <a:t>Anpassung an Europäische Rechnungslegungsstandards</a:t>
            </a:r>
          </a:p>
          <a:p>
            <a:pPr eaLnBrk="1" hangingPunct="1">
              <a:defRPr/>
            </a:pPr>
            <a:r>
              <a:rPr lang="de-DE"/>
              <a:t>Zulassung von Teilkostenrechnung und innerbetrieblicher Leistungsverrechnung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06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90"/>
    </mc:Choice>
    <mc:Fallback xmlns="">
      <p:transition spd="slow" advTm="5109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5573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Grundlagen</a:t>
            </a:r>
          </a:p>
        </p:txBody>
      </p:sp>
      <p:sp>
        <p:nvSpPr>
          <p:cNvPr id="167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4176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KHBV § 2  Geschäftsjahr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Das Geschäftsjahr ist das Kalenderjahr. 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KHBV § 3  Buchführung, Inventar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Das Krankenhaus führt seine Bücher nach den Regeln der kaufmännischen doppelten Buchführung;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im Übrigen gelten die §§ 238 und 239 des Handelsgesetzbuchs (Buchführungspflicht).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Die Konten sind nach dem Kontenrahmen der Anlage 4 einzurichten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Für das Inventar gelten die §§ 240 und 241 des Handelsgesetzbuchs. 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70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850"/>
    </mc:Choice>
    <mc:Fallback xmlns="">
      <p:transition spd="slow" advTm="12285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Grundlagen</a:t>
            </a:r>
          </a:p>
        </p:txBody>
      </p:sp>
      <p:sp>
        <p:nvSpPr>
          <p:cNvPr id="174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KHBV § 4  Jahresabschluss</a:t>
            </a:r>
          </a:p>
          <a:p>
            <a:pPr lvl="1" eaLnBrk="1" hangingPunct="1">
              <a:defRPr/>
            </a:pPr>
            <a:r>
              <a:rPr lang="de-DE"/>
              <a:t>Der Jahresabschluss des Krankenhauses besteht aus der Bilanz, der Gewinn- und Verlustrechnung und dem Anhang einschließlich des Anlagennachweises. </a:t>
            </a:r>
          </a:p>
          <a:p>
            <a:pPr lvl="1" eaLnBrk="1" hangingPunct="1">
              <a:defRPr/>
            </a:pPr>
            <a:r>
              <a:rPr lang="de-DE"/>
              <a:t>Der Jahresabschluss soll innerhalb von vier Monaten nach Ablauf des Geschäftsjahres aufgestellt werden. </a:t>
            </a:r>
          </a:p>
          <a:p>
            <a:pPr lvl="1" eaLnBrk="1" hangingPunct="1">
              <a:defRPr/>
            </a:pPr>
            <a:r>
              <a:rPr lang="de-DE"/>
              <a:t>Ansonsten gilt das HGB.</a:t>
            </a:r>
          </a:p>
          <a:p>
            <a:pPr eaLnBrk="1" hangingPunct="1">
              <a:defRPr/>
            </a:pPr>
            <a:r>
              <a:rPr lang="de-DE"/>
              <a:t>KHBV § 5  Einzelvorschriften zum Jahresabschluss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8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067"/>
    </mc:Choice>
    <mc:Fallback xmlns="">
      <p:transition spd="slow" advTm="15106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KHBV § 5  Einzelvorschriften zum Jahresabschluss</a:t>
            </a:r>
          </a:p>
        </p:txBody>
      </p:sp>
      <p:sp>
        <p:nvSpPr>
          <p:cNvPr id="167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1788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Vermögensgegenstände des Anlagevermögens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Anschaffungs- oder Herstellungskosten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abzügl. Abschreibungen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Fördermittel nach dem Krankenhausfinanzierungsgesetz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“Sonderposten aus Fördermitteln nach KHG” (Passivseite)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abzügl. Abschreibungen auf die mit diesen Mitteln finanzierten Vermögensgegenstände des Anlagevermögens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Eigenkapital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festgesetztes Kapital: Beträge, die vom Krankenhausträger auf Dauer zur Verfügung gestellt werden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Kapitalrücklagen: sonstige Einlagen des Krankenhausträgers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Gewinnrücklagen wie HGB 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27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938"/>
    </mc:Choice>
    <mc:Fallback xmlns="">
      <p:transition spd="slow" advTm="27993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KHBV § 6  Aufbewahrung und Vorlegung von Unterlagen</a:t>
            </a:r>
          </a:p>
        </p:txBody>
      </p:sp>
      <p:sp>
        <p:nvSpPr>
          <p:cNvPr id="168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de-DE" sz="2400" dirty="0"/>
              <a:t>Für die Aufbewahrung von Unterlagen, die Aufbewahrungsfristen und die Vorlegung von Unterlagen gelten die §§ 257 und 261 des Handelsgesetzbuchs. 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de-DE" sz="2400" dirty="0"/>
              <a:t>§ 257 HGB: Aufbewahrung von Unterlagen. Aufbewahrungsfristen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sz="2000" dirty="0"/>
              <a:t>Aufbewahrungspflicht für alle Belege und Dokumente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sz="2000" dirty="0"/>
              <a:t>Mit Ausnahme der Eröffnungsbilanzen und Abschlüsse können Unterlagen auch als Wiedergabe auf einem Bildträger oder auf anderen Datenträgern aufbewahrt werden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de-DE" sz="2000" dirty="0"/>
              <a:t>Buchungsbelege sind 10 Jahre aufzubewahren.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92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481"/>
    </mc:Choice>
    <mc:Fallback xmlns="">
      <p:transition spd="slow" advTm="110481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Microsoft Office PowerPoint</Application>
  <PresentationFormat>Bildschirmpräsentation (4:3)</PresentationFormat>
  <Paragraphs>197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Larissa</vt:lpstr>
      <vt:lpstr>GESUNDHEITSMANAGEMENT IV Teil 2-2   Prof. Dr. Steffen Fleßa Lst. für Allgemeine Betriebswirtschaftslehre und Gesundheitsmanagement Universität Greifswald </vt:lpstr>
      <vt:lpstr>Gliederung</vt:lpstr>
      <vt:lpstr>2.2.1 Krankenhausbuchführungs-verordnung</vt:lpstr>
      <vt:lpstr>Krankenhausbuchführungsverordnung 1978</vt:lpstr>
      <vt:lpstr>Krankenhausbuchführungsverordnung 1986/87</vt:lpstr>
      <vt:lpstr>Grundlagen</vt:lpstr>
      <vt:lpstr>Grundlagen</vt:lpstr>
      <vt:lpstr>KHBV § 5  Einzelvorschriften zum Jahresabschluss</vt:lpstr>
      <vt:lpstr>KHBV § 6  Aufbewahrung und Vorlegung von Unterlagen</vt:lpstr>
      <vt:lpstr>KHBV § 8  Kosten- und Leistungsrechnung</vt:lpstr>
      <vt:lpstr>Mindestanforderungen der  KuL-Rechnung</vt:lpstr>
      <vt:lpstr>KHBV § 9  Befreiungsvorschrift</vt:lpstr>
      <vt:lpstr>KHBV und IFRS</vt:lpstr>
      <vt:lpstr>Anhänge zur KHBV</vt:lpstr>
      <vt:lpstr>Anlagennachweis</vt:lpstr>
      <vt:lpstr>Kontenplan</vt:lpstr>
      <vt:lpstr>Kostenstellenrahmen für die Kosten- und Leistungsrechnung</vt:lpstr>
      <vt:lpstr>2.2.2 Abgrenzungsverordnung</vt:lpstr>
      <vt:lpstr>Begriffsbestimmungen</vt:lpstr>
      <vt:lpstr>Begriffsbestimmungen</vt:lpstr>
      <vt:lpstr>Pflegesatzfähig (waren)</vt:lpstr>
      <vt:lpstr>Nicht Pflegesatzfähig (waren)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Steffen</dc:creator>
  <cp:lastModifiedBy>Steffen Flessa</cp:lastModifiedBy>
  <cp:revision>16</cp:revision>
  <dcterms:created xsi:type="dcterms:W3CDTF">2011-01-31T09:00:51Z</dcterms:created>
  <dcterms:modified xsi:type="dcterms:W3CDTF">2024-01-30T15:00:59Z</dcterms:modified>
</cp:coreProperties>
</file>