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7" r:id="rId2"/>
    <p:sldId id="259" r:id="rId3"/>
    <p:sldId id="347" r:id="rId4"/>
    <p:sldId id="348" r:id="rId5"/>
    <p:sldId id="349" r:id="rId6"/>
    <p:sldId id="350" r:id="rId7"/>
    <p:sldId id="351" r:id="rId8"/>
    <p:sldId id="352" r:id="rId9"/>
    <p:sldId id="353" r:id="rId10"/>
    <p:sldId id="354" r:id="rId11"/>
    <p:sldId id="355" r:id="rId12"/>
    <p:sldId id="356" r:id="rId13"/>
    <p:sldId id="357" r:id="rId14"/>
    <p:sldId id="414" r:id="rId15"/>
    <p:sldId id="358" r:id="rId16"/>
    <p:sldId id="359" r:id="rId17"/>
    <p:sldId id="360" r:id="rId18"/>
    <p:sldId id="361" r:id="rId19"/>
    <p:sldId id="412" r:id="rId20"/>
    <p:sldId id="413" r:id="rId21"/>
    <p:sldId id="362" r:id="rId22"/>
    <p:sldId id="363" r:id="rId23"/>
    <p:sldId id="364" r:id="rId24"/>
    <p:sldId id="365" r:id="rId25"/>
    <p:sldId id="366" r:id="rId26"/>
    <p:sldId id="367" r:id="rId27"/>
    <p:sldId id="368" r:id="rId28"/>
    <p:sldId id="369" r:id="rId29"/>
    <p:sldId id="370" r:id="rId30"/>
    <p:sldId id="371" r:id="rId31"/>
    <p:sldId id="372" r:id="rId32"/>
    <p:sldId id="373"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388" r:id="rId48"/>
    <p:sldId id="411" r:id="rId49"/>
    <p:sldId id="389" r:id="rId50"/>
    <p:sldId id="390" r:id="rId51"/>
    <p:sldId id="391" r:id="rId52"/>
    <p:sldId id="392" r:id="rId53"/>
    <p:sldId id="393" r:id="rId54"/>
    <p:sldId id="394" r:id="rId55"/>
    <p:sldId id="395" r:id="rId56"/>
    <p:sldId id="396" r:id="rId57"/>
    <p:sldId id="410" r:id="rId58"/>
    <p:sldId id="397" r:id="rId59"/>
    <p:sldId id="398" r:id="rId60"/>
    <p:sldId id="399" r:id="rId61"/>
    <p:sldId id="400" r:id="rId62"/>
    <p:sldId id="401" r:id="rId63"/>
    <p:sldId id="402" r:id="rId64"/>
    <p:sldId id="403" r:id="rId65"/>
    <p:sldId id="409" r:id="rId6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16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6C63D-EDDA-45AD-A1C6-39AEDE27A0B0}" type="datetimeFigureOut">
              <a:rPr lang="de-DE" smtClean="0"/>
              <a:t>30.01.2024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7601B8-6B0C-4BB1-B3EF-93BDAD05B6D4}" type="slidenum">
              <a:rPr lang="de-DE" smtClean="0"/>
              <a:t>‹Nr.›</a:t>
            </a:fld>
            <a:endParaRPr lang="de-DE"/>
          </a:p>
        </p:txBody>
      </p:sp>
    </p:spTree>
    <p:extLst>
      <p:ext uri="{BB962C8B-B14F-4D97-AF65-F5344CB8AC3E}">
        <p14:creationId xmlns:p14="http://schemas.microsoft.com/office/powerpoint/2010/main" val="2732546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C7601B8-6B0C-4BB1-B3EF-93BDAD05B6D4}" type="slidenum">
              <a:rPr lang="de-DE" smtClean="0"/>
              <a:t>1</a:t>
            </a:fld>
            <a:endParaRPr lang="de-DE"/>
          </a:p>
        </p:txBody>
      </p:sp>
    </p:spTree>
    <p:extLst>
      <p:ext uri="{BB962C8B-B14F-4D97-AF65-F5344CB8AC3E}">
        <p14:creationId xmlns:p14="http://schemas.microsoft.com/office/powerpoint/2010/main" val="85095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120967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318031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376768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92100"/>
            <a:ext cx="8229600" cy="1384300"/>
          </a:xfrm>
        </p:spPr>
        <p:txBody>
          <a:bodyPr/>
          <a:lstStyle/>
          <a:p>
            <a:r>
              <a:rPr lang="de-DE"/>
              <a:t>Titelmasterformat durch Klicken bearbeiten</a:t>
            </a:r>
          </a:p>
        </p:txBody>
      </p:sp>
      <p:sp>
        <p:nvSpPr>
          <p:cNvPr id="3" name="Tabellenplatzhalter 2"/>
          <p:cNvSpPr>
            <a:spLocks noGrp="1"/>
          </p:cNvSpPr>
          <p:nvPr>
            <p:ph type="tbl" idx="1"/>
          </p:nvPr>
        </p:nvSpPr>
        <p:spPr>
          <a:xfrm>
            <a:off x="457200" y="1905000"/>
            <a:ext cx="8229600" cy="4114800"/>
          </a:xfrm>
        </p:spPr>
        <p:txBody>
          <a:bodyPr/>
          <a:lstStyle/>
          <a:p>
            <a:pPr lvl="0"/>
            <a:endParaRPr lang="de-DE" noProof="0"/>
          </a:p>
        </p:txBody>
      </p:sp>
      <p:sp>
        <p:nvSpPr>
          <p:cNvPr id="4" name="Rectangle 8"/>
          <p:cNvSpPr>
            <a:spLocks noGrp="1" noChangeArrowheads="1"/>
          </p:cNvSpPr>
          <p:nvPr>
            <p:ph type="ftr" sz="quarter" idx="10"/>
          </p:nvPr>
        </p:nvSpPr>
        <p:spPr>
          <a:ln/>
        </p:spPr>
        <p:txBody>
          <a:bodyPr/>
          <a:lstStyle>
            <a:lvl1pPr>
              <a:defRPr/>
            </a:lvl1pPr>
          </a:lstStyle>
          <a:p>
            <a:pPr>
              <a:defRPr/>
            </a:pPr>
            <a:endParaRPr lang="de-DE"/>
          </a:p>
        </p:txBody>
      </p:sp>
      <p:sp>
        <p:nvSpPr>
          <p:cNvPr id="5" name="Foliennummernplatzhalter 5">
            <a:extLst>
              <a:ext uri="{FF2B5EF4-FFF2-40B4-BE49-F238E27FC236}">
                <a16:creationId xmlns:a16="http://schemas.microsoft.com/office/drawing/2014/main" xmlns="" id="{3BC01961-5182-46C2-B3F8-043C0FBB0D40}"/>
              </a:ext>
            </a:extLst>
          </p:cNvPr>
          <p:cNvSpPr>
            <a:spLocks noGrp="1"/>
          </p:cNvSpPr>
          <p:nvPr>
            <p:ph type="sldNum" sz="quarter" idx="12"/>
          </p:nvPr>
        </p:nvSpPr>
        <p:spPr>
          <a:xfrm>
            <a:off x="6553200" y="6356350"/>
            <a:ext cx="2133600" cy="365125"/>
          </a:xfrm>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389464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328607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199512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1662309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103329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206065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106168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103585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2817A5-82A8-4669-B4D0-C2D67780DFD0}" type="slidenum">
              <a:rPr lang="de-DE" smtClean="0"/>
              <a:t>‹Nr.›</a:t>
            </a:fld>
            <a:endParaRPr lang="de-DE"/>
          </a:p>
        </p:txBody>
      </p:sp>
    </p:spTree>
    <p:extLst>
      <p:ext uri="{BB962C8B-B14F-4D97-AF65-F5344CB8AC3E}">
        <p14:creationId xmlns:p14="http://schemas.microsoft.com/office/powerpoint/2010/main" val="123837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817A5-82A8-4669-B4D0-C2D67780DFD0}" type="slidenum">
              <a:rPr lang="de-DE" smtClean="0"/>
              <a:t>‹Nr.›</a:t>
            </a:fld>
            <a:endParaRPr lang="de-DE"/>
          </a:p>
        </p:txBody>
      </p:sp>
    </p:spTree>
    <p:extLst>
      <p:ext uri="{BB962C8B-B14F-4D97-AF65-F5344CB8AC3E}">
        <p14:creationId xmlns:p14="http://schemas.microsoft.com/office/powerpoint/2010/main" val="3420386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lstStyle/>
          <a:p>
            <a:pPr eaLnBrk="1" hangingPunct="1">
              <a:defRPr/>
            </a:pPr>
            <a:r>
              <a:rPr lang="de-DE" sz="4000" b="1" dirty="0">
                <a:cs typeface="Times New Roman" pitchFamily="18" charset="0"/>
              </a:rPr>
              <a:t>GESUNDHEITSMANAGEMENT IV</a:t>
            </a:r>
            <a:br>
              <a:rPr lang="de-DE" sz="4000" b="1" dirty="0">
                <a:cs typeface="Times New Roman" pitchFamily="18" charset="0"/>
              </a:rPr>
            </a:br>
            <a:r>
              <a:rPr lang="de-DE" sz="4000" b="1" dirty="0">
                <a:cs typeface="Times New Roman" pitchFamily="18" charset="0"/>
              </a:rPr>
              <a:t>Teil 2-3</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
        <p:nvSpPr>
          <p:cNvPr id="2" name="Foliennummernplatzhalter 1"/>
          <p:cNvSpPr>
            <a:spLocks noGrp="1"/>
          </p:cNvSpPr>
          <p:nvPr>
            <p:ph type="sldNum" sz="quarter" idx="12"/>
          </p:nvPr>
        </p:nvSpPr>
        <p:spPr/>
        <p:txBody>
          <a:bodyPr/>
          <a:lstStyle/>
          <a:p>
            <a:fld id="{372817A5-82A8-4669-B4D0-C2D67780DFD0}" type="slidenum">
              <a:rPr lang="de-DE" smtClean="0"/>
              <a:t>1</a:t>
            </a:fld>
            <a:endParaRPr lang="de-DE"/>
          </a:p>
        </p:txBody>
      </p:sp>
    </p:spTree>
    <p:extLst>
      <p:ext uri="{BB962C8B-B14F-4D97-AF65-F5344CB8AC3E}">
        <p14:creationId xmlns:p14="http://schemas.microsoft.com/office/powerpoint/2010/main" val="2717660007"/>
      </p:ext>
    </p:extLst>
  </p:cSld>
  <p:clrMapOvr>
    <a:masterClrMapping/>
  </p:clrMapOvr>
  <mc:AlternateContent xmlns:mc="http://schemas.openxmlformats.org/markup-compatibility/2006" xmlns:p14="http://schemas.microsoft.com/office/powerpoint/2010/main">
    <mc:Choice Requires="p14">
      <p:transition spd="slow" p14:dur="2000" advTm="6288"/>
    </mc:Choice>
    <mc:Fallback xmlns="">
      <p:transition spd="slow" advTm="628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6047" name="Rectangle 63"/>
          <p:cNvSpPr>
            <a:spLocks noGrp="1" noChangeArrowheads="1"/>
          </p:cNvSpPr>
          <p:nvPr>
            <p:ph type="title"/>
          </p:nvPr>
        </p:nvSpPr>
        <p:spPr>
          <a:xfrm>
            <a:off x="468313" y="0"/>
            <a:ext cx="8229600" cy="1384300"/>
          </a:xfrm>
        </p:spPr>
        <p:txBody>
          <a:bodyPr/>
          <a:lstStyle/>
          <a:p>
            <a:pPr eaLnBrk="1" hangingPunct="1">
              <a:defRPr/>
            </a:pPr>
            <a:r>
              <a:rPr lang="de-DE"/>
              <a:t>Jahresüberschuss</a:t>
            </a:r>
          </a:p>
        </p:txBody>
      </p:sp>
      <p:graphicFrame>
        <p:nvGraphicFramePr>
          <p:cNvPr id="1706070" name="Group 86"/>
          <p:cNvGraphicFramePr>
            <a:graphicFrameLocks noGrp="1"/>
          </p:cNvGraphicFramePr>
          <p:nvPr>
            <p:ph idx="1"/>
          </p:nvPr>
        </p:nvGraphicFramePr>
        <p:xfrm>
          <a:off x="457200" y="1196975"/>
          <a:ext cx="8229600" cy="5400678"/>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465138">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cs typeface="Times New Roman" pitchFamily="18" charset="0"/>
                        </a:rPr>
                        <a:t>22.Erträge aus Beteiligungen (KUGr. 500, 521), </a:t>
                      </a:r>
                      <a:endParaRPr kumimoji="0" lang="de-DE" sz="20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50887">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23.Erträge aus anderen Wertpapieren und aus Ausleihungen des Finanzanlagevermögens (KUGr. 501, 521)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2386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24.sonstige Zinsen und ähnliche Erträge (KGr. 51)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50887">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25.Abschreibungen auf Finanzanlagen und auf Wertpapiere des Umlaufvermögens (KUGr. 762)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2386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26.Zinsen und ähnliche Aufwendungen (KGr. 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25450">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 27.Ergebnis der gewöhnlichen Geschäftstätigkeit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2386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28.außerordentliche Erträge (KUGr. 590)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2386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29.außerordentliche Aufwendungen (KUGr. 792)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2386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 30.außerordentliches Ergebnis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65138">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cs typeface="Times New Roman" pitchFamily="18" charset="0"/>
                        </a:rPr>
                        <a:t>31.Steuern (KUGr. 730)</a:t>
                      </a:r>
                      <a:endParaRPr kumimoji="0" lang="de-DE" sz="20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42386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32.Jahresüberschuß/Jahresfehlbetrag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3" name="Foliennummernplatzhalter 2">
            <a:extLst>
              <a:ext uri="{FF2B5EF4-FFF2-40B4-BE49-F238E27FC236}">
                <a16:creationId xmlns:a16="http://schemas.microsoft.com/office/drawing/2014/main" xmlns="" id="{57A3B198-3A39-4FC8-A5E8-68CDFB1BC9FA}"/>
              </a:ext>
            </a:extLst>
          </p:cNvPr>
          <p:cNvSpPr>
            <a:spLocks noGrp="1"/>
          </p:cNvSpPr>
          <p:nvPr>
            <p:ph type="sldNum" sz="quarter" idx="12"/>
          </p:nvPr>
        </p:nvSpPr>
        <p:spPr/>
        <p:txBody>
          <a:bodyPr/>
          <a:lstStyle/>
          <a:p>
            <a:fld id="{372817A5-82A8-4669-B4D0-C2D67780DFD0}" type="slidenum">
              <a:rPr lang="de-DE" smtClean="0"/>
              <a:t>10</a:t>
            </a:fld>
            <a:endParaRPr lang="de-DE"/>
          </a:p>
        </p:txBody>
      </p:sp>
    </p:spTree>
    <p:extLst>
      <p:ext uri="{BB962C8B-B14F-4D97-AF65-F5344CB8AC3E}">
        <p14:creationId xmlns:p14="http://schemas.microsoft.com/office/powerpoint/2010/main" val="141248637"/>
      </p:ext>
    </p:extLst>
  </p:cSld>
  <p:clrMapOvr>
    <a:masterClrMapping/>
  </p:clrMapOvr>
  <mc:AlternateContent xmlns:mc="http://schemas.openxmlformats.org/markup-compatibility/2006" xmlns:p14="http://schemas.microsoft.com/office/powerpoint/2010/main">
    <mc:Choice Requires="p14">
      <p:transition spd="slow" p14:dur="2000" advTm="7725"/>
    </mc:Choice>
    <mc:Fallback xmlns="">
      <p:transition spd="slow" advTm="772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7010" name="Rectangle 2"/>
          <p:cNvSpPr>
            <a:spLocks noGrp="1" noChangeArrowheads="1"/>
          </p:cNvSpPr>
          <p:nvPr>
            <p:ph type="title"/>
          </p:nvPr>
        </p:nvSpPr>
        <p:spPr/>
        <p:txBody>
          <a:bodyPr>
            <a:normAutofit fontScale="90000"/>
          </a:bodyPr>
          <a:lstStyle/>
          <a:p>
            <a:pPr eaLnBrk="1" hangingPunct="1">
              <a:defRPr/>
            </a:pPr>
            <a:r>
              <a:rPr lang="de-DE" dirty="0"/>
              <a:t>Erklärungsbedürftige Posten der Bilanz und GuV</a:t>
            </a:r>
          </a:p>
        </p:txBody>
      </p:sp>
      <p:sp>
        <p:nvSpPr>
          <p:cNvPr id="1707011" name="Rectangle 3"/>
          <p:cNvSpPr>
            <a:spLocks noGrp="1" noChangeArrowheads="1"/>
          </p:cNvSpPr>
          <p:nvPr>
            <p:ph type="body" idx="1"/>
          </p:nvPr>
        </p:nvSpPr>
        <p:spPr/>
        <p:txBody>
          <a:bodyPr/>
          <a:lstStyle/>
          <a:p>
            <a:pPr eaLnBrk="1" hangingPunct="1">
              <a:lnSpc>
                <a:spcPct val="80000"/>
              </a:lnSpc>
              <a:defRPr/>
            </a:pPr>
            <a:r>
              <a:rPr lang="de-DE" sz="2800" dirty="0"/>
              <a:t>Erlöse</a:t>
            </a:r>
          </a:p>
          <a:p>
            <a:pPr eaLnBrk="1" hangingPunct="1">
              <a:lnSpc>
                <a:spcPct val="80000"/>
              </a:lnSpc>
              <a:defRPr/>
            </a:pPr>
            <a:r>
              <a:rPr lang="de-DE" sz="2800" dirty="0"/>
              <a:t>Unfertige Erzeugnisse</a:t>
            </a:r>
          </a:p>
          <a:p>
            <a:pPr eaLnBrk="1" hangingPunct="1">
              <a:lnSpc>
                <a:spcPct val="80000"/>
              </a:lnSpc>
              <a:defRPr/>
            </a:pPr>
            <a:r>
              <a:rPr lang="de-DE" sz="2800" dirty="0"/>
              <a:t>Ausgleichsposten aus Darlehensförderung</a:t>
            </a:r>
            <a:r>
              <a:rPr lang="de-DE" sz="2800" b="1" dirty="0"/>
              <a:t> </a:t>
            </a:r>
            <a:r>
              <a:rPr lang="de-DE" sz="2800" dirty="0"/>
              <a:t> </a:t>
            </a:r>
          </a:p>
          <a:p>
            <a:pPr eaLnBrk="1" hangingPunct="1">
              <a:lnSpc>
                <a:spcPct val="80000"/>
              </a:lnSpc>
              <a:defRPr/>
            </a:pPr>
            <a:r>
              <a:rPr lang="de-DE" sz="2800" dirty="0"/>
              <a:t>Ausgleichsposten für Eigenmittelförderung</a:t>
            </a:r>
          </a:p>
          <a:p>
            <a:pPr eaLnBrk="1" hangingPunct="1">
              <a:lnSpc>
                <a:spcPct val="80000"/>
              </a:lnSpc>
              <a:defRPr/>
            </a:pPr>
            <a:r>
              <a:rPr lang="de-DE" sz="2800" dirty="0"/>
              <a:t>Sonderposten aus Fördermitteln nach dem KHG</a:t>
            </a:r>
          </a:p>
          <a:p>
            <a:pPr eaLnBrk="1" hangingPunct="1">
              <a:lnSpc>
                <a:spcPct val="80000"/>
              </a:lnSpc>
              <a:defRPr/>
            </a:pPr>
            <a:r>
              <a:rPr lang="de-DE" sz="2800" dirty="0"/>
              <a:t>Sonderposten aus Zuweisungen und Zuschüssen der öffentlichen Hand</a:t>
            </a:r>
          </a:p>
          <a:p>
            <a:pPr eaLnBrk="1" hangingPunct="1">
              <a:lnSpc>
                <a:spcPct val="80000"/>
              </a:lnSpc>
              <a:defRPr/>
            </a:pPr>
            <a:r>
              <a:rPr lang="de-DE" sz="2800" dirty="0"/>
              <a:t>Sonderposten aus Zuwendungen Dritter</a:t>
            </a:r>
          </a:p>
          <a:p>
            <a:pPr eaLnBrk="1" hangingPunct="1">
              <a:lnSpc>
                <a:spcPct val="80000"/>
              </a:lnSpc>
              <a:defRPr/>
            </a:pPr>
            <a:r>
              <a:rPr lang="de-DE" sz="2800" dirty="0">
                <a:cs typeface="Times New Roman" pitchFamily="18" charset="0"/>
              </a:rPr>
              <a:t>Ausgleichsposten aus Darlehensf</a:t>
            </a:r>
            <a:r>
              <a:rPr lang="de-DE" sz="2800" dirty="0">
                <a:latin typeface="Times New Roman"/>
                <a:cs typeface="Times New Roman" pitchFamily="18" charset="0"/>
              </a:rPr>
              <a:t>ö</a:t>
            </a:r>
            <a:r>
              <a:rPr lang="de-DE" sz="2800" dirty="0">
                <a:cs typeface="Times New Roman" pitchFamily="18" charset="0"/>
              </a:rPr>
              <a:t>rderung</a:t>
            </a:r>
            <a:endParaRPr lang="de-DE" sz="2800" dirty="0"/>
          </a:p>
        </p:txBody>
      </p:sp>
      <p:sp>
        <p:nvSpPr>
          <p:cNvPr id="2" name="Foliennummernplatzhalter 1"/>
          <p:cNvSpPr>
            <a:spLocks noGrp="1"/>
          </p:cNvSpPr>
          <p:nvPr>
            <p:ph type="sldNum" sz="quarter" idx="12"/>
          </p:nvPr>
        </p:nvSpPr>
        <p:spPr/>
        <p:txBody>
          <a:bodyPr/>
          <a:lstStyle/>
          <a:p>
            <a:fld id="{372817A5-82A8-4669-B4D0-C2D67780DFD0}" type="slidenum">
              <a:rPr lang="de-DE" smtClean="0"/>
              <a:t>11</a:t>
            </a:fld>
            <a:endParaRPr lang="de-DE"/>
          </a:p>
        </p:txBody>
      </p:sp>
    </p:spTree>
    <p:extLst>
      <p:ext uri="{BB962C8B-B14F-4D97-AF65-F5344CB8AC3E}">
        <p14:creationId xmlns:p14="http://schemas.microsoft.com/office/powerpoint/2010/main" val="3327112475"/>
      </p:ext>
    </p:extLst>
  </p:cSld>
  <p:clrMapOvr>
    <a:masterClrMapping/>
  </p:clrMapOvr>
  <mc:AlternateContent xmlns:mc="http://schemas.openxmlformats.org/markup-compatibility/2006" xmlns:p14="http://schemas.microsoft.com/office/powerpoint/2010/main">
    <mc:Choice Requires="p14">
      <p:transition spd="slow" p14:dur="2000" advTm="51016"/>
    </mc:Choice>
    <mc:Fallback xmlns="">
      <p:transition spd="slow" advTm="5101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346" name="Rectangle 2"/>
          <p:cNvSpPr>
            <a:spLocks noGrp="1" noChangeArrowheads="1"/>
          </p:cNvSpPr>
          <p:nvPr>
            <p:ph type="title"/>
          </p:nvPr>
        </p:nvSpPr>
        <p:spPr/>
        <p:txBody>
          <a:bodyPr/>
          <a:lstStyle/>
          <a:p>
            <a:pPr eaLnBrk="1" hangingPunct="1">
              <a:defRPr/>
            </a:pPr>
            <a:r>
              <a:rPr lang="de-DE" dirty="0"/>
              <a:t>Erlöse</a:t>
            </a:r>
          </a:p>
        </p:txBody>
      </p:sp>
      <p:sp>
        <p:nvSpPr>
          <p:cNvPr id="1721347" name="Rectangle 3"/>
          <p:cNvSpPr>
            <a:spLocks noGrp="1" noChangeArrowheads="1"/>
          </p:cNvSpPr>
          <p:nvPr>
            <p:ph type="body" idx="1"/>
          </p:nvPr>
        </p:nvSpPr>
        <p:spPr/>
        <p:txBody>
          <a:bodyPr/>
          <a:lstStyle/>
          <a:p>
            <a:pPr eaLnBrk="1" hangingPunct="1">
              <a:lnSpc>
                <a:spcPct val="90000"/>
              </a:lnSpc>
              <a:defRPr/>
            </a:pPr>
            <a:r>
              <a:rPr lang="de-DE" sz="2800"/>
              <a:t>Zahl der Konten</a:t>
            </a:r>
          </a:p>
          <a:p>
            <a:pPr lvl="1" eaLnBrk="1" hangingPunct="1">
              <a:lnSpc>
                <a:spcPct val="90000"/>
              </a:lnSpc>
              <a:defRPr/>
            </a:pPr>
            <a:r>
              <a:rPr lang="de-DE" sz="2400"/>
              <a:t>Fünf Erlöskonten pro DRG</a:t>
            </a:r>
          </a:p>
          <a:p>
            <a:pPr lvl="2" eaLnBrk="1" hangingPunct="1">
              <a:lnSpc>
                <a:spcPct val="90000"/>
              </a:lnSpc>
              <a:defRPr/>
            </a:pPr>
            <a:r>
              <a:rPr lang="de-DE" sz="2000"/>
              <a:t>Normallieger</a:t>
            </a:r>
          </a:p>
          <a:p>
            <a:pPr lvl="2" eaLnBrk="1" hangingPunct="1">
              <a:lnSpc>
                <a:spcPct val="90000"/>
              </a:lnSpc>
              <a:defRPr/>
            </a:pPr>
            <a:r>
              <a:rPr lang="de-DE" sz="2000"/>
              <a:t>Abschläge für Kurzlieger</a:t>
            </a:r>
          </a:p>
          <a:p>
            <a:pPr lvl="2" eaLnBrk="1" hangingPunct="1">
              <a:lnSpc>
                <a:spcPct val="90000"/>
              </a:lnSpc>
              <a:defRPr/>
            </a:pPr>
            <a:r>
              <a:rPr lang="de-DE" sz="2000"/>
              <a:t>Zuschläge für Langlieger</a:t>
            </a:r>
          </a:p>
          <a:p>
            <a:pPr lvl="2" eaLnBrk="1" hangingPunct="1">
              <a:lnSpc>
                <a:spcPct val="90000"/>
              </a:lnSpc>
              <a:defRPr/>
            </a:pPr>
            <a:r>
              <a:rPr lang="de-DE" sz="2000"/>
              <a:t>Abschläge für vorzeitige Verlegung</a:t>
            </a:r>
          </a:p>
          <a:p>
            <a:pPr lvl="2" eaLnBrk="1" hangingPunct="1">
              <a:lnSpc>
                <a:spcPct val="90000"/>
              </a:lnSpc>
              <a:defRPr/>
            </a:pPr>
            <a:r>
              <a:rPr lang="de-DE" sz="2000"/>
              <a:t>Abschläge für Aufnahmeverlegung</a:t>
            </a:r>
          </a:p>
          <a:p>
            <a:pPr lvl="1" eaLnBrk="1" hangingPunct="1">
              <a:lnSpc>
                <a:spcPct val="90000"/>
              </a:lnSpc>
              <a:defRPr/>
            </a:pPr>
            <a:r>
              <a:rPr lang="de-DE" sz="2400"/>
              <a:t>Ein Erlöskonto pro DRG + Nebenbuchhaltung</a:t>
            </a:r>
          </a:p>
          <a:p>
            <a:pPr eaLnBrk="1" hangingPunct="1">
              <a:lnSpc>
                <a:spcPct val="90000"/>
              </a:lnSpc>
              <a:defRPr/>
            </a:pPr>
            <a:r>
              <a:rPr lang="de-DE" sz="2800"/>
              <a:t>In der Praxis sind manche Finanzbuchhaltungssysteme überfordert!</a:t>
            </a:r>
          </a:p>
        </p:txBody>
      </p:sp>
      <p:sp>
        <p:nvSpPr>
          <p:cNvPr id="2" name="Foliennummernplatzhalter 1"/>
          <p:cNvSpPr>
            <a:spLocks noGrp="1"/>
          </p:cNvSpPr>
          <p:nvPr>
            <p:ph type="sldNum" sz="quarter" idx="12"/>
          </p:nvPr>
        </p:nvSpPr>
        <p:spPr/>
        <p:txBody>
          <a:bodyPr/>
          <a:lstStyle/>
          <a:p>
            <a:fld id="{372817A5-82A8-4669-B4D0-C2D67780DFD0}" type="slidenum">
              <a:rPr lang="de-DE" smtClean="0"/>
              <a:t>12</a:t>
            </a:fld>
            <a:endParaRPr lang="de-DE"/>
          </a:p>
        </p:txBody>
      </p:sp>
    </p:spTree>
    <p:extLst>
      <p:ext uri="{BB962C8B-B14F-4D97-AF65-F5344CB8AC3E}">
        <p14:creationId xmlns:p14="http://schemas.microsoft.com/office/powerpoint/2010/main" val="657117575"/>
      </p:ext>
    </p:extLst>
  </p:cSld>
  <p:clrMapOvr>
    <a:masterClrMapping/>
  </p:clrMapOvr>
  <mc:AlternateContent xmlns:mc="http://schemas.openxmlformats.org/markup-compatibility/2006" xmlns:p14="http://schemas.microsoft.com/office/powerpoint/2010/main">
    <mc:Choice Requires="p14">
      <p:transition spd="slow" p14:dur="2000" advTm="82907"/>
    </mc:Choice>
    <mc:Fallback xmlns="">
      <p:transition spd="slow" advTm="8290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pPr eaLnBrk="1" hangingPunct="1">
              <a:defRPr/>
            </a:pPr>
            <a:r>
              <a:rPr lang="de-DE" dirty="0"/>
              <a:t>Unfertige/Fertige Waren </a:t>
            </a:r>
          </a:p>
        </p:txBody>
      </p:sp>
      <p:sp>
        <p:nvSpPr>
          <p:cNvPr id="626691" name="Rectangle 3"/>
          <p:cNvSpPr>
            <a:spLocks noGrp="1" noChangeArrowheads="1"/>
          </p:cNvSpPr>
          <p:nvPr>
            <p:ph type="body" idx="1"/>
          </p:nvPr>
        </p:nvSpPr>
        <p:spPr>
          <a:xfrm>
            <a:off x="457200" y="1905000"/>
            <a:ext cx="8229600" cy="4419600"/>
          </a:xfrm>
        </p:spPr>
        <p:txBody>
          <a:bodyPr/>
          <a:lstStyle/>
          <a:p>
            <a:pPr eaLnBrk="1" hangingPunct="1">
              <a:lnSpc>
                <a:spcPct val="90000"/>
              </a:lnSpc>
              <a:defRPr/>
            </a:pPr>
            <a:r>
              <a:rPr lang="de-DE" dirty="0">
                <a:cs typeface="Times New Roman" pitchFamily="18" charset="0"/>
              </a:rPr>
              <a:t>Grundsatz: Fertige Waren kann es wegen der zeitlichen Identität von Leistungserstellung, Konsumption und Absatz im Dienstleistungsprozess im Krankenhaus nicht geben</a:t>
            </a:r>
            <a:endParaRPr lang="de-DE" dirty="0"/>
          </a:p>
          <a:p>
            <a:pPr eaLnBrk="1" hangingPunct="1">
              <a:lnSpc>
                <a:spcPct val="90000"/>
              </a:lnSpc>
              <a:defRPr/>
            </a:pPr>
            <a:r>
              <a:rPr lang="de-DE" dirty="0">
                <a:cs typeface="Times New Roman" pitchFamily="18" charset="0"/>
              </a:rPr>
              <a:t>Unfertige Waren: </a:t>
            </a:r>
            <a:r>
              <a:rPr lang="de-DE" dirty="0" smtClean="0">
                <a:cs typeface="Times New Roman" pitchFamily="18" charset="0"/>
              </a:rPr>
              <a:t>Patient*innen</a:t>
            </a:r>
            <a:r>
              <a:rPr lang="de-DE" dirty="0">
                <a:cs typeface="Times New Roman" pitchFamily="18" charset="0"/>
              </a:rPr>
              <a:t>, die mit Fallpauschalen berechnet werden und über den Bilanzstichtag im Krankenhaus liegen (Überlieger)</a:t>
            </a:r>
            <a:endParaRPr lang="de-DE" dirty="0"/>
          </a:p>
        </p:txBody>
      </p:sp>
      <p:sp>
        <p:nvSpPr>
          <p:cNvPr id="2" name="Foliennummernplatzhalter 1"/>
          <p:cNvSpPr>
            <a:spLocks noGrp="1"/>
          </p:cNvSpPr>
          <p:nvPr>
            <p:ph type="sldNum" sz="quarter" idx="12"/>
          </p:nvPr>
        </p:nvSpPr>
        <p:spPr/>
        <p:txBody>
          <a:bodyPr/>
          <a:lstStyle/>
          <a:p>
            <a:fld id="{372817A5-82A8-4669-B4D0-C2D67780DFD0}" type="slidenum">
              <a:rPr lang="de-DE" smtClean="0"/>
              <a:t>13</a:t>
            </a:fld>
            <a:endParaRPr lang="de-DE"/>
          </a:p>
        </p:txBody>
      </p:sp>
    </p:spTree>
    <p:extLst>
      <p:ext uri="{BB962C8B-B14F-4D97-AF65-F5344CB8AC3E}">
        <p14:creationId xmlns:p14="http://schemas.microsoft.com/office/powerpoint/2010/main" val="2721075707"/>
      </p:ext>
    </p:extLst>
  </p:cSld>
  <p:clrMapOvr>
    <a:masterClrMapping/>
  </p:clrMapOvr>
  <mc:AlternateContent xmlns:mc="http://schemas.openxmlformats.org/markup-compatibility/2006" xmlns:p14="http://schemas.microsoft.com/office/powerpoint/2010/main">
    <mc:Choice Requires="p14">
      <p:transition spd="slow" p14:dur="2000" advTm="81178"/>
    </mc:Choice>
    <mc:Fallback xmlns="">
      <p:transition spd="slow" advTm="8117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Unfertige</a:t>
            </a:r>
            <a:r>
              <a:rPr lang="en-GB" dirty="0" smtClean="0"/>
              <a:t> </a:t>
            </a:r>
            <a:r>
              <a:rPr lang="en-GB" dirty="0" err="1" smtClean="0"/>
              <a:t>Erzeugnisse</a:t>
            </a:r>
            <a:r>
              <a:rPr lang="en-GB" dirty="0" smtClean="0"/>
              <a:t>: </a:t>
            </a:r>
            <a:r>
              <a:rPr lang="en-GB" dirty="0" err="1" smtClean="0"/>
              <a:t>Beispiel</a:t>
            </a:r>
            <a:endParaRPr lang="en-GB" dirty="0"/>
          </a:p>
        </p:txBody>
      </p:sp>
      <p:sp>
        <p:nvSpPr>
          <p:cNvPr id="3" name="Inhaltsplatzhalter 2"/>
          <p:cNvSpPr>
            <a:spLocks noGrp="1"/>
          </p:cNvSpPr>
          <p:nvPr>
            <p:ph idx="1"/>
          </p:nvPr>
        </p:nvSpPr>
        <p:spPr/>
        <p:txBody>
          <a:bodyPr/>
          <a:lstStyle/>
          <a:p>
            <a:r>
              <a:rPr lang="en-GB" dirty="0" err="1" smtClean="0"/>
              <a:t>Vorgehen</a:t>
            </a:r>
            <a:r>
              <a:rPr lang="en-GB" dirty="0" smtClean="0"/>
              <a:t>:</a:t>
            </a:r>
          </a:p>
          <a:p>
            <a:pPr lvl="1"/>
            <a:r>
              <a:rPr lang="en-GB" dirty="0" err="1" smtClean="0"/>
              <a:t>Tagesgleiche</a:t>
            </a:r>
            <a:r>
              <a:rPr lang="en-GB" dirty="0" smtClean="0"/>
              <a:t> </a:t>
            </a:r>
            <a:r>
              <a:rPr lang="en-GB" dirty="0" err="1" smtClean="0"/>
              <a:t>Pflegesätze</a:t>
            </a:r>
            <a:endParaRPr lang="en-GB" dirty="0" smtClean="0"/>
          </a:p>
          <a:p>
            <a:pPr lvl="1"/>
            <a:r>
              <a:rPr lang="en-GB" dirty="0" err="1" smtClean="0"/>
              <a:t>Fallpauschalen</a:t>
            </a:r>
            <a:r>
              <a:rPr lang="en-GB" dirty="0" smtClean="0"/>
              <a:t> </a:t>
            </a:r>
            <a:r>
              <a:rPr lang="en-GB" dirty="0" err="1" smtClean="0"/>
              <a:t>vor</a:t>
            </a:r>
            <a:r>
              <a:rPr lang="en-GB" dirty="0" smtClean="0"/>
              <a:t> 1.1.2004</a:t>
            </a:r>
          </a:p>
          <a:p>
            <a:pPr lvl="1"/>
            <a:r>
              <a:rPr lang="en-GB" dirty="0" smtClean="0"/>
              <a:t>G-DRGs</a:t>
            </a:r>
          </a:p>
          <a:p>
            <a:pPr lvl="1"/>
            <a:r>
              <a:rPr lang="en-GB" dirty="0" smtClean="0"/>
              <a:t>aG-DRGs</a:t>
            </a:r>
            <a:endParaRPr lang="en-GB" dirty="0"/>
          </a:p>
        </p:txBody>
      </p:sp>
      <p:sp>
        <p:nvSpPr>
          <p:cNvPr id="4" name="Foliennummernplatzhalter 3"/>
          <p:cNvSpPr>
            <a:spLocks noGrp="1"/>
          </p:cNvSpPr>
          <p:nvPr>
            <p:ph type="sldNum" sz="quarter" idx="12"/>
          </p:nvPr>
        </p:nvSpPr>
        <p:spPr/>
        <p:txBody>
          <a:bodyPr/>
          <a:lstStyle/>
          <a:p>
            <a:fld id="{372817A5-82A8-4669-B4D0-C2D67780DFD0}" type="slidenum">
              <a:rPr lang="de-DE" smtClean="0"/>
              <a:t>14</a:t>
            </a:fld>
            <a:endParaRPr lang="de-DE"/>
          </a:p>
        </p:txBody>
      </p:sp>
    </p:spTree>
    <p:extLst>
      <p:ext uri="{BB962C8B-B14F-4D97-AF65-F5344CB8AC3E}">
        <p14:creationId xmlns:p14="http://schemas.microsoft.com/office/powerpoint/2010/main" val="175347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pPr>
              <a:defRPr/>
            </a:pPr>
            <a:r>
              <a:rPr lang="en-GB" dirty="0" err="1"/>
              <a:t>Unfertige</a:t>
            </a:r>
            <a:r>
              <a:rPr lang="en-GB" dirty="0"/>
              <a:t> </a:t>
            </a:r>
            <a:r>
              <a:rPr lang="en-GB" dirty="0" err="1"/>
              <a:t>Erzeugnisse</a:t>
            </a:r>
            <a:r>
              <a:rPr lang="en-GB" dirty="0"/>
              <a:t>: </a:t>
            </a:r>
            <a:r>
              <a:rPr lang="en-GB" dirty="0" err="1" smtClean="0"/>
              <a:t>Pflegesätze</a:t>
            </a:r>
            <a:endParaRPr lang="de-DE" dirty="0"/>
          </a:p>
        </p:txBody>
      </p:sp>
      <p:sp>
        <p:nvSpPr>
          <p:cNvPr id="1720323" name="Rectangle 3"/>
          <p:cNvSpPr>
            <a:spLocks noGrp="1" noChangeArrowheads="1"/>
          </p:cNvSpPr>
          <p:nvPr>
            <p:ph type="body" idx="1"/>
          </p:nvPr>
        </p:nvSpPr>
        <p:spPr/>
        <p:txBody>
          <a:bodyPr/>
          <a:lstStyle/>
          <a:p>
            <a:pPr eaLnBrk="1" hangingPunct="1">
              <a:defRPr/>
            </a:pPr>
            <a:r>
              <a:rPr lang="de-DE" sz="2800" dirty="0"/>
              <a:t>Ausgangsbasis:</a:t>
            </a:r>
          </a:p>
          <a:p>
            <a:pPr lvl="1" eaLnBrk="1" hangingPunct="1">
              <a:defRPr/>
            </a:pPr>
            <a:r>
              <a:rPr lang="de-DE" sz="2400" dirty="0" smtClean="0"/>
              <a:t>Patient*in </a:t>
            </a:r>
            <a:r>
              <a:rPr lang="de-DE" sz="2400" dirty="0"/>
              <a:t>liegt 10 Tage im alten Jahr und 10 Tage im neuen Jahr, OP war im alten Jahr</a:t>
            </a:r>
          </a:p>
          <a:p>
            <a:pPr eaLnBrk="1" hangingPunct="1">
              <a:defRPr/>
            </a:pPr>
            <a:r>
              <a:rPr lang="de-DE" sz="2800" dirty="0"/>
              <a:t>Pflegesatzsystem:</a:t>
            </a:r>
          </a:p>
          <a:p>
            <a:pPr lvl="1" eaLnBrk="1" hangingPunct="1">
              <a:defRPr/>
            </a:pPr>
            <a:r>
              <a:rPr lang="de-DE" sz="2400" dirty="0"/>
              <a:t>Pflegesatz im alten Jahr, z. B. 250 Euro / Tag</a:t>
            </a:r>
          </a:p>
          <a:p>
            <a:pPr lvl="1" eaLnBrk="1" hangingPunct="1">
              <a:defRPr/>
            </a:pPr>
            <a:r>
              <a:rPr lang="de-DE" sz="2400" dirty="0"/>
              <a:t>Pflegesatz im neuen Jahr, z. B. 280 Euro / Tag</a:t>
            </a:r>
          </a:p>
          <a:p>
            <a:pPr lvl="1" eaLnBrk="1" hangingPunct="1">
              <a:defRPr/>
            </a:pPr>
            <a:r>
              <a:rPr lang="de-DE" sz="2400" dirty="0"/>
              <a:t>Zwischenrechnung zum 31.12. über 2500 Euro, Restrechnung zum 10.1.2800 Euro.</a:t>
            </a:r>
          </a:p>
        </p:txBody>
      </p:sp>
      <p:sp>
        <p:nvSpPr>
          <p:cNvPr id="2" name="Foliennummernplatzhalter 1"/>
          <p:cNvSpPr>
            <a:spLocks noGrp="1"/>
          </p:cNvSpPr>
          <p:nvPr>
            <p:ph type="sldNum" sz="quarter" idx="12"/>
          </p:nvPr>
        </p:nvSpPr>
        <p:spPr/>
        <p:txBody>
          <a:bodyPr/>
          <a:lstStyle/>
          <a:p>
            <a:fld id="{372817A5-82A8-4669-B4D0-C2D67780DFD0}" type="slidenum">
              <a:rPr lang="de-DE" smtClean="0"/>
              <a:t>15</a:t>
            </a:fld>
            <a:endParaRPr lang="de-DE"/>
          </a:p>
        </p:txBody>
      </p:sp>
    </p:spTree>
    <p:extLst>
      <p:ext uri="{BB962C8B-B14F-4D97-AF65-F5344CB8AC3E}">
        <p14:creationId xmlns:p14="http://schemas.microsoft.com/office/powerpoint/2010/main" val="197160128"/>
      </p:ext>
    </p:extLst>
  </p:cSld>
  <p:clrMapOvr>
    <a:masterClrMapping/>
  </p:clrMapOvr>
  <mc:AlternateContent xmlns:mc="http://schemas.openxmlformats.org/markup-compatibility/2006" xmlns:p14="http://schemas.microsoft.com/office/powerpoint/2010/main">
    <mc:Choice Requires="p14">
      <p:transition spd="slow" p14:dur="2000" advTm="84525"/>
    </mc:Choice>
    <mc:Fallback xmlns="">
      <p:transition spd="slow" advTm="8452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2370" name="Rectangle 2"/>
          <p:cNvSpPr>
            <a:spLocks noGrp="1" noChangeArrowheads="1"/>
          </p:cNvSpPr>
          <p:nvPr>
            <p:ph type="title"/>
          </p:nvPr>
        </p:nvSpPr>
        <p:spPr/>
        <p:txBody>
          <a:bodyPr>
            <a:normAutofit fontScale="90000"/>
          </a:bodyPr>
          <a:lstStyle/>
          <a:p>
            <a:pPr>
              <a:defRPr/>
            </a:pPr>
            <a:r>
              <a:rPr lang="en-GB" dirty="0" err="1"/>
              <a:t>Unfertige</a:t>
            </a:r>
            <a:r>
              <a:rPr lang="en-GB" dirty="0"/>
              <a:t> </a:t>
            </a:r>
            <a:r>
              <a:rPr lang="en-GB" dirty="0" err="1"/>
              <a:t>Erzeugnisse</a:t>
            </a:r>
            <a:r>
              <a:rPr lang="en-GB" dirty="0"/>
              <a:t>: </a:t>
            </a:r>
            <a:r>
              <a:rPr lang="en-GB" dirty="0" err="1" smtClean="0"/>
              <a:t>Fallpauschalen</a:t>
            </a:r>
            <a:endParaRPr lang="de-DE" dirty="0"/>
          </a:p>
        </p:txBody>
      </p:sp>
      <p:sp>
        <p:nvSpPr>
          <p:cNvPr id="1722371" name="Rectangle 3"/>
          <p:cNvSpPr>
            <a:spLocks noGrp="1" noChangeArrowheads="1"/>
          </p:cNvSpPr>
          <p:nvPr>
            <p:ph type="body" idx="1"/>
          </p:nvPr>
        </p:nvSpPr>
        <p:spPr/>
        <p:txBody>
          <a:bodyPr/>
          <a:lstStyle/>
          <a:p>
            <a:pPr eaLnBrk="1" hangingPunct="1">
              <a:lnSpc>
                <a:spcPct val="90000"/>
              </a:lnSpc>
              <a:defRPr/>
            </a:pPr>
            <a:r>
              <a:rPr lang="de-DE" sz="2800"/>
              <a:t>Fallpauschalensystem (vor 1.1.2004)</a:t>
            </a:r>
          </a:p>
          <a:p>
            <a:pPr lvl="1" eaLnBrk="1" hangingPunct="1">
              <a:lnSpc>
                <a:spcPct val="90000"/>
              </a:lnSpc>
              <a:defRPr/>
            </a:pPr>
            <a:r>
              <a:rPr lang="de-DE" sz="2400"/>
              <a:t>Laut Fallpauschalenkatalog:</a:t>
            </a:r>
          </a:p>
          <a:p>
            <a:pPr lvl="2" eaLnBrk="1" hangingPunct="1">
              <a:lnSpc>
                <a:spcPct val="90000"/>
              </a:lnSpc>
              <a:defRPr/>
            </a:pPr>
            <a:r>
              <a:rPr lang="de-DE" sz="2000"/>
              <a:t>Fallpauschale: 5.000 Euro</a:t>
            </a:r>
          </a:p>
          <a:p>
            <a:pPr lvl="2" eaLnBrk="1" hangingPunct="1">
              <a:lnSpc>
                <a:spcPct val="90000"/>
              </a:lnSpc>
              <a:defRPr/>
            </a:pPr>
            <a:r>
              <a:rPr lang="de-DE" sz="2000"/>
              <a:t>OP-Sonderentgelt: 2.000 Euro</a:t>
            </a:r>
          </a:p>
          <a:p>
            <a:pPr lvl="2" eaLnBrk="1" hangingPunct="1">
              <a:lnSpc>
                <a:spcPct val="90000"/>
              </a:lnSpc>
              <a:defRPr/>
            </a:pPr>
            <a:r>
              <a:rPr lang="de-DE" sz="2000"/>
              <a:t>Normaufenthaltsdauer: 20 Tage</a:t>
            </a:r>
          </a:p>
          <a:p>
            <a:pPr lvl="1" eaLnBrk="1" hangingPunct="1">
              <a:lnSpc>
                <a:spcPct val="90000"/>
              </a:lnSpc>
              <a:defRPr/>
            </a:pPr>
            <a:r>
              <a:rPr lang="de-DE" sz="2400"/>
              <a:t>Berechnung:</a:t>
            </a:r>
          </a:p>
          <a:p>
            <a:pPr lvl="2" eaLnBrk="1" hangingPunct="1">
              <a:lnSpc>
                <a:spcPct val="90000"/>
              </a:lnSpc>
              <a:defRPr/>
            </a:pPr>
            <a:r>
              <a:rPr lang="de-DE" sz="2000"/>
              <a:t>Resterlös ohne Sonderentgelt: 5.000 Euro – 2.000 Euro = 3.000 Euro = 150 Euro/Tag</a:t>
            </a:r>
          </a:p>
          <a:p>
            <a:pPr lvl="2" eaLnBrk="1" hangingPunct="1">
              <a:lnSpc>
                <a:spcPct val="90000"/>
              </a:lnSpc>
              <a:defRPr/>
            </a:pPr>
            <a:r>
              <a:rPr lang="de-DE" sz="2000"/>
              <a:t>Altes Jahr: Erlös = 2.000 Euro Sonderentgelt + 10*150 Euro = 3500 Euro</a:t>
            </a:r>
          </a:p>
          <a:p>
            <a:pPr lvl="2" eaLnBrk="1" hangingPunct="1">
              <a:lnSpc>
                <a:spcPct val="90000"/>
              </a:lnSpc>
              <a:defRPr/>
            </a:pPr>
            <a:r>
              <a:rPr lang="de-DE" sz="2000"/>
              <a:t>Erlös neues Jahr: 1500 Euro</a:t>
            </a:r>
          </a:p>
        </p:txBody>
      </p:sp>
      <p:sp>
        <p:nvSpPr>
          <p:cNvPr id="2" name="Foliennummernplatzhalter 1"/>
          <p:cNvSpPr>
            <a:spLocks noGrp="1"/>
          </p:cNvSpPr>
          <p:nvPr>
            <p:ph type="sldNum" sz="quarter" idx="12"/>
          </p:nvPr>
        </p:nvSpPr>
        <p:spPr/>
        <p:txBody>
          <a:bodyPr/>
          <a:lstStyle/>
          <a:p>
            <a:fld id="{372817A5-82A8-4669-B4D0-C2D67780DFD0}" type="slidenum">
              <a:rPr lang="de-DE" smtClean="0"/>
              <a:t>16</a:t>
            </a:fld>
            <a:endParaRPr lang="de-DE"/>
          </a:p>
        </p:txBody>
      </p:sp>
    </p:spTree>
    <p:extLst>
      <p:ext uri="{BB962C8B-B14F-4D97-AF65-F5344CB8AC3E}">
        <p14:creationId xmlns:p14="http://schemas.microsoft.com/office/powerpoint/2010/main" val="3599379747"/>
      </p:ext>
    </p:extLst>
  </p:cSld>
  <p:clrMapOvr>
    <a:masterClrMapping/>
  </p:clrMapOvr>
  <mc:AlternateContent xmlns:mc="http://schemas.openxmlformats.org/markup-compatibility/2006" xmlns:p14="http://schemas.microsoft.com/office/powerpoint/2010/main">
    <mc:Choice Requires="p14">
      <p:transition spd="slow" p14:dur="2000" advTm="140129"/>
    </mc:Choice>
    <mc:Fallback xmlns="">
      <p:transition spd="slow" advTm="14012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3394" name="Rectangle 2"/>
          <p:cNvSpPr>
            <a:spLocks noGrp="1" noChangeArrowheads="1"/>
          </p:cNvSpPr>
          <p:nvPr>
            <p:ph type="title"/>
          </p:nvPr>
        </p:nvSpPr>
        <p:spPr/>
        <p:txBody>
          <a:bodyPr>
            <a:normAutofit fontScale="90000"/>
          </a:bodyPr>
          <a:lstStyle/>
          <a:p>
            <a:pPr>
              <a:defRPr/>
            </a:pPr>
            <a:r>
              <a:rPr lang="en-GB" dirty="0" err="1"/>
              <a:t>Unfertige</a:t>
            </a:r>
            <a:r>
              <a:rPr lang="en-GB" dirty="0"/>
              <a:t> </a:t>
            </a:r>
            <a:r>
              <a:rPr lang="en-GB" dirty="0" err="1"/>
              <a:t>Erzeugnisse</a:t>
            </a:r>
            <a:r>
              <a:rPr lang="en-GB" dirty="0"/>
              <a:t>: </a:t>
            </a:r>
            <a:r>
              <a:rPr lang="en-GB" dirty="0" err="1"/>
              <a:t>Fallpauschalen</a:t>
            </a:r>
            <a:endParaRPr lang="de-DE" dirty="0"/>
          </a:p>
        </p:txBody>
      </p:sp>
      <p:sp>
        <p:nvSpPr>
          <p:cNvPr id="1723395" name="Rectangle 3"/>
          <p:cNvSpPr>
            <a:spLocks noGrp="1" noChangeArrowheads="1"/>
          </p:cNvSpPr>
          <p:nvPr>
            <p:ph type="body" idx="1"/>
          </p:nvPr>
        </p:nvSpPr>
        <p:spPr/>
        <p:txBody>
          <a:bodyPr/>
          <a:lstStyle/>
          <a:p>
            <a:pPr eaLnBrk="1" hangingPunct="1">
              <a:lnSpc>
                <a:spcPct val="90000"/>
              </a:lnSpc>
              <a:defRPr/>
            </a:pPr>
            <a:r>
              <a:rPr lang="de-DE" sz="2800"/>
              <a:t>Buchung im alten Jahr:</a:t>
            </a:r>
          </a:p>
          <a:p>
            <a:pPr lvl="1" eaLnBrk="1" hangingPunct="1">
              <a:lnSpc>
                <a:spcPct val="90000"/>
              </a:lnSpc>
              <a:defRPr/>
            </a:pPr>
            <a:r>
              <a:rPr lang="de-DE" sz="2400"/>
              <a:t>Unfertige Erzeugnisse (Bilanzkonto) </a:t>
            </a:r>
          </a:p>
          <a:p>
            <a:pPr lvl="1" eaLnBrk="1" hangingPunct="1">
              <a:lnSpc>
                <a:spcPct val="90000"/>
              </a:lnSpc>
              <a:defRPr/>
            </a:pPr>
            <a:r>
              <a:rPr lang="de-DE" sz="2400"/>
              <a:t>an Erhöhung des Bestandes an unfertigen Erzeugnissen (GuV-Konto) 3500 Euro</a:t>
            </a:r>
          </a:p>
          <a:p>
            <a:pPr eaLnBrk="1" hangingPunct="1">
              <a:lnSpc>
                <a:spcPct val="90000"/>
              </a:lnSpc>
              <a:defRPr/>
            </a:pPr>
            <a:r>
              <a:rPr lang="de-DE" sz="2800"/>
              <a:t>Buchung im neuen Jahr:</a:t>
            </a:r>
          </a:p>
          <a:p>
            <a:pPr lvl="1" eaLnBrk="1" hangingPunct="1">
              <a:lnSpc>
                <a:spcPct val="90000"/>
              </a:lnSpc>
              <a:defRPr/>
            </a:pPr>
            <a:r>
              <a:rPr lang="de-DE" sz="2400"/>
              <a:t>Forderungen aus Lieferungen und Leistungen 5000 Euro </a:t>
            </a:r>
          </a:p>
          <a:p>
            <a:pPr lvl="1" eaLnBrk="1" hangingPunct="1">
              <a:lnSpc>
                <a:spcPct val="90000"/>
              </a:lnSpc>
              <a:defRPr/>
            </a:pPr>
            <a:r>
              <a:rPr lang="de-DE" sz="2400"/>
              <a:t>an Unfertige Erzeugnisse (Bilanzkonto) 3500 Euro</a:t>
            </a:r>
          </a:p>
          <a:p>
            <a:pPr lvl="1" eaLnBrk="1" hangingPunct="1">
              <a:lnSpc>
                <a:spcPct val="90000"/>
              </a:lnSpc>
              <a:defRPr/>
            </a:pPr>
            <a:r>
              <a:rPr lang="de-DE" sz="2400"/>
              <a:t>und Erlöse aus Krankenhausleistungen (GuV-Konto) 1500 Euro</a:t>
            </a:r>
          </a:p>
        </p:txBody>
      </p:sp>
      <p:sp>
        <p:nvSpPr>
          <p:cNvPr id="2" name="Foliennummernplatzhalter 1"/>
          <p:cNvSpPr>
            <a:spLocks noGrp="1"/>
          </p:cNvSpPr>
          <p:nvPr>
            <p:ph type="sldNum" sz="quarter" idx="12"/>
          </p:nvPr>
        </p:nvSpPr>
        <p:spPr/>
        <p:txBody>
          <a:bodyPr/>
          <a:lstStyle/>
          <a:p>
            <a:fld id="{372817A5-82A8-4669-B4D0-C2D67780DFD0}" type="slidenum">
              <a:rPr lang="de-DE" smtClean="0"/>
              <a:t>17</a:t>
            </a:fld>
            <a:endParaRPr lang="de-DE"/>
          </a:p>
        </p:txBody>
      </p:sp>
    </p:spTree>
    <p:extLst>
      <p:ext uri="{BB962C8B-B14F-4D97-AF65-F5344CB8AC3E}">
        <p14:creationId xmlns:p14="http://schemas.microsoft.com/office/powerpoint/2010/main" val="516179212"/>
      </p:ext>
    </p:extLst>
  </p:cSld>
  <p:clrMapOvr>
    <a:masterClrMapping/>
  </p:clrMapOvr>
  <mc:AlternateContent xmlns:mc="http://schemas.openxmlformats.org/markup-compatibility/2006" xmlns:p14="http://schemas.microsoft.com/office/powerpoint/2010/main">
    <mc:Choice Requires="p14">
      <p:transition spd="slow" p14:dur="2000" advTm="26367"/>
    </mc:Choice>
    <mc:Fallback xmlns="">
      <p:transition spd="slow" advTm="2636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4418" name="Rectangle 2"/>
          <p:cNvSpPr>
            <a:spLocks noGrp="1" noChangeArrowheads="1"/>
          </p:cNvSpPr>
          <p:nvPr>
            <p:ph type="title"/>
          </p:nvPr>
        </p:nvSpPr>
        <p:spPr/>
        <p:txBody>
          <a:bodyPr>
            <a:normAutofit fontScale="90000"/>
          </a:bodyPr>
          <a:lstStyle/>
          <a:p>
            <a:pPr>
              <a:defRPr/>
            </a:pPr>
            <a:r>
              <a:rPr lang="en-GB" dirty="0" err="1"/>
              <a:t>Unfertige</a:t>
            </a:r>
            <a:r>
              <a:rPr lang="en-GB" dirty="0"/>
              <a:t> </a:t>
            </a:r>
            <a:r>
              <a:rPr lang="en-GB" dirty="0" err="1"/>
              <a:t>Erzeugnisse</a:t>
            </a:r>
            <a:r>
              <a:rPr lang="en-GB" dirty="0"/>
              <a:t>: </a:t>
            </a:r>
            <a:r>
              <a:rPr lang="en-GB" dirty="0" smtClean="0"/>
              <a:t>G-DRG-System</a:t>
            </a:r>
            <a:endParaRPr lang="de-DE" dirty="0"/>
          </a:p>
        </p:txBody>
      </p:sp>
      <p:sp>
        <p:nvSpPr>
          <p:cNvPr id="1724419" name="Rectangle 3"/>
          <p:cNvSpPr>
            <a:spLocks noGrp="1" noChangeArrowheads="1"/>
          </p:cNvSpPr>
          <p:nvPr>
            <p:ph type="body" idx="1"/>
          </p:nvPr>
        </p:nvSpPr>
        <p:spPr/>
        <p:txBody>
          <a:bodyPr/>
          <a:lstStyle/>
          <a:p>
            <a:pPr>
              <a:lnSpc>
                <a:spcPct val="90000"/>
              </a:lnSpc>
              <a:defRPr/>
            </a:pPr>
            <a:r>
              <a:rPr lang="de-DE" sz="2400" dirty="0" smtClean="0"/>
              <a:t>Problem</a:t>
            </a:r>
            <a:r>
              <a:rPr lang="de-DE" sz="2400" dirty="0"/>
              <a:t>: Es ist kein offizieller Wert der Hauptleistung (OP) ausgewiesen (kein Sonderentgelt)</a:t>
            </a:r>
          </a:p>
          <a:p>
            <a:pPr>
              <a:lnSpc>
                <a:spcPct val="90000"/>
              </a:lnSpc>
              <a:defRPr/>
            </a:pPr>
            <a:r>
              <a:rPr lang="de-DE" sz="2400" dirty="0"/>
              <a:t>Grundsatz:</a:t>
            </a:r>
          </a:p>
          <a:p>
            <a:pPr lvl="1">
              <a:lnSpc>
                <a:spcPct val="90000"/>
              </a:lnSpc>
              <a:defRPr/>
            </a:pPr>
            <a:r>
              <a:rPr lang="de-DE" sz="2200" dirty="0"/>
              <a:t>Aktivierungspflichtig: Einzelkosten</a:t>
            </a:r>
          </a:p>
          <a:p>
            <a:pPr lvl="1">
              <a:lnSpc>
                <a:spcPct val="90000"/>
              </a:lnSpc>
              <a:defRPr/>
            </a:pPr>
            <a:r>
              <a:rPr lang="de-DE" sz="2200" dirty="0"/>
              <a:t>Aktivierungswahlrecht: Material- und Fertigungsgemeinkosten, Verwaltungskosten</a:t>
            </a:r>
          </a:p>
          <a:p>
            <a:pPr lvl="1">
              <a:lnSpc>
                <a:spcPct val="90000"/>
              </a:lnSpc>
              <a:defRPr/>
            </a:pPr>
            <a:r>
              <a:rPr lang="de-DE" sz="2200" dirty="0"/>
              <a:t>Aktivierungsverbot: alle zukünftigen Kosten (Realisierungsprinzip)</a:t>
            </a:r>
          </a:p>
          <a:p>
            <a:pPr>
              <a:lnSpc>
                <a:spcPct val="90000"/>
              </a:lnSpc>
              <a:defRPr/>
            </a:pPr>
            <a:r>
              <a:rPr lang="de-DE" sz="2400" dirty="0"/>
              <a:t>Individuelle Kalkulation</a:t>
            </a:r>
          </a:p>
          <a:p>
            <a:pPr lvl="1">
              <a:lnSpc>
                <a:spcPct val="90000"/>
              </a:lnSpc>
              <a:defRPr/>
            </a:pPr>
            <a:r>
              <a:rPr lang="de-DE" sz="2200" dirty="0"/>
              <a:t>Vereinfachend auf Grundlage der DRG-Kalkulationsdaten des InEK</a:t>
            </a:r>
          </a:p>
          <a:p>
            <a:pPr lvl="1">
              <a:lnSpc>
                <a:spcPct val="90000"/>
              </a:lnSpc>
              <a:defRPr/>
            </a:pPr>
            <a:r>
              <a:rPr lang="de-DE" sz="2200" dirty="0"/>
              <a:t>eigene Kostenträgerrechnung</a:t>
            </a:r>
          </a:p>
        </p:txBody>
      </p:sp>
      <p:sp>
        <p:nvSpPr>
          <p:cNvPr id="2" name="Foliennummernplatzhalter 1"/>
          <p:cNvSpPr>
            <a:spLocks noGrp="1"/>
          </p:cNvSpPr>
          <p:nvPr>
            <p:ph type="sldNum" sz="quarter" idx="12"/>
          </p:nvPr>
        </p:nvSpPr>
        <p:spPr/>
        <p:txBody>
          <a:bodyPr/>
          <a:lstStyle/>
          <a:p>
            <a:fld id="{372817A5-82A8-4669-B4D0-C2D67780DFD0}" type="slidenum">
              <a:rPr lang="de-DE" smtClean="0"/>
              <a:t>18</a:t>
            </a:fld>
            <a:endParaRPr lang="de-DE"/>
          </a:p>
        </p:txBody>
      </p:sp>
    </p:spTree>
    <p:extLst>
      <p:ext uri="{BB962C8B-B14F-4D97-AF65-F5344CB8AC3E}">
        <p14:creationId xmlns:p14="http://schemas.microsoft.com/office/powerpoint/2010/main" val="3657324428"/>
      </p:ext>
    </p:extLst>
  </p:cSld>
  <p:clrMapOvr>
    <a:masterClrMapping/>
  </p:clrMapOvr>
  <mc:AlternateContent xmlns:mc="http://schemas.openxmlformats.org/markup-compatibility/2006" xmlns:p14="http://schemas.microsoft.com/office/powerpoint/2010/main">
    <mc:Choice Requires="p14">
      <p:transition spd="slow" p14:dur="2000" advTm="95509"/>
    </mc:Choice>
    <mc:Fallback xmlns="">
      <p:transition spd="slow" advTm="9550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err="1"/>
              <a:t>Unfertige</a:t>
            </a:r>
            <a:r>
              <a:rPr lang="en-GB" dirty="0"/>
              <a:t> </a:t>
            </a:r>
            <a:r>
              <a:rPr lang="en-GB" dirty="0" err="1"/>
              <a:t>Erzeugnisse</a:t>
            </a:r>
            <a:r>
              <a:rPr lang="en-GB" dirty="0"/>
              <a:t>: </a:t>
            </a:r>
            <a:r>
              <a:rPr lang="en-GB" dirty="0" smtClean="0"/>
              <a:t>aG-DRG-System</a:t>
            </a:r>
            <a:endParaRPr lang="en-GB" dirty="0"/>
          </a:p>
        </p:txBody>
      </p:sp>
      <p:sp>
        <p:nvSpPr>
          <p:cNvPr id="3" name="Inhaltsplatzhalter 2"/>
          <p:cNvSpPr>
            <a:spLocks noGrp="1"/>
          </p:cNvSpPr>
          <p:nvPr>
            <p:ph idx="1"/>
          </p:nvPr>
        </p:nvSpPr>
        <p:spPr/>
        <p:txBody>
          <a:bodyPr>
            <a:normAutofit/>
          </a:bodyPr>
          <a:lstStyle/>
          <a:p>
            <a:r>
              <a:rPr lang="en-GB" dirty="0" smtClean="0"/>
              <a:t>Problem:</a:t>
            </a:r>
          </a:p>
          <a:p>
            <a:pPr lvl="1"/>
            <a:r>
              <a:rPr lang="de-DE" dirty="0" smtClean="0"/>
              <a:t>Ausgliederung </a:t>
            </a:r>
            <a:r>
              <a:rPr lang="de-DE" dirty="0"/>
              <a:t>der Kosten direkter Pflege am Bett </a:t>
            </a:r>
            <a:endParaRPr lang="de-DE" dirty="0" smtClean="0"/>
          </a:p>
          <a:p>
            <a:pPr lvl="1"/>
            <a:r>
              <a:rPr lang="de-DE" dirty="0" smtClean="0"/>
              <a:t>Pflegekosten müssen verursachergerecht </a:t>
            </a:r>
            <a:r>
              <a:rPr lang="de-DE" dirty="0"/>
              <a:t>den Jahren zugerechnet </a:t>
            </a:r>
            <a:r>
              <a:rPr lang="de-DE" dirty="0" smtClean="0"/>
              <a:t>werden</a:t>
            </a:r>
          </a:p>
          <a:p>
            <a:r>
              <a:rPr lang="de-DE" dirty="0" smtClean="0"/>
              <a:t>Beispiel:</a:t>
            </a:r>
          </a:p>
          <a:p>
            <a:pPr lvl="1"/>
            <a:r>
              <a:rPr lang="de-DE" dirty="0" smtClean="0"/>
              <a:t>DRG </a:t>
            </a:r>
            <a:r>
              <a:rPr lang="de-DE" dirty="0"/>
              <a:t>D02A (Komplexe Resektionen mit Rekonstruktionen an Kopf und Hals mit komplexem Eingriff oder mit Kombinationseingriff mit äußerst schweren CC</a:t>
            </a:r>
            <a:r>
              <a:rPr lang="de-DE" dirty="0" smtClean="0"/>
              <a:t>)</a:t>
            </a:r>
            <a:endParaRPr lang="de-DE" dirty="0"/>
          </a:p>
          <a:p>
            <a:pPr lvl="1"/>
            <a:endParaRPr lang="en-GB" dirty="0"/>
          </a:p>
        </p:txBody>
      </p:sp>
      <p:sp>
        <p:nvSpPr>
          <p:cNvPr id="4" name="Foliennummernplatzhalter 3"/>
          <p:cNvSpPr>
            <a:spLocks noGrp="1"/>
          </p:cNvSpPr>
          <p:nvPr>
            <p:ph type="sldNum" sz="quarter" idx="12"/>
          </p:nvPr>
        </p:nvSpPr>
        <p:spPr/>
        <p:txBody>
          <a:bodyPr/>
          <a:lstStyle/>
          <a:p>
            <a:fld id="{372817A5-82A8-4669-B4D0-C2D67780DFD0}" type="slidenum">
              <a:rPr lang="de-DE" smtClean="0"/>
              <a:t>19</a:t>
            </a:fld>
            <a:endParaRPr lang="de-DE"/>
          </a:p>
        </p:txBody>
      </p:sp>
    </p:spTree>
    <p:extLst>
      <p:ext uri="{BB962C8B-B14F-4D97-AF65-F5344CB8AC3E}">
        <p14:creationId xmlns:p14="http://schemas.microsoft.com/office/powerpoint/2010/main" val="211562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4914" name="Rectangle 2"/>
          <p:cNvSpPr>
            <a:spLocks noGrp="1" noChangeArrowheads="1"/>
          </p:cNvSpPr>
          <p:nvPr>
            <p:ph type="title"/>
          </p:nvPr>
        </p:nvSpPr>
        <p:spPr>
          <a:xfrm>
            <a:off x="468313" y="0"/>
            <a:ext cx="8229600" cy="908050"/>
          </a:xfrm>
        </p:spPr>
        <p:txBody>
          <a:bodyPr/>
          <a:lstStyle/>
          <a:p>
            <a:pPr eaLnBrk="1" hangingPunct="1">
              <a:defRPr/>
            </a:pPr>
            <a:r>
              <a:rPr lang="de-DE"/>
              <a:t>Gliederung</a:t>
            </a:r>
          </a:p>
        </p:txBody>
      </p:sp>
      <p:sp>
        <p:nvSpPr>
          <p:cNvPr id="1574915" name="Rectangle 3"/>
          <p:cNvSpPr>
            <a:spLocks noGrp="1" noChangeArrowheads="1"/>
          </p:cNvSpPr>
          <p:nvPr>
            <p:ph type="body" idx="1"/>
          </p:nvPr>
        </p:nvSpPr>
        <p:spPr>
          <a:xfrm>
            <a:off x="457200" y="908050"/>
            <a:ext cx="8686800" cy="5949950"/>
          </a:xfrm>
        </p:spPr>
        <p:txBody>
          <a:bodyPr>
            <a:normAutofit lnSpcReduction="10000"/>
          </a:bodyPr>
          <a:lstStyle/>
          <a:p>
            <a:pPr eaLnBrk="1" hangingPunct="1">
              <a:lnSpc>
                <a:spcPct val="90000"/>
              </a:lnSpc>
              <a:buFontTx/>
              <a:buNone/>
              <a:defRPr/>
            </a:pPr>
            <a:r>
              <a:rPr lang="de-DE" sz="2800" dirty="0"/>
              <a:t>1 </a:t>
            </a:r>
            <a:r>
              <a:rPr lang="de-DE" dirty="0"/>
              <a:t>Informationswirtschaft</a:t>
            </a:r>
          </a:p>
          <a:p>
            <a:pPr eaLnBrk="1" hangingPunct="1">
              <a:lnSpc>
                <a:spcPct val="90000"/>
              </a:lnSpc>
              <a:buFontTx/>
              <a:buAutoNum type="arabicPlain" startAt="2"/>
              <a:defRPr/>
            </a:pPr>
            <a:r>
              <a:rPr lang="de-DE" b="1" dirty="0"/>
              <a:t>Jahresabschluss</a:t>
            </a:r>
          </a:p>
          <a:p>
            <a:pPr lvl="1" eaLnBrk="1" hangingPunct="1">
              <a:lnSpc>
                <a:spcPct val="90000"/>
              </a:lnSpc>
              <a:buFontTx/>
              <a:buNone/>
              <a:defRPr/>
            </a:pPr>
            <a:r>
              <a:rPr lang="de-DE" dirty="0"/>
              <a:t>2.1 Grundlagen</a:t>
            </a:r>
          </a:p>
          <a:p>
            <a:pPr lvl="1" eaLnBrk="1" hangingPunct="1">
              <a:lnSpc>
                <a:spcPct val="90000"/>
              </a:lnSpc>
              <a:buFontTx/>
              <a:buNone/>
              <a:defRPr/>
            </a:pPr>
            <a:r>
              <a:rPr lang="de-DE" dirty="0"/>
              <a:t>	2.1.1 Bilanztheorie</a:t>
            </a:r>
          </a:p>
          <a:p>
            <a:pPr lvl="1" eaLnBrk="1" hangingPunct="1">
              <a:lnSpc>
                <a:spcPct val="90000"/>
              </a:lnSpc>
              <a:buFontTx/>
              <a:buNone/>
              <a:defRPr/>
            </a:pPr>
            <a:r>
              <a:rPr lang="de-DE" dirty="0"/>
              <a:t>	2.1.2 Jahresabschluss nach HGB</a:t>
            </a:r>
          </a:p>
          <a:p>
            <a:pPr lvl="1" eaLnBrk="1" hangingPunct="1">
              <a:lnSpc>
                <a:spcPct val="90000"/>
              </a:lnSpc>
              <a:buFontTx/>
              <a:buNone/>
              <a:defRPr/>
            </a:pPr>
            <a:r>
              <a:rPr lang="de-DE" dirty="0"/>
              <a:t>	2.1.3 Internationale Standards</a:t>
            </a:r>
          </a:p>
          <a:p>
            <a:pPr lvl="1" eaLnBrk="1" hangingPunct="1">
              <a:lnSpc>
                <a:spcPct val="90000"/>
              </a:lnSpc>
              <a:buFontTx/>
              <a:buNone/>
              <a:defRPr/>
            </a:pPr>
            <a:r>
              <a:rPr lang="de-DE" b="1" dirty="0"/>
              <a:t>2.2 Jahresabschluss des Krankenhauses</a:t>
            </a:r>
          </a:p>
          <a:p>
            <a:pPr lvl="1" eaLnBrk="1" hangingPunct="1">
              <a:lnSpc>
                <a:spcPct val="90000"/>
              </a:lnSpc>
              <a:buFontTx/>
              <a:buNone/>
              <a:defRPr/>
            </a:pPr>
            <a:r>
              <a:rPr lang="de-DE" dirty="0"/>
              <a:t>	2.2.1 Krankenhausbuchführungsverordnung</a:t>
            </a:r>
          </a:p>
          <a:p>
            <a:pPr lvl="1" eaLnBrk="1" hangingPunct="1">
              <a:lnSpc>
                <a:spcPct val="90000"/>
              </a:lnSpc>
              <a:buFontTx/>
              <a:buNone/>
              <a:defRPr/>
            </a:pPr>
            <a:r>
              <a:rPr lang="de-DE" dirty="0"/>
              <a:t>	2.2.2 Abgrenzungsverordnung</a:t>
            </a:r>
          </a:p>
          <a:p>
            <a:pPr lvl="1" eaLnBrk="1" hangingPunct="1">
              <a:lnSpc>
                <a:spcPct val="90000"/>
              </a:lnSpc>
              <a:buFontTx/>
              <a:buNone/>
              <a:defRPr/>
            </a:pPr>
            <a:r>
              <a:rPr lang="de-DE" dirty="0"/>
              <a:t>	</a:t>
            </a:r>
            <a:r>
              <a:rPr lang="de-DE" b="1" dirty="0"/>
              <a:t>2.2.3 Sonderposten</a:t>
            </a:r>
          </a:p>
          <a:p>
            <a:pPr lvl="1" eaLnBrk="1" hangingPunct="1">
              <a:lnSpc>
                <a:spcPct val="90000"/>
              </a:lnSpc>
              <a:buFontTx/>
              <a:buNone/>
              <a:defRPr/>
            </a:pPr>
            <a:r>
              <a:rPr lang="de-DE" dirty="0"/>
              <a:t>2.3 Bilanzanalyse</a:t>
            </a:r>
          </a:p>
          <a:p>
            <a:pPr eaLnBrk="1" hangingPunct="1">
              <a:lnSpc>
                <a:spcPct val="90000"/>
              </a:lnSpc>
              <a:buFontTx/>
              <a:buNone/>
              <a:defRPr/>
            </a:pPr>
            <a:r>
              <a:rPr lang="de-DE" dirty="0"/>
              <a:t>3 	Controlling</a:t>
            </a:r>
          </a:p>
          <a:p>
            <a:pPr eaLnBrk="1" hangingPunct="1">
              <a:lnSpc>
                <a:spcPct val="90000"/>
              </a:lnSpc>
              <a:buFontTx/>
              <a:buNone/>
              <a:defRPr/>
            </a:pPr>
            <a:r>
              <a:rPr lang="de-DE" dirty="0"/>
              <a:t>4 	Betriebsgenetik</a:t>
            </a:r>
          </a:p>
        </p:txBody>
      </p:sp>
      <p:sp>
        <p:nvSpPr>
          <p:cNvPr id="2" name="Foliennummernplatzhalter 1"/>
          <p:cNvSpPr>
            <a:spLocks noGrp="1"/>
          </p:cNvSpPr>
          <p:nvPr>
            <p:ph type="sldNum" sz="quarter" idx="12"/>
          </p:nvPr>
        </p:nvSpPr>
        <p:spPr/>
        <p:txBody>
          <a:bodyPr/>
          <a:lstStyle/>
          <a:p>
            <a:fld id="{372817A5-82A8-4669-B4D0-C2D67780DFD0}" type="slidenum">
              <a:rPr lang="de-DE" smtClean="0"/>
              <a:t>2</a:t>
            </a:fld>
            <a:endParaRPr lang="de-DE"/>
          </a:p>
        </p:txBody>
      </p:sp>
    </p:spTree>
    <p:extLst>
      <p:ext uri="{BB962C8B-B14F-4D97-AF65-F5344CB8AC3E}">
        <p14:creationId xmlns:p14="http://schemas.microsoft.com/office/powerpoint/2010/main" val="65547940"/>
      </p:ext>
    </p:extLst>
  </p:cSld>
  <p:clrMapOvr>
    <a:masterClrMapping/>
  </p:clrMapOvr>
  <mc:AlternateContent xmlns:mc="http://schemas.openxmlformats.org/markup-compatibility/2006" xmlns:p14="http://schemas.microsoft.com/office/powerpoint/2010/main">
    <mc:Choice Requires="p14">
      <p:transition spd="slow" p14:dur="2000" advTm="58674"/>
    </mc:Choice>
    <mc:Fallback xmlns="">
      <p:transition spd="slow" advTm="5867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143000"/>
          </a:xfrm>
        </p:spPr>
        <p:txBody>
          <a:bodyPr/>
          <a:lstStyle/>
          <a:p>
            <a:r>
              <a:rPr lang="en-GB" dirty="0" err="1" smtClean="0"/>
              <a:t>Beispiel</a:t>
            </a:r>
            <a:endParaRPr lang="en-GB" dirty="0"/>
          </a:p>
        </p:txBody>
      </p:sp>
      <p:sp>
        <p:nvSpPr>
          <p:cNvPr id="3" name="Inhaltsplatzhalter 2"/>
          <p:cNvSpPr>
            <a:spLocks noGrp="1"/>
          </p:cNvSpPr>
          <p:nvPr>
            <p:ph idx="1"/>
          </p:nvPr>
        </p:nvSpPr>
        <p:spPr>
          <a:xfrm>
            <a:off x="457200" y="1196752"/>
            <a:ext cx="8229600" cy="5400600"/>
          </a:xfrm>
        </p:spPr>
        <p:txBody>
          <a:bodyPr>
            <a:normAutofit fontScale="62500" lnSpcReduction="20000"/>
          </a:bodyPr>
          <a:lstStyle/>
          <a:p>
            <a:pPr lvl="0"/>
            <a:r>
              <a:rPr lang="de-DE" dirty="0" smtClean="0"/>
              <a:t>Parameter:</a:t>
            </a:r>
          </a:p>
          <a:p>
            <a:pPr lvl="1"/>
            <a:r>
              <a:rPr lang="de-DE" dirty="0" smtClean="0"/>
              <a:t>Aufnahme</a:t>
            </a:r>
            <a:r>
              <a:rPr lang="de-DE" dirty="0"/>
              <a:t>: 21.12.02</a:t>
            </a:r>
          </a:p>
          <a:p>
            <a:pPr lvl="1"/>
            <a:r>
              <a:rPr lang="de-DE" dirty="0"/>
              <a:t>Entlassung: 10.01.03 </a:t>
            </a:r>
          </a:p>
          <a:p>
            <a:pPr lvl="1"/>
            <a:r>
              <a:rPr lang="de-DE" dirty="0"/>
              <a:t>Operation: 23.12.02</a:t>
            </a:r>
          </a:p>
          <a:p>
            <a:pPr lvl="1"/>
            <a:r>
              <a:rPr lang="de-DE" dirty="0"/>
              <a:t>Durchschnittliche Verweildauer: 20,1 Tage</a:t>
            </a:r>
          </a:p>
          <a:p>
            <a:pPr lvl="1"/>
            <a:r>
              <a:rPr lang="de-DE" dirty="0"/>
              <a:t>Relativgewicht: 6,308</a:t>
            </a:r>
          </a:p>
          <a:p>
            <a:pPr lvl="1"/>
            <a:r>
              <a:rPr lang="de-DE" dirty="0"/>
              <a:t>Basisfallwert von 3.747,98 €</a:t>
            </a:r>
          </a:p>
          <a:p>
            <a:pPr lvl="1"/>
            <a:r>
              <a:rPr lang="de-DE" dirty="0"/>
              <a:t>Pflegeerlösbewertungsrelation pro Tag: 1,3807</a:t>
            </a:r>
          </a:p>
          <a:p>
            <a:pPr lvl="1"/>
            <a:r>
              <a:rPr lang="de-DE" dirty="0"/>
              <a:t>Pflegeentgeltwert: 150 € pro Tag</a:t>
            </a:r>
          </a:p>
          <a:p>
            <a:r>
              <a:rPr lang="de-DE" dirty="0" smtClean="0"/>
              <a:t>Pflege</a:t>
            </a:r>
          </a:p>
          <a:p>
            <a:pPr lvl="1"/>
            <a:r>
              <a:rPr lang="de-DE" dirty="0" smtClean="0"/>
              <a:t>10 </a:t>
            </a:r>
            <a:r>
              <a:rPr lang="de-DE" dirty="0"/>
              <a:t>Tage im alten und 10 Tage im neuen Jahr </a:t>
            </a:r>
            <a:r>
              <a:rPr lang="de-DE" dirty="0" smtClean="0"/>
              <a:t>an</a:t>
            </a:r>
          </a:p>
          <a:p>
            <a:pPr lvl="1"/>
            <a:r>
              <a:rPr lang="de-DE" dirty="0" smtClean="0"/>
              <a:t>sowohl </a:t>
            </a:r>
            <a:r>
              <a:rPr lang="de-DE" dirty="0"/>
              <a:t>im alten als auch im neuen Jahr werden 10 ∙ 1,3807 ∙ 150 € = 2.071,05 € als Erlös </a:t>
            </a:r>
            <a:r>
              <a:rPr lang="de-DE" dirty="0" smtClean="0"/>
              <a:t>verbucht</a:t>
            </a:r>
          </a:p>
          <a:p>
            <a:r>
              <a:rPr lang="de-DE" dirty="0" smtClean="0"/>
              <a:t>G-DRG: </a:t>
            </a:r>
          </a:p>
          <a:p>
            <a:pPr lvl="1"/>
            <a:r>
              <a:rPr lang="de-DE" dirty="0" smtClean="0"/>
              <a:t>Exakte Kalkulation, welche </a:t>
            </a:r>
            <a:r>
              <a:rPr lang="de-DE" dirty="0"/>
              <a:t>Kosten für diesen Fall im alten Jahr aufgewendet </a:t>
            </a:r>
            <a:r>
              <a:rPr lang="de-DE" dirty="0" smtClean="0"/>
              <a:t>wurden</a:t>
            </a:r>
          </a:p>
          <a:p>
            <a:pPr lvl="1"/>
            <a:r>
              <a:rPr lang="de-DE" dirty="0" smtClean="0"/>
              <a:t>d</a:t>
            </a:r>
            <a:r>
              <a:rPr lang="de-DE" dirty="0"/>
              <a:t>. h., der aG-DRG-Erlös von 6,308 ∙ 3.737,98 € = 23.642,26 € wird auf die Jahre verursachergerecht </a:t>
            </a:r>
            <a:r>
              <a:rPr lang="de-DE" dirty="0" smtClean="0"/>
              <a:t>aufgeteilt</a:t>
            </a:r>
            <a:endParaRPr lang="de-DE" dirty="0"/>
          </a:p>
        </p:txBody>
      </p:sp>
      <p:sp>
        <p:nvSpPr>
          <p:cNvPr id="4" name="Foliennummernplatzhalter 3"/>
          <p:cNvSpPr>
            <a:spLocks noGrp="1"/>
          </p:cNvSpPr>
          <p:nvPr>
            <p:ph type="sldNum" sz="quarter" idx="12"/>
          </p:nvPr>
        </p:nvSpPr>
        <p:spPr/>
        <p:txBody>
          <a:bodyPr/>
          <a:lstStyle/>
          <a:p>
            <a:fld id="{372817A5-82A8-4669-B4D0-C2D67780DFD0}" type="slidenum">
              <a:rPr lang="de-DE" smtClean="0"/>
              <a:t>20</a:t>
            </a:fld>
            <a:endParaRPr lang="de-DE"/>
          </a:p>
        </p:txBody>
      </p:sp>
    </p:spTree>
    <p:extLst>
      <p:ext uri="{BB962C8B-B14F-4D97-AF65-F5344CB8AC3E}">
        <p14:creationId xmlns:p14="http://schemas.microsoft.com/office/powerpoint/2010/main" val="1589376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normAutofit fontScale="90000"/>
          </a:bodyPr>
          <a:lstStyle/>
          <a:p>
            <a:pPr eaLnBrk="1" hangingPunct="1">
              <a:defRPr/>
            </a:pPr>
            <a:r>
              <a:rPr lang="de-DE" dirty="0"/>
              <a:t>Investitionsförderung nach dem Krankenhausfinanzierungsgesetz </a:t>
            </a:r>
          </a:p>
        </p:txBody>
      </p:sp>
      <p:sp>
        <p:nvSpPr>
          <p:cNvPr id="628739" name="Rectangle 3"/>
          <p:cNvSpPr>
            <a:spLocks noGrp="1" noChangeArrowheads="1"/>
          </p:cNvSpPr>
          <p:nvPr>
            <p:ph type="body" idx="1"/>
          </p:nvPr>
        </p:nvSpPr>
        <p:spPr>
          <a:xfrm>
            <a:off x="468313" y="2276475"/>
            <a:ext cx="8229600" cy="4114800"/>
          </a:xfrm>
        </p:spPr>
        <p:txBody>
          <a:bodyPr/>
          <a:lstStyle/>
          <a:p>
            <a:pPr eaLnBrk="1" hangingPunct="1">
              <a:lnSpc>
                <a:spcPct val="90000"/>
              </a:lnSpc>
              <a:defRPr/>
            </a:pPr>
            <a:r>
              <a:rPr lang="de-DE" sz="2800" dirty="0">
                <a:cs typeface="Times New Roman" pitchFamily="18" charset="0"/>
              </a:rPr>
              <a:t>Investitionsförderung nach KHG (duale Finanzierung) verlangt eine vollständige, jedoch erfolgsneutrale Verbuchung der Investitionsförderungen</a:t>
            </a:r>
          </a:p>
          <a:p>
            <a:pPr eaLnBrk="1" hangingPunct="1">
              <a:lnSpc>
                <a:spcPct val="90000"/>
              </a:lnSpc>
              <a:defRPr/>
            </a:pPr>
            <a:r>
              <a:rPr lang="de-DE" sz="2800" dirty="0">
                <a:cs typeface="Times New Roman" pitchFamily="18" charset="0"/>
              </a:rPr>
              <a:t>Förderungsprozess</a:t>
            </a:r>
          </a:p>
          <a:p>
            <a:pPr lvl="1" eaLnBrk="1" hangingPunct="1">
              <a:lnSpc>
                <a:spcPct val="90000"/>
              </a:lnSpc>
              <a:defRPr/>
            </a:pPr>
            <a:r>
              <a:rPr lang="de-DE" sz="2000" dirty="0">
                <a:cs typeface="Times New Roman" pitchFamily="18" charset="0"/>
              </a:rPr>
              <a:t>Antrag auf Fördermittel</a:t>
            </a:r>
            <a:r>
              <a:rPr lang="de-DE" sz="2000" dirty="0"/>
              <a:t> </a:t>
            </a:r>
          </a:p>
          <a:p>
            <a:pPr lvl="1" eaLnBrk="1" hangingPunct="1">
              <a:lnSpc>
                <a:spcPct val="90000"/>
              </a:lnSpc>
              <a:defRPr/>
            </a:pPr>
            <a:r>
              <a:rPr lang="de-DE" sz="2000" dirty="0">
                <a:cs typeface="Times New Roman" pitchFamily="18" charset="0"/>
              </a:rPr>
              <a:t>Eingang des Bewilligungsbescheides</a:t>
            </a:r>
            <a:r>
              <a:rPr lang="de-DE" sz="2000" dirty="0"/>
              <a:t> </a:t>
            </a:r>
          </a:p>
          <a:p>
            <a:pPr lvl="1" eaLnBrk="1" hangingPunct="1">
              <a:lnSpc>
                <a:spcPct val="90000"/>
              </a:lnSpc>
              <a:defRPr/>
            </a:pPr>
            <a:r>
              <a:rPr lang="de-DE" sz="2000" dirty="0">
                <a:cs typeface="Times New Roman" pitchFamily="18" charset="0"/>
              </a:rPr>
              <a:t>Eingang der Fördermittel</a:t>
            </a:r>
            <a:r>
              <a:rPr lang="de-DE" sz="2000" dirty="0"/>
              <a:t> </a:t>
            </a:r>
          </a:p>
          <a:p>
            <a:pPr lvl="1" eaLnBrk="1" hangingPunct="1">
              <a:lnSpc>
                <a:spcPct val="90000"/>
              </a:lnSpc>
              <a:defRPr/>
            </a:pPr>
            <a:r>
              <a:rPr lang="de-DE" sz="2000" dirty="0">
                <a:cs typeface="Times New Roman" pitchFamily="18" charset="0"/>
              </a:rPr>
              <a:t>Erwerb von Anlagevermögen</a:t>
            </a:r>
            <a:r>
              <a:rPr lang="de-DE" sz="2000" dirty="0"/>
              <a:t> </a:t>
            </a:r>
          </a:p>
          <a:p>
            <a:pPr lvl="1" eaLnBrk="1" hangingPunct="1">
              <a:lnSpc>
                <a:spcPct val="90000"/>
              </a:lnSpc>
              <a:defRPr/>
            </a:pPr>
            <a:r>
              <a:rPr lang="de-DE" sz="2000" dirty="0">
                <a:cs typeface="Times New Roman" pitchFamily="18" charset="0"/>
              </a:rPr>
              <a:t>Abschreibungen (über mehrere Jahre verteilt)</a:t>
            </a:r>
            <a:r>
              <a:rPr lang="de-DE" sz="2000" dirty="0"/>
              <a:t>  </a:t>
            </a:r>
          </a:p>
        </p:txBody>
      </p:sp>
      <p:sp>
        <p:nvSpPr>
          <p:cNvPr id="2" name="Foliennummernplatzhalter 1"/>
          <p:cNvSpPr>
            <a:spLocks noGrp="1"/>
          </p:cNvSpPr>
          <p:nvPr>
            <p:ph type="sldNum" sz="quarter" idx="12"/>
          </p:nvPr>
        </p:nvSpPr>
        <p:spPr/>
        <p:txBody>
          <a:bodyPr/>
          <a:lstStyle/>
          <a:p>
            <a:fld id="{372817A5-82A8-4669-B4D0-C2D67780DFD0}" type="slidenum">
              <a:rPr lang="de-DE" smtClean="0"/>
              <a:t>21</a:t>
            </a:fld>
            <a:endParaRPr lang="de-DE"/>
          </a:p>
        </p:txBody>
      </p:sp>
    </p:spTree>
    <p:extLst>
      <p:ext uri="{BB962C8B-B14F-4D97-AF65-F5344CB8AC3E}">
        <p14:creationId xmlns:p14="http://schemas.microsoft.com/office/powerpoint/2010/main" val="1847402352"/>
      </p:ext>
    </p:extLst>
  </p:cSld>
  <p:clrMapOvr>
    <a:masterClrMapping/>
  </p:clrMapOvr>
  <mc:AlternateContent xmlns:mc="http://schemas.openxmlformats.org/markup-compatibility/2006" xmlns:p14="http://schemas.microsoft.com/office/powerpoint/2010/main">
    <mc:Choice Requires="p14">
      <p:transition spd="slow" p14:dur="2000" advTm="69554"/>
    </mc:Choice>
    <mc:Fallback xmlns="">
      <p:transition spd="slow" advTm="6955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normAutofit fontScale="90000"/>
          </a:bodyPr>
          <a:lstStyle/>
          <a:p>
            <a:pPr eaLnBrk="1" hangingPunct="1">
              <a:defRPr/>
            </a:pPr>
            <a:r>
              <a:rPr lang="de-DE">
                <a:cs typeface="Times New Roman" pitchFamily="18" charset="0"/>
              </a:rPr>
              <a:t>Eingang des Bewilligungsbescheides</a:t>
            </a:r>
          </a:p>
        </p:txBody>
      </p:sp>
      <p:sp>
        <p:nvSpPr>
          <p:cNvPr id="629763" name="Rectangle 3"/>
          <p:cNvSpPr>
            <a:spLocks noGrp="1" noChangeArrowheads="1"/>
          </p:cNvSpPr>
          <p:nvPr>
            <p:ph type="body" idx="1"/>
          </p:nvPr>
        </p:nvSpPr>
        <p:spPr/>
        <p:txBody>
          <a:bodyPr/>
          <a:lstStyle/>
          <a:p>
            <a:pPr eaLnBrk="1" hangingPunct="1">
              <a:lnSpc>
                <a:spcPct val="90000"/>
              </a:lnSpc>
              <a:defRPr/>
            </a:pPr>
            <a:r>
              <a:rPr lang="de-DE">
                <a:cs typeface="Times New Roman" pitchFamily="18" charset="0"/>
              </a:rPr>
              <a:t>Inhalt:</a:t>
            </a:r>
          </a:p>
          <a:p>
            <a:pPr lvl="1" eaLnBrk="1" hangingPunct="1">
              <a:lnSpc>
                <a:spcPct val="90000"/>
              </a:lnSpc>
              <a:defRPr/>
            </a:pPr>
            <a:r>
              <a:rPr lang="de-DE">
                <a:cs typeface="Times New Roman" pitchFamily="18" charset="0"/>
              </a:rPr>
              <a:t>Forderungen gegenüber dem Ministerium steigen </a:t>
            </a:r>
          </a:p>
          <a:p>
            <a:pPr lvl="1" eaLnBrk="1" hangingPunct="1">
              <a:lnSpc>
                <a:spcPct val="90000"/>
              </a:lnSpc>
              <a:defRPr/>
            </a:pPr>
            <a:r>
              <a:rPr lang="de-DE">
                <a:cs typeface="Times New Roman" pitchFamily="18" charset="0"/>
              </a:rPr>
              <a:t>Gleichzeitig entsteht einen Verpflichtung, das Geld gemäß des Bescheides zu verwenden, d.h. es entsteht eine Verbindlichkeit </a:t>
            </a:r>
          </a:p>
          <a:p>
            <a:pPr lvl="2" eaLnBrk="1" hangingPunct="1">
              <a:lnSpc>
                <a:spcPct val="90000"/>
              </a:lnSpc>
              <a:defRPr/>
            </a:pPr>
            <a:r>
              <a:rPr lang="de-DE">
                <a:cs typeface="Times New Roman" pitchFamily="18" charset="0"/>
              </a:rPr>
              <a:t>sollte der Geld nicht verwendet werden, muss es zurückgezahlt werden</a:t>
            </a:r>
          </a:p>
        </p:txBody>
      </p:sp>
      <p:sp>
        <p:nvSpPr>
          <p:cNvPr id="2" name="Foliennummernplatzhalter 1"/>
          <p:cNvSpPr>
            <a:spLocks noGrp="1"/>
          </p:cNvSpPr>
          <p:nvPr>
            <p:ph type="sldNum" sz="quarter" idx="12"/>
          </p:nvPr>
        </p:nvSpPr>
        <p:spPr/>
        <p:txBody>
          <a:bodyPr/>
          <a:lstStyle/>
          <a:p>
            <a:fld id="{372817A5-82A8-4669-B4D0-C2D67780DFD0}" type="slidenum">
              <a:rPr lang="de-DE" smtClean="0"/>
              <a:t>22</a:t>
            </a:fld>
            <a:endParaRPr lang="de-DE"/>
          </a:p>
        </p:txBody>
      </p:sp>
    </p:spTree>
    <p:extLst>
      <p:ext uri="{BB962C8B-B14F-4D97-AF65-F5344CB8AC3E}">
        <p14:creationId xmlns:p14="http://schemas.microsoft.com/office/powerpoint/2010/main" val="3750876908"/>
      </p:ext>
    </p:extLst>
  </p:cSld>
  <p:clrMapOvr>
    <a:masterClrMapping/>
  </p:clrMapOvr>
  <mc:AlternateContent xmlns:mc="http://schemas.openxmlformats.org/markup-compatibility/2006" xmlns:p14="http://schemas.microsoft.com/office/powerpoint/2010/main">
    <mc:Choice Requires="p14">
      <p:transition spd="slow" p14:dur="2000" advTm="87832"/>
    </mc:Choice>
    <mc:Fallback xmlns="">
      <p:transition spd="slow" advTm="8783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9538" name="Rectangle 2"/>
          <p:cNvSpPr>
            <a:spLocks noGrp="1" noChangeArrowheads="1"/>
          </p:cNvSpPr>
          <p:nvPr>
            <p:ph type="title"/>
          </p:nvPr>
        </p:nvSpPr>
        <p:spPr/>
        <p:txBody>
          <a:bodyPr/>
          <a:lstStyle/>
          <a:p>
            <a:pPr eaLnBrk="1" hangingPunct="1">
              <a:defRPr/>
            </a:pPr>
            <a:r>
              <a:rPr lang="de-DE" sz="4000">
                <a:cs typeface="Times New Roman" pitchFamily="18" charset="0"/>
              </a:rPr>
              <a:t>Eingang des Bewilligungsbescheides</a:t>
            </a:r>
          </a:p>
        </p:txBody>
      </p:sp>
      <p:sp>
        <p:nvSpPr>
          <p:cNvPr id="1729539" name="Rectangle 3"/>
          <p:cNvSpPr>
            <a:spLocks noGrp="1" noChangeArrowheads="1"/>
          </p:cNvSpPr>
          <p:nvPr>
            <p:ph type="body" idx="1"/>
          </p:nvPr>
        </p:nvSpPr>
        <p:spPr/>
        <p:txBody>
          <a:bodyPr/>
          <a:lstStyle/>
          <a:p>
            <a:pPr eaLnBrk="1" hangingPunct="1">
              <a:defRPr/>
            </a:pPr>
            <a:r>
              <a:rPr lang="de-DE" sz="2800">
                <a:cs typeface="Times New Roman" pitchFamily="18" charset="0"/>
              </a:rPr>
              <a:t>Theoretische Verbuchungen</a:t>
            </a:r>
          </a:p>
          <a:p>
            <a:pPr lvl="1" eaLnBrk="1" hangingPunct="1">
              <a:defRPr/>
            </a:pPr>
            <a:r>
              <a:rPr lang="de-DE" sz="2400">
                <a:cs typeface="Times New Roman" pitchFamily="18" charset="0"/>
              </a:rPr>
              <a:t>Möglichkeit 1:</a:t>
            </a:r>
          </a:p>
          <a:p>
            <a:pPr lvl="2" eaLnBrk="1" hangingPunct="1">
              <a:defRPr/>
            </a:pPr>
            <a:r>
              <a:rPr lang="de-DE" sz="2000">
                <a:cs typeface="Times New Roman" pitchFamily="18" charset="0"/>
              </a:rPr>
              <a:t>Forderungen nach KHG (Bilanz-Konto) an Verbindlichkeiten nach KHG</a:t>
            </a:r>
            <a:r>
              <a:rPr lang="de-DE" sz="2000"/>
              <a:t> </a:t>
            </a:r>
            <a:r>
              <a:rPr lang="de-DE" sz="2000">
                <a:cs typeface="Times New Roman" pitchFamily="18" charset="0"/>
              </a:rPr>
              <a:t>(Bilanz-Konto)</a:t>
            </a:r>
            <a:endParaRPr lang="de-DE" sz="2000"/>
          </a:p>
          <a:p>
            <a:pPr lvl="2" eaLnBrk="1" hangingPunct="1">
              <a:defRPr/>
            </a:pPr>
            <a:r>
              <a:rPr lang="de-DE" sz="2000">
                <a:cs typeface="Times New Roman" pitchFamily="18" charset="0"/>
              </a:rPr>
              <a:t>Problem: Es handelt sich um einen Ertrag</a:t>
            </a:r>
          </a:p>
          <a:p>
            <a:pPr lvl="1" eaLnBrk="1" hangingPunct="1">
              <a:defRPr/>
            </a:pPr>
            <a:r>
              <a:rPr lang="de-DE" sz="2400">
                <a:cs typeface="Times New Roman" pitchFamily="18" charset="0"/>
              </a:rPr>
              <a:t>Möglichkeit 2:</a:t>
            </a:r>
          </a:p>
          <a:p>
            <a:pPr lvl="2" eaLnBrk="1" hangingPunct="1">
              <a:defRPr/>
            </a:pPr>
            <a:r>
              <a:rPr lang="de-DE" sz="2000">
                <a:cs typeface="Times New Roman" pitchFamily="18" charset="0"/>
              </a:rPr>
              <a:t>Forderungen nach KHG (Bilanz-Konto) an </a:t>
            </a:r>
            <a:r>
              <a:rPr lang="de-DE" sz="2000"/>
              <a:t>Erträge aus Zuwendungen zur Finanzierung von Investitionen (Fördermittel nach dem KHG) (GuV-Konto)</a:t>
            </a:r>
            <a:endParaRPr lang="de-DE" sz="2000">
              <a:cs typeface="Times New Roman" pitchFamily="18" charset="0"/>
            </a:endParaRPr>
          </a:p>
          <a:p>
            <a:pPr lvl="2" eaLnBrk="1" hangingPunct="1">
              <a:defRPr/>
            </a:pPr>
            <a:r>
              <a:rPr lang="de-DE" sz="2000">
                <a:cs typeface="Times New Roman" pitchFamily="18" charset="0"/>
              </a:rPr>
              <a:t>Problem: Investitionsfinanzierung muss erfolgsneutral sein</a:t>
            </a:r>
          </a:p>
        </p:txBody>
      </p:sp>
      <p:sp>
        <p:nvSpPr>
          <p:cNvPr id="2" name="Foliennummernplatzhalter 1"/>
          <p:cNvSpPr>
            <a:spLocks noGrp="1"/>
          </p:cNvSpPr>
          <p:nvPr>
            <p:ph type="sldNum" sz="quarter" idx="12"/>
          </p:nvPr>
        </p:nvSpPr>
        <p:spPr/>
        <p:txBody>
          <a:bodyPr/>
          <a:lstStyle/>
          <a:p>
            <a:fld id="{372817A5-82A8-4669-B4D0-C2D67780DFD0}" type="slidenum">
              <a:rPr lang="de-DE" smtClean="0"/>
              <a:t>23</a:t>
            </a:fld>
            <a:endParaRPr lang="de-DE"/>
          </a:p>
        </p:txBody>
      </p:sp>
    </p:spTree>
    <p:extLst>
      <p:ext uri="{BB962C8B-B14F-4D97-AF65-F5344CB8AC3E}">
        <p14:creationId xmlns:p14="http://schemas.microsoft.com/office/powerpoint/2010/main" val="719322475"/>
      </p:ext>
    </p:extLst>
  </p:cSld>
  <p:clrMapOvr>
    <a:masterClrMapping/>
  </p:clrMapOvr>
  <mc:AlternateContent xmlns:mc="http://schemas.openxmlformats.org/markup-compatibility/2006" xmlns:p14="http://schemas.microsoft.com/office/powerpoint/2010/main">
    <mc:Choice Requires="p14">
      <p:transition spd="slow" p14:dur="2000" advTm="89904"/>
    </mc:Choice>
    <mc:Fallback xmlns="">
      <p:transition spd="slow" advTm="8990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62" name="Rectangle 2"/>
          <p:cNvSpPr>
            <a:spLocks noGrp="1" noChangeArrowheads="1"/>
          </p:cNvSpPr>
          <p:nvPr>
            <p:ph type="title"/>
          </p:nvPr>
        </p:nvSpPr>
        <p:spPr/>
        <p:txBody>
          <a:bodyPr/>
          <a:lstStyle/>
          <a:p>
            <a:pPr eaLnBrk="1" hangingPunct="1">
              <a:defRPr/>
            </a:pPr>
            <a:r>
              <a:rPr lang="de-DE" sz="4000">
                <a:cs typeface="Times New Roman" pitchFamily="18" charset="0"/>
              </a:rPr>
              <a:t>Eingang des Bewilligungsbescheides</a:t>
            </a:r>
          </a:p>
        </p:txBody>
      </p:sp>
      <p:sp>
        <p:nvSpPr>
          <p:cNvPr id="1730563" name="Rectangle 3"/>
          <p:cNvSpPr>
            <a:spLocks noGrp="1" noChangeArrowheads="1"/>
          </p:cNvSpPr>
          <p:nvPr>
            <p:ph type="body" idx="1"/>
          </p:nvPr>
        </p:nvSpPr>
        <p:spPr/>
        <p:txBody>
          <a:bodyPr/>
          <a:lstStyle/>
          <a:p>
            <a:pPr eaLnBrk="1" hangingPunct="1">
              <a:defRPr/>
            </a:pPr>
            <a:r>
              <a:rPr lang="de-DE" sz="2800" dirty="0">
                <a:cs typeface="Times New Roman" pitchFamily="18" charset="0"/>
              </a:rPr>
              <a:t>Tatsächliche Verbuchung</a:t>
            </a:r>
            <a:r>
              <a:rPr lang="de-DE" sz="2800" dirty="0"/>
              <a:t> </a:t>
            </a:r>
          </a:p>
          <a:p>
            <a:pPr lvl="1" eaLnBrk="1" hangingPunct="1">
              <a:defRPr/>
            </a:pPr>
            <a:r>
              <a:rPr lang="de-DE" sz="2400" dirty="0">
                <a:cs typeface="Times New Roman" pitchFamily="18" charset="0"/>
              </a:rPr>
              <a:t>Forderungen nach KHG (Bilanz-Konto) an </a:t>
            </a:r>
            <a:r>
              <a:rPr lang="de-DE" sz="2400" dirty="0"/>
              <a:t>Zuwendungen zur Finanzierung von Investitionen (Fördermittel nach dem KHG) (GuV-Konto)</a:t>
            </a:r>
            <a:endParaRPr lang="de-DE" sz="2400" dirty="0">
              <a:cs typeface="Times New Roman" pitchFamily="18" charset="0"/>
            </a:endParaRPr>
          </a:p>
          <a:p>
            <a:pPr lvl="1" eaLnBrk="1" hangingPunct="1">
              <a:defRPr/>
            </a:pPr>
            <a:r>
              <a:rPr lang="de-DE" sz="2400" dirty="0"/>
              <a:t>Aufwendungen aus der Zuführung zu Sonderposten/Verbindlichkeiten nach dem KHG (GuV-Konto) an </a:t>
            </a:r>
            <a:r>
              <a:rPr lang="de-DE" sz="2400" dirty="0">
                <a:cs typeface="Times New Roman" pitchFamily="18" charset="0"/>
              </a:rPr>
              <a:t>Verbindlichkeiten nach KHG </a:t>
            </a:r>
            <a:r>
              <a:rPr lang="de-DE" sz="2400" dirty="0"/>
              <a:t> </a:t>
            </a:r>
          </a:p>
          <a:p>
            <a:pPr eaLnBrk="1" hangingPunct="1">
              <a:defRPr/>
            </a:pPr>
            <a:r>
              <a:rPr lang="de-DE" sz="2800" dirty="0"/>
              <a:t>Folge: Vollständiger Ausweis, jedoch erfolgsneutral</a:t>
            </a:r>
          </a:p>
        </p:txBody>
      </p:sp>
      <p:sp>
        <p:nvSpPr>
          <p:cNvPr id="2" name="Foliennummernplatzhalter 1"/>
          <p:cNvSpPr>
            <a:spLocks noGrp="1"/>
          </p:cNvSpPr>
          <p:nvPr>
            <p:ph type="sldNum" sz="quarter" idx="12"/>
          </p:nvPr>
        </p:nvSpPr>
        <p:spPr/>
        <p:txBody>
          <a:bodyPr/>
          <a:lstStyle/>
          <a:p>
            <a:fld id="{372817A5-82A8-4669-B4D0-C2D67780DFD0}" type="slidenum">
              <a:rPr lang="de-DE" smtClean="0"/>
              <a:t>24</a:t>
            </a:fld>
            <a:endParaRPr lang="de-DE"/>
          </a:p>
        </p:txBody>
      </p:sp>
    </p:spTree>
    <p:extLst>
      <p:ext uri="{BB962C8B-B14F-4D97-AF65-F5344CB8AC3E}">
        <p14:creationId xmlns:p14="http://schemas.microsoft.com/office/powerpoint/2010/main" val="2701565308"/>
      </p:ext>
    </p:extLst>
  </p:cSld>
  <p:clrMapOvr>
    <a:masterClrMapping/>
  </p:clrMapOvr>
  <mc:AlternateContent xmlns:mc="http://schemas.openxmlformats.org/markup-compatibility/2006" xmlns:p14="http://schemas.microsoft.com/office/powerpoint/2010/main">
    <mc:Choice Requires="p14">
      <p:transition spd="slow" p14:dur="2000" advTm="41672"/>
    </mc:Choice>
    <mc:Fallback xmlns="">
      <p:transition spd="slow" advTm="4167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3956" name="Group 100"/>
          <p:cNvGraphicFramePr>
            <a:graphicFrameLocks noGrp="1"/>
          </p:cNvGraphicFramePr>
          <p:nvPr>
            <p:ph type="tbl" idx="1"/>
            <p:extLst>
              <p:ext uri="{D42A27DB-BD31-4B8C-83A1-F6EECF244321}">
                <p14:modId xmlns:p14="http://schemas.microsoft.com/office/powerpoint/2010/main" val="2473432072"/>
              </p:ext>
            </p:extLst>
          </p:nvPr>
        </p:nvGraphicFramePr>
        <p:xfrm>
          <a:off x="171450" y="1147763"/>
          <a:ext cx="8743950" cy="3287712"/>
        </p:xfrm>
        <a:graphic>
          <a:graphicData uri="http://schemas.openxmlformats.org/drawingml/2006/table">
            <a:tbl>
              <a:tblPr/>
              <a:tblGrid>
                <a:gridCol w="1577975">
                  <a:extLst>
                    <a:ext uri="{9D8B030D-6E8A-4147-A177-3AD203B41FA5}">
                      <a16:colId xmlns:a16="http://schemas.microsoft.com/office/drawing/2014/main" xmlns="" val="20000"/>
                    </a:ext>
                  </a:extLst>
                </a:gridCol>
                <a:gridCol w="1698625">
                  <a:extLst>
                    <a:ext uri="{9D8B030D-6E8A-4147-A177-3AD203B41FA5}">
                      <a16:colId xmlns:a16="http://schemas.microsoft.com/office/drawing/2014/main" xmlns="" val="20001"/>
                    </a:ext>
                  </a:extLst>
                </a:gridCol>
                <a:gridCol w="1276350">
                  <a:extLst>
                    <a:ext uri="{9D8B030D-6E8A-4147-A177-3AD203B41FA5}">
                      <a16:colId xmlns:a16="http://schemas.microsoft.com/office/drawing/2014/main" xmlns="" val="20002"/>
                    </a:ext>
                  </a:extLst>
                </a:gridCol>
                <a:gridCol w="2755900">
                  <a:extLst>
                    <a:ext uri="{9D8B030D-6E8A-4147-A177-3AD203B41FA5}">
                      <a16:colId xmlns:a16="http://schemas.microsoft.com/office/drawing/2014/main" xmlns="" val="20003"/>
                    </a:ext>
                  </a:extLst>
                </a:gridCol>
                <a:gridCol w="1435100">
                  <a:extLst>
                    <a:ext uri="{9D8B030D-6E8A-4147-A177-3AD203B41FA5}">
                      <a16:colId xmlns:a16="http://schemas.microsoft.com/office/drawing/2014/main" xmlns="" val="20004"/>
                    </a:ext>
                  </a:extLst>
                </a:gridCol>
              </a:tblGrid>
              <a:tr h="833599">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29" marB="45729" horzOverflow="overflow">
                    <a:lnL cap="flat">
                      <a:noFill/>
                    </a:lnL>
                    <a:lnR>
                      <a:noFill/>
                    </a:lnR>
                    <a:lnT cap="flat">
                      <a:noFill/>
                    </a:lnT>
                    <a:lnB>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Forderungen nach KHG </a:t>
                      </a:r>
                      <a:br>
                        <a:rPr kumimoji="0" lang="de-DE" sz="2400" b="0" i="0" u="none" strike="noStrike" cap="none" normalizeH="0" baseline="0">
                          <a:ln>
                            <a:noFill/>
                          </a:ln>
                          <a:solidFill>
                            <a:schemeClr val="tx1"/>
                          </a:solidFill>
                          <a:effectLst/>
                          <a:latin typeface="Tahoma" pitchFamily="34" charset="0"/>
                          <a:cs typeface="Times New Roman" pitchFamily="18" charset="0"/>
                        </a:rPr>
                      </a:br>
                      <a:r>
                        <a:rPr kumimoji="0" lang="de-DE" sz="2400" b="0" i="0" u="none" strike="noStrike" cap="none" normalizeH="0" baseline="0">
                          <a:ln>
                            <a:noFill/>
                          </a:ln>
                          <a:solidFill>
                            <a:schemeClr val="tx1"/>
                          </a:solidFill>
                          <a:effectLst/>
                          <a:latin typeface="Tahoma" pitchFamily="34" charset="0"/>
                          <a:cs typeface="Times New Roman" pitchFamily="18" charset="0"/>
                        </a:rPr>
                        <a:t>(Bestandskonto 150)</a:t>
                      </a:r>
                    </a:p>
                  </a:txBody>
                  <a:tcPr marT="45729" marB="45729"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Haben</a:t>
                      </a:r>
                    </a:p>
                  </a:txBody>
                  <a:tcPr marT="45729" marB="45729"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53350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29" marB="45729"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EBK</a:t>
                      </a:r>
                    </a:p>
                  </a:txBody>
                  <a:tcPr marT="45729" marB="45729"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a:t>
                      </a:r>
                    </a:p>
                  </a:txBody>
                  <a:tcPr marT="45729" marB="45729" horzOverflow="overflow">
                    <a:lnL>
                      <a:noFill/>
                    </a:lnL>
                    <a:lnR>
                      <a:noFill/>
                    </a:lnR>
                    <a:lnT>
                      <a:noFill/>
                    </a:lnT>
                    <a:lnB>
                      <a:noFill/>
                    </a:lnB>
                    <a:lnTlToBr>
                      <a:noFill/>
                    </a:lnTlToBr>
                    <a:lnBlToTr>
                      <a:noFill/>
                    </a:lnBlToTr>
                    <a:noFill/>
                  </a:tcPr>
                </a:tc>
                <a:tc rowSpan="2" gridSpan="2">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9" marB="45729" horzOverflow="overflow">
                    <a:lnL>
                      <a:noFill/>
                    </a:lnL>
                    <a:lnR cap="flat">
                      <a:noFill/>
                    </a:lnR>
                    <a:lnT>
                      <a:noFill/>
                    </a:lnT>
                    <a:lnB cap="flat">
                      <a:noFill/>
                    </a:lnB>
                    <a:lnTlToBr>
                      <a:noFill/>
                    </a:lnTlToBr>
                    <a:lnBlToTr>
                      <a:noFill/>
                    </a:lnBlToTr>
                    <a:noFill/>
                  </a:tcPr>
                </a:tc>
                <a:tc rowSpan="2" hMerge="1">
                  <a:txBody>
                    <a:bodyPr/>
                    <a:lstStyle/>
                    <a:p>
                      <a:endParaRPr lang="de-DE"/>
                    </a:p>
                  </a:txBody>
                  <a:tcPr/>
                </a:tc>
                <a:extLst>
                  <a:ext uri="{0D108BD9-81ED-4DB2-BD59-A6C34878D82A}">
                    <a16:rowId xmlns:a16="http://schemas.microsoft.com/office/drawing/2014/main" xmlns="" val="10001"/>
                  </a:ext>
                </a:extLst>
              </a:tr>
              <a:tr h="192061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Zuführung</a:t>
                      </a:r>
                    </a:p>
                  </a:txBody>
                  <a:tcPr marT="45729" marB="45729"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460, Fördermit-tel, die zu passivieren sind</a:t>
                      </a:r>
                      <a:r>
                        <a:rPr kumimoji="0" lang="de-DE" sz="2400" b="0" i="0" u="none" strike="noStrike" cap="none" normalizeH="0" baseline="0">
                          <a:ln>
                            <a:noFill/>
                          </a:ln>
                          <a:solidFill>
                            <a:schemeClr val="tx1"/>
                          </a:solidFill>
                          <a:effectLst/>
                          <a:latin typeface="Tahoma" pitchFamily="34" charset="0"/>
                        </a:rPr>
                        <a:t> </a:t>
                      </a:r>
                    </a:p>
                  </a:txBody>
                  <a:tcPr marT="45729" marB="45729"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marT="45729" marB="45729" horzOverflow="overflow">
                    <a:lnL>
                      <a:noFill/>
                    </a:lnL>
                    <a:lnR>
                      <a:noFill/>
                    </a:lnR>
                    <a:lnT>
                      <a:noFill/>
                    </a:lnT>
                    <a:lnB cap="flat">
                      <a:noFill/>
                    </a:lnB>
                    <a:lnTlToBr>
                      <a:noFill/>
                    </a:lnTlToBr>
                    <a:lnBlToTr>
                      <a:noFill/>
                    </a:lnBlToTr>
                    <a:noFill/>
                  </a:tcPr>
                </a:tc>
                <a:tc gridSpan="2" vMerge="1">
                  <a:txBody>
                    <a:bodyPr/>
                    <a:lstStyle/>
                    <a:p>
                      <a:endParaRPr lang="de-DE"/>
                    </a:p>
                  </a:txBody>
                  <a:tcPr/>
                </a:tc>
                <a:tc hMerge="1" vMerge="1">
                  <a:txBody>
                    <a:bodyPr/>
                    <a:lstStyle/>
                    <a:p>
                      <a:endParaRPr lang="de-DE"/>
                    </a:p>
                  </a:txBody>
                  <a:tcPr/>
                </a:tc>
                <a:extLst>
                  <a:ext uri="{0D108BD9-81ED-4DB2-BD59-A6C34878D82A}">
                    <a16:rowId xmlns:a16="http://schemas.microsoft.com/office/drawing/2014/main" xmlns="" val="10002"/>
                  </a:ext>
                </a:extLst>
              </a:tr>
            </a:tbl>
          </a:graphicData>
        </a:graphic>
      </p:graphicFrame>
      <p:sp>
        <p:nvSpPr>
          <p:cNvPr id="633936" name="Line 80"/>
          <p:cNvSpPr>
            <a:spLocks noChangeShapeType="1"/>
          </p:cNvSpPr>
          <p:nvPr/>
        </p:nvSpPr>
        <p:spPr bwMode="auto">
          <a:xfrm>
            <a:off x="152400" y="1981200"/>
            <a:ext cx="8763000" cy="0"/>
          </a:xfrm>
          <a:prstGeom prst="line">
            <a:avLst/>
          </a:prstGeom>
          <a:noFill/>
          <a:ln w="57150">
            <a:solidFill>
              <a:schemeClr val="tx1"/>
            </a:solidFill>
            <a:round/>
            <a:headEnd/>
            <a:tailEnd/>
          </a:ln>
          <a:effectLst/>
        </p:spPr>
        <p:txBody>
          <a:bodyPr/>
          <a:lstStyle/>
          <a:p>
            <a:pPr>
              <a:defRPr/>
            </a:pPr>
            <a:endParaRPr lang="de-DE"/>
          </a:p>
        </p:txBody>
      </p:sp>
      <p:sp>
        <p:nvSpPr>
          <p:cNvPr id="633937" name="Line 81"/>
          <p:cNvSpPr>
            <a:spLocks noChangeShapeType="1"/>
          </p:cNvSpPr>
          <p:nvPr/>
        </p:nvSpPr>
        <p:spPr bwMode="auto">
          <a:xfrm>
            <a:off x="4724400" y="1981200"/>
            <a:ext cx="0" cy="243840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a:extLst>
              <a:ext uri="{FF2B5EF4-FFF2-40B4-BE49-F238E27FC236}">
                <a16:creationId xmlns:a16="http://schemas.microsoft.com/office/drawing/2014/main" xmlns="" id="{A938687E-89C1-458B-ACE7-0D87183E1E35}"/>
              </a:ext>
            </a:extLst>
          </p:cNvPr>
          <p:cNvSpPr>
            <a:spLocks noGrp="1"/>
          </p:cNvSpPr>
          <p:nvPr>
            <p:ph type="sldNum" sz="quarter" idx="12"/>
          </p:nvPr>
        </p:nvSpPr>
        <p:spPr/>
        <p:txBody>
          <a:bodyPr/>
          <a:lstStyle/>
          <a:p>
            <a:fld id="{372817A5-82A8-4669-B4D0-C2D67780DFD0}" type="slidenum">
              <a:rPr lang="de-DE" smtClean="0"/>
              <a:t>25</a:t>
            </a:fld>
            <a:endParaRPr lang="de-DE"/>
          </a:p>
        </p:txBody>
      </p:sp>
    </p:spTree>
    <p:extLst>
      <p:ext uri="{BB962C8B-B14F-4D97-AF65-F5344CB8AC3E}">
        <p14:creationId xmlns:p14="http://schemas.microsoft.com/office/powerpoint/2010/main" val="1163750598"/>
      </p:ext>
    </p:extLst>
  </p:cSld>
  <p:clrMapOvr>
    <a:masterClrMapping/>
  </p:clrMapOvr>
  <mc:AlternateContent xmlns:mc="http://schemas.openxmlformats.org/markup-compatibility/2006" xmlns:p14="http://schemas.microsoft.com/office/powerpoint/2010/main">
    <mc:Choice Requires="p14">
      <p:transition spd="slow" p14:dur="2000" advTm="32362"/>
    </mc:Choice>
    <mc:Fallback xmlns="">
      <p:transition spd="slow" advTm="32362"/>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6011" name="Group 107"/>
          <p:cNvGraphicFramePr>
            <a:graphicFrameLocks noGrp="1"/>
          </p:cNvGraphicFramePr>
          <p:nvPr>
            <p:extLst>
              <p:ext uri="{D42A27DB-BD31-4B8C-83A1-F6EECF244321}">
                <p14:modId xmlns:p14="http://schemas.microsoft.com/office/powerpoint/2010/main" val="1613438639"/>
              </p:ext>
            </p:extLst>
          </p:nvPr>
        </p:nvGraphicFramePr>
        <p:xfrm>
          <a:off x="171450" y="1147763"/>
          <a:ext cx="8515350" cy="2433828"/>
        </p:xfrm>
        <a:graphic>
          <a:graphicData uri="http://schemas.openxmlformats.org/drawingml/2006/table">
            <a:tbl>
              <a:tblPr/>
              <a:tblGrid>
                <a:gridCol w="819150">
                  <a:extLst>
                    <a:ext uri="{9D8B030D-6E8A-4147-A177-3AD203B41FA5}">
                      <a16:colId xmlns:a16="http://schemas.microsoft.com/office/drawing/2014/main" xmlns="" val="20000"/>
                    </a:ext>
                  </a:extLst>
                </a:gridCol>
                <a:gridCol w="2971800">
                  <a:extLst>
                    <a:ext uri="{9D8B030D-6E8A-4147-A177-3AD203B41FA5}">
                      <a16:colId xmlns:a16="http://schemas.microsoft.com/office/drawing/2014/main" xmlns="" val="20001"/>
                    </a:ext>
                  </a:extLst>
                </a:gridCol>
                <a:gridCol w="1828800">
                  <a:extLst>
                    <a:ext uri="{9D8B030D-6E8A-4147-A177-3AD203B41FA5}">
                      <a16:colId xmlns:a16="http://schemas.microsoft.com/office/drawing/2014/main" xmlns="" val="20002"/>
                    </a:ext>
                  </a:extLst>
                </a:gridCol>
                <a:gridCol w="1600200">
                  <a:extLst>
                    <a:ext uri="{9D8B030D-6E8A-4147-A177-3AD203B41FA5}">
                      <a16:colId xmlns:a16="http://schemas.microsoft.com/office/drawing/2014/main" xmlns="" val="20003"/>
                    </a:ext>
                  </a:extLst>
                </a:gridCol>
                <a:gridCol w="1295400">
                  <a:extLst>
                    <a:ext uri="{9D8B030D-6E8A-4147-A177-3AD203B41FA5}">
                      <a16:colId xmlns:a16="http://schemas.microsoft.com/office/drawing/2014/main" xmlns="" val="20004"/>
                    </a:ext>
                  </a:extLst>
                </a:gridCol>
              </a:tblGrid>
              <a:tr h="87936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14" marB="45714" horzOverflow="overflow">
                    <a:lnL cap="flat">
                      <a:noFill/>
                    </a:lnL>
                    <a:lnR>
                      <a:noFill/>
                    </a:lnR>
                    <a:lnT cap="flat">
                      <a:noFill/>
                    </a:lnT>
                    <a:lnB>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Fördermittel, die zu passiveren sind </a:t>
                      </a:r>
                      <a:br>
                        <a:rPr kumimoji="0" lang="de-DE" sz="2400" b="0" i="0" u="none" strike="noStrike" cap="none" normalizeH="0" baseline="0" dirty="0">
                          <a:ln>
                            <a:noFill/>
                          </a:ln>
                          <a:solidFill>
                            <a:schemeClr val="tx1"/>
                          </a:solidFill>
                          <a:effectLst/>
                          <a:latin typeface="Tahoma" pitchFamily="34" charset="0"/>
                          <a:cs typeface="Times New Roman" pitchFamily="18" charset="0"/>
                        </a:rPr>
                      </a:br>
                      <a:r>
                        <a:rPr kumimoji="0" lang="de-DE" sz="2400" b="0" i="0" u="none" strike="noStrike" cap="none" normalizeH="0" baseline="0" dirty="0">
                          <a:ln>
                            <a:noFill/>
                          </a:ln>
                          <a:solidFill>
                            <a:schemeClr val="tx1"/>
                          </a:solidFill>
                          <a:effectLst/>
                          <a:latin typeface="Tahoma" pitchFamily="34" charset="0"/>
                          <a:cs typeface="Times New Roman" pitchFamily="18" charset="0"/>
                        </a:rPr>
                        <a:t>(Erfolgskonto 460) </a:t>
                      </a:r>
                    </a:p>
                  </a:txBody>
                  <a:tcPr marT="45714" marB="45714"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14" marB="45714"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1554277">
                <a:tc gridSpan="2">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14" marB="45714" horzOverflow="overflow">
                    <a:lnL cap="flat">
                      <a:noFill/>
                    </a:lnL>
                    <a:lnR>
                      <a:noFill/>
                    </a:lnR>
                    <a:lnT>
                      <a:noFill/>
                    </a:lnT>
                    <a:lnB cap="flat">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Zuführung</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4" marB="45714"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150, </a:t>
                      </a:r>
                      <a:r>
                        <a:rPr kumimoji="0" lang="de-DE" sz="2400" b="0" i="0" u="none" strike="noStrike" cap="none" normalizeH="0" baseline="0" dirty="0" err="1">
                          <a:ln>
                            <a:noFill/>
                          </a:ln>
                          <a:solidFill>
                            <a:schemeClr val="tx1"/>
                          </a:solidFill>
                          <a:effectLst/>
                          <a:latin typeface="Tahoma" pitchFamily="34" charset="0"/>
                          <a:cs typeface="Times New Roman" pitchFamily="18" charset="0"/>
                        </a:rPr>
                        <a:t>Forder-ungen</a:t>
                      </a:r>
                      <a:r>
                        <a:rPr kumimoji="0" lang="de-DE" sz="2400" b="0" i="0" u="none" strike="noStrike" cap="none" normalizeH="0" baseline="0" dirty="0">
                          <a:ln>
                            <a:noFill/>
                          </a:ln>
                          <a:solidFill>
                            <a:schemeClr val="tx1"/>
                          </a:solidFill>
                          <a:effectLst/>
                          <a:latin typeface="Tahoma" pitchFamily="34" charset="0"/>
                          <a:cs typeface="Times New Roman" pitchFamily="18" charset="0"/>
                        </a:rPr>
                        <a:t> nach KHG</a:t>
                      </a:r>
                    </a:p>
                  </a:txBody>
                  <a:tcPr marT="45714" marB="45714"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marT="45714" marB="45714"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635927" name="Line 23"/>
          <p:cNvSpPr>
            <a:spLocks noChangeShapeType="1"/>
          </p:cNvSpPr>
          <p:nvPr/>
        </p:nvSpPr>
        <p:spPr bwMode="auto">
          <a:xfrm>
            <a:off x="152400" y="2057400"/>
            <a:ext cx="8534400" cy="0"/>
          </a:xfrm>
          <a:prstGeom prst="line">
            <a:avLst/>
          </a:prstGeom>
          <a:noFill/>
          <a:ln w="57150">
            <a:solidFill>
              <a:schemeClr val="tx1"/>
            </a:solidFill>
            <a:round/>
            <a:headEnd/>
            <a:tailEnd/>
          </a:ln>
          <a:effectLst/>
        </p:spPr>
        <p:txBody>
          <a:bodyPr/>
          <a:lstStyle/>
          <a:p>
            <a:pPr>
              <a:defRPr/>
            </a:pPr>
            <a:endParaRPr lang="de-DE"/>
          </a:p>
        </p:txBody>
      </p:sp>
      <p:sp>
        <p:nvSpPr>
          <p:cNvPr id="635928" name="Line 24"/>
          <p:cNvSpPr>
            <a:spLocks noChangeShapeType="1"/>
          </p:cNvSpPr>
          <p:nvPr/>
        </p:nvSpPr>
        <p:spPr bwMode="auto">
          <a:xfrm>
            <a:off x="3962400" y="2057400"/>
            <a:ext cx="0" cy="152400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26</a:t>
            </a:fld>
            <a:endParaRPr lang="de-DE"/>
          </a:p>
        </p:txBody>
      </p:sp>
    </p:spTree>
    <p:extLst>
      <p:ext uri="{BB962C8B-B14F-4D97-AF65-F5344CB8AC3E}">
        <p14:creationId xmlns:p14="http://schemas.microsoft.com/office/powerpoint/2010/main" val="3175879685"/>
      </p:ext>
    </p:extLst>
  </p:cSld>
  <p:clrMapOvr>
    <a:masterClrMapping/>
  </p:clrMapOvr>
  <mc:AlternateContent xmlns:mc="http://schemas.openxmlformats.org/markup-compatibility/2006" xmlns:p14="http://schemas.microsoft.com/office/powerpoint/2010/main">
    <mc:Choice Requires="p14">
      <p:transition spd="slow" p14:dur="2000" advTm="11900"/>
    </mc:Choice>
    <mc:Fallback xmlns="">
      <p:transition spd="slow" advTm="119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6982" name="Group 54"/>
          <p:cNvGraphicFramePr>
            <a:graphicFrameLocks noGrp="1"/>
          </p:cNvGraphicFramePr>
          <p:nvPr>
            <p:extLst>
              <p:ext uri="{D42A27DB-BD31-4B8C-83A1-F6EECF244321}">
                <p14:modId xmlns:p14="http://schemas.microsoft.com/office/powerpoint/2010/main" val="4146011888"/>
              </p:ext>
            </p:extLst>
          </p:nvPr>
        </p:nvGraphicFramePr>
        <p:xfrm>
          <a:off x="171450" y="1147763"/>
          <a:ext cx="8569325" cy="4110038"/>
        </p:xfrm>
        <a:graphic>
          <a:graphicData uri="http://schemas.openxmlformats.org/drawingml/2006/table">
            <a:tbl>
              <a:tblPr/>
              <a:tblGrid>
                <a:gridCol w="819150">
                  <a:extLst>
                    <a:ext uri="{9D8B030D-6E8A-4147-A177-3AD203B41FA5}">
                      <a16:colId xmlns:a16="http://schemas.microsoft.com/office/drawing/2014/main" xmlns="" val="20000"/>
                    </a:ext>
                  </a:extLst>
                </a:gridCol>
                <a:gridCol w="2819400">
                  <a:extLst>
                    <a:ext uri="{9D8B030D-6E8A-4147-A177-3AD203B41FA5}">
                      <a16:colId xmlns:a16="http://schemas.microsoft.com/office/drawing/2014/main" xmlns="" val="20001"/>
                    </a:ext>
                  </a:extLst>
                </a:gridCol>
                <a:gridCol w="1577975">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gridCol w="1295400">
                  <a:extLst>
                    <a:ext uri="{9D8B030D-6E8A-4147-A177-3AD203B41FA5}">
                      <a16:colId xmlns:a16="http://schemas.microsoft.com/office/drawing/2014/main" xmlns="" val="20004"/>
                    </a:ext>
                  </a:extLst>
                </a:gridCol>
              </a:tblGrid>
              <a:tr h="8794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Verbindlichkeiten nach KHG </a:t>
                      </a:r>
                      <a:br>
                        <a:rPr kumimoji="0" lang="de-DE" sz="2400" b="0" i="0" u="none" strike="noStrike" cap="none" normalizeH="0" baseline="0" dirty="0">
                          <a:ln>
                            <a:noFill/>
                          </a:ln>
                          <a:solidFill>
                            <a:schemeClr val="tx1"/>
                          </a:solidFill>
                          <a:effectLst/>
                          <a:latin typeface="Tahoma" pitchFamily="34" charset="0"/>
                          <a:cs typeface="Times New Roman" pitchFamily="18" charset="0"/>
                        </a:rPr>
                      </a:br>
                      <a:r>
                        <a:rPr kumimoji="0" lang="de-DE" sz="2400" b="0" i="0" u="none" strike="noStrike" cap="none" normalizeH="0" baseline="0" dirty="0">
                          <a:ln>
                            <a:noFill/>
                          </a:ln>
                          <a:solidFill>
                            <a:schemeClr val="tx1"/>
                          </a:solidFill>
                          <a:effectLst/>
                          <a:latin typeface="Tahoma" pitchFamily="34" charset="0"/>
                          <a:cs typeface="Times New Roman" pitchFamily="18" charset="0"/>
                        </a:rPr>
                        <a:t>(Bestandskonto 350)</a:t>
                      </a: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44563">
                <a:tc gridSpan="2">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cap="flat">
                      <a:noFill/>
                    </a:lnL>
                    <a:lnR>
                      <a:noFill/>
                    </a:lnR>
                    <a:ln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EBK</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a:t>
                      </a:r>
                      <a:r>
                        <a:rPr kumimoji="0" lang="de-DE" sz="2400" b="0" i="0" u="none" strike="noStrike" cap="none" normalizeH="0" baseline="0">
                          <a:ln>
                            <a:noFill/>
                          </a:ln>
                          <a:solidFill>
                            <a:schemeClr val="tx1"/>
                          </a:solidFill>
                          <a:effectLst/>
                          <a:latin typeface="Tahoma" pitchFamily="34" charset="0"/>
                        </a:rPr>
                        <a:t> </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2285999">
                <a:tc gridSpan="2">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cap="flat">
                      <a:noFill/>
                    </a:lnL>
                    <a:lnR>
                      <a:noFill/>
                    </a:lnR>
                    <a:lnT>
                      <a:noFill/>
                    </a:lnT>
                    <a:lnB cap="flat">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Zuführung</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752, Zuführung zu Fördermittel nach dem KHG zu Sonderposten </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36960" name="Line 32"/>
          <p:cNvSpPr>
            <a:spLocks noChangeShapeType="1"/>
          </p:cNvSpPr>
          <p:nvPr/>
        </p:nvSpPr>
        <p:spPr bwMode="auto">
          <a:xfrm>
            <a:off x="152400" y="2057400"/>
            <a:ext cx="8610600" cy="0"/>
          </a:xfrm>
          <a:prstGeom prst="line">
            <a:avLst/>
          </a:prstGeom>
          <a:noFill/>
          <a:ln w="57150">
            <a:solidFill>
              <a:schemeClr val="tx1"/>
            </a:solidFill>
            <a:round/>
            <a:headEnd/>
            <a:tailEnd/>
          </a:ln>
          <a:effectLst/>
        </p:spPr>
        <p:txBody>
          <a:bodyPr/>
          <a:lstStyle/>
          <a:p>
            <a:pPr>
              <a:defRPr/>
            </a:pPr>
            <a:endParaRPr lang="de-DE"/>
          </a:p>
        </p:txBody>
      </p:sp>
      <p:sp>
        <p:nvSpPr>
          <p:cNvPr id="636961" name="Line 33"/>
          <p:cNvSpPr>
            <a:spLocks noChangeShapeType="1"/>
          </p:cNvSpPr>
          <p:nvPr/>
        </p:nvSpPr>
        <p:spPr bwMode="auto">
          <a:xfrm>
            <a:off x="3810000" y="2057400"/>
            <a:ext cx="0" cy="320040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27</a:t>
            </a:fld>
            <a:endParaRPr lang="de-DE"/>
          </a:p>
        </p:txBody>
      </p:sp>
    </p:spTree>
    <p:extLst>
      <p:ext uri="{BB962C8B-B14F-4D97-AF65-F5344CB8AC3E}">
        <p14:creationId xmlns:p14="http://schemas.microsoft.com/office/powerpoint/2010/main" val="4232585876"/>
      </p:ext>
    </p:extLst>
  </p:cSld>
  <p:clrMapOvr>
    <a:masterClrMapping/>
  </p:clrMapOvr>
  <mc:AlternateContent xmlns:mc="http://schemas.openxmlformats.org/markup-compatibility/2006" xmlns:p14="http://schemas.microsoft.com/office/powerpoint/2010/main">
    <mc:Choice Requires="p14">
      <p:transition spd="slow" p14:dur="2000" advTm="14489"/>
    </mc:Choice>
    <mc:Fallback xmlns="">
      <p:transition spd="slow" advTm="1448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8022" name="Group 70"/>
          <p:cNvGraphicFramePr>
            <a:graphicFrameLocks noGrp="1"/>
          </p:cNvGraphicFramePr>
          <p:nvPr>
            <p:extLst>
              <p:ext uri="{D42A27DB-BD31-4B8C-83A1-F6EECF244321}">
                <p14:modId xmlns:p14="http://schemas.microsoft.com/office/powerpoint/2010/main" val="3171025680"/>
              </p:ext>
            </p:extLst>
          </p:nvPr>
        </p:nvGraphicFramePr>
        <p:xfrm>
          <a:off x="171450" y="1147763"/>
          <a:ext cx="8569325" cy="2433828"/>
        </p:xfrm>
        <a:graphic>
          <a:graphicData uri="http://schemas.openxmlformats.org/drawingml/2006/table">
            <a:tbl>
              <a:tblPr/>
              <a:tblGrid>
                <a:gridCol w="1581150">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2339975">
                  <a:extLst>
                    <a:ext uri="{9D8B030D-6E8A-4147-A177-3AD203B41FA5}">
                      <a16:colId xmlns:a16="http://schemas.microsoft.com/office/drawing/2014/main" xmlns="" val="20003"/>
                    </a:ext>
                  </a:extLst>
                </a:gridCol>
                <a:gridCol w="1295400">
                  <a:extLst>
                    <a:ext uri="{9D8B030D-6E8A-4147-A177-3AD203B41FA5}">
                      <a16:colId xmlns:a16="http://schemas.microsoft.com/office/drawing/2014/main" xmlns="" val="20004"/>
                    </a:ext>
                  </a:extLst>
                </a:gridCol>
              </a:tblGrid>
              <a:tr h="87936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14" marB="45714" horzOverflow="overflow">
                    <a:lnL cap="flat">
                      <a:noFill/>
                    </a:lnL>
                    <a:lnR>
                      <a:noFill/>
                    </a:lnR>
                    <a:lnT cap="flat">
                      <a:noFill/>
                    </a:lnT>
                    <a:lnB>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Zuführung zu Fördermitteln nach KHG zu Sonderposten (Erfolgskonto 752) </a:t>
                      </a:r>
                    </a:p>
                  </a:txBody>
                  <a:tcPr marT="45714" marB="45714"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14" marB="45714"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1554277">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Zuführung</a:t>
                      </a:r>
                    </a:p>
                  </a:txBody>
                  <a:tcPr marT="45714" marB="45714"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350, Verbindlich-</a:t>
                      </a:r>
                      <a:r>
                        <a:rPr kumimoji="0" lang="de-DE" sz="2400" b="0" i="0" u="none" strike="noStrike" cap="none" normalizeH="0" baseline="0" dirty="0" err="1">
                          <a:ln>
                            <a:noFill/>
                          </a:ln>
                          <a:solidFill>
                            <a:schemeClr val="tx1"/>
                          </a:solidFill>
                          <a:effectLst/>
                          <a:latin typeface="Tahoma" pitchFamily="34" charset="0"/>
                          <a:cs typeface="Times New Roman" pitchFamily="18" charset="0"/>
                        </a:rPr>
                        <a:t>keiten</a:t>
                      </a:r>
                      <a:r>
                        <a:rPr kumimoji="0" lang="de-DE" sz="2400" b="0" i="0" u="none" strike="noStrike" cap="none" normalizeH="0" baseline="0" dirty="0">
                          <a:ln>
                            <a:noFill/>
                          </a:ln>
                          <a:solidFill>
                            <a:schemeClr val="tx1"/>
                          </a:solidFill>
                          <a:effectLst/>
                          <a:latin typeface="Tahoma" pitchFamily="34" charset="0"/>
                          <a:cs typeface="Times New Roman" pitchFamily="18" charset="0"/>
                        </a:rPr>
                        <a:t> nach dem KHG </a:t>
                      </a:r>
                    </a:p>
                  </a:txBody>
                  <a:tcPr marT="45714" marB="45714"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marT="45714" marB="45714" horzOverflow="overflow">
                    <a:lnL>
                      <a:noFill/>
                    </a:lnL>
                    <a:lnR>
                      <a:noFill/>
                    </a:lnR>
                    <a:lnT>
                      <a:noFill/>
                    </a:lnT>
                    <a:lnB cap="flat">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cs typeface="Times New Roman" pitchFamily="18" charset="0"/>
                      </a:endParaRPr>
                    </a:p>
                  </a:txBody>
                  <a:tcPr marT="45714" marB="45714" horzOverflow="overflow">
                    <a:lnL>
                      <a:noFill/>
                    </a:lnL>
                    <a:lnR cap="flat">
                      <a:noFill/>
                    </a:lnR>
                    <a:lnT>
                      <a:noFill/>
                    </a:lnT>
                    <a:lnB cap="flat">
                      <a:noFill/>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01"/>
                  </a:ext>
                </a:extLst>
              </a:tr>
            </a:tbl>
          </a:graphicData>
        </a:graphic>
      </p:graphicFrame>
      <p:sp>
        <p:nvSpPr>
          <p:cNvPr id="637976" name="Line 24"/>
          <p:cNvSpPr>
            <a:spLocks noChangeShapeType="1"/>
          </p:cNvSpPr>
          <p:nvPr/>
        </p:nvSpPr>
        <p:spPr bwMode="auto">
          <a:xfrm>
            <a:off x="152400" y="2057400"/>
            <a:ext cx="8610600" cy="0"/>
          </a:xfrm>
          <a:prstGeom prst="line">
            <a:avLst/>
          </a:prstGeom>
          <a:noFill/>
          <a:ln w="57150">
            <a:solidFill>
              <a:schemeClr val="tx1"/>
            </a:solidFill>
            <a:round/>
            <a:headEnd/>
            <a:tailEnd/>
          </a:ln>
          <a:effectLst/>
        </p:spPr>
        <p:txBody>
          <a:bodyPr/>
          <a:lstStyle/>
          <a:p>
            <a:pPr>
              <a:defRPr/>
            </a:pPr>
            <a:endParaRPr lang="de-DE"/>
          </a:p>
        </p:txBody>
      </p:sp>
      <p:sp>
        <p:nvSpPr>
          <p:cNvPr id="637977" name="Line 25"/>
          <p:cNvSpPr>
            <a:spLocks noChangeShapeType="1"/>
          </p:cNvSpPr>
          <p:nvPr/>
        </p:nvSpPr>
        <p:spPr bwMode="auto">
          <a:xfrm>
            <a:off x="5105400" y="2057400"/>
            <a:ext cx="0" cy="152400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28</a:t>
            </a:fld>
            <a:endParaRPr lang="de-DE"/>
          </a:p>
        </p:txBody>
      </p:sp>
    </p:spTree>
    <p:extLst>
      <p:ext uri="{BB962C8B-B14F-4D97-AF65-F5344CB8AC3E}">
        <p14:creationId xmlns:p14="http://schemas.microsoft.com/office/powerpoint/2010/main" val="1753195535"/>
      </p:ext>
    </p:extLst>
  </p:cSld>
  <p:clrMapOvr>
    <a:masterClrMapping/>
  </p:clrMapOvr>
  <mc:AlternateContent xmlns:mc="http://schemas.openxmlformats.org/markup-compatibility/2006" xmlns:p14="http://schemas.microsoft.com/office/powerpoint/2010/main">
    <mc:Choice Requires="p14">
      <p:transition spd="slow" p14:dur="2000" advTm="16299"/>
    </mc:Choice>
    <mc:Fallback xmlns="">
      <p:transition spd="slow" advTm="16299"/>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p:txBody>
          <a:bodyPr/>
          <a:lstStyle/>
          <a:p>
            <a:pPr eaLnBrk="1" hangingPunct="1">
              <a:defRPr/>
            </a:pPr>
            <a:r>
              <a:rPr lang="de-DE" dirty="0"/>
              <a:t>Abschluss auf GuV </a:t>
            </a:r>
          </a:p>
        </p:txBody>
      </p:sp>
      <p:graphicFrame>
        <p:nvGraphicFramePr>
          <p:cNvPr id="639099" name="Group 123"/>
          <p:cNvGraphicFramePr>
            <a:graphicFrameLocks noGrp="1"/>
          </p:cNvGraphicFramePr>
          <p:nvPr>
            <p:ph type="tbl" idx="1"/>
            <p:extLst>
              <p:ext uri="{D42A27DB-BD31-4B8C-83A1-F6EECF244321}">
                <p14:modId xmlns:p14="http://schemas.microsoft.com/office/powerpoint/2010/main" val="2399404779"/>
              </p:ext>
            </p:extLst>
          </p:nvPr>
        </p:nvGraphicFramePr>
        <p:xfrm>
          <a:off x="76200" y="1828800"/>
          <a:ext cx="9058275" cy="2743200"/>
        </p:xfrm>
        <a:graphic>
          <a:graphicData uri="http://schemas.openxmlformats.org/drawingml/2006/table">
            <a:tbl>
              <a:tblPr/>
              <a:tblGrid>
                <a:gridCol w="1330325">
                  <a:extLst>
                    <a:ext uri="{9D8B030D-6E8A-4147-A177-3AD203B41FA5}">
                      <a16:colId xmlns:a16="http://schemas.microsoft.com/office/drawing/2014/main" xmlns="" val="20000"/>
                    </a:ext>
                  </a:extLst>
                </a:gridCol>
                <a:gridCol w="224631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330325">
                  <a:extLst>
                    <a:ext uri="{9D8B030D-6E8A-4147-A177-3AD203B41FA5}">
                      <a16:colId xmlns:a16="http://schemas.microsoft.com/office/drawing/2014/main" xmlns="" val="20003"/>
                    </a:ext>
                  </a:extLst>
                </a:gridCol>
                <a:gridCol w="1560512">
                  <a:extLst>
                    <a:ext uri="{9D8B030D-6E8A-4147-A177-3AD203B41FA5}">
                      <a16:colId xmlns:a16="http://schemas.microsoft.com/office/drawing/2014/main" xmlns="" val="20004"/>
                    </a:ext>
                  </a:extLst>
                </a:gridCol>
                <a:gridCol w="1371600">
                  <a:extLst>
                    <a:ext uri="{9D8B030D-6E8A-4147-A177-3AD203B41FA5}">
                      <a16:colId xmlns:a16="http://schemas.microsoft.com/office/drawing/2014/main" xmlns="" val="20005"/>
                    </a:ext>
                  </a:extLst>
                </a:gridCol>
              </a:tblGrid>
              <a:tr h="533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(Aufwendungen)</a:t>
                      </a: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GuV</a:t>
                      </a: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(Erträge)</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12350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cs typeface="Times New Roman" pitchFamily="18" charset="0"/>
                        </a:rPr>
                        <a:t>Ab-</a:t>
                      </a:r>
                      <a:br>
                        <a:rPr kumimoji="0" lang="de-DE" sz="2200" b="0" i="0" u="none" strike="noStrike" cap="none" normalizeH="0" baseline="0" dirty="0">
                          <a:ln>
                            <a:noFill/>
                          </a:ln>
                          <a:solidFill>
                            <a:schemeClr val="tx1"/>
                          </a:solidFill>
                          <a:effectLst/>
                          <a:latin typeface="Tahoma" pitchFamily="34" charset="0"/>
                          <a:cs typeface="Times New Roman" pitchFamily="18" charset="0"/>
                        </a:rPr>
                      </a:br>
                      <a:r>
                        <a:rPr kumimoji="0" lang="de-DE" sz="2200" b="0" i="0" u="none" strike="noStrike" cap="none" normalizeH="0" baseline="0" dirty="0">
                          <a:ln>
                            <a:noFill/>
                          </a:ln>
                          <a:solidFill>
                            <a:schemeClr val="tx1"/>
                          </a:solidFill>
                          <a:effectLst/>
                          <a:latin typeface="Tahoma" pitchFamily="34" charset="0"/>
                          <a:cs typeface="Times New Roman" pitchFamily="18" charset="0"/>
                        </a:rPr>
                        <a:t>schluss-</a:t>
                      </a:r>
                      <a:br>
                        <a:rPr kumimoji="0" lang="de-DE" sz="2200" b="0" i="0" u="none" strike="noStrike" cap="none" normalizeH="0" baseline="0" dirty="0">
                          <a:ln>
                            <a:noFill/>
                          </a:ln>
                          <a:solidFill>
                            <a:schemeClr val="tx1"/>
                          </a:solidFill>
                          <a:effectLst/>
                          <a:latin typeface="Tahoma" pitchFamily="34" charset="0"/>
                          <a:cs typeface="Times New Roman" pitchFamily="18" charset="0"/>
                        </a:rPr>
                      </a:br>
                      <a:r>
                        <a:rPr kumimoji="0" lang="de-DE" sz="2200" b="0" i="0" u="none" strike="noStrike" cap="none" normalizeH="0" baseline="0" dirty="0" err="1">
                          <a:ln>
                            <a:noFill/>
                          </a:ln>
                          <a:solidFill>
                            <a:schemeClr val="tx1"/>
                          </a:solidFill>
                          <a:effectLst/>
                          <a:latin typeface="Tahoma" pitchFamily="34" charset="0"/>
                          <a:cs typeface="Times New Roman" pitchFamily="18" charset="0"/>
                        </a:rPr>
                        <a:t>buchung</a:t>
                      </a:r>
                      <a:r>
                        <a:rPr kumimoji="0" lang="de-DE" sz="2200" b="0" i="0" u="none" strike="noStrike" cap="none" normalizeH="0" baseline="0" dirty="0">
                          <a:ln>
                            <a:noFill/>
                          </a:ln>
                          <a:solidFill>
                            <a:schemeClr val="tx1"/>
                          </a:solidFill>
                          <a:effectLst/>
                          <a:latin typeface="Tahoma" pitchFamily="34" charset="0"/>
                        </a:rPr>
                        <a:t> </a:t>
                      </a:r>
                    </a:p>
                  </a:txBody>
                  <a:tcPr horzOverflow="overflow">
                    <a:lnL cap="flat">
                      <a:noFill/>
                    </a:lnL>
                    <a:lnR>
                      <a:noFill/>
                    </a:lnR>
                    <a:lnT>
                      <a:noFill/>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cs typeface="Times New Roman" pitchFamily="18" charset="0"/>
                        </a:rPr>
                        <a:t>Zuführung zu Fördermitteln nach KHG zu Sonderposten (Erfolgskonto 752)</a:t>
                      </a:r>
                      <a:r>
                        <a:rPr kumimoji="0" lang="de-DE" sz="2200" b="0" i="0" u="none" strike="noStrike" cap="none" normalizeH="0" baseline="0" dirty="0">
                          <a:ln>
                            <a:noFill/>
                          </a:ln>
                          <a:solidFill>
                            <a:schemeClr val="tx1"/>
                          </a:solidFill>
                          <a:effectLst/>
                          <a:latin typeface="Tahoma" pitchFamily="34" charset="0"/>
                        </a:rPr>
                        <a:t> </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100.000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cs typeface="Times New Roman" pitchFamily="18" charset="0"/>
                        </a:rPr>
                        <a:t>Ab-</a:t>
                      </a:r>
                      <a:br>
                        <a:rPr kumimoji="0" lang="de-DE" sz="2200" b="0" i="0" u="none" strike="noStrike" cap="none" normalizeH="0" baseline="0" dirty="0">
                          <a:ln>
                            <a:noFill/>
                          </a:ln>
                          <a:solidFill>
                            <a:schemeClr val="tx1"/>
                          </a:solidFill>
                          <a:effectLst/>
                          <a:latin typeface="Tahoma" pitchFamily="34" charset="0"/>
                          <a:cs typeface="Times New Roman" pitchFamily="18" charset="0"/>
                        </a:rPr>
                      </a:br>
                      <a:r>
                        <a:rPr kumimoji="0" lang="de-DE" sz="2200" b="0" i="0" u="none" strike="noStrike" cap="none" normalizeH="0" baseline="0" dirty="0">
                          <a:ln>
                            <a:noFill/>
                          </a:ln>
                          <a:solidFill>
                            <a:schemeClr val="tx1"/>
                          </a:solidFill>
                          <a:effectLst/>
                          <a:latin typeface="Tahoma" pitchFamily="34" charset="0"/>
                          <a:cs typeface="Times New Roman" pitchFamily="18" charset="0"/>
                        </a:rPr>
                        <a:t>schluss-</a:t>
                      </a:r>
                      <a:br>
                        <a:rPr kumimoji="0" lang="de-DE" sz="2200" b="0" i="0" u="none" strike="noStrike" cap="none" normalizeH="0" baseline="0" dirty="0">
                          <a:ln>
                            <a:noFill/>
                          </a:ln>
                          <a:solidFill>
                            <a:schemeClr val="tx1"/>
                          </a:solidFill>
                          <a:effectLst/>
                          <a:latin typeface="Tahoma" pitchFamily="34" charset="0"/>
                          <a:cs typeface="Times New Roman" pitchFamily="18" charset="0"/>
                        </a:rPr>
                      </a:br>
                      <a:r>
                        <a:rPr kumimoji="0" lang="de-DE" sz="2200" b="0" i="0" u="none" strike="noStrike" cap="none" normalizeH="0" baseline="0" dirty="0" err="1">
                          <a:ln>
                            <a:noFill/>
                          </a:ln>
                          <a:solidFill>
                            <a:schemeClr val="tx1"/>
                          </a:solidFill>
                          <a:effectLst/>
                          <a:latin typeface="Tahoma" pitchFamily="34" charset="0"/>
                          <a:cs typeface="Times New Roman" pitchFamily="18" charset="0"/>
                        </a:rPr>
                        <a:t>buchung</a:t>
                      </a:r>
                      <a:r>
                        <a:rPr kumimoji="0" lang="de-DE" sz="2200" b="0" i="0" u="none" strike="noStrike" cap="none" normalizeH="0" baseline="0" dirty="0">
                          <a:ln>
                            <a:noFill/>
                          </a:ln>
                          <a:solidFill>
                            <a:schemeClr val="tx1"/>
                          </a:solidFill>
                          <a:effectLst/>
                          <a:latin typeface="Tahoma" pitchFamily="34" charset="0"/>
                        </a:rPr>
                        <a:t> </a:t>
                      </a:r>
                    </a:p>
                  </a:txBody>
                  <a:tcPr horzOverflow="overflow">
                    <a:lnL>
                      <a:noFill/>
                    </a:lnL>
                    <a:lnR>
                      <a:noFill/>
                    </a:lnR>
                    <a:lnT>
                      <a:noFill/>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cs typeface="Times New Roman" pitchFamily="18" charset="0"/>
                        </a:rPr>
                        <a:t>Fördermit-</a:t>
                      </a:r>
                      <a:r>
                        <a:rPr kumimoji="0" lang="de-DE" sz="2200" b="0" i="0" u="none" strike="noStrike" cap="none" normalizeH="0" baseline="0" dirty="0" err="1">
                          <a:ln>
                            <a:noFill/>
                          </a:ln>
                          <a:solidFill>
                            <a:schemeClr val="tx1"/>
                          </a:solidFill>
                          <a:effectLst/>
                          <a:latin typeface="Tahoma" pitchFamily="34" charset="0"/>
                          <a:cs typeface="Times New Roman" pitchFamily="18" charset="0"/>
                        </a:rPr>
                        <a:t>tel</a:t>
                      </a:r>
                      <a:r>
                        <a:rPr kumimoji="0" lang="de-DE" sz="2200" b="0" i="0" u="none" strike="noStrike" cap="none" normalizeH="0" baseline="0" dirty="0">
                          <a:ln>
                            <a:noFill/>
                          </a:ln>
                          <a:solidFill>
                            <a:schemeClr val="tx1"/>
                          </a:solidFill>
                          <a:effectLst/>
                          <a:latin typeface="Tahoma" pitchFamily="34" charset="0"/>
                          <a:cs typeface="Times New Roman" pitchFamily="18" charset="0"/>
                        </a:rPr>
                        <a:t>, die zu passiveren sind (Erfolgs-konto 460)</a:t>
                      </a:r>
                      <a:r>
                        <a:rPr kumimoji="0" lang="de-DE" sz="2200" b="0" i="0" u="none" strike="noStrike" cap="none" normalizeH="0" baseline="0" dirty="0">
                          <a:ln>
                            <a:noFill/>
                          </a:ln>
                          <a:solidFill>
                            <a:schemeClr val="tx1"/>
                          </a:solidFill>
                          <a:effectLst/>
                          <a:latin typeface="Tahoma" pitchFamily="34" charset="0"/>
                        </a:rPr>
                        <a:t> </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100.000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97472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cap="flat">
                      <a:noFill/>
                    </a:lnL>
                    <a:lnR>
                      <a:noFill/>
                    </a:lnR>
                    <a:lnT>
                      <a:noFill/>
                    </a:lnT>
                    <a:lnB cap="flat">
                      <a:noFill/>
                    </a:lnB>
                    <a:lnTlToBr>
                      <a:noFill/>
                    </a:lnTlToBr>
                    <a:lnBlToTr>
                      <a:noFill/>
                    </a:lnBlToTr>
                    <a:noFill/>
                  </a:tcPr>
                </a:tc>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39069" name="Line 93"/>
          <p:cNvSpPr>
            <a:spLocks noChangeShapeType="1"/>
          </p:cNvSpPr>
          <p:nvPr/>
        </p:nvSpPr>
        <p:spPr bwMode="auto">
          <a:xfrm>
            <a:off x="76200" y="2362200"/>
            <a:ext cx="9067800" cy="0"/>
          </a:xfrm>
          <a:prstGeom prst="line">
            <a:avLst/>
          </a:prstGeom>
          <a:noFill/>
          <a:ln w="57150">
            <a:solidFill>
              <a:schemeClr val="tx1"/>
            </a:solidFill>
            <a:round/>
            <a:headEnd/>
            <a:tailEnd/>
          </a:ln>
          <a:effectLst/>
        </p:spPr>
        <p:txBody>
          <a:bodyPr/>
          <a:lstStyle/>
          <a:p>
            <a:pPr>
              <a:defRPr/>
            </a:pPr>
            <a:endParaRPr lang="de-DE"/>
          </a:p>
        </p:txBody>
      </p:sp>
      <p:sp>
        <p:nvSpPr>
          <p:cNvPr id="639070" name="Line 94"/>
          <p:cNvSpPr>
            <a:spLocks noChangeShapeType="1"/>
          </p:cNvSpPr>
          <p:nvPr/>
        </p:nvSpPr>
        <p:spPr bwMode="auto">
          <a:xfrm>
            <a:off x="4876800" y="2362200"/>
            <a:ext cx="0" cy="2209800"/>
          </a:xfrm>
          <a:prstGeom prst="line">
            <a:avLst/>
          </a:prstGeom>
          <a:noFill/>
          <a:ln w="57150">
            <a:solidFill>
              <a:schemeClr val="tx1"/>
            </a:solidFill>
            <a:round/>
            <a:headEnd/>
            <a:tailEnd/>
          </a:ln>
          <a:effectLst/>
        </p:spPr>
        <p:txBody>
          <a:bodyPr/>
          <a:lstStyle/>
          <a:p>
            <a:pPr>
              <a:defRPr/>
            </a:pPr>
            <a:endParaRPr lang="de-DE"/>
          </a:p>
        </p:txBody>
      </p:sp>
      <p:sp>
        <p:nvSpPr>
          <p:cNvPr id="118805" name="Text Box 124"/>
          <p:cNvSpPr txBox="1">
            <a:spLocks noChangeArrowheads="1"/>
          </p:cNvSpPr>
          <p:nvPr/>
        </p:nvSpPr>
        <p:spPr bwMode="auto">
          <a:xfrm>
            <a:off x="4953000" y="5029200"/>
            <a:ext cx="2438400" cy="5334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sz="2400" b="1" dirty="0">
                <a:solidFill>
                  <a:srgbClr val="FF0000"/>
                </a:solidFill>
                <a:effectLst/>
                <a:latin typeface="Times New Roman" pitchFamily="18" charset="0"/>
              </a:rPr>
              <a:t>Neutralisierung</a:t>
            </a:r>
          </a:p>
        </p:txBody>
      </p:sp>
      <p:sp>
        <p:nvSpPr>
          <p:cNvPr id="639102" name="Line 126"/>
          <p:cNvSpPr>
            <a:spLocks noChangeShapeType="1"/>
          </p:cNvSpPr>
          <p:nvPr/>
        </p:nvSpPr>
        <p:spPr bwMode="auto">
          <a:xfrm flipV="1">
            <a:off x="4191000" y="2743200"/>
            <a:ext cx="0" cy="2057400"/>
          </a:xfrm>
          <a:prstGeom prst="line">
            <a:avLst/>
          </a:prstGeom>
          <a:noFill/>
          <a:ln w="57150">
            <a:solidFill>
              <a:srgbClr val="FF0000"/>
            </a:solidFill>
            <a:round/>
            <a:headEnd/>
            <a:tailEnd type="triangle" w="med" len="med"/>
          </a:ln>
          <a:effectLst/>
        </p:spPr>
        <p:txBody>
          <a:bodyPr/>
          <a:lstStyle/>
          <a:p>
            <a:pPr>
              <a:defRPr/>
            </a:pPr>
            <a:endParaRPr lang="de-DE"/>
          </a:p>
        </p:txBody>
      </p:sp>
      <p:sp>
        <p:nvSpPr>
          <p:cNvPr id="639103" name="Line 127"/>
          <p:cNvSpPr>
            <a:spLocks noChangeShapeType="1"/>
          </p:cNvSpPr>
          <p:nvPr/>
        </p:nvSpPr>
        <p:spPr bwMode="auto">
          <a:xfrm>
            <a:off x="4191000" y="4800600"/>
            <a:ext cx="4191000" cy="0"/>
          </a:xfrm>
          <a:prstGeom prst="line">
            <a:avLst/>
          </a:prstGeom>
          <a:noFill/>
          <a:ln w="57150">
            <a:solidFill>
              <a:srgbClr val="FF0000"/>
            </a:solidFill>
            <a:round/>
            <a:headEnd/>
            <a:tailEnd/>
          </a:ln>
          <a:effectLst/>
        </p:spPr>
        <p:txBody>
          <a:bodyPr/>
          <a:lstStyle/>
          <a:p>
            <a:pPr>
              <a:defRPr/>
            </a:pPr>
            <a:endParaRPr lang="de-DE"/>
          </a:p>
        </p:txBody>
      </p:sp>
      <p:sp>
        <p:nvSpPr>
          <p:cNvPr id="639104" name="Line 128"/>
          <p:cNvSpPr>
            <a:spLocks noChangeShapeType="1"/>
          </p:cNvSpPr>
          <p:nvPr/>
        </p:nvSpPr>
        <p:spPr bwMode="auto">
          <a:xfrm flipV="1">
            <a:off x="8382000" y="2743200"/>
            <a:ext cx="0" cy="2057400"/>
          </a:xfrm>
          <a:prstGeom prst="line">
            <a:avLst/>
          </a:prstGeom>
          <a:noFill/>
          <a:ln w="57150">
            <a:solidFill>
              <a:srgbClr val="FF0000"/>
            </a:solidFill>
            <a:round/>
            <a:headEnd/>
            <a:tailEnd type="triangle" w="med" len="med"/>
          </a:ln>
          <a:effectLst/>
        </p:spPr>
        <p:txBody>
          <a:bodyPr/>
          <a:lstStyle/>
          <a:p>
            <a:pPr>
              <a:defRPr/>
            </a:pPr>
            <a:endParaRPr lang="de-DE"/>
          </a:p>
        </p:txBody>
      </p:sp>
      <p:sp>
        <p:nvSpPr>
          <p:cNvPr id="3" name="Foliennummernplatzhalter 2">
            <a:extLst>
              <a:ext uri="{FF2B5EF4-FFF2-40B4-BE49-F238E27FC236}">
                <a16:creationId xmlns:a16="http://schemas.microsoft.com/office/drawing/2014/main" xmlns="" id="{E0243C5E-C7E2-4BC1-AFD0-A8C1DFBFF42D}"/>
              </a:ext>
            </a:extLst>
          </p:cNvPr>
          <p:cNvSpPr>
            <a:spLocks noGrp="1"/>
          </p:cNvSpPr>
          <p:nvPr>
            <p:ph type="sldNum" sz="quarter" idx="12"/>
          </p:nvPr>
        </p:nvSpPr>
        <p:spPr/>
        <p:txBody>
          <a:bodyPr/>
          <a:lstStyle/>
          <a:p>
            <a:fld id="{372817A5-82A8-4669-B4D0-C2D67780DFD0}" type="slidenum">
              <a:rPr lang="de-DE" smtClean="0"/>
              <a:t>29</a:t>
            </a:fld>
            <a:endParaRPr lang="de-DE"/>
          </a:p>
        </p:txBody>
      </p:sp>
    </p:spTree>
    <p:extLst>
      <p:ext uri="{BB962C8B-B14F-4D97-AF65-F5344CB8AC3E}">
        <p14:creationId xmlns:p14="http://schemas.microsoft.com/office/powerpoint/2010/main" val="3074954472"/>
      </p:ext>
    </p:extLst>
  </p:cSld>
  <p:clrMapOvr>
    <a:masterClrMapping/>
  </p:clrMapOvr>
  <mc:AlternateContent xmlns:mc="http://schemas.openxmlformats.org/markup-compatibility/2006" xmlns:p14="http://schemas.microsoft.com/office/powerpoint/2010/main">
    <mc:Choice Requires="p14">
      <p:transition spd="slow" p14:dur="2000" advTm="19782"/>
    </mc:Choice>
    <mc:Fallback xmlns="">
      <p:transition spd="slow" advTm="197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8818" name="Rectangle 2"/>
          <p:cNvSpPr>
            <a:spLocks noGrp="1" noChangeArrowheads="1"/>
          </p:cNvSpPr>
          <p:nvPr>
            <p:ph type="title"/>
          </p:nvPr>
        </p:nvSpPr>
        <p:spPr/>
        <p:txBody>
          <a:bodyPr/>
          <a:lstStyle/>
          <a:p>
            <a:pPr eaLnBrk="1" hangingPunct="1">
              <a:defRPr/>
            </a:pPr>
            <a:r>
              <a:rPr lang="de-DE" dirty="0"/>
              <a:t>2.2.3 Sonderposten</a:t>
            </a:r>
          </a:p>
        </p:txBody>
      </p:sp>
      <p:sp>
        <p:nvSpPr>
          <p:cNvPr id="1698819" name="Rectangle 3"/>
          <p:cNvSpPr>
            <a:spLocks noGrp="1" noChangeArrowheads="1"/>
          </p:cNvSpPr>
          <p:nvPr>
            <p:ph type="body" idx="1"/>
          </p:nvPr>
        </p:nvSpPr>
        <p:spPr/>
        <p:txBody>
          <a:bodyPr/>
          <a:lstStyle/>
          <a:p>
            <a:pPr eaLnBrk="1" hangingPunct="1">
              <a:defRPr/>
            </a:pPr>
            <a:r>
              <a:rPr lang="de-DE"/>
              <a:t>Grundsatz: Bilanz und GuV richten sich nach HGB</a:t>
            </a:r>
          </a:p>
          <a:p>
            <a:pPr eaLnBrk="1" hangingPunct="1">
              <a:defRPr/>
            </a:pPr>
            <a:r>
              <a:rPr lang="de-DE"/>
              <a:t>Sonderposten: Krankenhausspezifische Posten, insb. auf Grundlage des KHG 1972 (Umstellung auf duale Finanzierung)</a:t>
            </a:r>
          </a:p>
        </p:txBody>
      </p:sp>
      <p:sp>
        <p:nvSpPr>
          <p:cNvPr id="2" name="Foliennummernplatzhalter 1"/>
          <p:cNvSpPr>
            <a:spLocks noGrp="1"/>
          </p:cNvSpPr>
          <p:nvPr>
            <p:ph type="sldNum" sz="quarter" idx="12"/>
          </p:nvPr>
        </p:nvSpPr>
        <p:spPr/>
        <p:txBody>
          <a:bodyPr/>
          <a:lstStyle/>
          <a:p>
            <a:fld id="{372817A5-82A8-4669-B4D0-C2D67780DFD0}" type="slidenum">
              <a:rPr lang="de-DE" smtClean="0"/>
              <a:t>3</a:t>
            </a:fld>
            <a:endParaRPr lang="de-DE" dirty="0"/>
          </a:p>
        </p:txBody>
      </p:sp>
    </p:spTree>
    <p:extLst>
      <p:ext uri="{BB962C8B-B14F-4D97-AF65-F5344CB8AC3E}">
        <p14:creationId xmlns:p14="http://schemas.microsoft.com/office/powerpoint/2010/main" val="3192779493"/>
      </p:ext>
    </p:extLst>
  </p:cSld>
  <p:clrMapOvr>
    <a:masterClrMapping/>
  </p:clrMapOvr>
  <mc:AlternateContent xmlns:mc="http://schemas.openxmlformats.org/markup-compatibility/2006" xmlns:p14="http://schemas.microsoft.com/office/powerpoint/2010/main">
    <mc:Choice Requires="p14">
      <p:transition spd="slow" p14:dur="2000" advTm="22342"/>
    </mc:Choice>
    <mc:Fallback xmlns="">
      <p:transition spd="slow" advTm="22342"/>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586" name="Rectangle 2"/>
          <p:cNvSpPr>
            <a:spLocks noGrp="1" noChangeArrowheads="1"/>
          </p:cNvSpPr>
          <p:nvPr>
            <p:ph type="title"/>
          </p:nvPr>
        </p:nvSpPr>
        <p:spPr/>
        <p:txBody>
          <a:bodyPr/>
          <a:lstStyle/>
          <a:p>
            <a:pPr eaLnBrk="1" hangingPunct="1">
              <a:defRPr/>
            </a:pPr>
            <a:r>
              <a:rPr lang="de-DE" dirty="0"/>
              <a:t>Eingang der Fördermittel</a:t>
            </a:r>
          </a:p>
        </p:txBody>
      </p:sp>
      <p:sp>
        <p:nvSpPr>
          <p:cNvPr id="1731587" name="Rectangle 3"/>
          <p:cNvSpPr>
            <a:spLocks noGrp="1" noChangeArrowheads="1"/>
          </p:cNvSpPr>
          <p:nvPr>
            <p:ph type="body" idx="1"/>
          </p:nvPr>
        </p:nvSpPr>
        <p:spPr/>
        <p:txBody>
          <a:bodyPr/>
          <a:lstStyle/>
          <a:p>
            <a:pPr eaLnBrk="1" hangingPunct="1">
              <a:defRPr/>
            </a:pPr>
            <a:r>
              <a:rPr lang="de-DE"/>
              <a:t>Inhalt: Förderbetrag kommt (teilweise) auf Bankkonto an</a:t>
            </a:r>
          </a:p>
          <a:p>
            <a:pPr eaLnBrk="1" hangingPunct="1">
              <a:defRPr/>
            </a:pPr>
            <a:r>
              <a:rPr lang="de-DE"/>
              <a:t>Buchungssatz:</a:t>
            </a:r>
          </a:p>
          <a:p>
            <a:pPr lvl="1" eaLnBrk="1" hangingPunct="1">
              <a:defRPr/>
            </a:pPr>
            <a:r>
              <a:rPr lang="de-DE"/>
              <a:t>Bank an Forderungen nach KHG</a:t>
            </a:r>
          </a:p>
        </p:txBody>
      </p:sp>
      <p:sp>
        <p:nvSpPr>
          <p:cNvPr id="2" name="Foliennummernplatzhalter 1"/>
          <p:cNvSpPr>
            <a:spLocks noGrp="1"/>
          </p:cNvSpPr>
          <p:nvPr>
            <p:ph type="sldNum" sz="quarter" idx="12"/>
          </p:nvPr>
        </p:nvSpPr>
        <p:spPr/>
        <p:txBody>
          <a:bodyPr/>
          <a:lstStyle/>
          <a:p>
            <a:fld id="{372817A5-82A8-4669-B4D0-C2D67780DFD0}" type="slidenum">
              <a:rPr lang="de-DE" smtClean="0"/>
              <a:t>30</a:t>
            </a:fld>
            <a:endParaRPr lang="de-DE"/>
          </a:p>
        </p:txBody>
      </p:sp>
    </p:spTree>
    <p:extLst>
      <p:ext uri="{BB962C8B-B14F-4D97-AF65-F5344CB8AC3E}">
        <p14:creationId xmlns:p14="http://schemas.microsoft.com/office/powerpoint/2010/main" val="3587934273"/>
      </p:ext>
    </p:extLst>
  </p:cSld>
  <p:clrMapOvr>
    <a:masterClrMapping/>
  </p:clrMapOvr>
  <mc:AlternateContent xmlns:mc="http://schemas.openxmlformats.org/markup-compatibility/2006" xmlns:p14="http://schemas.microsoft.com/office/powerpoint/2010/main">
    <mc:Choice Requires="p14">
      <p:transition spd="slow" p14:dur="2000" advTm="19287"/>
    </mc:Choice>
    <mc:Fallback xmlns="">
      <p:transition spd="slow" advTm="19287"/>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pPr eaLnBrk="1" hangingPunct="1">
              <a:defRPr/>
            </a:pPr>
            <a:r>
              <a:rPr lang="de-DE" dirty="0"/>
              <a:t>Eingang der Fördermittel</a:t>
            </a:r>
          </a:p>
        </p:txBody>
      </p:sp>
      <p:graphicFrame>
        <p:nvGraphicFramePr>
          <p:cNvPr id="640100" name="Group 100"/>
          <p:cNvGraphicFramePr>
            <a:graphicFrameLocks noGrp="1"/>
          </p:cNvGraphicFramePr>
          <p:nvPr>
            <p:ph type="tbl" idx="1"/>
            <p:extLst>
              <p:ext uri="{D42A27DB-BD31-4B8C-83A1-F6EECF244321}">
                <p14:modId xmlns:p14="http://schemas.microsoft.com/office/powerpoint/2010/main" val="1197738578"/>
              </p:ext>
            </p:extLst>
          </p:nvPr>
        </p:nvGraphicFramePr>
        <p:xfrm>
          <a:off x="152400" y="2182813"/>
          <a:ext cx="8534400" cy="3306903"/>
        </p:xfrm>
        <a:graphic>
          <a:graphicData uri="http://schemas.openxmlformats.org/drawingml/2006/table">
            <a:tbl>
              <a:tblPr/>
              <a:tblGrid>
                <a:gridCol w="1071563">
                  <a:extLst>
                    <a:ext uri="{9D8B030D-6E8A-4147-A177-3AD203B41FA5}">
                      <a16:colId xmlns:a16="http://schemas.microsoft.com/office/drawing/2014/main" xmlns="" val="20000"/>
                    </a:ext>
                  </a:extLst>
                </a:gridCol>
                <a:gridCol w="1976437">
                  <a:extLst>
                    <a:ext uri="{9D8B030D-6E8A-4147-A177-3AD203B41FA5}">
                      <a16:colId xmlns:a16="http://schemas.microsoft.com/office/drawing/2014/main" xmlns="" val="20001"/>
                    </a:ext>
                  </a:extLst>
                </a:gridCol>
                <a:gridCol w="1443038">
                  <a:extLst>
                    <a:ext uri="{9D8B030D-6E8A-4147-A177-3AD203B41FA5}">
                      <a16:colId xmlns:a16="http://schemas.microsoft.com/office/drawing/2014/main" xmlns="" val="20002"/>
                    </a:ext>
                  </a:extLst>
                </a:gridCol>
                <a:gridCol w="1604962">
                  <a:extLst>
                    <a:ext uri="{9D8B030D-6E8A-4147-A177-3AD203B41FA5}">
                      <a16:colId xmlns:a16="http://schemas.microsoft.com/office/drawing/2014/main" xmlns="" val="20003"/>
                    </a:ext>
                  </a:extLst>
                </a:gridCol>
                <a:gridCol w="922338">
                  <a:extLst>
                    <a:ext uri="{9D8B030D-6E8A-4147-A177-3AD203B41FA5}">
                      <a16:colId xmlns:a16="http://schemas.microsoft.com/office/drawing/2014/main" xmlns="" val="20004"/>
                    </a:ext>
                  </a:extLst>
                </a:gridCol>
                <a:gridCol w="1516062">
                  <a:extLst>
                    <a:ext uri="{9D8B030D-6E8A-4147-A177-3AD203B41FA5}">
                      <a16:colId xmlns:a16="http://schemas.microsoft.com/office/drawing/2014/main" xmlns="" val="20005"/>
                    </a:ext>
                  </a:extLst>
                </a:gridCol>
              </a:tblGrid>
              <a:tr h="838119">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16" marB="45716"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Forderungen nach KHG</a:t>
                      </a: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16" marB="4571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312">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16" marB="4571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EBK</a:t>
                      </a:r>
                    </a:p>
                  </a:txBody>
                  <a:tcPr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a:t>
                      </a:r>
                      <a:r>
                        <a:rPr kumimoji="0" lang="de-DE" sz="2400" b="0" i="0" u="none" strike="noStrike" cap="none" normalizeH="0" baseline="0" dirty="0">
                          <a:ln>
                            <a:noFill/>
                          </a:ln>
                          <a:solidFill>
                            <a:schemeClr val="tx1"/>
                          </a:solidFill>
                          <a:effectLst/>
                          <a:latin typeface="Tahoma" pitchFamily="34" charset="0"/>
                        </a:rPr>
                        <a:t> </a:t>
                      </a:r>
                    </a:p>
                  </a:txBody>
                  <a:tcPr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Bezahlung</a:t>
                      </a:r>
                      <a:r>
                        <a:rPr kumimoji="0" lang="de-DE" sz="2400" b="0" i="0" u="none" strike="noStrike" cap="none" normalizeH="0" baseline="0">
                          <a:ln>
                            <a:noFill/>
                          </a:ln>
                          <a:solidFill>
                            <a:schemeClr val="tx1"/>
                          </a:solidFill>
                          <a:effectLst/>
                          <a:latin typeface="Tahoma" pitchFamily="34" charset="0"/>
                        </a:rPr>
                        <a:t> </a:t>
                      </a:r>
                    </a:p>
                  </a:txBody>
                  <a:tcPr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13, Bank</a:t>
                      </a:r>
                      <a:r>
                        <a:rPr kumimoji="0" lang="de-DE" sz="2400" b="0" i="0" u="none" strike="noStrike" cap="none" normalizeH="0" baseline="0">
                          <a:ln>
                            <a:noFill/>
                          </a:ln>
                          <a:solidFill>
                            <a:schemeClr val="tx1"/>
                          </a:solidFill>
                          <a:effectLst/>
                          <a:latin typeface="Tahoma" pitchFamily="34" charset="0"/>
                        </a:rPr>
                        <a:t> </a:t>
                      </a:r>
                    </a:p>
                  </a:txBody>
                  <a:tcPr marT="45716" marB="4571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100.000</a:t>
                      </a:r>
                    </a:p>
                  </a:txBody>
                  <a:tcPr marT="45716" marB="4571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1554331">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Zufüh-</a:t>
                      </a:r>
                      <a:br>
                        <a:rPr kumimoji="0" lang="de-DE" sz="2400" b="0" i="0" u="none" strike="noStrike" cap="none" normalizeH="0" baseline="0">
                          <a:ln>
                            <a:noFill/>
                          </a:ln>
                          <a:solidFill>
                            <a:schemeClr val="tx1"/>
                          </a:solidFill>
                          <a:effectLst/>
                          <a:latin typeface="Tahoma" pitchFamily="34" charset="0"/>
                          <a:cs typeface="Times New Roman" pitchFamily="18" charset="0"/>
                        </a:rPr>
                      </a:br>
                      <a:r>
                        <a:rPr kumimoji="0" lang="de-DE" sz="2400" b="0" i="0" u="none" strike="noStrike" cap="none" normalizeH="0" baseline="0">
                          <a:ln>
                            <a:noFill/>
                          </a:ln>
                          <a:solidFill>
                            <a:schemeClr val="tx1"/>
                          </a:solidFill>
                          <a:effectLst/>
                          <a:latin typeface="Tahoma" pitchFamily="34" charset="0"/>
                          <a:cs typeface="Times New Roman" pitchFamily="18" charset="0"/>
                        </a:rPr>
                        <a:t>rung</a:t>
                      </a:r>
                      <a:r>
                        <a:rPr kumimoji="0" lang="de-DE" sz="2400" b="0" i="0" u="none" strike="noStrike" cap="none" normalizeH="0" baseline="0">
                          <a:ln>
                            <a:noFill/>
                          </a:ln>
                          <a:solidFill>
                            <a:schemeClr val="tx1"/>
                          </a:solidFill>
                          <a:effectLst/>
                          <a:latin typeface="Tahoma" pitchFamily="34" charset="0"/>
                        </a:rPr>
                        <a:t> </a:t>
                      </a:r>
                    </a:p>
                  </a:txBody>
                  <a:tcPr marT="45716" marB="45716"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460, Förder-</a:t>
                      </a:r>
                      <a:br>
                        <a:rPr kumimoji="0" lang="de-DE" sz="2400" b="0" i="0" u="none" strike="noStrike" cap="none" normalizeH="0" baseline="0">
                          <a:ln>
                            <a:noFill/>
                          </a:ln>
                          <a:solidFill>
                            <a:schemeClr val="tx1"/>
                          </a:solidFill>
                          <a:effectLst/>
                          <a:latin typeface="Tahoma" pitchFamily="34" charset="0"/>
                          <a:cs typeface="Times New Roman" pitchFamily="18" charset="0"/>
                        </a:rPr>
                      </a:br>
                      <a:r>
                        <a:rPr kumimoji="0" lang="de-DE" sz="2400" b="0" i="0" u="none" strike="noStrike" cap="none" normalizeH="0" baseline="0">
                          <a:ln>
                            <a:noFill/>
                          </a:ln>
                          <a:solidFill>
                            <a:schemeClr val="tx1"/>
                          </a:solidFill>
                          <a:effectLst/>
                          <a:latin typeface="Tahoma" pitchFamily="34" charset="0"/>
                          <a:cs typeface="Times New Roman" pitchFamily="18" charset="0"/>
                        </a:rPr>
                        <a:t>mittel, die zu passivieren</a:t>
                      </a:r>
                      <a:br>
                        <a:rPr kumimoji="0" lang="de-DE" sz="2400" b="0" i="0" u="none" strike="noStrike" cap="none" normalizeH="0" baseline="0">
                          <a:ln>
                            <a:noFill/>
                          </a:ln>
                          <a:solidFill>
                            <a:schemeClr val="tx1"/>
                          </a:solidFill>
                          <a:effectLst/>
                          <a:latin typeface="Tahoma" pitchFamily="34" charset="0"/>
                          <a:cs typeface="Times New Roman" pitchFamily="18" charset="0"/>
                        </a:rPr>
                      </a:br>
                      <a:r>
                        <a:rPr kumimoji="0" lang="de-DE" sz="2400" b="0" i="0" u="none" strike="noStrike" cap="none" normalizeH="0" baseline="0">
                          <a:ln>
                            <a:noFill/>
                          </a:ln>
                          <a:solidFill>
                            <a:schemeClr val="tx1"/>
                          </a:solidFill>
                          <a:effectLst/>
                          <a:latin typeface="Tahoma" pitchFamily="34" charset="0"/>
                          <a:cs typeface="Times New Roman" pitchFamily="18" charset="0"/>
                        </a:rPr>
                        <a:t>sind</a:t>
                      </a:r>
                      <a:r>
                        <a:rPr kumimoji="0" lang="de-DE" sz="2400" b="0" i="0" u="none" strike="noStrike" cap="none" normalizeH="0" baseline="0">
                          <a:ln>
                            <a:noFill/>
                          </a:ln>
                          <a:solidFill>
                            <a:schemeClr val="tx1"/>
                          </a:solidFill>
                          <a:effectLst/>
                          <a:latin typeface="Tahoma" pitchFamily="34" charset="0"/>
                        </a:rPr>
                        <a:t> </a:t>
                      </a: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40070" name="Line 70"/>
          <p:cNvSpPr>
            <a:spLocks noChangeShapeType="1"/>
          </p:cNvSpPr>
          <p:nvPr/>
        </p:nvSpPr>
        <p:spPr bwMode="auto">
          <a:xfrm>
            <a:off x="179388" y="2781300"/>
            <a:ext cx="8534400" cy="0"/>
          </a:xfrm>
          <a:prstGeom prst="line">
            <a:avLst/>
          </a:prstGeom>
          <a:noFill/>
          <a:ln w="57150">
            <a:solidFill>
              <a:schemeClr val="tx1"/>
            </a:solidFill>
            <a:round/>
            <a:headEnd/>
            <a:tailEnd/>
          </a:ln>
          <a:effectLst/>
        </p:spPr>
        <p:txBody>
          <a:bodyPr/>
          <a:lstStyle/>
          <a:p>
            <a:pPr>
              <a:defRPr/>
            </a:pPr>
            <a:endParaRPr lang="de-DE"/>
          </a:p>
        </p:txBody>
      </p:sp>
      <p:sp>
        <p:nvSpPr>
          <p:cNvPr id="640071" name="Line 71"/>
          <p:cNvSpPr>
            <a:spLocks noChangeShapeType="1"/>
          </p:cNvSpPr>
          <p:nvPr/>
        </p:nvSpPr>
        <p:spPr bwMode="auto">
          <a:xfrm>
            <a:off x="4643438" y="2781300"/>
            <a:ext cx="0" cy="2438400"/>
          </a:xfrm>
          <a:prstGeom prst="line">
            <a:avLst/>
          </a:prstGeom>
          <a:noFill/>
          <a:ln w="57150">
            <a:solidFill>
              <a:schemeClr val="tx1"/>
            </a:solidFill>
            <a:round/>
            <a:headEnd/>
            <a:tailEnd/>
          </a:ln>
          <a:effectLst/>
        </p:spPr>
        <p:txBody>
          <a:bodyPr/>
          <a:lstStyle/>
          <a:p>
            <a:pPr>
              <a:defRPr/>
            </a:pPr>
            <a:endParaRPr lang="de-DE"/>
          </a:p>
        </p:txBody>
      </p:sp>
      <p:sp>
        <p:nvSpPr>
          <p:cNvPr id="3" name="Foliennummernplatzhalter 2">
            <a:extLst>
              <a:ext uri="{FF2B5EF4-FFF2-40B4-BE49-F238E27FC236}">
                <a16:creationId xmlns:a16="http://schemas.microsoft.com/office/drawing/2014/main" xmlns="" id="{D6DFE2DF-5A94-497C-B770-E1C518C8B15A}"/>
              </a:ext>
            </a:extLst>
          </p:cNvPr>
          <p:cNvSpPr>
            <a:spLocks noGrp="1"/>
          </p:cNvSpPr>
          <p:nvPr>
            <p:ph type="sldNum" sz="quarter" idx="12"/>
          </p:nvPr>
        </p:nvSpPr>
        <p:spPr/>
        <p:txBody>
          <a:bodyPr/>
          <a:lstStyle/>
          <a:p>
            <a:fld id="{372817A5-82A8-4669-B4D0-C2D67780DFD0}" type="slidenum">
              <a:rPr lang="de-DE" smtClean="0"/>
              <a:t>31</a:t>
            </a:fld>
            <a:endParaRPr lang="de-DE"/>
          </a:p>
        </p:txBody>
      </p:sp>
    </p:spTree>
    <p:extLst>
      <p:ext uri="{BB962C8B-B14F-4D97-AF65-F5344CB8AC3E}">
        <p14:creationId xmlns:p14="http://schemas.microsoft.com/office/powerpoint/2010/main" val="2581381583"/>
      </p:ext>
    </p:extLst>
  </p:cSld>
  <p:clrMapOvr>
    <a:masterClrMapping/>
  </p:clrMapOvr>
  <mc:AlternateContent xmlns:mc="http://schemas.openxmlformats.org/markup-compatibility/2006" xmlns:p14="http://schemas.microsoft.com/office/powerpoint/2010/main">
    <mc:Choice Requires="p14">
      <p:transition spd="slow" p14:dur="2000" advTm="14262"/>
    </mc:Choice>
    <mc:Fallback xmlns="">
      <p:transition spd="slow" advTm="14262"/>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1095" name="Group 71"/>
          <p:cNvGraphicFramePr>
            <a:graphicFrameLocks noGrp="1"/>
          </p:cNvGraphicFramePr>
          <p:nvPr>
            <p:extLst>
              <p:ext uri="{D42A27DB-BD31-4B8C-83A1-F6EECF244321}">
                <p14:modId xmlns:p14="http://schemas.microsoft.com/office/powerpoint/2010/main" val="4230766599"/>
              </p:ext>
            </p:extLst>
          </p:nvPr>
        </p:nvGraphicFramePr>
        <p:xfrm>
          <a:off x="152400" y="1371600"/>
          <a:ext cx="8834438" cy="3124200"/>
        </p:xfrm>
        <a:graphic>
          <a:graphicData uri="http://schemas.openxmlformats.org/drawingml/2006/table">
            <a:tbl>
              <a:tblPr/>
              <a:tblGrid>
                <a:gridCol w="1600200">
                  <a:extLst>
                    <a:ext uri="{9D8B030D-6E8A-4147-A177-3AD203B41FA5}">
                      <a16:colId xmlns:a16="http://schemas.microsoft.com/office/drawing/2014/main" xmlns="" val="20000"/>
                    </a:ext>
                  </a:extLst>
                </a:gridCol>
                <a:gridCol w="1905000">
                  <a:extLst>
                    <a:ext uri="{9D8B030D-6E8A-4147-A177-3AD203B41FA5}">
                      <a16:colId xmlns:a16="http://schemas.microsoft.com/office/drawing/2014/main" xmlns="" val="20001"/>
                    </a:ext>
                  </a:extLst>
                </a:gridCol>
                <a:gridCol w="1443038">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922337">
                  <a:extLst>
                    <a:ext uri="{9D8B030D-6E8A-4147-A177-3AD203B41FA5}">
                      <a16:colId xmlns:a16="http://schemas.microsoft.com/office/drawing/2014/main" xmlns="" val="20004"/>
                    </a:ext>
                  </a:extLst>
                </a:gridCol>
                <a:gridCol w="1516063">
                  <a:extLst>
                    <a:ext uri="{9D8B030D-6E8A-4147-A177-3AD203B41FA5}">
                      <a16:colId xmlns:a16="http://schemas.microsoft.com/office/drawing/2014/main" xmlns="" val="20005"/>
                    </a:ext>
                  </a:extLst>
                </a:gridCol>
              </a:tblGrid>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Bank (Bestandskonto 13) </a:t>
                      </a: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EBK</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a:t>
                      </a:r>
                      <a:r>
                        <a:rPr kumimoji="0" lang="de-DE" sz="2400" b="0" i="0" u="none" strike="noStrike" cap="none" normalizeH="0" baseline="0" dirty="0">
                          <a:ln>
                            <a:noFill/>
                          </a:ln>
                          <a:solidFill>
                            <a:schemeClr val="tx1"/>
                          </a:solidFill>
                          <a:effectLst/>
                          <a:latin typeface="Tahoma" pitchFamily="34" charset="0"/>
                        </a:rPr>
                        <a:t> </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1371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Bezahlung</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150, Forderungen nach KHG</a:t>
                      </a:r>
                      <a:r>
                        <a:rPr kumimoji="0" lang="de-DE" sz="2400" b="0" i="0" u="none" strike="noStrike" cap="none" normalizeH="0" baseline="0">
                          <a:ln>
                            <a:noFill/>
                          </a:ln>
                          <a:solidFill>
                            <a:schemeClr val="tx1"/>
                          </a:solidFill>
                          <a:effectLst/>
                          <a:latin typeface="Tahoma" pitchFamily="34" charset="0"/>
                        </a:rPr>
                        <a:t> </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41054" name="Line 30"/>
          <p:cNvSpPr>
            <a:spLocks noChangeShapeType="1"/>
          </p:cNvSpPr>
          <p:nvPr/>
        </p:nvSpPr>
        <p:spPr bwMode="auto">
          <a:xfrm>
            <a:off x="152400" y="2236788"/>
            <a:ext cx="8839200" cy="0"/>
          </a:xfrm>
          <a:prstGeom prst="line">
            <a:avLst/>
          </a:prstGeom>
          <a:noFill/>
          <a:ln w="57150">
            <a:solidFill>
              <a:schemeClr val="tx1"/>
            </a:solidFill>
            <a:round/>
            <a:headEnd/>
            <a:tailEnd/>
          </a:ln>
          <a:effectLst/>
        </p:spPr>
        <p:txBody>
          <a:bodyPr/>
          <a:lstStyle/>
          <a:p>
            <a:pPr>
              <a:defRPr/>
            </a:pPr>
            <a:endParaRPr lang="de-DE"/>
          </a:p>
        </p:txBody>
      </p:sp>
      <p:sp>
        <p:nvSpPr>
          <p:cNvPr id="641055" name="Line 31"/>
          <p:cNvSpPr>
            <a:spLocks noChangeShapeType="1"/>
          </p:cNvSpPr>
          <p:nvPr/>
        </p:nvSpPr>
        <p:spPr bwMode="auto">
          <a:xfrm>
            <a:off x="5105400" y="2236788"/>
            <a:ext cx="0" cy="220980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32</a:t>
            </a:fld>
            <a:endParaRPr lang="de-DE"/>
          </a:p>
        </p:txBody>
      </p:sp>
    </p:spTree>
    <p:extLst>
      <p:ext uri="{BB962C8B-B14F-4D97-AF65-F5344CB8AC3E}">
        <p14:creationId xmlns:p14="http://schemas.microsoft.com/office/powerpoint/2010/main" val="3503483271"/>
      </p:ext>
    </p:extLst>
  </p:cSld>
  <p:clrMapOvr>
    <a:masterClrMapping/>
  </p:clrMapOvr>
  <mc:AlternateContent xmlns:mc="http://schemas.openxmlformats.org/markup-compatibility/2006" xmlns:p14="http://schemas.microsoft.com/office/powerpoint/2010/main">
    <mc:Choice Requires="p14">
      <p:transition spd="slow" p14:dur="2000" advTm="9938"/>
    </mc:Choice>
    <mc:Fallback xmlns="">
      <p:transition spd="slow" advTm="9938"/>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p:txBody>
          <a:bodyPr/>
          <a:lstStyle/>
          <a:p>
            <a:pPr eaLnBrk="1" hangingPunct="1">
              <a:defRPr/>
            </a:pPr>
            <a:r>
              <a:rPr lang="de-DE" dirty="0"/>
              <a:t>Erwerb des Anlagevermögens </a:t>
            </a:r>
          </a:p>
        </p:txBody>
      </p:sp>
      <p:sp>
        <p:nvSpPr>
          <p:cNvPr id="642051" name="Rectangle 3"/>
          <p:cNvSpPr>
            <a:spLocks noGrp="1" noChangeArrowheads="1"/>
          </p:cNvSpPr>
          <p:nvPr>
            <p:ph type="body" idx="1"/>
          </p:nvPr>
        </p:nvSpPr>
        <p:spPr>
          <a:xfrm>
            <a:off x="457200" y="1905000"/>
            <a:ext cx="8229600" cy="3962400"/>
          </a:xfrm>
        </p:spPr>
        <p:txBody>
          <a:bodyPr/>
          <a:lstStyle/>
          <a:p>
            <a:pPr eaLnBrk="1" hangingPunct="1">
              <a:lnSpc>
                <a:spcPct val="80000"/>
              </a:lnSpc>
              <a:defRPr/>
            </a:pPr>
            <a:r>
              <a:rPr lang="de-DE" sz="2800">
                <a:cs typeface="Times New Roman" pitchFamily="18" charset="0"/>
              </a:rPr>
              <a:t>Inhalt:</a:t>
            </a:r>
          </a:p>
          <a:p>
            <a:pPr lvl="1" eaLnBrk="1" hangingPunct="1">
              <a:lnSpc>
                <a:spcPct val="80000"/>
              </a:lnSpc>
              <a:defRPr/>
            </a:pPr>
            <a:r>
              <a:rPr lang="de-DE" sz="2400">
                <a:cs typeface="Times New Roman" pitchFamily="18" charset="0"/>
              </a:rPr>
              <a:t>Einrichtungen und Ausstattungen: Zugang</a:t>
            </a:r>
            <a:r>
              <a:rPr lang="de-DE" sz="2400"/>
              <a:t> </a:t>
            </a:r>
          </a:p>
          <a:p>
            <a:pPr lvl="1" eaLnBrk="1" hangingPunct="1">
              <a:lnSpc>
                <a:spcPct val="80000"/>
              </a:lnSpc>
              <a:defRPr/>
            </a:pPr>
            <a:r>
              <a:rPr lang="de-DE" sz="2400">
                <a:cs typeface="Times New Roman" pitchFamily="18" charset="0"/>
              </a:rPr>
              <a:t>Bank: Bezahlung, d.h., Bankkonto nimmt ab</a:t>
            </a:r>
            <a:r>
              <a:rPr lang="de-DE" sz="2400"/>
              <a:t> </a:t>
            </a:r>
          </a:p>
          <a:p>
            <a:pPr lvl="1" eaLnBrk="1" hangingPunct="1">
              <a:lnSpc>
                <a:spcPct val="80000"/>
              </a:lnSpc>
              <a:defRPr/>
            </a:pPr>
            <a:r>
              <a:rPr lang="de-DE" sz="2400">
                <a:cs typeface="Times New Roman" pitchFamily="18" charset="0"/>
              </a:rPr>
              <a:t>Zweckentsprechende Verwendung der Fördermittel, d.h., wir haben unsere Aufgabe erfüllt, die Verbindlichkeiten aus KHG sinken</a:t>
            </a:r>
            <a:r>
              <a:rPr lang="de-DE" sz="2400"/>
              <a:t> </a:t>
            </a:r>
          </a:p>
          <a:p>
            <a:pPr lvl="1" eaLnBrk="1" hangingPunct="1">
              <a:lnSpc>
                <a:spcPct val="80000"/>
              </a:lnSpc>
              <a:defRPr/>
            </a:pPr>
            <a:r>
              <a:rPr lang="de-DE" sz="2400">
                <a:cs typeface="Times New Roman" pitchFamily="18" charset="0"/>
              </a:rPr>
              <a:t>Statt der Verbindlichkeiten wird ein Passivkonto „Sonderposten aus Fördermittel nach dem KHG“ gebildet</a:t>
            </a:r>
            <a:r>
              <a:rPr lang="de-DE" sz="2400"/>
              <a:t> </a:t>
            </a:r>
          </a:p>
          <a:p>
            <a:pPr lvl="2" eaLnBrk="1" hangingPunct="1">
              <a:lnSpc>
                <a:spcPct val="80000"/>
              </a:lnSpc>
              <a:defRPr/>
            </a:pPr>
            <a:r>
              <a:rPr lang="de-DE" sz="2000"/>
              <a:t>NB: Sollte das Anlagegut vorzeitig verkauft werden, ist der entsprechende Betrag zurückzuzahlen</a:t>
            </a:r>
          </a:p>
        </p:txBody>
      </p:sp>
      <p:sp>
        <p:nvSpPr>
          <p:cNvPr id="2" name="Foliennummernplatzhalter 1"/>
          <p:cNvSpPr>
            <a:spLocks noGrp="1"/>
          </p:cNvSpPr>
          <p:nvPr>
            <p:ph type="sldNum" sz="quarter" idx="12"/>
          </p:nvPr>
        </p:nvSpPr>
        <p:spPr/>
        <p:txBody>
          <a:bodyPr/>
          <a:lstStyle/>
          <a:p>
            <a:fld id="{372817A5-82A8-4669-B4D0-C2D67780DFD0}" type="slidenum">
              <a:rPr lang="de-DE" smtClean="0"/>
              <a:t>33</a:t>
            </a:fld>
            <a:endParaRPr lang="de-DE"/>
          </a:p>
        </p:txBody>
      </p:sp>
    </p:spTree>
    <p:extLst>
      <p:ext uri="{BB962C8B-B14F-4D97-AF65-F5344CB8AC3E}">
        <p14:creationId xmlns:p14="http://schemas.microsoft.com/office/powerpoint/2010/main" val="2691128496"/>
      </p:ext>
    </p:extLst>
  </p:cSld>
  <p:clrMapOvr>
    <a:masterClrMapping/>
  </p:clrMapOvr>
  <mc:AlternateContent xmlns:mc="http://schemas.openxmlformats.org/markup-compatibility/2006" xmlns:p14="http://schemas.microsoft.com/office/powerpoint/2010/main">
    <mc:Choice Requires="p14">
      <p:transition spd="slow" p14:dur="2000" advTm="74632"/>
    </mc:Choice>
    <mc:Fallback xmlns="">
      <p:transition spd="slow" advTm="7463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lstStyle/>
          <a:p>
            <a:pPr eaLnBrk="1" hangingPunct="1">
              <a:defRPr/>
            </a:pPr>
            <a:r>
              <a:rPr lang="de-DE">
                <a:cs typeface="Times New Roman" pitchFamily="18" charset="0"/>
              </a:rPr>
              <a:t>Erwerb des Anlagevermögens</a:t>
            </a:r>
          </a:p>
        </p:txBody>
      </p:sp>
      <p:sp>
        <p:nvSpPr>
          <p:cNvPr id="643075" name="Rectangle 3"/>
          <p:cNvSpPr>
            <a:spLocks noGrp="1" noChangeArrowheads="1"/>
          </p:cNvSpPr>
          <p:nvPr>
            <p:ph type="body" idx="1"/>
          </p:nvPr>
        </p:nvSpPr>
        <p:spPr/>
        <p:txBody>
          <a:bodyPr/>
          <a:lstStyle/>
          <a:p>
            <a:pPr eaLnBrk="1" hangingPunct="1">
              <a:defRPr/>
            </a:pPr>
            <a:r>
              <a:rPr lang="de-DE">
                <a:cs typeface="Times New Roman" pitchFamily="18" charset="0"/>
              </a:rPr>
              <a:t>Buchung</a:t>
            </a:r>
          </a:p>
          <a:p>
            <a:pPr lvl="1" eaLnBrk="1" hangingPunct="1">
              <a:defRPr/>
            </a:pPr>
            <a:r>
              <a:rPr lang="de-DE">
                <a:cs typeface="Times New Roman" pitchFamily="18" charset="0"/>
              </a:rPr>
              <a:t>Einrichtungen und Ausstattungen an Bank</a:t>
            </a:r>
            <a:r>
              <a:rPr lang="de-DE"/>
              <a:t> </a:t>
            </a:r>
          </a:p>
          <a:p>
            <a:pPr lvl="1" eaLnBrk="1" hangingPunct="1">
              <a:defRPr/>
            </a:pPr>
            <a:r>
              <a:rPr lang="de-DE">
                <a:cs typeface="Times New Roman" pitchFamily="18" charset="0"/>
              </a:rPr>
              <a:t>Verbindlichkeiten nach dem KHG (Bilanz-Konto) an Sonderposten aus Fördermitteln nach KHG</a:t>
            </a:r>
            <a:r>
              <a:rPr lang="de-DE"/>
              <a:t> (Bilanz-Konto)</a:t>
            </a:r>
          </a:p>
        </p:txBody>
      </p:sp>
      <p:sp>
        <p:nvSpPr>
          <p:cNvPr id="2" name="Foliennummernplatzhalter 1"/>
          <p:cNvSpPr>
            <a:spLocks noGrp="1"/>
          </p:cNvSpPr>
          <p:nvPr>
            <p:ph type="sldNum" sz="quarter" idx="12"/>
          </p:nvPr>
        </p:nvSpPr>
        <p:spPr/>
        <p:txBody>
          <a:bodyPr/>
          <a:lstStyle/>
          <a:p>
            <a:fld id="{372817A5-82A8-4669-B4D0-C2D67780DFD0}" type="slidenum">
              <a:rPr lang="de-DE" smtClean="0"/>
              <a:t>34</a:t>
            </a:fld>
            <a:endParaRPr lang="de-DE"/>
          </a:p>
        </p:txBody>
      </p:sp>
    </p:spTree>
    <p:extLst>
      <p:ext uri="{BB962C8B-B14F-4D97-AF65-F5344CB8AC3E}">
        <p14:creationId xmlns:p14="http://schemas.microsoft.com/office/powerpoint/2010/main" val="555293821"/>
      </p:ext>
    </p:extLst>
  </p:cSld>
  <p:clrMapOvr>
    <a:masterClrMapping/>
  </p:clrMapOvr>
  <mc:AlternateContent xmlns:mc="http://schemas.openxmlformats.org/markup-compatibility/2006" xmlns:p14="http://schemas.microsoft.com/office/powerpoint/2010/main">
    <mc:Choice Requires="p14">
      <p:transition spd="slow" p14:dur="2000" advTm="18969"/>
    </mc:Choice>
    <mc:Fallback xmlns="">
      <p:transition spd="slow" advTm="18969"/>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4170" name="Group 74"/>
          <p:cNvGraphicFramePr>
            <a:graphicFrameLocks noGrp="1"/>
          </p:cNvGraphicFramePr>
          <p:nvPr>
            <p:extLst>
              <p:ext uri="{D42A27DB-BD31-4B8C-83A1-F6EECF244321}">
                <p14:modId xmlns:p14="http://schemas.microsoft.com/office/powerpoint/2010/main" val="891328545"/>
              </p:ext>
            </p:extLst>
          </p:nvPr>
        </p:nvGraphicFramePr>
        <p:xfrm>
          <a:off x="152400" y="1295400"/>
          <a:ext cx="8839200" cy="3946997"/>
        </p:xfrm>
        <a:graphic>
          <a:graphicData uri="http://schemas.openxmlformats.org/drawingml/2006/table">
            <a:tbl>
              <a:tblPr/>
              <a:tblGrid>
                <a:gridCol w="1566863">
                  <a:extLst>
                    <a:ext uri="{9D8B030D-6E8A-4147-A177-3AD203B41FA5}">
                      <a16:colId xmlns:a16="http://schemas.microsoft.com/office/drawing/2014/main" xmlns="" val="20000"/>
                    </a:ext>
                  </a:extLst>
                </a:gridCol>
                <a:gridCol w="1557337">
                  <a:extLst>
                    <a:ext uri="{9D8B030D-6E8A-4147-A177-3AD203B41FA5}">
                      <a16:colId xmlns:a16="http://schemas.microsoft.com/office/drawing/2014/main" xmlns="" val="20001"/>
                    </a:ext>
                  </a:extLst>
                </a:gridCol>
                <a:gridCol w="1443038">
                  <a:extLst>
                    <a:ext uri="{9D8B030D-6E8A-4147-A177-3AD203B41FA5}">
                      <a16:colId xmlns:a16="http://schemas.microsoft.com/office/drawing/2014/main" xmlns="" val="20002"/>
                    </a:ext>
                  </a:extLst>
                </a:gridCol>
                <a:gridCol w="1130300">
                  <a:extLst>
                    <a:ext uri="{9D8B030D-6E8A-4147-A177-3AD203B41FA5}">
                      <a16:colId xmlns:a16="http://schemas.microsoft.com/office/drawing/2014/main" xmlns="" val="20003"/>
                    </a:ext>
                  </a:extLst>
                </a:gridCol>
                <a:gridCol w="1770062">
                  <a:extLst>
                    <a:ext uri="{9D8B030D-6E8A-4147-A177-3AD203B41FA5}">
                      <a16:colId xmlns:a16="http://schemas.microsoft.com/office/drawing/2014/main" xmlns="" val="20004"/>
                    </a:ext>
                  </a:extLst>
                </a:gridCol>
                <a:gridCol w="1371600">
                  <a:extLst>
                    <a:ext uri="{9D8B030D-6E8A-4147-A177-3AD203B41FA5}">
                      <a16:colId xmlns:a16="http://schemas.microsoft.com/office/drawing/2014/main" xmlns="" val="20005"/>
                    </a:ext>
                  </a:extLst>
                </a:gridCol>
              </a:tblGrid>
              <a:tr h="83806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13" marB="45713"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Bank (Bestandskonto 13) </a:t>
                      </a:r>
                    </a:p>
                  </a:txBody>
                  <a:tcPr marT="45713" marB="45713"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13" marB="45713"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155423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3" marB="45713"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EBK</a:t>
                      </a:r>
                    </a:p>
                  </a:txBody>
                  <a:tcPr marT="45713" marB="45713"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a:t>
                      </a:r>
                      <a:r>
                        <a:rPr kumimoji="0" lang="de-DE" sz="2400" b="0" i="0" u="none" strike="noStrike" cap="none" normalizeH="0" baseline="0">
                          <a:ln>
                            <a:noFill/>
                          </a:ln>
                          <a:solidFill>
                            <a:schemeClr val="tx1"/>
                          </a:solidFill>
                          <a:effectLst/>
                          <a:latin typeface="Tahoma" pitchFamily="34" charset="0"/>
                        </a:rPr>
                        <a:t> </a:t>
                      </a:r>
                    </a:p>
                  </a:txBody>
                  <a:tcPr marT="45713" marB="45713"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Erwerb</a:t>
                      </a:r>
                      <a:endParaRPr kumimoji="0" lang="de-DE" sz="2400" b="0" i="0" u="none" strike="noStrike" cap="none" normalizeH="0" baseline="0">
                        <a:ln>
                          <a:noFill/>
                        </a:ln>
                        <a:solidFill>
                          <a:schemeClr val="tx1"/>
                        </a:solidFill>
                        <a:effectLst/>
                        <a:latin typeface="Tahoma" pitchFamily="34" charset="0"/>
                      </a:endParaRPr>
                    </a:p>
                  </a:txBody>
                  <a:tcPr marT="45713" marB="45713"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07, Ein-richtungen und Aus-stattungen</a:t>
                      </a:r>
                      <a:r>
                        <a:rPr kumimoji="0" lang="de-DE" sz="2400" b="0" i="0" u="none" strike="noStrike" cap="none" normalizeH="0" baseline="0">
                          <a:ln>
                            <a:noFill/>
                          </a:ln>
                          <a:solidFill>
                            <a:schemeClr val="tx1"/>
                          </a:solidFill>
                          <a:effectLst/>
                          <a:latin typeface="Tahoma" pitchFamily="34" charset="0"/>
                        </a:rPr>
                        <a:t> </a:t>
                      </a:r>
                    </a:p>
                  </a:txBody>
                  <a:tcPr marT="45713" marB="45713"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100.000</a:t>
                      </a:r>
                    </a:p>
                  </a:txBody>
                  <a:tcPr marT="45713" marB="45713"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155423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Bezahlung</a:t>
                      </a:r>
                    </a:p>
                  </a:txBody>
                  <a:tcPr marT="45713" marB="45713"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150, Forderun-gen nach KHG</a:t>
                      </a:r>
                      <a:r>
                        <a:rPr kumimoji="0" lang="de-DE" sz="2400" b="0" i="0" u="none" strike="noStrike" cap="none" normalizeH="0" baseline="0">
                          <a:ln>
                            <a:noFill/>
                          </a:ln>
                          <a:solidFill>
                            <a:schemeClr val="tx1"/>
                          </a:solidFill>
                          <a:effectLst/>
                          <a:latin typeface="Tahoma" pitchFamily="34" charset="0"/>
                        </a:rPr>
                        <a:t> </a:t>
                      </a:r>
                    </a:p>
                  </a:txBody>
                  <a:tcPr marT="45713" marB="45713"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marT="45713" marB="45713"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3" marB="45713"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3" marB="45713"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3" marB="45713"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44125" name="Line 29"/>
          <p:cNvSpPr>
            <a:spLocks noChangeShapeType="1"/>
          </p:cNvSpPr>
          <p:nvPr/>
        </p:nvSpPr>
        <p:spPr bwMode="auto">
          <a:xfrm>
            <a:off x="152400" y="2160588"/>
            <a:ext cx="8839200" cy="0"/>
          </a:xfrm>
          <a:prstGeom prst="line">
            <a:avLst/>
          </a:prstGeom>
          <a:noFill/>
          <a:ln w="57150">
            <a:solidFill>
              <a:schemeClr val="tx1"/>
            </a:solidFill>
            <a:round/>
            <a:headEnd/>
            <a:tailEnd/>
          </a:ln>
          <a:effectLst/>
        </p:spPr>
        <p:txBody>
          <a:bodyPr/>
          <a:lstStyle/>
          <a:p>
            <a:pPr>
              <a:defRPr/>
            </a:pPr>
            <a:endParaRPr lang="de-DE"/>
          </a:p>
        </p:txBody>
      </p:sp>
      <p:sp>
        <p:nvSpPr>
          <p:cNvPr id="644126" name="Line 30"/>
          <p:cNvSpPr>
            <a:spLocks noChangeShapeType="1"/>
          </p:cNvSpPr>
          <p:nvPr/>
        </p:nvSpPr>
        <p:spPr bwMode="auto">
          <a:xfrm>
            <a:off x="4724400" y="2160588"/>
            <a:ext cx="0" cy="304800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35</a:t>
            </a:fld>
            <a:endParaRPr lang="de-DE"/>
          </a:p>
        </p:txBody>
      </p:sp>
    </p:spTree>
    <p:extLst>
      <p:ext uri="{BB962C8B-B14F-4D97-AF65-F5344CB8AC3E}">
        <p14:creationId xmlns:p14="http://schemas.microsoft.com/office/powerpoint/2010/main" val="1314668425"/>
      </p:ext>
    </p:extLst>
  </p:cSld>
  <p:clrMapOvr>
    <a:masterClrMapping/>
  </p:clrMapOvr>
  <mc:AlternateContent xmlns:mc="http://schemas.openxmlformats.org/markup-compatibility/2006" xmlns:p14="http://schemas.microsoft.com/office/powerpoint/2010/main">
    <mc:Choice Requires="p14">
      <p:transition spd="slow" p14:dur="2000" advTm="14613"/>
    </mc:Choice>
    <mc:Fallback xmlns="">
      <p:transition spd="slow" advTm="14613"/>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84" name="Group 64"/>
          <p:cNvGraphicFramePr>
            <a:graphicFrameLocks noGrp="1"/>
          </p:cNvGraphicFramePr>
          <p:nvPr>
            <p:extLst>
              <p:ext uri="{D42A27DB-BD31-4B8C-83A1-F6EECF244321}">
                <p14:modId xmlns:p14="http://schemas.microsoft.com/office/powerpoint/2010/main" val="3239706064"/>
              </p:ext>
            </p:extLst>
          </p:nvPr>
        </p:nvGraphicFramePr>
        <p:xfrm>
          <a:off x="152400" y="1295400"/>
          <a:ext cx="8839200" cy="2590800"/>
        </p:xfrm>
        <a:graphic>
          <a:graphicData uri="http://schemas.openxmlformats.org/drawingml/2006/table">
            <a:tbl>
              <a:tblPr/>
              <a:tblGrid>
                <a:gridCol w="1566863">
                  <a:extLst>
                    <a:ext uri="{9D8B030D-6E8A-4147-A177-3AD203B41FA5}">
                      <a16:colId xmlns:a16="http://schemas.microsoft.com/office/drawing/2014/main" xmlns="" val="20000"/>
                    </a:ext>
                  </a:extLst>
                </a:gridCol>
                <a:gridCol w="1557337">
                  <a:extLst>
                    <a:ext uri="{9D8B030D-6E8A-4147-A177-3AD203B41FA5}">
                      <a16:colId xmlns:a16="http://schemas.microsoft.com/office/drawing/2014/main" xmlns="" val="20001"/>
                    </a:ext>
                  </a:extLst>
                </a:gridCol>
                <a:gridCol w="1443038">
                  <a:extLst>
                    <a:ext uri="{9D8B030D-6E8A-4147-A177-3AD203B41FA5}">
                      <a16:colId xmlns:a16="http://schemas.microsoft.com/office/drawing/2014/main" xmlns="" val="20002"/>
                    </a:ext>
                  </a:extLst>
                </a:gridCol>
                <a:gridCol w="1130300">
                  <a:extLst>
                    <a:ext uri="{9D8B030D-6E8A-4147-A177-3AD203B41FA5}">
                      <a16:colId xmlns:a16="http://schemas.microsoft.com/office/drawing/2014/main" xmlns="" val="20003"/>
                    </a:ext>
                  </a:extLst>
                </a:gridCol>
                <a:gridCol w="1770062">
                  <a:extLst>
                    <a:ext uri="{9D8B030D-6E8A-4147-A177-3AD203B41FA5}">
                      <a16:colId xmlns:a16="http://schemas.microsoft.com/office/drawing/2014/main" xmlns="" val="20004"/>
                    </a:ext>
                  </a:extLst>
                </a:gridCol>
                <a:gridCol w="1371600">
                  <a:extLst>
                    <a:ext uri="{9D8B030D-6E8A-4147-A177-3AD203B41FA5}">
                      <a16:colId xmlns:a16="http://schemas.microsoft.com/office/drawing/2014/main" xmlns="" val="20005"/>
                    </a:ext>
                  </a:extLst>
                </a:gridCol>
              </a:tblGrid>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Einrichtungen und Ausstattungen (Bestandskonto 07) </a:t>
                      </a: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EBK</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a:t>
                      </a:r>
                      <a:r>
                        <a:rPr kumimoji="0" lang="de-DE" sz="2400" b="0" i="0" u="none" strike="noStrike" cap="none" normalizeH="0" baseline="0" dirty="0">
                          <a:ln>
                            <a:noFill/>
                          </a:ln>
                          <a:solidFill>
                            <a:schemeClr val="tx1"/>
                          </a:solidFill>
                          <a:effectLst/>
                          <a:latin typeface="Tahoma" pitchFamily="34" charset="0"/>
                        </a:rPr>
                        <a:t> </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Erwerb</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13, Bank</a:t>
                      </a:r>
                      <a:r>
                        <a:rPr kumimoji="0" lang="de-DE" sz="2400" b="0" i="0" u="none" strike="noStrike" cap="none" normalizeH="0" baseline="0">
                          <a:ln>
                            <a:noFill/>
                          </a:ln>
                          <a:solidFill>
                            <a:schemeClr val="tx1"/>
                          </a:solidFill>
                          <a:effectLst/>
                          <a:latin typeface="Tahoma" pitchFamily="34" charset="0"/>
                        </a:rPr>
                        <a:t> </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100.000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45150" name="Line 30"/>
          <p:cNvSpPr>
            <a:spLocks noChangeShapeType="1"/>
          </p:cNvSpPr>
          <p:nvPr/>
        </p:nvSpPr>
        <p:spPr bwMode="auto">
          <a:xfrm>
            <a:off x="152400" y="2160588"/>
            <a:ext cx="8839200" cy="0"/>
          </a:xfrm>
          <a:prstGeom prst="line">
            <a:avLst/>
          </a:prstGeom>
          <a:noFill/>
          <a:ln w="57150">
            <a:solidFill>
              <a:schemeClr val="tx1"/>
            </a:solidFill>
            <a:round/>
            <a:headEnd/>
            <a:tailEnd/>
          </a:ln>
          <a:effectLst/>
        </p:spPr>
        <p:txBody>
          <a:bodyPr/>
          <a:lstStyle/>
          <a:p>
            <a:pPr>
              <a:defRPr/>
            </a:pPr>
            <a:endParaRPr lang="de-DE"/>
          </a:p>
        </p:txBody>
      </p:sp>
      <p:sp>
        <p:nvSpPr>
          <p:cNvPr id="645151" name="Line 31"/>
          <p:cNvSpPr>
            <a:spLocks noChangeShapeType="1"/>
          </p:cNvSpPr>
          <p:nvPr/>
        </p:nvSpPr>
        <p:spPr bwMode="auto">
          <a:xfrm>
            <a:off x="4724400" y="2160588"/>
            <a:ext cx="0" cy="1725612"/>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36</a:t>
            </a:fld>
            <a:endParaRPr lang="de-DE"/>
          </a:p>
        </p:txBody>
      </p:sp>
    </p:spTree>
    <p:extLst>
      <p:ext uri="{BB962C8B-B14F-4D97-AF65-F5344CB8AC3E}">
        <p14:creationId xmlns:p14="http://schemas.microsoft.com/office/powerpoint/2010/main" val="624275863"/>
      </p:ext>
    </p:extLst>
  </p:cSld>
  <p:clrMapOvr>
    <a:masterClrMapping/>
  </p:clrMapOvr>
  <mc:AlternateContent xmlns:mc="http://schemas.openxmlformats.org/markup-compatibility/2006" xmlns:p14="http://schemas.microsoft.com/office/powerpoint/2010/main">
    <mc:Choice Requires="p14">
      <p:transition spd="slow" p14:dur="2000" advTm="6883"/>
    </mc:Choice>
    <mc:Fallback xmlns="">
      <p:transition spd="slow" advTm="6883"/>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6227" name="Group 83"/>
          <p:cNvGraphicFramePr>
            <a:graphicFrameLocks noGrp="1"/>
          </p:cNvGraphicFramePr>
          <p:nvPr>
            <p:extLst>
              <p:ext uri="{D42A27DB-BD31-4B8C-83A1-F6EECF244321}">
                <p14:modId xmlns:p14="http://schemas.microsoft.com/office/powerpoint/2010/main" val="717237925"/>
              </p:ext>
            </p:extLst>
          </p:nvPr>
        </p:nvGraphicFramePr>
        <p:xfrm>
          <a:off x="152400" y="990600"/>
          <a:ext cx="8839200" cy="5410200"/>
        </p:xfrm>
        <a:graphic>
          <a:graphicData uri="http://schemas.openxmlformats.org/drawingml/2006/table">
            <a:tbl>
              <a:tblPr/>
              <a:tblGrid>
                <a:gridCol w="1341438">
                  <a:extLst>
                    <a:ext uri="{9D8B030D-6E8A-4147-A177-3AD203B41FA5}">
                      <a16:colId xmlns:a16="http://schemas.microsoft.com/office/drawing/2014/main" xmlns="" val="20000"/>
                    </a:ext>
                  </a:extLst>
                </a:gridCol>
                <a:gridCol w="1781175">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071562">
                  <a:extLst>
                    <a:ext uri="{9D8B030D-6E8A-4147-A177-3AD203B41FA5}">
                      <a16:colId xmlns:a16="http://schemas.microsoft.com/office/drawing/2014/main" xmlns="" val="20003"/>
                    </a:ext>
                  </a:extLst>
                </a:gridCol>
                <a:gridCol w="1673225">
                  <a:extLst>
                    <a:ext uri="{9D8B030D-6E8A-4147-A177-3AD203B41FA5}">
                      <a16:colId xmlns:a16="http://schemas.microsoft.com/office/drawing/2014/main" xmlns="" val="20004"/>
                    </a:ext>
                  </a:extLst>
                </a:gridCol>
                <a:gridCol w="1524000">
                  <a:extLst>
                    <a:ext uri="{9D8B030D-6E8A-4147-A177-3AD203B41FA5}">
                      <a16:colId xmlns:a16="http://schemas.microsoft.com/office/drawing/2014/main" xmlns="" val="20005"/>
                    </a:ext>
                  </a:extLst>
                </a:gridCol>
              </a:tblGrid>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Verbindlichkeiten nach KHG </a:t>
                      </a:r>
                      <a:br>
                        <a:rPr kumimoji="0" lang="de-DE" sz="2400" b="0" i="0" u="none" strike="noStrike" cap="none" normalizeH="0" baseline="0">
                          <a:ln>
                            <a:noFill/>
                          </a:ln>
                          <a:solidFill>
                            <a:schemeClr val="tx1"/>
                          </a:solidFill>
                          <a:effectLst/>
                          <a:latin typeface="Tahoma" pitchFamily="34" charset="0"/>
                          <a:cs typeface="Times New Roman" pitchFamily="18" charset="0"/>
                        </a:rPr>
                      </a:br>
                      <a:r>
                        <a:rPr kumimoji="0" lang="de-DE" sz="2400" b="0" i="0" u="none" strike="noStrike" cap="none" normalizeH="0" baseline="0">
                          <a:ln>
                            <a:noFill/>
                          </a:ln>
                          <a:solidFill>
                            <a:schemeClr val="tx1"/>
                          </a:solidFill>
                          <a:effectLst/>
                          <a:latin typeface="Tahoma" pitchFamily="34" charset="0"/>
                          <a:cs typeface="Times New Roman" pitchFamily="18" charset="0"/>
                        </a:rPr>
                        <a:t>(Bestandskonto 350)</a:t>
                      </a: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Um-</a:t>
                      </a:r>
                      <a:br>
                        <a:rPr kumimoji="0" lang="de-DE" sz="2400" b="0" i="0" u="none" strike="noStrike" cap="none" normalizeH="0" baseline="0" dirty="0">
                          <a:ln>
                            <a:noFill/>
                          </a:ln>
                          <a:solidFill>
                            <a:schemeClr val="tx1"/>
                          </a:solidFill>
                          <a:effectLst/>
                          <a:latin typeface="Tahoma" pitchFamily="34" charset="0"/>
                        </a:rPr>
                      </a:br>
                      <a:r>
                        <a:rPr kumimoji="0" lang="de-DE" sz="2400" b="0" i="0" u="none" strike="noStrike" cap="none" normalizeH="0" baseline="0" dirty="0" err="1">
                          <a:ln>
                            <a:noFill/>
                          </a:ln>
                          <a:solidFill>
                            <a:schemeClr val="tx1"/>
                          </a:solidFill>
                          <a:effectLst/>
                          <a:latin typeface="Tahoma" pitchFamily="34" charset="0"/>
                        </a:rPr>
                        <a:t>buchung</a:t>
                      </a:r>
                      <a:endParaRPr kumimoji="0" lang="de-DE" sz="2400" b="0" i="0" u="none" strike="noStrike" cap="none" normalizeH="0" baseline="0" dirty="0">
                        <a:ln>
                          <a:noFill/>
                        </a:ln>
                        <a:solidFill>
                          <a:schemeClr val="tx1"/>
                        </a:solidFill>
                        <a:effectLst/>
                        <a:latin typeface="Tahoma"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22, Sonder-posten aus Fördermit-</a:t>
                      </a:r>
                      <a:r>
                        <a:rPr kumimoji="0" lang="de-DE" sz="2400" b="0" i="0" u="none" strike="noStrike" cap="none" normalizeH="0" baseline="0" dirty="0" err="1">
                          <a:ln>
                            <a:noFill/>
                          </a:ln>
                          <a:solidFill>
                            <a:schemeClr val="tx1"/>
                          </a:solidFill>
                          <a:effectLst/>
                          <a:latin typeface="Tahoma" pitchFamily="34" charset="0"/>
                          <a:cs typeface="Times New Roman" pitchFamily="18" charset="0"/>
                        </a:rPr>
                        <a:t>teln</a:t>
                      </a:r>
                      <a:r>
                        <a:rPr kumimoji="0" lang="de-DE" sz="2400" b="0" i="0" u="none" strike="noStrike" cap="none" normalizeH="0" baseline="0" dirty="0">
                          <a:ln>
                            <a:noFill/>
                          </a:ln>
                          <a:solidFill>
                            <a:schemeClr val="tx1"/>
                          </a:solidFill>
                          <a:effectLst/>
                          <a:latin typeface="Tahoma" pitchFamily="34" charset="0"/>
                          <a:cs typeface="Times New Roman" pitchFamily="18" charset="0"/>
                        </a:rPr>
                        <a:t> nach dem KHG</a:t>
                      </a:r>
                      <a:r>
                        <a:rPr kumimoji="0" lang="de-DE" sz="2400" b="0" i="0" u="none" strike="noStrike" cap="none" normalizeH="0" baseline="0" dirty="0">
                          <a:ln>
                            <a:noFill/>
                          </a:ln>
                          <a:solidFill>
                            <a:schemeClr val="tx1"/>
                          </a:solidFill>
                          <a:effectLst/>
                          <a:latin typeface="Tahoma" pitchFamily="34" charset="0"/>
                        </a:rPr>
                        <a:t>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EBK</a:t>
                      </a:r>
                      <a:r>
                        <a:rPr kumimoji="0" lang="de-DE" sz="2400" b="0" i="0" u="none" strike="noStrike" cap="none" normalizeH="0" baseline="0" dirty="0">
                          <a:ln>
                            <a:noFill/>
                          </a:ln>
                          <a:solidFill>
                            <a:schemeClr val="tx1"/>
                          </a:solidFill>
                          <a:effectLst/>
                          <a:latin typeface="Tahoma" pitchFamily="34" charset="0"/>
                        </a:rPr>
                        <a:t>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Courier New" pitchFamily="49" charset="0"/>
                          <a:cs typeface="Courier New" pitchFamily="49" charset="0"/>
                        </a:rPr>
                        <a:t>.......</a:t>
                      </a:r>
                      <a:r>
                        <a:rPr kumimoji="0" lang="de-DE" sz="2400" b="0" i="0" u="none" strike="noStrike" cap="none" normalizeH="0" baseline="0">
                          <a:ln>
                            <a:noFill/>
                          </a:ln>
                          <a:solidFill>
                            <a:schemeClr val="tx1"/>
                          </a:solidFill>
                          <a:effectLst/>
                          <a:latin typeface="Tahoma" pitchFamily="34" charset="0"/>
                        </a:rPr>
                        <a:t> </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cs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Zufüh-</a:t>
                      </a:r>
                      <a:br>
                        <a:rPr kumimoji="0" lang="de-DE" sz="2400" b="0" i="0" u="none" strike="noStrike" cap="none" normalizeH="0" baseline="0">
                          <a:ln>
                            <a:noFill/>
                          </a:ln>
                          <a:solidFill>
                            <a:schemeClr val="tx1"/>
                          </a:solidFill>
                          <a:effectLst/>
                          <a:latin typeface="Tahoma" pitchFamily="34" charset="0"/>
                          <a:cs typeface="Times New Roman" pitchFamily="18" charset="0"/>
                        </a:rPr>
                      </a:br>
                      <a:r>
                        <a:rPr kumimoji="0" lang="de-DE" sz="2400" b="0" i="0" u="none" strike="noStrike" cap="none" normalizeH="0" baseline="0">
                          <a:ln>
                            <a:noFill/>
                          </a:ln>
                          <a:solidFill>
                            <a:schemeClr val="tx1"/>
                          </a:solidFill>
                          <a:effectLst/>
                          <a:latin typeface="Tahoma" pitchFamily="34" charset="0"/>
                          <a:cs typeface="Times New Roman" pitchFamily="18" charset="0"/>
                        </a:rPr>
                        <a:t>rung</a:t>
                      </a:r>
                      <a:r>
                        <a:rPr kumimoji="0" lang="de-DE" sz="2400" b="0" i="0" u="none" strike="noStrike" cap="none" normalizeH="0" baseline="0">
                          <a:ln>
                            <a:noFill/>
                          </a:ln>
                          <a:solidFill>
                            <a:schemeClr val="tx1"/>
                          </a:solidFill>
                          <a:effectLst/>
                          <a:latin typeface="Tahoma" pitchFamily="34" charset="0"/>
                        </a:rPr>
                        <a:t> </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752, Zu-führung zu Fördermit-</a:t>
                      </a:r>
                      <a:r>
                        <a:rPr kumimoji="0" lang="de-DE" sz="2400" b="0" i="0" u="none" strike="noStrike" cap="none" normalizeH="0" baseline="0" dirty="0" err="1">
                          <a:ln>
                            <a:noFill/>
                          </a:ln>
                          <a:solidFill>
                            <a:schemeClr val="tx1"/>
                          </a:solidFill>
                          <a:effectLst/>
                          <a:latin typeface="Tahoma" pitchFamily="34" charset="0"/>
                          <a:cs typeface="Times New Roman" pitchFamily="18" charset="0"/>
                        </a:rPr>
                        <a:t>tel</a:t>
                      </a:r>
                      <a:r>
                        <a:rPr kumimoji="0" lang="de-DE" sz="2400" b="0" i="0" u="none" strike="noStrike" cap="none" normalizeH="0" baseline="0" dirty="0">
                          <a:ln>
                            <a:noFill/>
                          </a:ln>
                          <a:solidFill>
                            <a:schemeClr val="tx1"/>
                          </a:solidFill>
                          <a:effectLst/>
                          <a:latin typeface="Tahoma" pitchFamily="34" charset="0"/>
                          <a:cs typeface="Times New Roman" pitchFamily="18" charset="0"/>
                        </a:rPr>
                        <a:t> nach dem KHG zu Sonder-posten</a:t>
                      </a:r>
                      <a:r>
                        <a:rPr kumimoji="0" lang="de-DE" sz="2400" b="0" i="0" u="none" strike="noStrike" cap="none" normalizeH="0" baseline="0" dirty="0">
                          <a:ln>
                            <a:noFill/>
                          </a:ln>
                          <a:solidFill>
                            <a:schemeClr val="tx1"/>
                          </a:solidFill>
                          <a:effectLst/>
                          <a:latin typeface="Tahoma" pitchFamily="34" charset="0"/>
                        </a:rPr>
                        <a:t> </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46173" name="Line 29"/>
          <p:cNvSpPr>
            <a:spLocks noChangeShapeType="1"/>
          </p:cNvSpPr>
          <p:nvPr/>
        </p:nvSpPr>
        <p:spPr bwMode="auto">
          <a:xfrm>
            <a:off x="152400" y="1855788"/>
            <a:ext cx="8839200" cy="0"/>
          </a:xfrm>
          <a:prstGeom prst="line">
            <a:avLst/>
          </a:prstGeom>
          <a:noFill/>
          <a:ln w="57150">
            <a:solidFill>
              <a:schemeClr val="tx1"/>
            </a:solidFill>
            <a:round/>
            <a:headEnd/>
            <a:tailEnd/>
          </a:ln>
          <a:effectLst/>
        </p:spPr>
        <p:txBody>
          <a:bodyPr/>
          <a:lstStyle/>
          <a:p>
            <a:pPr>
              <a:defRPr/>
            </a:pPr>
            <a:endParaRPr lang="de-DE"/>
          </a:p>
        </p:txBody>
      </p:sp>
      <p:sp>
        <p:nvSpPr>
          <p:cNvPr id="646174" name="Line 30"/>
          <p:cNvSpPr>
            <a:spLocks noChangeShapeType="1"/>
          </p:cNvSpPr>
          <p:nvPr/>
        </p:nvSpPr>
        <p:spPr bwMode="auto">
          <a:xfrm>
            <a:off x="4724400" y="1855788"/>
            <a:ext cx="0" cy="4545012"/>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37</a:t>
            </a:fld>
            <a:endParaRPr lang="de-DE"/>
          </a:p>
        </p:txBody>
      </p:sp>
    </p:spTree>
    <p:extLst>
      <p:ext uri="{BB962C8B-B14F-4D97-AF65-F5344CB8AC3E}">
        <p14:creationId xmlns:p14="http://schemas.microsoft.com/office/powerpoint/2010/main" val="535219677"/>
      </p:ext>
    </p:extLst>
  </p:cSld>
  <p:clrMapOvr>
    <a:masterClrMapping/>
  </p:clrMapOvr>
  <mc:AlternateContent xmlns:mc="http://schemas.openxmlformats.org/markup-compatibility/2006" xmlns:p14="http://schemas.microsoft.com/office/powerpoint/2010/main">
    <mc:Choice Requires="p14">
      <p:transition spd="slow" p14:dur="2000" advTm="22383"/>
    </mc:Choice>
    <mc:Fallback xmlns="">
      <p:transition spd="slow" advTm="22383"/>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7248" name="Group 80"/>
          <p:cNvGraphicFramePr>
            <a:graphicFrameLocks noGrp="1"/>
          </p:cNvGraphicFramePr>
          <p:nvPr>
            <p:extLst>
              <p:ext uri="{D42A27DB-BD31-4B8C-83A1-F6EECF244321}">
                <p14:modId xmlns:p14="http://schemas.microsoft.com/office/powerpoint/2010/main" val="1221731754"/>
              </p:ext>
            </p:extLst>
          </p:nvPr>
        </p:nvGraphicFramePr>
        <p:xfrm>
          <a:off x="152400" y="1295400"/>
          <a:ext cx="8758238" cy="3306904"/>
        </p:xfrm>
        <a:graphic>
          <a:graphicData uri="http://schemas.openxmlformats.org/drawingml/2006/table">
            <a:tbl>
              <a:tblPr/>
              <a:tblGrid>
                <a:gridCol w="1371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436688">
                  <a:extLst>
                    <a:ext uri="{9D8B030D-6E8A-4147-A177-3AD203B41FA5}">
                      <a16:colId xmlns:a16="http://schemas.microsoft.com/office/drawing/2014/main" xmlns="" val="20003"/>
                    </a:ext>
                  </a:extLst>
                </a:gridCol>
                <a:gridCol w="1992312">
                  <a:extLst>
                    <a:ext uri="{9D8B030D-6E8A-4147-A177-3AD203B41FA5}">
                      <a16:colId xmlns:a16="http://schemas.microsoft.com/office/drawing/2014/main" xmlns="" val="20004"/>
                    </a:ext>
                  </a:extLst>
                </a:gridCol>
                <a:gridCol w="1443038">
                  <a:extLst>
                    <a:ext uri="{9D8B030D-6E8A-4147-A177-3AD203B41FA5}">
                      <a16:colId xmlns:a16="http://schemas.microsoft.com/office/drawing/2014/main" xmlns="" val="20005"/>
                    </a:ext>
                  </a:extLst>
                </a:gridCol>
              </a:tblGrid>
              <a:tr h="83812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16" marB="45716"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Sonderposten aus Fördermitteln nach KHG (Bestandskonto 22) </a:t>
                      </a:r>
                    </a:p>
                  </a:txBody>
                  <a:tcPr marT="45716" marB="45716"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16" marB="4571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312">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16" marB="4571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EBK</a:t>
                      </a:r>
                    </a:p>
                  </a:txBody>
                  <a:tcPr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a:t>
                      </a:r>
                      <a:r>
                        <a:rPr kumimoji="0" lang="de-DE" sz="2400" b="0" i="0" u="none" strike="noStrike" cap="none" normalizeH="0" baseline="0">
                          <a:ln>
                            <a:noFill/>
                          </a:ln>
                          <a:solidFill>
                            <a:schemeClr val="tx1"/>
                          </a:solidFill>
                          <a:effectLst/>
                          <a:latin typeface="Tahoma" pitchFamily="34" charset="0"/>
                        </a:rPr>
                        <a:t> </a:t>
                      </a:r>
                    </a:p>
                    <a:p>
                      <a:pPr marL="0" marR="0" lvl="0" indent="0" algn="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16" marB="4571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1554331">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cs typeface="Times New Roman" pitchFamily="18" charset="0"/>
                      </a:endParaRPr>
                    </a:p>
                  </a:txBody>
                  <a:tcPr marT="45716" marB="45716"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Um-</a:t>
                      </a:r>
                      <a:br>
                        <a:rPr kumimoji="0" lang="de-DE" sz="2400" b="0" i="0" u="none" strike="noStrike" cap="none" normalizeH="0" baseline="0">
                          <a:ln>
                            <a:noFill/>
                          </a:ln>
                          <a:solidFill>
                            <a:schemeClr val="tx1"/>
                          </a:solidFill>
                          <a:effectLst/>
                          <a:latin typeface="Tahoma" pitchFamily="34" charset="0"/>
                          <a:cs typeface="Times New Roman" pitchFamily="18" charset="0"/>
                        </a:rPr>
                      </a:br>
                      <a:r>
                        <a:rPr kumimoji="0" lang="de-DE" sz="2400" b="0" i="0" u="none" strike="noStrike" cap="none" normalizeH="0" baseline="0">
                          <a:ln>
                            <a:noFill/>
                          </a:ln>
                          <a:solidFill>
                            <a:schemeClr val="tx1"/>
                          </a:solidFill>
                          <a:effectLst/>
                          <a:latin typeface="Tahoma" pitchFamily="34" charset="0"/>
                          <a:cs typeface="Times New Roman" pitchFamily="18" charset="0"/>
                        </a:rPr>
                        <a:t>buchung</a:t>
                      </a:r>
                      <a:r>
                        <a:rPr kumimoji="0" lang="de-DE" sz="2400" b="0" i="0" u="none" strike="noStrike" cap="none" normalizeH="0" baseline="0">
                          <a:ln>
                            <a:noFill/>
                          </a:ln>
                          <a:solidFill>
                            <a:schemeClr val="tx1"/>
                          </a:solidFill>
                          <a:effectLst/>
                          <a:latin typeface="Tahoma" pitchFamily="34" charset="0"/>
                        </a:rPr>
                        <a:t> </a:t>
                      </a: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350, Verbindlich-</a:t>
                      </a:r>
                      <a:r>
                        <a:rPr kumimoji="0" lang="de-DE" sz="2400" b="0" i="0" u="none" strike="noStrike" cap="none" normalizeH="0" baseline="0" dirty="0" err="1">
                          <a:ln>
                            <a:noFill/>
                          </a:ln>
                          <a:solidFill>
                            <a:schemeClr val="tx1"/>
                          </a:solidFill>
                          <a:effectLst/>
                          <a:latin typeface="Tahoma" pitchFamily="34" charset="0"/>
                          <a:cs typeface="Times New Roman" pitchFamily="18" charset="0"/>
                        </a:rPr>
                        <a:t>keiten</a:t>
                      </a:r>
                      <a:r>
                        <a:rPr kumimoji="0" lang="de-DE" sz="2400" b="0" i="0" u="none" strike="noStrike" cap="none" normalizeH="0" baseline="0" dirty="0">
                          <a:ln>
                            <a:noFill/>
                          </a:ln>
                          <a:solidFill>
                            <a:schemeClr val="tx1"/>
                          </a:solidFill>
                          <a:effectLst/>
                          <a:latin typeface="Tahoma" pitchFamily="34" charset="0"/>
                          <a:cs typeface="Times New Roman" pitchFamily="18" charset="0"/>
                        </a:rPr>
                        <a:t> nach dem KHG</a:t>
                      </a:r>
                      <a:r>
                        <a:rPr kumimoji="0" lang="de-DE" sz="2400" b="0" i="0" u="none" strike="noStrike" cap="none" normalizeH="0" baseline="0" dirty="0">
                          <a:ln>
                            <a:noFill/>
                          </a:ln>
                          <a:solidFill>
                            <a:schemeClr val="tx1"/>
                          </a:solidFill>
                          <a:effectLst/>
                          <a:latin typeface="Tahoma" pitchFamily="34" charset="0"/>
                        </a:rPr>
                        <a:t> </a:t>
                      </a: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marT="45716" marB="4571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47198" name="Line 30"/>
          <p:cNvSpPr>
            <a:spLocks noChangeShapeType="1"/>
          </p:cNvSpPr>
          <p:nvPr/>
        </p:nvSpPr>
        <p:spPr bwMode="auto">
          <a:xfrm>
            <a:off x="4038600" y="2133600"/>
            <a:ext cx="0" cy="2438400"/>
          </a:xfrm>
          <a:prstGeom prst="line">
            <a:avLst/>
          </a:prstGeom>
          <a:noFill/>
          <a:ln w="57150">
            <a:solidFill>
              <a:schemeClr val="tx1"/>
            </a:solidFill>
            <a:round/>
            <a:headEnd/>
            <a:tailEnd/>
          </a:ln>
          <a:effectLst/>
        </p:spPr>
        <p:txBody>
          <a:bodyPr/>
          <a:lstStyle/>
          <a:p>
            <a:pPr>
              <a:defRPr/>
            </a:pPr>
            <a:endParaRPr lang="de-DE"/>
          </a:p>
        </p:txBody>
      </p:sp>
      <p:sp>
        <p:nvSpPr>
          <p:cNvPr id="647219" name="Line 51"/>
          <p:cNvSpPr>
            <a:spLocks noChangeShapeType="1"/>
          </p:cNvSpPr>
          <p:nvPr/>
        </p:nvSpPr>
        <p:spPr bwMode="auto">
          <a:xfrm>
            <a:off x="152400" y="2133600"/>
            <a:ext cx="8763000" cy="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38</a:t>
            </a:fld>
            <a:endParaRPr lang="de-DE"/>
          </a:p>
        </p:txBody>
      </p:sp>
    </p:spTree>
    <p:extLst>
      <p:ext uri="{BB962C8B-B14F-4D97-AF65-F5344CB8AC3E}">
        <p14:creationId xmlns:p14="http://schemas.microsoft.com/office/powerpoint/2010/main" val="3034596773"/>
      </p:ext>
    </p:extLst>
  </p:cSld>
  <p:clrMapOvr>
    <a:masterClrMapping/>
  </p:clrMapOvr>
  <mc:AlternateContent xmlns:mc="http://schemas.openxmlformats.org/markup-compatibility/2006" xmlns:p14="http://schemas.microsoft.com/office/powerpoint/2010/main">
    <mc:Choice Requires="p14">
      <p:transition spd="slow" p14:dur="2000" advTm="28126"/>
    </mc:Choice>
    <mc:Fallback xmlns="">
      <p:transition spd="slow" advTm="28126"/>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pPr eaLnBrk="1" hangingPunct="1">
              <a:defRPr/>
            </a:pPr>
            <a:r>
              <a:rPr lang="de-DE" dirty="0"/>
              <a:t>Sonderposten </a:t>
            </a:r>
          </a:p>
        </p:txBody>
      </p:sp>
      <p:sp>
        <p:nvSpPr>
          <p:cNvPr id="648195" name="Rectangle 3"/>
          <p:cNvSpPr>
            <a:spLocks noGrp="1" noChangeArrowheads="1"/>
          </p:cNvSpPr>
          <p:nvPr>
            <p:ph type="body" idx="1"/>
          </p:nvPr>
        </p:nvSpPr>
        <p:spPr/>
        <p:txBody>
          <a:bodyPr/>
          <a:lstStyle/>
          <a:p>
            <a:pPr eaLnBrk="1" hangingPunct="1">
              <a:defRPr/>
            </a:pPr>
            <a:r>
              <a:rPr lang="de-DE">
                <a:cs typeface="Times New Roman" pitchFamily="18" charset="0"/>
              </a:rPr>
              <a:t>Langfristiges Kapital</a:t>
            </a:r>
            <a:r>
              <a:rPr lang="de-DE"/>
              <a:t> </a:t>
            </a:r>
          </a:p>
          <a:p>
            <a:pPr eaLnBrk="1" hangingPunct="1">
              <a:defRPr/>
            </a:pPr>
            <a:r>
              <a:rPr lang="de-DE">
                <a:cs typeface="Times New Roman" pitchFamily="18" charset="0"/>
              </a:rPr>
              <a:t>Zwischenform zwischen Eigenkapital und Fremdkapital</a:t>
            </a:r>
            <a:r>
              <a:rPr lang="de-DE"/>
              <a:t> </a:t>
            </a:r>
          </a:p>
        </p:txBody>
      </p:sp>
      <p:sp>
        <p:nvSpPr>
          <p:cNvPr id="2" name="Foliennummernplatzhalter 1"/>
          <p:cNvSpPr>
            <a:spLocks noGrp="1"/>
          </p:cNvSpPr>
          <p:nvPr>
            <p:ph type="sldNum" sz="quarter" idx="12"/>
          </p:nvPr>
        </p:nvSpPr>
        <p:spPr/>
        <p:txBody>
          <a:bodyPr/>
          <a:lstStyle/>
          <a:p>
            <a:fld id="{372817A5-82A8-4669-B4D0-C2D67780DFD0}" type="slidenum">
              <a:rPr lang="de-DE" smtClean="0"/>
              <a:t>39</a:t>
            </a:fld>
            <a:endParaRPr lang="de-DE"/>
          </a:p>
        </p:txBody>
      </p:sp>
    </p:spTree>
    <p:extLst>
      <p:ext uri="{BB962C8B-B14F-4D97-AF65-F5344CB8AC3E}">
        <p14:creationId xmlns:p14="http://schemas.microsoft.com/office/powerpoint/2010/main" val="151568733"/>
      </p:ext>
    </p:extLst>
  </p:cSld>
  <p:clrMapOvr>
    <a:masterClrMapping/>
  </p:clrMapOvr>
  <mc:AlternateContent xmlns:mc="http://schemas.openxmlformats.org/markup-compatibility/2006" xmlns:p14="http://schemas.microsoft.com/office/powerpoint/2010/main">
    <mc:Choice Requires="p14">
      <p:transition spd="slow" p14:dur="2000" advTm="78596"/>
    </mc:Choice>
    <mc:Fallback xmlns="">
      <p:transition spd="slow" advTm="7859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42" name="Rectangle 2"/>
          <p:cNvSpPr>
            <a:spLocks noGrp="1" noChangeArrowheads="1"/>
          </p:cNvSpPr>
          <p:nvPr>
            <p:ph type="title"/>
          </p:nvPr>
        </p:nvSpPr>
        <p:spPr>
          <a:xfrm>
            <a:off x="0" y="0"/>
            <a:ext cx="9144000" cy="692150"/>
          </a:xfrm>
        </p:spPr>
        <p:txBody>
          <a:bodyPr>
            <a:normAutofit fontScale="90000"/>
          </a:bodyPr>
          <a:lstStyle/>
          <a:p>
            <a:pPr eaLnBrk="1" hangingPunct="1">
              <a:defRPr/>
            </a:pPr>
            <a:r>
              <a:rPr lang="de-DE" sz="4000"/>
              <a:t>Aktivseite</a:t>
            </a:r>
          </a:p>
        </p:txBody>
      </p:sp>
      <p:graphicFrame>
        <p:nvGraphicFramePr>
          <p:cNvPr id="1700340" name="Group 500"/>
          <p:cNvGraphicFramePr>
            <a:graphicFrameLocks noGrp="1"/>
          </p:cNvGraphicFramePr>
          <p:nvPr>
            <p:ph idx="1"/>
          </p:nvPr>
        </p:nvGraphicFramePr>
        <p:xfrm>
          <a:off x="539750" y="620713"/>
          <a:ext cx="8229600" cy="6248400"/>
        </p:xfrm>
        <a:graphic>
          <a:graphicData uri="http://schemas.openxmlformats.org/drawingml/2006/table">
            <a:tbl>
              <a:tblPr/>
              <a:tblGrid>
                <a:gridCol w="419100">
                  <a:extLst>
                    <a:ext uri="{9D8B030D-6E8A-4147-A177-3AD203B41FA5}">
                      <a16:colId xmlns:a16="http://schemas.microsoft.com/office/drawing/2014/main" xmlns="" val="20000"/>
                    </a:ext>
                  </a:extLst>
                </a:gridCol>
                <a:gridCol w="257175">
                  <a:extLst>
                    <a:ext uri="{9D8B030D-6E8A-4147-A177-3AD203B41FA5}">
                      <a16:colId xmlns:a16="http://schemas.microsoft.com/office/drawing/2014/main" xmlns="" val="20001"/>
                    </a:ext>
                  </a:extLst>
                </a:gridCol>
                <a:gridCol w="255588">
                  <a:extLst>
                    <a:ext uri="{9D8B030D-6E8A-4147-A177-3AD203B41FA5}">
                      <a16:colId xmlns:a16="http://schemas.microsoft.com/office/drawing/2014/main" xmlns="" val="20002"/>
                    </a:ext>
                  </a:extLst>
                </a:gridCol>
                <a:gridCol w="7297737">
                  <a:extLst>
                    <a:ext uri="{9D8B030D-6E8A-4147-A177-3AD203B41FA5}">
                      <a16:colId xmlns:a16="http://schemas.microsoft.com/office/drawing/2014/main" xmlns="" val="20003"/>
                    </a:ext>
                  </a:extLst>
                </a:gridCol>
              </a:tblGrid>
              <a:tr h="257175">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a:ln>
                            <a:noFill/>
                          </a:ln>
                          <a:solidFill>
                            <a:schemeClr val="tx1"/>
                          </a:solidFill>
                          <a:effectLst/>
                          <a:latin typeface="Times New Roman" pitchFamily="18" charset="0"/>
                          <a:cs typeface="Times New Roman" pitchFamily="18" charset="0"/>
                        </a:rPr>
                        <a:t>A. Ausstehende Einlagen</a:t>
                      </a:r>
                      <a:r>
                        <a:rPr kumimoji="0" lang="de-DE" sz="1800" b="1" i="0" u="none" strike="noStrike" cap="none" normalizeH="0" baseline="0">
                          <a:ln>
                            <a:noFill/>
                          </a:ln>
                          <a:solidFill>
                            <a:schemeClr val="tx1"/>
                          </a:solidFill>
                          <a:effectLst/>
                          <a:latin typeface="Times New Roman" pitchFamily="18" charset="0"/>
                          <a:cs typeface="Times New Roman" pitchFamily="18" charset="0"/>
                        </a:rPr>
                        <a:t> auf das gezeichnete/festgesetzte Kapital (KGr. 00)</a:t>
                      </a:r>
                      <a:endParaRPr kumimoji="0" lang="de-DE" sz="1800" b="0" i="0" u="none" strike="noStrike" cap="none" normalizeH="0" baseline="3000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00"/>
                  </a:ext>
                </a:extLst>
              </a:tr>
              <a:tr h="17145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a:ln>
                            <a:noFill/>
                          </a:ln>
                          <a:solidFill>
                            <a:schemeClr val="tx1"/>
                          </a:solidFill>
                          <a:effectLst/>
                          <a:latin typeface="Times New Roman" pitchFamily="18" charset="0"/>
                          <a:cs typeface="Times New Roman" pitchFamily="18" charset="0"/>
                        </a:rPr>
                        <a:t>B. Anlagevermögen</a:t>
                      </a:r>
                      <a:endParaRPr kumimoji="0" lang="de-DE" sz="20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01"/>
                  </a:ext>
                </a:extLst>
              </a:tr>
              <a:tr h="228600">
                <a:tc gridSpan="3">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chemeClr val="tx1"/>
                          </a:solidFill>
                          <a:effectLst/>
                          <a:latin typeface="Times New Roman" pitchFamily="18" charset="0"/>
                          <a:cs typeface="Times New Roman" pitchFamily="18" charset="0"/>
                        </a:rPr>
                        <a:t>I. Immaterielle Vermögensgegenstände und dafür geleistete Anzahlungen (KUGr. 090 u. 091) </a:t>
                      </a:r>
                      <a:r>
                        <a:rPr kumimoji="0" lang="de-DE" sz="1800" b="0" i="0" u="none" strike="noStrike" cap="none" normalizeH="0" baseline="30000">
                          <a:ln>
                            <a:noFill/>
                          </a:ln>
                          <a:solidFill>
                            <a:schemeClr val="tx1"/>
                          </a:solidFill>
                          <a:effectLst/>
                          <a:latin typeface="Times New Roman" pitchFamily="18" charset="0"/>
                          <a:cs typeface="Times New Roman" pitchFamily="18" charset="0"/>
                        </a:rPr>
                        <a:t> </a:t>
                      </a:r>
                      <a:endParaRPr kumimoji="0" lang="de-DE"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28600">
                <a:tc gridSpan="3">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chemeClr val="tx1"/>
                          </a:solidFill>
                          <a:effectLst/>
                          <a:latin typeface="Times New Roman" pitchFamily="18" charset="0"/>
                          <a:cs typeface="Times New Roman" pitchFamily="18" charset="0"/>
                        </a:rPr>
                        <a:t>II. Sachanlagen</a:t>
                      </a:r>
                      <a:endParaRPr kumimoji="0" lang="de-DE"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28600">
                <a:tc gridSpan="3">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chemeClr val="tx1"/>
                          </a:solidFill>
                          <a:effectLst/>
                          <a:latin typeface="Times New Roman" pitchFamily="18" charset="0"/>
                          <a:cs typeface="Times New Roman" pitchFamily="18" charset="0"/>
                        </a:rPr>
                        <a:t>III. Finanzanlagen</a:t>
                      </a:r>
                      <a:endParaRPr kumimoji="0" lang="de-DE"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7145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a:ln>
                            <a:noFill/>
                          </a:ln>
                          <a:solidFill>
                            <a:schemeClr val="tx1"/>
                          </a:solidFill>
                          <a:effectLst/>
                          <a:latin typeface="Times New Roman" pitchFamily="18" charset="0"/>
                          <a:cs typeface="Times New Roman" pitchFamily="18" charset="0"/>
                        </a:rPr>
                        <a:t>C. Umlaufvermögen</a:t>
                      </a:r>
                      <a:endParaRPr kumimoji="0" lang="de-DE" sz="20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05"/>
                  </a:ext>
                </a:extLst>
              </a:tr>
              <a:tr h="228600">
                <a:tc gridSpan="2">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chemeClr val="tx1"/>
                          </a:solidFill>
                          <a:effectLst/>
                          <a:latin typeface="Times New Roman" pitchFamily="18" charset="0"/>
                          <a:cs typeface="Times New Roman" pitchFamily="18" charset="0"/>
                        </a:rPr>
                        <a:t>I. Vorräte</a:t>
                      </a:r>
                      <a:endParaRPr kumimoji="0" lang="de-DE"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06"/>
                  </a:ext>
                </a:extLst>
              </a:tr>
              <a:tr h="228600">
                <a:tc gridSpan="2">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chemeClr val="tx1"/>
                          </a:solidFill>
                          <a:effectLst/>
                          <a:latin typeface="Times New Roman" pitchFamily="18" charset="0"/>
                          <a:cs typeface="Times New Roman" pitchFamily="18" charset="0"/>
                        </a:rPr>
                        <a:t>II. Forderungen und sonstige Vermögensgegenstände</a:t>
                      </a:r>
                      <a:endParaRPr kumimoji="0" lang="de-DE"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07"/>
                  </a:ext>
                </a:extLst>
              </a:tr>
              <a:tr h="228600">
                <a:tc gridSpan="2">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chemeClr val="tx1"/>
                          </a:solidFill>
                          <a:effectLst/>
                          <a:latin typeface="Times New Roman" pitchFamily="18" charset="0"/>
                          <a:ea typeface="Times New Roman" pitchFamily="18" charset="0"/>
                          <a:cs typeface="Arial" charset="0"/>
                        </a:rPr>
                        <a:t>III. Wertpapiere des Umlaufvermögens (KGr. 14</a:t>
                      </a:r>
                      <a:r>
                        <a:rPr kumimoji="0" lang="de-DE" sz="1800" b="0" i="0" u="none" strike="noStrike" cap="none" normalizeH="0" baseline="0">
                          <a:ln>
                            <a:noFill/>
                          </a:ln>
                          <a:solidFill>
                            <a:schemeClr val="tx1"/>
                          </a:solidFill>
                          <a:effectLst/>
                          <a:latin typeface="Times New Roman" pitchFamily="18" charset="0"/>
                          <a:ea typeface="Times New Roman" pitchFamily="18"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08"/>
                  </a:ext>
                </a:extLst>
              </a:tr>
              <a:tr h="228600">
                <a:tc gridSpan="2">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chemeClr val="tx1"/>
                          </a:solidFill>
                          <a:effectLst/>
                          <a:latin typeface="Times New Roman" pitchFamily="18" charset="0"/>
                          <a:cs typeface="Times New Roman" pitchFamily="18" charset="0"/>
                        </a:rPr>
                        <a:t>IV. Schecks, Kassenbestand, … Guthaben bei Kreditinstituten (KGr. 13) </a:t>
                      </a:r>
                      <a:r>
                        <a:rPr kumimoji="0" lang="de-DE" sz="1800" b="1" i="0" u="none" strike="noStrike" cap="none" normalizeH="0" baseline="30000">
                          <a:ln>
                            <a:noFill/>
                          </a:ln>
                          <a:solidFill>
                            <a:schemeClr val="tx1"/>
                          </a:solidFill>
                          <a:effectLst/>
                          <a:latin typeface="Times New Roman" pitchFamily="18" charset="0"/>
                          <a:cs typeface="Times New Roman" pitchFamily="18" charset="0"/>
                        </a:rPr>
                        <a:t> </a:t>
                      </a:r>
                      <a:endParaRPr kumimoji="0" lang="de-DE"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09"/>
                  </a:ext>
                </a:extLst>
              </a:tr>
              <a:tr h="171450">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a:ln>
                            <a:noFill/>
                          </a:ln>
                          <a:solidFill>
                            <a:srgbClr val="000000"/>
                          </a:solidFill>
                          <a:effectLst/>
                          <a:latin typeface="Times New Roman" pitchFamily="18" charset="0"/>
                          <a:cs typeface="Times New Roman" pitchFamily="18" charset="0"/>
                        </a:rPr>
                        <a:t>D.Ausgleichsposten nach dem KHG</a:t>
                      </a:r>
                      <a:endParaRPr kumimoji="0" lang="de-DE" sz="2000" b="0" i="0" u="none" strike="noStrike" cap="none" normalizeH="0" baseline="0">
                        <a:ln>
                          <a:noFill/>
                        </a:ln>
                        <a:solidFill>
                          <a:srgbClr val="000000"/>
                        </a:solidFill>
                        <a:effectLst/>
                        <a:latin typeface="Times New Roman"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CC"/>
                    </a:solid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10"/>
                  </a:ext>
                </a:extLst>
              </a:tr>
              <a:tr h="274638">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rgbClr val="000000"/>
                        </a:solidFill>
                        <a:effectLst>
                          <a:outerShdw blurRad="38100" dist="38100" dir="2700000" algn="tl">
                            <a:srgbClr val="FFFFFF"/>
                          </a:outerShdw>
                        </a:effectLst>
                        <a:latin typeface="Times New Roman"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cs typeface="Times New Roman" pitchFamily="18" charset="0"/>
                        </a:rPr>
                        <a:t>1.Ausgleichsposten aus Darlehensförderung (KUGr. 180</a:t>
                      </a:r>
                      <a:r>
                        <a:rPr kumimoji="0" lang="de-DE" sz="1800" b="1" i="0" u="none" strike="noStrike" cap="none" normalizeH="0" baseline="0">
                          <a:ln>
                            <a:noFill/>
                          </a:ln>
                          <a:solidFill>
                            <a:srgbClr val="000000"/>
                          </a:solidFill>
                          <a:effectLst/>
                          <a:latin typeface="Times New Roman" pitchFamily="18" charset="0"/>
                          <a:cs typeface="Times New Roman" pitchFamily="18" charset="0"/>
                        </a:rPr>
                        <a:t>) </a:t>
                      </a:r>
                      <a:r>
                        <a:rPr kumimoji="0" lang="de-DE" sz="1800" b="1" i="0" u="none" strike="noStrike" cap="none" normalizeH="0" baseline="30000">
                          <a:ln>
                            <a:noFill/>
                          </a:ln>
                          <a:solidFill>
                            <a:srgbClr val="000000"/>
                          </a:solidFill>
                          <a:effectLst/>
                          <a:latin typeface="Times New Roman" pitchFamily="18" charset="0"/>
                          <a:cs typeface="Times New Roman" pitchFamily="18" charset="0"/>
                        </a:rPr>
                        <a:t> </a:t>
                      </a:r>
                      <a:endParaRPr kumimoji="0" lang="de-DE" sz="1800" b="0" i="0" u="none" strike="noStrike" cap="none" normalizeH="0" baseline="0">
                        <a:ln>
                          <a:noFill/>
                        </a:ln>
                        <a:solidFill>
                          <a:srgbClr val="000000"/>
                        </a:solidFill>
                        <a:effectLst/>
                        <a:latin typeface="Times New Roman"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CC"/>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11"/>
                  </a:ext>
                </a:extLst>
              </a:tr>
              <a:tr h="2286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de-DE" sz="1800" b="0" i="0" u="none" strike="noStrike" cap="none" normalizeH="0" baseline="0">
                        <a:ln>
                          <a:noFill/>
                        </a:ln>
                        <a:solidFill>
                          <a:srgbClr val="000000"/>
                        </a:solidFill>
                        <a:effectLst>
                          <a:outerShdw blurRad="38100" dist="38100" dir="2700000" algn="tl">
                            <a:srgbClr val="FFFFFF"/>
                          </a:outerShdw>
                        </a:effectLst>
                        <a:latin typeface="Times New Roman"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a:ln>
                            <a:noFill/>
                          </a:ln>
                          <a:solidFill>
                            <a:srgbClr val="000000"/>
                          </a:solidFill>
                          <a:effectLst/>
                          <a:latin typeface="Times New Roman" pitchFamily="18" charset="0"/>
                          <a:cs typeface="Times New Roman" pitchFamily="18" charset="0"/>
                        </a:rPr>
                        <a:t>2.Ausgleichsposten für Eigenmittelförderung (</a:t>
                      </a:r>
                      <a:r>
                        <a:rPr kumimoji="0" lang="de-DE" sz="1800" b="0" i="0" u="none" strike="noStrike" cap="none" normalizeH="0" baseline="0" dirty="0" err="1">
                          <a:ln>
                            <a:noFill/>
                          </a:ln>
                          <a:solidFill>
                            <a:srgbClr val="000000"/>
                          </a:solidFill>
                          <a:effectLst/>
                          <a:latin typeface="Times New Roman" pitchFamily="18" charset="0"/>
                          <a:cs typeface="Times New Roman" pitchFamily="18" charset="0"/>
                        </a:rPr>
                        <a:t>KUGr</a:t>
                      </a:r>
                      <a:r>
                        <a:rPr kumimoji="0" lang="de-DE" sz="1800" b="0" i="0" u="none" strike="noStrike" cap="none" normalizeH="0" baseline="0" dirty="0">
                          <a:ln>
                            <a:noFill/>
                          </a:ln>
                          <a:solidFill>
                            <a:srgbClr val="000000"/>
                          </a:solidFill>
                          <a:effectLst/>
                          <a:latin typeface="Times New Roman" pitchFamily="18" charset="0"/>
                          <a:cs typeface="Times New Roman" pitchFamily="18" charset="0"/>
                        </a:rPr>
                        <a:t>. 181) </a:t>
                      </a:r>
                      <a:r>
                        <a:rPr kumimoji="0" lang="de-DE" sz="1800" b="0" i="0" u="none" strike="noStrike" cap="none" normalizeH="0" baseline="30000" dirty="0">
                          <a:ln>
                            <a:noFill/>
                          </a:ln>
                          <a:solidFill>
                            <a:srgbClr val="000000"/>
                          </a:solidFill>
                          <a:effectLst/>
                          <a:latin typeface="Times New Roman" pitchFamily="18" charset="0"/>
                          <a:cs typeface="Times New Roman" pitchFamily="18" charset="0"/>
                        </a:rPr>
                        <a:t> </a:t>
                      </a:r>
                      <a:endParaRPr kumimoji="0" lang="de-DE" sz="1800" b="0" i="0" u="none" strike="noStrike" cap="none" normalizeH="0" baseline="0" dirty="0">
                        <a:ln>
                          <a:noFill/>
                        </a:ln>
                        <a:solidFill>
                          <a:srgbClr val="000000"/>
                        </a:solidFill>
                        <a:effectLst/>
                        <a:latin typeface="Times New Roman"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CC"/>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12"/>
                  </a:ext>
                </a:extLst>
              </a:tr>
              <a:tr h="171450">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a:ln>
                            <a:noFill/>
                          </a:ln>
                          <a:solidFill>
                            <a:schemeClr val="tx1"/>
                          </a:solidFill>
                          <a:effectLst/>
                          <a:latin typeface="Times New Roman" pitchFamily="18" charset="0"/>
                          <a:cs typeface="Times New Roman" pitchFamily="18" charset="0"/>
                        </a:rPr>
                        <a:t>E. Rechnungsabgrenzungsposten</a:t>
                      </a:r>
                      <a:endParaRPr kumimoji="0" lang="de-DE" sz="20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13"/>
                  </a:ext>
                </a:extLst>
              </a:tr>
              <a:tr h="257175">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a:ln>
                            <a:noFill/>
                          </a:ln>
                          <a:solidFill>
                            <a:schemeClr val="tx1"/>
                          </a:solidFill>
                          <a:effectLst/>
                          <a:latin typeface="Times New Roman" pitchFamily="18" charset="0"/>
                          <a:cs typeface="Times New Roman" pitchFamily="18" charset="0"/>
                        </a:rPr>
                        <a:t>F. Nicht durch Eigenkapital gedeckter Fehlbetrag </a:t>
                      </a:r>
                      <a:endParaRPr kumimoji="0" lang="de-DE"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30000" dirty="0">
                          <a:ln>
                            <a:noFill/>
                          </a:ln>
                          <a:solidFill>
                            <a:schemeClr val="tx1"/>
                          </a:solidFill>
                          <a:effectLst/>
                          <a:latin typeface="Times New Roman" pitchFamily="18" charset="0"/>
                          <a:cs typeface="Times New Roman" pitchFamily="18" charset="0"/>
                        </a:rPr>
                        <a:t> </a:t>
                      </a:r>
                      <a:endParaRPr kumimoji="0" lang="de-DE" sz="20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14"/>
                  </a:ext>
                </a:extLst>
              </a:tr>
            </a:tbl>
          </a:graphicData>
        </a:graphic>
      </p:graphicFrame>
      <p:sp>
        <p:nvSpPr>
          <p:cNvPr id="2" name="Foliennummernplatzhalter 1">
            <a:extLst>
              <a:ext uri="{FF2B5EF4-FFF2-40B4-BE49-F238E27FC236}">
                <a16:creationId xmlns:a16="http://schemas.microsoft.com/office/drawing/2014/main" xmlns="" id="{1B269F4F-AA5A-4C06-8981-DE704B666411}"/>
              </a:ext>
            </a:extLst>
          </p:cNvPr>
          <p:cNvSpPr>
            <a:spLocks noGrp="1"/>
          </p:cNvSpPr>
          <p:nvPr>
            <p:ph type="sldNum" sz="quarter" idx="12"/>
          </p:nvPr>
        </p:nvSpPr>
        <p:spPr/>
        <p:txBody>
          <a:bodyPr/>
          <a:lstStyle/>
          <a:p>
            <a:fld id="{372817A5-82A8-4669-B4D0-C2D67780DFD0}" type="slidenum">
              <a:rPr lang="de-DE" smtClean="0"/>
              <a:t>4</a:t>
            </a:fld>
            <a:endParaRPr lang="de-DE"/>
          </a:p>
        </p:txBody>
      </p:sp>
    </p:spTree>
    <p:extLst>
      <p:ext uri="{BB962C8B-B14F-4D97-AF65-F5344CB8AC3E}">
        <p14:creationId xmlns:p14="http://schemas.microsoft.com/office/powerpoint/2010/main" val="695734563"/>
      </p:ext>
    </p:extLst>
  </p:cSld>
  <p:clrMapOvr>
    <a:masterClrMapping/>
  </p:clrMapOvr>
  <mc:AlternateContent xmlns:mc="http://schemas.openxmlformats.org/markup-compatibility/2006" xmlns:p14="http://schemas.microsoft.com/office/powerpoint/2010/main">
    <mc:Choice Requires="p14">
      <p:transition spd="slow" p14:dur="2000" advTm="21107"/>
    </mc:Choice>
    <mc:Fallback xmlns="">
      <p:transition spd="slow" advTm="21107"/>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p:txBody>
          <a:bodyPr/>
          <a:lstStyle/>
          <a:p>
            <a:pPr eaLnBrk="1" hangingPunct="1">
              <a:defRPr/>
            </a:pPr>
            <a:r>
              <a:rPr lang="de-DE">
                <a:cs typeface="Times New Roman" pitchFamily="18" charset="0"/>
              </a:rPr>
              <a:t>Abschreibungen</a:t>
            </a:r>
            <a:r>
              <a:rPr lang="de-DE"/>
              <a:t> </a:t>
            </a:r>
          </a:p>
        </p:txBody>
      </p:sp>
      <p:sp>
        <p:nvSpPr>
          <p:cNvPr id="649219" name="Rectangle 3"/>
          <p:cNvSpPr>
            <a:spLocks noGrp="1" noChangeArrowheads="1"/>
          </p:cNvSpPr>
          <p:nvPr>
            <p:ph type="body" idx="1"/>
          </p:nvPr>
        </p:nvSpPr>
        <p:spPr>
          <a:xfrm>
            <a:off x="457200" y="1905000"/>
            <a:ext cx="8229600" cy="4724400"/>
          </a:xfrm>
        </p:spPr>
        <p:txBody>
          <a:bodyPr/>
          <a:lstStyle/>
          <a:p>
            <a:pPr eaLnBrk="1" hangingPunct="1">
              <a:lnSpc>
                <a:spcPct val="90000"/>
              </a:lnSpc>
              <a:defRPr/>
            </a:pPr>
            <a:r>
              <a:rPr lang="de-DE" sz="2800">
                <a:cs typeface="Times New Roman" pitchFamily="18" charset="0"/>
              </a:rPr>
              <a:t>Problem: Normale Abschreibungen setzen voraus, dass das Investitionsgut durch Eigenkapital angeschafft wurde, d.h., Abschreibung ist Aufwand und reduziert den Gewinn. Bei öffentlich geförderten Krankenhäusern wurde das Investitionsgut jedoch geschenkt, d.h. der Werteverlust darf nicht gewinnmindernd sein, sondern „Geschenk mindernd“ (Erfolgsneutralität)</a:t>
            </a:r>
            <a:r>
              <a:rPr lang="de-DE" sz="2800"/>
              <a:t> </a:t>
            </a:r>
          </a:p>
          <a:p>
            <a:pPr eaLnBrk="1" hangingPunct="1">
              <a:lnSpc>
                <a:spcPct val="90000"/>
              </a:lnSpc>
              <a:defRPr/>
            </a:pPr>
            <a:r>
              <a:rPr lang="de-DE" sz="2800">
                <a:cs typeface="Times New Roman" pitchFamily="18" charset="0"/>
              </a:rPr>
              <a:t>Folge: Gegenposten, so dass der Abschreibung auf AV eine Abschreibung auf den Sonderposten gegenüber steht</a:t>
            </a:r>
            <a:r>
              <a:rPr lang="de-DE" sz="2800"/>
              <a:t> </a:t>
            </a:r>
          </a:p>
        </p:txBody>
      </p:sp>
      <p:sp>
        <p:nvSpPr>
          <p:cNvPr id="2" name="Foliennummernplatzhalter 1"/>
          <p:cNvSpPr>
            <a:spLocks noGrp="1"/>
          </p:cNvSpPr>
          <p:nvPr>
            <p:ph type="sldNum" sz="quarter" idx="12"/>
          </p:nvPr>
        </p:nvSpPr>
        <p:spPr/>
        <p:txBody>
          <a:bodyPr/>
          <a:lstStyle/>
          <a:p>
            <a:fld id="{372817A5-82A8-4669-B4D0-C2D67780DFD0}" type="slidenum">
              <a:rPr lang="de-DE" smtClean="0"/>
              <a:t>40</a:t>
            </a:fld>
            <a:endParaRPr lang="de-DE"/>
          </a:p>
        </p:txBody>
      </p:sp>
    </p:spTree>
    <p:extLst>
      <p:ext uri="{BB962C8B-B14F-4D97-AF65-F5344CB8AC3E}">
        <p14:creationId xmlns:p14="http://schemas.microsoft.com/office/powerpoint/2010/main" val="3045865340"/>
      </p:ext>
    </p:extLst>
  </p:cSld>
  <p:clrMapOvr>
    <a:masterClrMapping/>
  </p:clrMapOvr>
  <mc:AlternateContent xmlns:mc="http://schemas.openxmlformats.org/markup-compatibility/2006" xmlns:p14="http://schemas.microsoft.com/office/powerpoint/2010/main">
    <mc:Choice Requires="p14">
      <p:transition spd="slow" p14:dur="2000" advTm="93234"/>
    </mc:Choice>
    <mc:Fallback xmlns="">
      <p:transition spd="slow" advTm="93234"/>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p:txBody>
          <a:bodyPr/>
          <a:lstStyle/>
          <a:p>
            <a:pPr eaLnBrk="1" hangingPunct="1">
              <a:defRPr/>
            </a:pPr>
            <a:r>
              <a:rPr lang="de-DE">
                <a:cs typeface="Times New Roman" pitchFamily="18" charset="0"/>
              </a:rPr>
              <a:t>Buchungen</a:t>
            </a:r>
            <a:r>
              <a:rPr lang="de-DE"/>
              <a:t> </a:t>
            </a:r>
          </a:p>
        </p:txBody>
      </p:sp>
      <p:sp>
        <p:nvSpPr>
          <p:cNvPr id="650243" name="Rectangle 3"/>
          <p:cNvSpPr>
            <a:spLocks noGrp="1" noChangeArrowheads="1"/>
          </p:cNvSpPr>
          <p:nvPr>
            <p:ph type="body" idx="1"/>
          </p:nvPr>
        </p:nvSpPr>
        <p:spPr>
          <a:xfrm>
            <a:off x="457200" y="1905000"/>
            <a:ext cx="8229600" cy="4572000"/>
          </a:xfrm>
        </p:spPr>
        <p:txBody>
          <a:bodyPr/>
          <a:lstStyle/>
          <a:p>
            <a:pPr eaLnBrk="1" hangingPunct="1">
              <a:defRPr/>
            </a:pPr>
            <a:r>
              <a:rPr lang="de-DE" sz="2800" dirty="0">
                <a:cs typeface="Times New Roman" pitchFamily="18" charset="0"/>
              </a:rPr>
              <a:t>Erfolgswirksame Reduktion des Anlagevermögens</a:t>
            </a:r>
            <a:r>
              <a:rPr lang="de-DE" sz="2800" dirty="0"/>
              <a:t> </a:t>
            </a:r>
          </a:p>
          <a:p>
            <a:pPr lvl="1" eaLnBrk="1" hangingPunct="1">
              <a:defRPr/>
            </a:pPr>
            <a:r>
              <a:rPr lang="de-DE" sz="2400" dirty="0">
                <a:cs typeface="Times New Roman" pitchFamily="18" charset="0"/>
              </a:rPr>
              <a:t>Abschreibungen auf Sachanlagen (GuV-Konto) an Einrichtungen und Ausstattungen</a:t>
            </a:r>
            <a:r>
              <a:rPr lang="de-DE" sz="2400" dirty="0"/>
              <a:t> (Bilanz-Konto)</a:t>
            </a:r>
          </a:p>
          <a:p>
            <a:pPr eaLnBrk="1" hangingPunct="1">
              <a:defRPr/>
            </a:pPr>
            <a:r>
              <a:rPr lang="de-DE" sz="2800" dirty="0">
                <a:cs typeface="Times New Roman" pitchFamily="18" charset="0"/>
              </a:rPr>
              <a:t>Erfolgswirksame Reduktion des Sonderpostens</a:t>
            </a:r>
            <a:r>
              <a:rPr lang="de-DE" sz="2800" dirty="0"/>
              <a:t> </a:t>
            </a:r>
          </a:p>
          <a:p>
            <a:pPr lvl="1" eaLnBrk="1" hangingPunct="1">
              <a:defRPr/>
            </a:pPr>
            <a:r>
              <a:rPr lang="de-DE" sz="2400" dirty="0">
                <a:cs typeface="Times New Roman" pitchFamily="18" charset="0"/>
              </a:rPr>
              <a:t>Sonderposten aus Fördermitteln nach dem KHG (Bilanz-Konto) an Erträge aus der Auflösung von Sonderposten aus Fördermitteln nach dem KHG</a:t>
            </a:r>
            <a:r>
              <a:rPr lang="de-DE" sz="2400" dirty="0"/>
              <a:t> (GuV-Konto)</a:t>
            </a:r>
          </a:p>
        </p:txBody>
      </p:sp>
      <p:sp>
        <p:nvSpPr>
          <p:cNvPr id="2" name="Foliennummernplatzhalter 1"/>
          <p:cNvSpPr>
            <a:spLocks noGrp="1"/>
          </p:cNvSpPr>
          <p:nvPr>
            <p:ph type="sldNum" sz="quarter" idx="12"/>
          </p:nvPr>
        </p:nvSpPr>
        <p:spPr/>
        <p:txBody>
          <a:bodyPr/>
          <a:lstStyle/>
          <a:p>
            <a:fld id="{372817A5-82A8-4669-B4D0-C2D67780DFD0}" type="slidenum">
              <a:rPr lang="de-DE" smtClean="0"/>
              <a:t>41</a:t>
            </a:fld>
            <a:endParaRPr lang="de-DE"/>
          </a:p>
        </p:txBody>
      </p:sp>
    </p:spTree>
    <p:extLst>
      <p:ext uri="{BB962C8B-B14F-4D97-AF65-F5344CB8AC3E}">
        <p14:creationId xmlns:p14="http://schemas.microsoft.com/office/powerpoint/2010/main" val="973827712"/>
      </p:ext>
    </p:extLst>
  </p:cSld>
  <p:clrMapOvr>
    <a:masterClrMapping/>
  </p:clrMapOvr>
  <mc:AlternateContent xmlns:mc="http://schemas.openxmlformats.org/markup-compatibility/2006" xmlns:p14="http://schemas.microsoft.com/office/powerpoint/2010/main">
    <mc:Choice Requires="p14">
      <p:transition spd="slow" p14:dur="2000" advTm="54826"/>
    </mc:Choice>
    <mc:Fallback xmlns="">
      <p:transition spd="slow" advTm="54826"/>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1337" name="Group 73"/>
          <p:cNvGraphicFramePr>
            <a:graphicFrameLocks noGrp="1"/>
          </p:cNvGraphicFramePr>
          <p:nvPr>
            <p:extLst>
              <p:ext uri="{D42A27DB-BD31-4B8C-83A1-F6EECF244321}">
                <p14:modId xmlns:p14="http://schemas.microsoft.com/office/powerpoint/2010/main" val="2865535941"/>
              </p:ext>
            </p:extLst>
          </p:nvPr>
        </p:nvGraphicFramePr>
        <p:xfrm>
          <a:off x="76200" y="1295400"/>
          <a:ext cx="8974138" cy="3230708"/>
        </p:xfrm>
        <a:graphic>
          <a:graphicData uri="http://schemas.openxmlformats.org/drawingml/2006/table">
            <a:tbl>
              <a:tblPr/>
              <a:tblGrid>
                <a:gridCol w="1371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647825">
                  <a:extLst>
                    <a:ext uri="{9D8B030D-6E8A-4147-A177-3AD203B41FA5}">
                      <a16:colId xmlns:a16="http://schemas.microsoft.com/office/drawing/2014/main" xmlns="" val="20003"/>
                    </a:ext>
                  </a:extLst>
                </a:gridCol>
                <a:gridCol w="2390775">
                  <a:extLst>
                    <a:ext uri="{9D8B030D-6E8A-4147-A177-3AD203B41FA5}">
                      <a16:colId xmlns:a16="http://schemas.microsoft.com/office/drawing/2014/main" xmlns="" val="20004"/>
                    </a:ext>
                  </a:extLst>
                </a:gridCol>
                <a:gridCol w="1049338">
                  <a:extLst>
                    <a:ext uri="{9D8B030D-6E8A-4147-A177-3AD203B41FA5}">
                      <a16:colId xmlns:a16="http://schemas.microsoft.com/office/drawing/2014/main" xmlns="" val="20005"/>
                    </a:ext>
                  </a:extLst>
                </a:gridCol>
              </a:tblGrid>
              <a:tr h="83811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16" marB="45716"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Einrichtungen und Ausstattungen (Bestandskonto 07) </a:t>
                      </a:r>
                    </a:p>
                  </a:txBody>
                  <a:tcPr marT="45716" marB="45716"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16" marB="4571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1554327">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16" marB="4571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EBK</a:t>
                      </a:r>
                    </a:p>
                  </a:txBody>
                  <a:tcPr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a:t>
                      </a:r>
                      <a:r>
                        <a:rPr kumimoji="0" lang="de-DE" sz="2400" b="0" i="0" u="none" strike="noStrike" cap="none" normalizeH="0" baseline="0" dirty="0">
                          <a:ln>
                            <a:noFill/>
                          </a:ln>
                          <a:solidFill>
                            <a:schemeClr val="tx1"/>
                          </a:solidFill>
                          <a:effectLst/>
                          <a:latin typeface="Tahoma" pitchFamily="34" charset="0"/>
                        </a:rPr>
                        <a:t> </a:t>
                      </a:r>
                    </a:p>
                  </a:txBody>
                  <a:tcPr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Ab-</a:t>
                      </a:r>
                      <a:br>
                        <a:rPr kumimoji="0" lang="de-DE" sz="2400" b="0" i="0" u="none" strike="noStrike" cap="none" normalizeH="0" baseline="0" dirty="0">
                          <a:ln>
                            <a:noFill/>
                          </a:ln>
                          <a:solidFill>
                            <a:schemeClr val="tx1"/>
                          </a:solidFill>
                          <a:effectLst/>
                          <a:latin typeface="Tahoma" pitchFamily="34" charset="0"/>
                        </a:rPr>
                      </a:br>
                      <a:r>
                        <a:rPr kumimoji="0" lang="de-DE" sz="2400" b="0" i="0" u="none" strike="noStrike" cap="none" normalizeH="0" baseline="0" dirty="0" err="1">
                          <a:ln>
                            <a:noFill/>
                          </a:ln>
                          <a:solidFill>
                            <a:schemeClr val="tx1"/>
                          </a:solidFill>
                          <a:effectLst/>
                          <a:latin typeface="Tahoma" pitchFamily="34" charset="0"/>
                        </a:rPr>
                        <a:t>schreibung</a:t>
                      </a: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761, Abschreibungen auf Sachanlagen</a:t>
                      </a:r>
                      <a:r>
                        <a:rPr kumimoji="0" lang="de-DE" sz="2400" b="0" i="0" u="none" strike="noStrike" cap="none" normalizeH="0" baseline="0">
                          <a:ln>
                            <a:noFill/>
                          </a:ln>
                          <a:solidFill>
                            <a:schemeClr val="tx1"/>
                          </a:solidFill>
                          <a:effectLst/>
                          <a:latin typeface="Tahoma" pitchFamily="34" charset="0"/>
                        </a:rPr>
                        <a:t> </a:t>
                      </a:r>
                    </a:p>
                  </a:txBody>
                  <a:tcPr marT="45716" marB="4571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5.000</a:t>
                      </a:r>
                    </a:p>
                  </a:txBody>
                  <a:tcPr marT="45716" marB="4571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11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Erwerb</a:t>
                      </a:r>
                    </a:p>
                  </a:txBody>
                  <a:tcPr marT="45716" marB="45716"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13, Bank</a:t>
                      </a: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100.000</a:t>
                      </a: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6" marB="4571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51293" name="Line 29"/>
          <p:cNvSpPr>
            <a:spLocks noChangeShapeType="1"/>
          </p:cNvSpPr>
          <p:nvPr/>
        </p:nvSpPr>
        <p:spPr bwMode="auto">
          <a:xfrm>
            <a:off x="3962400" y="2133600"/>
            <a:ext cx="0" cy="2438400"/>
          </a:xfrm>
          <a:prstGeom prst="line">
            <a:avLst/>
          </a:prstGeom>
          <a:noFill/>
          <a:ln w="57150">
            <a:solidFill>
              <a:schemeClr val="tx1"/>
            </a:solidFill>
            <a:round/>
            <a:headEnd/>
            <a:tailEnd/>
          </a:ln>
          <a:effectLst/>
        </p:spPr>
        <p:txBody>
          <a:bodyPr/>
          <a:lstStyle/>
          <a:p>
            <a:pPr>
              <a:defRPr/>
            </a:pPr>
            <a:endParaRPr lang="de-DE"/>
          </a:p>
        </p:txBody>
      </p:sp>
      <p:sp>
        <p:nvSpPr>
          <p:cNvPr id="651294" name="Line 30"/>
          <p:cNvSpPr>
            <a:spLocks noChangeShapeType="1"/>
          </p:cNvSpPr>
          <p:nvPr/>
        </p:nvSpPr>
        <p:spPr bwMode="auto">
          <a:xfrm>
            <a:off x="76200" y="2133600"/>
            <a:ext cx="8915400" cy="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42</a:t>
            </a:fld>
            <a:endParaRPr lang="de-DE"/>
          </a:p>
        </p:txBody>
      </p:sp>
    </p:spTree>
    <p:extLst>
      <p:ext uri="{BB962C8B-B14F-4D97-AF65-F5344CB8AC3E}">
        <p14:creationId xmlns:p14="http://schemas.microsoft.com/office/powerpoint/2010/main" val="349270256"/>
      </p:ext>
    </p:extLst>
  </p:cSld>
  <p:clrMapOvr>
    <a:masterClrMapping/>
  </p:clrMapOvr>
  <mc:AlternateContent xmlns:mc="http://schemas.openxmlformats.org/markup-compatibility/2006" xmlns:p14="http://schemas.microsoft.com/office/powerpoint/2010/main">
    <mc:Choice Requires="p14">
      <p:transition spd="slow" p14:dur="2000" advTm="29297"/>
    </mc:Choice>
    <mc:Fallback xmlns="">
      <p:transition spd="slow" advTm="29297"/>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2367" name="Group 79"/>
          <p:cNvGraphicFramePr>
            <a:graphicFrameLocks noGrp="1"/>
          </p:cNvGraphicFramePr>
          <p:nvPr>
            <p:extLst>
              <p:ext uri="{D42A27DB-BD31-4B8C-83A1-F6EECF244321}">
                <p14:modId xmlns:p14="http://schemas.microsoft.com/office/powerpoint/2010/main" val="101621613"/>
              </p:ext>
            </p:extLst>
          </p:nvPr>
        </p:nvGraphicFramePr>
        <p:xfrm>
          <a:off x="80963" y="1295400"/>
          <a:ext cx="8834437" cy="5045076"/>
        </p:xfrm>
        <a:graphic>
          <a:graphicData uri="http://schemas.openxmlformats.org/drawingml/2006/table">
            <a:tbl>
              <a:tblPr/>
              <a:tblGrid>
                <a:gridCol w="1082675">
                  <a:extLst>
                    <a:ext uri="{9D8B030D-6E8A-4147-A177-3AD203B41FA5}">
                      <a16:colId xmlns:a16="http://schemas.microsoft.com/office/drawing/2014/main" xmlns="" val="20000"/>
                    </a:ext>
                  </a:extLst>
                </a:gridCol>
                <a:gridCol w="2041525">
                  <a:extLst>
                    <a:ext uri="{9D8B030D-6E8A-4147-A177-3AD203B41FA5}">
                      <a16:colId xmlns:a16="http://schemas.microsoft.com/office/drawing/2014/main" xmlns="" val="20001"/>
                    </a:ext>
                  </a:extLst>
                </a:gridCol>
                <a:gridCol w="942975">
                  <a:extLst>
                    <a:ext uri="{9D8B030D-6E8A-4147-A177-3AD203B41FA5}">
                      <a16:colId xmlns:a16="http://schemas.microsoft.com/office/drawing/2014/main" xmlns="" val="20002"/>
                    </a:ext>
                  </a:extLst>
                </a:gridCol>
                <a:gridCol w="1435100">
                  <a:extLst>
                    <a:ext uri="{9D8B030D-6E8A-4147-A177-3AD203B41FA5}">
                      <a16:colId xmlns:a16="http://schemas.microsoft.com/office/drawing/2014/main" xmlns="" val="20003"/>
                    </a:ext>
                  </a:extLst>
                </a:gridCol>
                <a:gridCol w="1889125">
                  <a:extLst>
                    <a:ext uri="{9D8B030D-6E8A-4147-A177-3AD203B41FA5}">
                      <a16:colId xmlns:a16="http://schemas.microsoft.com/office/drawing/2014/main" xmlns="" val="20004"/>
                    </a:ext>
                  </a:extLst>
                </a:gridCol>
                <a:gridCol w="1443037">
                  <a:extLst>
                    <a:ext uri="{9D8B030D-6E8A-4147-A177-3AD203B41FA5}">
                      <a16:colId xmlns:a16="http://schemas.microsoft.com/office/drawing/2014/main" xmlns="" val="20005"/>
                    </a:ext>
                  </a:extLst>
                </a:gridCol>
              </a:tblGrid>
              <a:tr h="838306">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26" marB="45726"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Sonderposten aus Fördermitteln nach KHG (Bestandskonto 22) </a:t>
                      </a:r>
                    </a:p>
                  </a:txBody>
                  <a:tcPr marT="45726" marB="45726"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26" marB="4572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265209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Ab-</a:t>
                      </a:r>
                      <a:br>
                        <a:rPr kumimoji="0" lang="de-DE" sz="2400" b="0" i="0" u="none" strike="noStrike" cap="none" normalizeH="0" baseline="0">
                          <a:ln>
                            <a:noFill/>
                          </a:ln>
                          <a:solidFill>
                            <a:schemeClr val="tx1"/>
                          </a:solidFill>
                          <a:effectLst/>
                          <a:latin typeface="Tahoma" pitchFamily="34" charset="0"/>
                        </a:rPr>
                      </a:br>
                      <a:r>
                        <a:rPr kumimoji="0" lang="de-DE" sz="2400" b="0" i="0" u="none" strike="noStrike" cap="none" normalizeH="0" baseline="0">
                          <a:ln>
                            <a:noFill/>
                          </a:ln>
                          <a:solidFill>
                            <a:schemeClr val="tx1"/>
                          </a:solidFill>
                          <a:effectLst/>
                          <a:latin typeface="Tahoma" pitchFamily="34" charset="0"/>
                        </a:rPr>
                        <a:t>schrei-</a:t>
                      </a:r>
                      <a:br>
                        <a:rPr kumimoji="0" lang="de-DE" sz="2400" b="0" i="0" u="none" strike="noStrike" cap="none" normalizeH="0" baseline="0">
                          <a:ln>
                            <a:noFill/>
                          </a:ln>
                          <a:solidFill>
                            <a:schemeClr val="tx1"/>
                          </a:solidFill>
                          <a:effectLst/>
                          <a:latin typeface="Tahoma" pitchFamily="34" charset="0"/>
                        </a:rPr>
                      </a:br>
                      <a:r>
                        <a:rPr kumimoji="0" lang="de-DE" sz="2400" b="0" i="0" u="none" strike="noStrike" cap="none" normalizeH="0" baseline="0">
                          <a:ln>
                            <a:noFill/>
                          </a:ln>
                          <a:solidFill>
                            <a:schemeClr val="tx1"/>
                          </a:solidFill>
                          <a:effectLst/>
                          <a:latin typeface="Tahoma" pitchFamily="34" charset="0"/>
                        </a:rPr>
                        <a:t>bung</a:t>
                      </a: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490, Erträge aus der Auflösung von Sonder-</a:t>
                      </a:r>
                      <a:br>
                        <a:rPr kumimoji="0" lang="de-DE" sz="2400" b="0" i="0" u="none" strike="noStrike" cap="none" normalizeH="0" baseline="0" dirty="0">
                          <a:ln>
                            <a:noFill/>
                          </a:ln>
                          <a:solidFill>
                            <a:schemeClr val="tx1"/>
                          </a:solidFill>
                          <a:effectLst/>
                          <a:latin typeface="Tahoma" pitchFamily="34" charset="0"/>
                          <a:cs typeface="Times New Roman" pitchFamily="18" charset="0"/>
                        </a:rPr>
                      </a:br>
                      <a:r>
                        <a:rPr kumimoji="0" lang="de-DE" sz="2400" b="0" i="0" u="none" strike="noStrike" cap="none" normalizeH="0" baseline="0" dirty="0">
                          <a:ln>
                            <a:noFill/>
                          </a:ln>
                          <a:solidFill>
                            <a:schemeClr val="tx1"/>
                          </a:solidFill>
                          <a:effectLst/>
                          <a:latin typeface="Tahoma" pitchFamily="34" charset="0"/>
                          <a:cs typeface="Times New Roman" pitchFamily="18" charset="0"/>
                        </a:rPr>
                        <a:t>posten aus Fördermitteln nach KHG</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5.000</a:t>
                      </a:r>
                    </a:p>
                  </a:txBody>
                  <a:tcPr marT="45726" marB="4572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26" marB="4572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EBK</a:t>
                      </a: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a:t>
                      </a:r>
                    </a:p>
                  </a:txBody>
                  <a:tcPr marT="45726" marB="4572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1554676">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cs typeface="Times New Roman" pitchFamily="18" charset="0"/>
                      </a:endParaRPr>
                    </a:p>
                  </a:txBody>
                  <a:tcPr marT="45726" marB="45726"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26" marB="4572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26" marB="4572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Um-buchung</a:t>
                      </a:r>
                      <a:r>
                        <a:rPr kumimoji="0" lang="de-DE" sz="2400" b="0" i="0" u="none" strike="noStrike" cap="none" normalizeH="0" baseline="0">
                          <a:ln>
                            <a:noFill/>
                          </a:ln>
                          <a:solidFill>
                            <a:schemeClr val="tx1"/>
                          </a:solidFill>
                          <a:effectLst/>
                          <a:latin typeface="Tahoma" pitchFamily="34" charset="0"/>
                        </a:rPr>
                        <a:t> </a:t>
                      </a:r>
                    </a:p>
                  </a:txBody>
                  <a:tcPr marT="45726" marB="4572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350, Verbindlich-</a:t>
                      </a:r>
                      <a:br>
                        <a:rPr kumimoji="0" lang="de-DE" sz="2400" b="0" i="0" u="none" strike="noStrike" cap="none" normalizeH="0" baseline="0">
                          <a:ln>
                            <a:noFill/>
                          </a:ln>
                          <a:solidFill>
                            <a:schemeClr val="tx1"/>
                          </a:solidFill>
                          <a:effectLst/>
                          <a:latin typeface="Tahoma" pitchFamily="34" charset="0"/>
                          <a:cs typeface="Times New Roman" pitchFamily="18" charset="0"/>
                        </a:rPr>
                      </a:br>
                      <a:r>
                        <a:rPr kumimoji="0" lang="de-DE" sz="2400" b="0" i="0" u="none" strike="noStrike" cap="none" normalizeH="0" baseline="0">
                          <a:ln>
                            <a:noFill/>
                          </a:ln>
                          <a:solidFill>
                            <a:schemeClr val="tx1"/>
                          </a:solidFill>
                          <a:effectLst/>
                          <a:latin typeface="Tahoma" pitchFamily="34" charset="0"/>
                          <a:cs typeface="Times New Roman" pitchFamily="18" charset="0"/>
                        </a:rPr>
                        <a:t>keiten nach dem KHG</a:t>
                      </a:r>
                      <a:r>
                        <a:rPr kumimoji="0" lang="de-DE" sz="2400" b="0" i="0" u="none" strike="noStrike" cap="none" normalizeH="0" baseline="0">
                          <a:ln>
                            <a:noFill/>
                          </a:ln>
                          <a:solidFill>
                            <a:schemeClr val="tx1"/>
                          </a:solidFill>
                          <a:effectLst/>
                          <a:latin typeface="Tahoma" pitchFamily="34" charset="0"/>
                        </a:rPr>
                        <a:t> </a:t>
                      </a:r>
                    </a:p>
                  </a:txBody>
                  <a:tcPr marT="45726" marB="4572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100.000</a:t>
                      </a:r>
                    </a:p>
                  </a:txBody>
                  <a:tcPr marT="45726" marB="4572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52317" name="Line 29"/>
          <p:cNvSpPr>
            <a:spLocks noChangeShapeType="1"/>
          </p:cNvSpPr>
          <p:nvPr/>
        </p:nvSpPr>
        <p:spPr bwMode="auto">
          <a:xfrm>
            <a:off x="4114800" y="2133600"/>
            <a:ext cx="0" cy="4191000"/>
          </a:xfrm>
          <a:prstGeom prst="line">
            <a:avLst/>
          </a:prstGeom>
          <a:noFill/>
          <a:ln w="57150">
            <a:solidFill>
              <a:schemeClr val="tx1"/>
            </a:solidFill>
            <a:round/>
            <a:headEnd/>
            <a:tailEnd/>
          </a:ln>
          <a:effectLst/>
        </p:spPr>
        <p:txBody>
          <a:bodyPr/>
          <a:lstStyle/>
          <a:p>
            <a:pPr>
              <a:defRPr/>
            </a:pPr>
            <a:endParaRPr lang="de-DE"/>
          </a:p>
        </p:txBody>
      </p:sp>
      <p:sp>
        <p:nvSpPr>
          <p:cNvPr id="652318" name="Line 30"/>
          <p:cNvSpPr>
            <a:spLocks noChangeShapeType="1"/>
          </p:cNvSpPr>
          <p:nvPr/>
        </p:nvSpPr>
        <p:spPr bwMode="auto">
          <a:xfrm>
            <a:off x="76200" y="2133600"/>
            <a:ext cx="8839200" cy="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43</a:t>
            </a:fld>
            <a:endParaRPr lang="de-DE"/>
          </a:p>
        </p:txBody>
      </p:sp>
    </p:spTree>
    <p:extLst>
      <p:ext uri="{BB962C8B-B14F-4D97-AF65-F5344CB8AC3E}">
        <p14:creationId xmlns:p14="http://schemas.microsoft.com/office/powerpoint/2010/main" val="4074393477"/>
      </p:ext>
    </p:extLst>
  </p:cSld>
  <p:clrMapOvr>
    <a:masterClrMapping/>
  </p:clrMapOvr>
  <mc:AlternateContent xmlns:mc="http://schemas.openxmlformats.org/markup-compatibility/2006" xmlns:p14="http://schemas.microsoft.com/office/powerpoint/2010/main">
    <mc:Choice Requires="p14">
      <p:transition spd="slow" p14:dur="2000" advTm="48939"/>
    </mc:Choice>
    <mc:Fallback xmlns="">
      <p:transition spd="slow" advTm="48939"/>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3368" name="Group 56"/>
          <p:cNvGraphicFramePr>
            <a:graphicFrameLocks noGrp="1"/>
          </p:cNvGraphicFramePr>
          <p:nvPr>
            <p:extLst>
              <p:ext uri="{D42A27DB-BD31-4B8C-83A1-F6EECF244321}">
                <p14:modId xmlns:p14="http://schemas.microsoft.com/office/powerpoint/2010/main" val="1973111260"/>
              </p:ext>
            </p:extLst>
          </p:nvPr>
        </p:nvGraphicFramePr>
        <p:xfrm>
          <a:off x="250825" y="1420813"/>
          <a:ext cx="8664575" cy="2392557"/>
        </p:xfrm>
        <a:graphic>
          <a:graphicData uri="http://schemas.openxmlformats.org/drawingml/2006/table">
            <a:tbl>
              <a:tblPr/>
              <a:tblGrid>
                <a:gridCol w="1647825">
                  <a:extLst>
                    <a:ext uri="{9D8B030D-6E8A-4147-A177-3AD203B41FA5}">
                      <a16:colId xmlns:a16="http://schemas.microsoft.com/office/drawing/2014/main" xmlns="" val="20000"/>
                    </a:ext>
                  </a:extLst>
                </a:gridCol>
                <a:gridCol w="2041525">
                  <a:extLst>
                    <a:ext uri="{9D8B030D-6E8A-4147-A177-3AD203B41FA5}">
                      <a16:colId xmlns:a16="http://schemas.microsoft.com/office/drawing/2014/main" xmlns="" val="20001"/>
                    </a:ext>
                  </a:extLst>
                </a:gridCol>
                <a:gridCol w="1182688">
                  <a:extLst>
                    <a:ext uri="{9D8B030D-6E8A-4147-A177-3AD203B41FA5}">
                      <a16:colId xmlns:a16="http://schemas.microsoft.com/office/drawing/2014/main" xmlns="" val="20002"/>
                    </a:ext>
                  </a:extLst>
                </a:gridCol>
                <a:gridCol w="609600">
                  <a:extLst>
                    <a:ext uri="{9D8B030D-6E8A-4147-A177-3AD203B41FA5}">
                      <a16:colId xmlns:a16="http://schemas.microsoft.com/office/drawing/2014/main" xmlns="" val="20003"/>
                    </a:ext>
                  </a:extLst>
                </a:gridCol>
                <a:gridCol w="2133600">
                  <a:extLst>
                    <a:ext uri="{9D8B030D-6E8A-4147-A177-3AD203B41FA5}">
                      <a16:colId xmlns:a16="http://schemas.microsoft.com/office/drawing/2014/main" xmlns="" val="20004"/>
                    </a:ext>
                  </a:extLst>
                </a:gridCol>
                <a:gridCol w="1049337">
                  <a:extLst>
                    <a:ext uri="{9D8B030D-6E8A-4147-A177-3AD203B41FA5}">
                      <a16:colId xmlns:a16="http://schemas.microsoft.com/office/drawing/2014/main" xmlns="" val="20005"/>
                    </a:ext>
                  </a:extLst>
                </a:gridCol>
              </a:tblGrid>
              <a:tr h="838089">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14" marB="45714"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cs typeface="Times New Roman" pitchFamily="18" charset="0"/>
                        </a:rPr>
                        <a:t>Abschreibungen auf Sachanlagen (Erfolgskonto 761) </a:t>
                      </a:r>
                    </a:p>
                  </a:txBody>
                  <a:tcPr marT="45714" marB="45714"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14" marB="45714"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155427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Ab-</a:t>
                      </a:r>
                      <a:br>
                        <a:rPr kumimoji="0" lang="de-DE" sz="2400" b="0" i="0" u="none" strike="noStrike" cap="none" normalizeH="0" baseline="0">
                          <a:ln>
                            <a:noFill/>
                          </a:ln>
                          <a:solidFill>
                            <a:schemeClr val="tx1"/>
                          </a:solidFill>
                          <a:effectLst/>
                          <a:latin typeface="Tahoma" pitchFamily="34" charset="0"/>
                        </a:rPr>
                      </a:br>
                      <a:r>
                        <a:rPr kumimoji="0" lang="de-DE" sz="2400" b="0" i="0" u="none" strike="noStrike" cap="none" normalizeH="0" baseline="0">
                          <a:ln>
                            <a:noFill/>
                          </a:ln>
                          <a:solidFill>
                            <a:schemeClr val="tx1"/>
                          </a:solidFill>
                          <a:effectLst/>
                          <a:latin typeface="Tahoma" pitchFamily="34" charset="0"/>
                        </a:rPr>
                        <a:t>schreibung</a:t>
                      </a:r>
                    </a:p>
                  </a:txBody>
                  <a:tcPr marT="45714" marB="45714"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07, Einrichtungen und Ausstattung </a:t>
                      </a:r>
                    </a:p>
                  </a:txBody>
                  <a:tcPr marT="45714" marB="45714"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5.000</a:t>
                      </a:r>
                    </a:p>
                  </a:txBody>
                  <a:tcPr marT="45714" marB="45714"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4" marB="45714"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endParaRPr>
                    </a:p>
                  </a:txBody>
                  <a:tcPr marT="45714" marB="45714"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dirty="0">
                        <a:ln>
                          <a:noFill/>
                        </a:ln>
                        <a:solidFill>
                          <a:schemeClr val="tx1"/>
                        </a:solidFill>
                        <a:effectLst/>
                        <a:latin typeface="Tahoma" pitchFamily="34" charset="0"/>
                        <a:cs typeface="Times New Roman" pitchFamily="18" charset="0"/>
                      </a:endParaRPr>
                    </a:p>
                  </a:txBody>
                  <a:tcPr marT="45714" marB="45714"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653341" name="Line 29"/>
          <p:cNvSpPr>
            <a:spLocks noChangeShapeType="1"/>
          </p:cNvSpPr>
          <p:nvPr/>
        </p:nvSpPr>
        <p:spPr bwMode="auto">
          <a:xfrm>
            <a:off x="5105400" y="2286000"/>
            <a:ext cx="0" cy="1524000"/>
          </a:xfrm>
          <a:prstGeom prst="line">
            <a:avLst/>
          </a:prstGeom>
          <a:noFill/>
          <a:ln w="57150">
            <a:solidFill>
              <a:schemeClr val="tx1"/>
            </a:solidFill>
            <a:round/>
            <a:headEnd/>
            <a:tailEnd/>
          </a:ln>
          <a:effectLst/>
        </p:spPr>
        <p:txBody>
          <a:bodyPr/>
          <a:lstStyle/>
          <a:p>
            <a:pPr>
              <a:defRPr/>
            </a:pPr>
            <a:endParaRPr lang="de-DE"/>
          </a:p>
        </p:txBody>
      </p:sp>
      <p:sp>
        <p:nvSpPr>
          <p:cNvPr id="653342" name="Line 30"/>
          <p:cNvSpPr>
            <a:spLocks noChangeShapeType="1"/>
          </p:cNvSpPr>
          <p:nvPr/>
        </p:nvSpPr>
        <p:spPr bwMode="auto">
          <a:xfrm>
            <a:off x="228600" y="2286000"/>
            <a:ext cx="8686800" cy="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44</a:t>
            </a:fld>
            <a:endParaRPr lang="de-DE"/>
          </a:p>
        </p:txBody>
      </p:sp>
    </p:spTree>
    <p:extLst>
      <p:ext uri="{BB962C8B-B14F-4D97-AF65-F5344CB8AC3E}">
        <p14:creationId xmlns:p14="http://schemas.microsoft.com/office/powerpoint/2010/main" val="957400627"/>
      </p:ext>
    </p:extLst>
  </p:cSld>
  <p:clrMapOvr>
    <a:masterClrMapping/>
  </p:clrMapOvr>
  <mc:AlternateContent xmlns:mc="http://schemas.openxmlformats.org/markup-compatibility/2006" xmlns:p14="http://schemas.microsoft.com/office/powerpoint/2010/main">
    <mc:Choice Requires="p14">
      <p:transition spd="slow" p14:dur="2000" advTm="13106"/>
    </mc:Choice>
    <mc:Fallback xmlns="">
      <p:transition spd="slow" advTm="13106"/>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4388" name="Group 52"/>
          <p:cNvGraphicFramePr>
            <a:graphicFrameLocks noGrp="1"/>
          </p:cNvGraphicFramePr>
          <p:nvPr>
            <p:extLst>
              <p:ext uri="{D42A27DB-BD31-4B8C-83A1-F6EECF244321}">
                <p14:modId xmlns:p14="http://schemas.microsoft.com/office/powerpoint/2010/main" val="707083218"/>
              </p:ext>
            </p:extLst>
          </p:nvPr>
        </p:nvGraphicFramePr>
        <p:xfrm>
          <a:off x="76200" y="1295400"/>
          <a:ext cx="8974138" cy="2759075"/>
        </p:xfrm>
        <a:graphic>
          <a:graphicData uri="http://schemas.openxmlformats.org/drawingml/2006/table">
            <a:tbl>
              <a:tblPr/>
              <a:tblGrid>
                <a:gridCol w="1371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647825">
                  <a:extLst>
                    <a:ext uri="{9D8B030D-6E8A-4147-A177-3AD203B41FA5}">
                      <a16:colId xmlns:a16="http://schemas.microsoft.com/office/drawing/2014/main" xmlns="" val="20003"/>
                    </a:ext>
                  </a:extLst>
                </a:gridCol>
                <a:gridCol w="2390775">
                  <a:extLst>
                    <a:ext uri="{9D8B030D-6E8A-4147-A177-3AD203B41FA5}">
                      <a16:colId xmlns:a16="http://schemas.microsoft.com/office/drawing/2014/main" xmlns="" val="20004"/>
                    </a:ext>
                  </a:extLst>
                </a:gridCol>
                <a:gridCol w="1049338">
                  <a:extLst>
                    <a:ext uri="{9D8B030D-6E8A-4147-A177-3AD203B41FA5}">
                      <a16:colId xmlns:a16="http://schemas.microsoft.com/office/drawing/2014/main" xmlns="" val="20005"/>
                    </a:ext>
                  </a:extLst>
                </a:gridCol>
              </a:tblGrid>
              <a:tr h="83839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Soll</a:t>
                      </a:r>
                    </a:p>
                  </a:txBody>
                  <a:tcPr marT="45731" marB="45731" horzOverflow="overflow">
                    <a:lnL cap="flat">
                      <a:noFill/>
                    </a:lnL>
                    <a:lnR>
                      <a:noFill/>
                    </a:lnR>
                    <a:lnT cap="fla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Erträge aus Auflösung von Sonderposten aus Förderung nach dem KHG (Erfolgskonto 490) </a:t>
                      </a:r>
                    </a:p>
                  </a:txBody>
                  <a:tcPr marT="45731" marB="45731" horzOverflow="overflow">
                    <a:lnL>
                      <a:noFill/>
                    </a:lnL>
                    <a:lnR>
                      <a:noFill/>
                    </a:lnR>
                    <a:lnT cap="flat">
                      <a:noFill/>
                    </a:lnT>
                    <a:lnB>
                      <a:noFill/>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Haben</a:t>
                      </a:r>
                    </a:p>
                  </a:txBody>
                  <a:tcPr marT="45731" marB="45731"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1920682">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31" marB="45731"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31" marB="45731"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400" b="0" i="0" u="none" strike="noStrike" cap="none" normalizeH="0" baseline="0">
                        <a:ln>
                          <a:noFill/>
                        </a:ln>
                        <a:solidFill>
                          <a:schemeClr val="tx1"/>
                        </a:solidFill>
                        <a:effectLst/>
                        <a:latin typeface="Tahoma" pitchFamily="34" charset="0"/>
                      </a:endParaRPr>
                    </a:p>
                  </a:txBody>
                  <a:tcPr marT="45731" marB="45731"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a:ln>
                            <a:noFill/>
                          </a:ln>
                          <a:solidFill>
                            <a:schemeClr val="tx1"/>
                          </a:solidFill>
                          <a:effectLst/>
                          <a:latin typeface="Tahoma" pitchFamily="34" charset="0"/>
                        </a:rPr>
                        <a:t>Ab-</a:t>
                      </a:r>
                      <a:br>
                        <a:rPr kumimoji="0" lang="de-DE" sz="2400" b="0" i="0" u="none" strike="noStrike" cap="none" normalizeH="0" baseline="0">
                          <a:ln>
                            <a:noFill/>
                          </a:ln>
                          <a:solidFill>
                            <a:schemeClr val="tx1"/>
                          </a:solidFill>
                          <a:effectLst/>
                          <a:latin typeface="Tahoma" pitchFamily="34" charset="0"/>
                        </a:rPr>
                      </a:br>
                      <a:r>
                        <a:rPr kumimoji="0" lang="de-DE" sz="2400" b="0" i="0" u="none" strike="noStrike" cap="none" normalizeH="0" baseline="0">
                          <a:ln>
                            <a:noFill/>
                          </a:ln>
                          <a:solidFill>
                            <a:schemeClr val="tx1"/>
                          </a:solidFill>
                          <a:effectLst/>
                          <a:latin typeface="Tahoma" pitchFamily="34" charset="0"/>
                        </a:rPr>
                        <a:t>schreibung</a:t>
                      </a:r>
                    </a:p>
                  </a:txBody>
                  <a:tcPr marT="45731" marB="45731"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cs typeface="Times New Roman" pitchFamily="18" charset="0"/>
                        </a:rPr>
                        <a:t>22, Sonderposten aus Fördermitteln nach dem KHG </a:t>
                      </a:r>
                    </a:p>
                  </a:txBody>
                  <a:tcPr marT="45731" marB="45731"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400" b="0" i="0" u="none" strike="noStrike" cap="none" normalizeH="0" baseline="0" dirty="0">
                          <a:ln>
                            <a:noFill/>
                          </a:ln>
                          <a:solidFill>
                            <a:schemeClr val="tx1"/>
                          </a:solidFill>
                          <a:effectLst/>
                          <a:latin typeface="Tahoma" pitchFamily="34" charset="0"/>
                        </a:rPr>
                        <a:t>5.000</a:t>
                      </a:r>
                    </a:p>
                  </a:txBody>
                  <a:tcPr marT="45731" marB="45731"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654366" name="Line 30"/>
          <p:cNvSpPr>
            <a:spLocks noChangeShapeType="1"/>
          </p:cNvSpPr>
          <p:nvPr/>
        </p:nvSpPr>
        <p:spPr bwMode="auto">
          <a:xfrm>
            <a:off x="3962400" y="2133600"/>
            <a:ext cx="0" cy="1905000"/>
          </a:xfrm>
          <a:prstGeom prst="line">
            <a:avLst/>
          </a:prstGeom>
          <a:noFill/>
          <a:ln w="57150">
            <a:solidFill>
              <a:schemeClr val="tx1"/>
            </a:solidFill>
            <a:round/>
            <a:headEnd/>
            <a:tailEnd/>
          </a:ln>
          <a:effectLst/>
        </p:spPr>
        <p:txBody>
          <a:bodyPr/>
          <a:lstStyle/>
          <a:p>
            <a:pPr>
              <a:defRPr/>
            </a:pPr>
            <a:endParaRPr lang="de-DE"/>
          </a:p>
        </p:txBody>
      </p:sp>
      <p:sp>
        <p:nvSpPr>
          <p:cNvPr id="654367" name="Line 31"/>
          <p:cNvSpPr>
            <a:spLocks noChangeShapeType="1"/>
          </p:cNvSpPr>
          <p:nvPr/>
        </p:nvSpPr>
        <p:spPr bwMode="auto">
          <a:xfrm>
            <a:off x="76200" y="2133600"/>
            <a:ext cx="8915400" cy="0"/>
          </a:xfrm>
          <a:prstGeom prst="line">
            <a:avLst/>
          </a:prstGeom>
          <a:noFill/>
          <a:ln w="57150">
            <a:solidFill>
              <a:schemeClr val="tx1"/>
            </a:solidFill>
            <a:round/>
            <a:headEnd/>
            <a:tailEnd/>
          </a:ln>
          <a:effectLst/>
        </p:spPr>
        <p:txBody>
          <a:bodyPr/>
          <a:lstStyle/>
          <a:p>
            <a:pPr>
              <a:defRPr/>
            </a:pPr>
            <a:endParaRPr lang="de-DE"/>
          </a:p>
        </p:txBody>
      </p:sp>
      <p:sp>
        <p:nvSpPr>
          <p:cNvPr id="2" name="Foliennummernplatzhalter 1"/>
          <p:cNvSpPr>
            <a:spLocks noGrp="1"/>
          </p:cNvSpPr>
          <p:nvPr>
            <p:ph type="sldNum" sz="quarter" idx="12"/>
          </p:nvPr>
        </p:nvSpPr>
        <p:spPr/>
        <p:txBody>
          <a:bodyPr/>
          <a:lstStyle/>
          <a:p>
            <a:fld id="{372817A5-82A8-4669-B4D0-C2D67780DFD0}" type="slidenum">
              <a:rPr lang="de-DE" smtClean="0"/>
              <a:t>45</a:t>
            </a:fld>
            <a:endParaRPr lang="de-DE"/>
          </a:p>
        </p:txBody>
      </p:sp>
    </p:spTree>
    <p:extLst>
      <p:ext uri="{BB962C8B-B14F-4D97-AF65-F5344CB8AC3E}">
        <p14:creationId xmlns:p14="http://schemas.microsoft.com/office/powerpoint/2010/main" val="3155202472"/>
      </p:ext>
    </p:extLst>
  </p:cSld>
  <p:clrMapOvr>
    <a:masterClrMapping/>
  </p:clrMapOvr>
  <mc:AlternateContent xmlns:mc="http://schemas.openxmlformats.org/markup-compatibility/2006" xmlns:p14="http://schemas.microsoft.com/office/powerpoint/2010/main">
    <mc:Choice Requires="p14">
      <p:transition spd="slow" p14:dur="2000" advTm="26322"/>
    </mc:Choice>
    <mc:Fallback xmlns="">
      <p:transition spd="slow" advTm="26322"/>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454" name="Group 94"/>
          <p:cNvGraphicFramePr>
            <a:graphicFrameLocks noGrp="1"/>
          </p:cNvGraphicFramePr>
          <p:nvPr>
            <p:extLst>
              <p:ext uri="{D42A27DB-BD31-4B8C-83A1-F6EECF244321}">
                <p14:modId xmlns:p14="http://schemas.microsoft.com/office/powerpoint/2010/main" val="83440156"/>
              </p:ext>
            </p:extLst>
          </p:nvPr>
        </p:nvGraphicFramePr>
        <p:xfrm>
          <a:off x="193675" y="914400"/>
          <a:ext cx="8837613" cy="5486400"/>
        </p:xfrm>
        <a:graphic>
          <a:graphicData uri="http://schemas.openxmlformats.org/drawingml/2006/table">
            <a:tbl>
              <a:tblPr/>
              <a:tblGrid>
                <a:gridCol w="1165225">
                  <a:extLst>
                    <a:ext uri="{9D8B030D-6E8A-4147-A177-3AD203B41FA5}">
                      <a16:colId xmlns:a16="http://schemas.microsoft.com/office/drawing/2014/main" xmlns="" val="20000"/>
                    </a:ext>
                  </a:extLst>
                </a:gridCol>
                <a:gridCol w="2259013">
                  <a:extLst>
                    <a:ext uri="{9D8B030D-6E8A-4147-A177-3AD203B41FA5}">
                      <a16:colId xmlns:a16="http://schemas.microsoft.com/office/drawing/2014/main" xmlns="" val="20001"/>
                    </a:ext>
                  </a:extLst>
                </a:gridCol>
                <a:gridCol w="1182687">
                  <a:extLst>
                    <a:ext uri="{9D8B030D-6E8A-4147-A177-3AD203B41FA5}">
                      <a16:colId xmlns:a16="http://schemas.microsoft.com/office/drawing/2014/main" xmlns="" val="20002"/>
                    </a:ext>
                  </a:extLst>
                </a:gridCol>
                <a:gridCol w="1165225">
                  <a:extLst>
                    <a:ext uri="{9D8B030D-6E8A-4147-A177-3AD203B41FA5}">
                      <a16:colId xmlns:a16="http://schemas.microsoft.com/office/drawing/2014/main" xmlns="" val="20003"/>
                    </a:ext>
                  </a:extLst>
                </a:gridCol>
                <a:gridCol w="1882775">
                  <a:extLst>
                    <a:ext uri="{9D8B030D-6E8A-4147-A177-3AD203B41FA5}">
                      <a16:colId xmlns:a16="http://schemas.microsoft.com/office/drawing/2014/main" xmlns="" val="20004"/>
                    </a:ext>
                  </a:extLst>
                </a:gridCol>
                <a:gridCol w="1182688">
                  <a:extLst>
                    <a:ext uri="{9D8B030D-6E8A-4147-A177-3AD203B41FA5}">
                      <a16:colId xmlns:a16="http://schemas.microsoft.com/office/drawing/2014/main" xmlns="" val="20005"/>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(Aufwendungen)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1"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(Erträge)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Haben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Ab-</a:t>
                      </a:r>
                      <a:br>
                        <a:rPr kumimoji="0" lang="de-DE" sz="2200" b="0" i="0" u="none" strike="noStrike" cap="none" normalizeH="0" baseline="0" dirty="0">
                          <a:ln>
                            <a:noFill/>
                          </a:ln>
                          <a:solidFill>
                            <a:schemeClr val="tx1"/>
                          </a:solidFill>
                          <a:effectLst/>
                          <a:latin typeface="Tahoma" pitchFamily="34" charset="0"/>
                        </a:rPr>
                      </a:br>
                      <a:r>
                        <a:rPr kumimoji="0" lang="de-DE" sz="2200" b="0" i="0" u="none" strike="noStrike" cap="none" normalizeH="0" baseline="0" dirty="0">
                          <a:ln>
                            <a:noFill/>
                          </a:ln>
                          <a:solidFill>
                            <a:schemeClr val="tx1"/>
                          </a:solidFill>
                          <a:effectLst/>
                          <a:latin typeface="Tahoma" pitchFamily="34" charset="0"/>
                        </a:rPr>
                        <a:t>schluss-</a:t>
                      </a:r>
                      <a:br>
                        <a:rPr kumimoji="0" lang="de-DE" sz="2200" b="0" i="0" u="none" strike="noStrike" cap="none" normalizeH="0" baseline="0" dirty="0">
                          <a:ln>
                            <a:noFill/>
                          </a:ln>
                          <a:solidFill>
                            <a:schemeClr val="tx1"/>
                          </a:solidFill>
                          <a:effectLst/>
                          <a:latin typeface="Tahoma" pitchFamily="34" charset="0"/>
                        </a:rPr>
                      </a:br>
                      <a:r>
                        <a:rPr kumimoji="0" lang="de-DE" sz="2200" b="0" i="0" u="none" strike="noStrike" cap="none" normalizeH="0" baseline="0" dirty="0" err="1">
                          <a:ln>
                            <a:noFill/>
                          </a:ln>
                          <a:solidFill>
                            <a:schemeClr val="tx1"/>
                          </a:solidFill>
                          <a:effectLst/>
                          <a:latin typeface="Tahoma" pitchFamily="34" charset="0"/>
                        </a:rPr>
                        <a:t>bu</a:t>
                      </a:r>
                      <a:r>
                        <a:rPr kumimoji="0" lang="de-DE" sz="2200" b="0" i="0" u="none" strike="noStrike" cap="none" normalizeH="0" baseline="0" dirty="0">
                          <a:ln>
                            <a:noFill/>
                          </a:ln>
                          <a:solidFill>
                            <a:schemeClr val="tx1"/>
                          </a:solidFill>
                          <a:effectLst/>
                          <a:latin typeface="Tahoma" pitchFamily="34" charset="0"/>
                        </a:rPr>
                        <a:t>-</a:t>
                      </a:r>
                      <a:br>
                        <a:rPr kumimoji="0" lang="de-DE" sz="2200" b="0" i="0" u="none" strike="noStrike" cap="none" normalizeH="0" baseline="0" dirty="0">
                          <a:ln>
                            <a:noFill/>
                          </a:ln>
                          <a:solidFill>
                            <a:schemeClr val="tx1"/>
                          </a:solidFill>
                          <a:effectLst/>
                          <a:latin typeface="Tahoma" pitchFamily="34" charset="0"/>
                        </a:rPr>
                      </a:br>
                      <a:r>
                        <a:rPr kumimoji="0" lang="de-DE" sz="2200" b="0" i="0" u="none" strike="noStrike" cap="none" normalizeH="0" baseline="0" dirty="0" err="1">
                          <a:ln>
                            <a:noFill/>
                          </a:ln>
                          <a:solidFill>
                            <a:schemeClr val="tx1"/>
                          </a:solidFill>
                          <a:effectLst/>
                          <a:latin typeface="Tahoma" pitchFamily="34" charset="0"/>
                        </a:rPr>
                        <a:t>chung</a:t>
                      </a:r>
                      <a:endParaRPr kumimoji="0" lang="de-DE" sz="2200" b="0" i="0" u="none" strike="noStrike" cap="none" normalizeH="0" baseline="0" dirty="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cs typeface="Times New Roman" pitchFamily="18" charset="0"/>
                        </a:rPr>
                        <a:t>Zuführung zu Fördermitteln nach KHG zu Sonderposten (Erfolgskonto 752)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Ab-</a:t>
                      </a:r>
                      <a:br>
                        <a:rPr kumimoji="0" lang="de-DE" sz="2200" b="0" i="0" u="none" strike="noStrike" cap="none" normalizeH="0" baseline="0" dirty="0">
                          <a:ln>
                            <a:noFill/>
                          </a:ln>
                          <a:solidFill>
                            <a:schemeClr val="tx1"/>
                          </a:solidFill>
                          <a:effectLst/>
                          <a:latin typeface="Tahoma" pitchFamily="34" charset="0"/>
                        </a:rPr>
                      </a:br>
                      <a:r>
                        <a:rPr kumimoji="0" lang="de-DE" sz="2200" b="0" i="0" u="none" strike="noStrike" cap="none" normalizeH="0" baseline="0" dirty="0">
                          <a:ln>
                            <a:noFill/>
                          </a:ln>
                          <a:solidFill>
                            <a:schemeClr val="tx1"/>
                          </a:solidFill>
                          <a:effectLst/>
                          <a:latin typeface="Tahoma" pitchFamily="34" charset="0"/>
                        </a:rPr>
                        <a:t>schluss-</a:t>
                      </a:r>
                      <a:br>
                        <a:rPr kumimoji="0" lang="de-DE" sz="2200" b="0" i="0" u="none" strike="noStrike" cap="none" normalizeH="0" baseline="0" dirty="0">
                          <a:ln>
                            <a:noFill/>
                          </a:ln>
                          <a:solidFill>
                            <a:schemeClr val="tx1"/>
                          </a:solidFill>
                          <a:effectLst/>
                          <a:latin typeface="Tahoma" pitchFamily="34" charset="0"/>
                        </a:rPr>
                      </a:br>
                      <a:r>
                        <a:rPr kumimoji="0" lang="de-DE" sz="2200" b="0" i="0" u="none" strike="noStrike" cap="none" normalizeH="0" baseline="0" dirty="0" err="1">
                          <a:ln>
                            <a:noFill/>
                          </a:ln>
                          <a:solidFill>
                            <a:schemeClr val="tx1"/>
                          </a:solidFill>
                          <a:effectLst/>
                          <a:latin typeface="Tahoma" pitchFamily="34" charset="0"/>
                        </a:rPr>
                        <a:t>bu</a:t>
                      </a:r>
                      <a:r>
                        <a:rPr kumimoji="0" lang="de-DE" sz="2200" b="0" i="0" u="none" strike="noStrike" cap="none" normalizeH="0" baseline="0" dirty="0">
                          <a:ln>
                            <a:noFill/>
                          </a:ln>
                          <a:solidFill>
                            <a:schemeClr val="tx1"/>
                          </a:solidFill>
                          <a:effectLst/>
                          <a:latin typeface="Tahoma" pitchFamily="34" charset="0"/>
                        </a:rPr>
                        <a:t>-</a:t>
                      </a:r>
                      <a:br>
                        <a:rPr kumimoji="0" lang="de-DE" sz="2200" b="0" i="0" u="none" strike="noStrike" cap="none" normalizeH="0" baseline="0" dirty="0">
                          <a:ln>
                            <a:noFill/>
                          </a:ln>
                          <a:solidFill>
                            <a:schemeClr val="tx1"/>
                          </a:solidFill>
                          <a:effectLst/>
                          <a:latin typeface="Tahoma" pitchFamily="34" charset="0"/>
                        </a:rPr>
                      </a:br>
                      <a:r>
                        <a:rPr kumimoji="0" lang="de-DE" sz="2200" b="0" i="0" u="none" strike="noStrike" cap="none" normalizeH="0" baseline="0" dirty="0" err="1">
                          <a:ln>
                            <a:noFill/>
                          </a:ln>
                          <a:solidFill>
                            <a:schemeClr val="tx1"/>
                          </a:solidFill>
                          <a:effectLst/>
                          <a:latin typeface="Tahoma" pitchFamily="34" charset="0"/>
                        </a:rPr>
                        <a:t>chung</a:t>
                      </a:r>
                      <a:endParaRPr kumimoji="0" lang="de-DE" sz="22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cs typeface="Times New Roman" pitchFamily="18" charset="0"/>
                        </a:rPr>
                        <a:t>Fördermittel, die zu passiveren sind (Erfolgskonto 460)</a:t>
                      </a:r>
                      <a:r>
                        <a:rPr kumimoji="0" lang="de-DE" sz="2200" b="0" i="0" u="none" strike="noStrike" cap="none" normalizeH="0" baseline="0" dirty="0">
                          <a:ln>
                            <a:noFill/>
                          </a:ln>
                          <a:solidFill>
                            <a:schemeClr val="tx1"/>
                          </a:solidFill>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Ab-</a:t>
                      </a:r>
                      <a:br>
                        <a:rPr kumimoji="0" lang="de-DE" sz="2200" b="0" i="0" u="none" strike="noStrike" cap="none" normalizeH="0" baseline="0">
                          <a:ln>
                            <a:noFill/>
                          </a:ln>
                          <a:solidFill>
                            <a:schemeClr val="tx1"/>
                          </a:solidFill>
                          <a:effectLst/>
                          <a:latin typeface="Tahoma" pitchFamily="34" charset="0"/>
                        </a:rPr>
                      </a:br>
                      <a:r>
                        <a:rPr kumimoji="0" lang="de-DE" sz="2200" b="0" i="0" u="none" strike="noStrike" cap="none" normalizeH="0" baseline="0">
                          <a:ln>
                            <a:noFill/>
                          </a:ln>
                          <a:solidFill>
                            <a:schemeClr val="tx1"/>
                          </a:solidFill>
                          <a:effectLst/>
                          <a:latin typeface="Tahoma" pitchFamily="34" charset="0"/>
                        </a:rPr>
                        <a:t>schluss-</a:t>
                      </a:r>
                      <a:br>
                        <a:rPr kumimoji="0" lang="de-DE" sz="2200" b="0" i="0" u="none" strike="noStrike" cap="none" normalizeH="0" baseline="0">
                          <a:ln>
                            <a:noFill/>
                          </a:ln>
                          <a:solidFill>
                            <a:schemeClr val="tx1"/>
                          </a:solidFill>
                          <a:effectLst/>
                          <a:latin typeface="Tahoma" pitchFamily="34" charset="0"/>
                        </a:rPr>
                      </a:br>
                      <a:r>
                        <a:rPr kumimoji="0" lang="de-DE" sz="2200" b="0" i="0" u="none" strike="noStrike" cap="none" normalizeH="0" baseline="0">
                          <a:ln>
                            <a:noFill/>
                          </a:ln>
                          <a:solidFill>
                            <a:schemeClr val="tx1"/>
                          </a:solidFill>
                          <a:effectLst/>
                          <a:latin typeface="Tahoma" pitchFamily="34" charset="0"/>
                        </a:rPr>
                        <a:t>bu-</a:t>
                      </a:r>
                      <a:br>
                        <a:rPr kumimoji="0" lang="de-DE" sz="2200" b="0" i="0" u="none" strike="noStrike" cap="none" normalizeH="0" baseline="0">
                          <a:ln>
                            <a:noFill/>
                          </a:ln>
                          <a:solidFill>
                            <a:schemeClr val="tx1"/>
                          </a:solidFill>
                          <a:effectLst/>
                          <a:latin typeface="Tahoma" pitchFamily="34" charset="0"/>
                        </a:rPr>
                      </a:br>
                      <a:r>
                        <a:rPr kumimoji="0" lang="de-DE" sz="2200" b="0" i="0" u="none" strike="noStrike" cap="none" normalizeH="0" baseline="0">
                          <a:ln>
                            <a:noFill/>
                          </a:ln>
                          <a:solidFill>
                            <a:schemeClr val="tx1"/>
                          </a:solidFill>
                          <a:effectLst/>
                          <a:latin typeface="Tahoma" pitchFamily="34" charset="0"/>
                        </a:rPr>
                        <a:t>chung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Abschreibungen auf Sachanlagen (Erfolgskonto 761)</a:t>
                      </a:r>
                      <a:r>
                        <a:rPr kumimoji="0" lang="de-DE" sz="2200" b="0" i="0" u="none" strike="noStrike" cap="none" normalizeH="0" baseline="0">
                          <a:ln>
                            <a:noFill/>
                          </a:ln>
                          <a:solidFill>
                            <a:schemeClr val="tx1"/>
                          </a:solidFill>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rPr>
                        <a:t>Ab-</a:t>
                      </a:r>
                      <a:br>
                        <a:rPr kumimoji="0" lang="de-DE" sz="2200" b="0" i="0" u="none" strike="noStrike" cap="none" normalizeH="0" baseline="0">
                          <a:ln>
                            <a:noFill/>
                          </a:ln>
                          <a:solidFill>
                            <a:schemeClr val="tx1"/>
                          </a:solidFill>
                          <a:effectLst/>
                          <a:latin typeface="Tahoma" pitchFamily="34" charset="0"/>
                        </a:rPr>
                      </a:br>
                      <a:r>
                        <a:rPr kumimoji="0" lang="de-DE" sz="2200" b="0" i="0" u="none" strike="noStrike" cap="none" normalizeH="0" baseline="0">
                          <a:ln>
                            <a:noFill/>
                          </a:ln>
                          <a:solidFill>
                            <a:schemeClr val="tx1"/>
                          </a:solidFill>
                          <a:effectLst/>
                          <a:latin typeface="Tahoma" pitchFamily="34" charset="0"/>
                        </a:rPr>
                        <a:t>schluss-</a:t>
                      </a:r>
                      <a:br>
                        <a:rPr kumimoji="0" lang="de-DE" sz="2200" b="0" i="0" u="none" strike="noStrike" cap="none" normalizeH="0" baseline="0">
                          <a:ln>
                            <a:noFill/>
                          </a:ln>
                          <a:solidFill>
                            <a:schemeClr val="tx1"/>
                          </a:solidFill>
                          <a:effectLst/>
                          <a:latin typeface="Tahoma" pitchFamily="34" charset="0"/>
                        </a:rPr>
                      </a:br>
                      <a:r>
                        <a:rPr kumimoji="0" lang="de-DE" sz="2200" b="0" i="0" u="none" strike="noStrike" cap="none" normalizeH="0" baseline="0">
                          <a:ln>
                            <a:noFill/>
                          </a:ln>
                          <a:solidFill>
                            <a:schemeClr val="tx1"/>
                          </a:solidFill>
                          <a:effectLst/>
                          <a:latin typeface="Tahoma" pitchFamily="34" charset="0"/>
                        </a:rPr>
                        <a:t>bu-</a:t>
                      </a:r>
                      <a:br>
                        <a:rPr kumimoji="0" lang="de-DE" sz="2200" b="0" i="0" u="none" strike="noStrike" cap="none" normalizeH="0" baseline="0">
                          <a:ln>
                            <a:noFill/>
                          </a:ln>
                          <a:solidFill>
                            <a:schemeClr val="tx1"/>
                          </a:solidFill>
                          <a:effectLst/>
                          <a:latin typeface="Tahoma" pitchFamily="34" charset="0"/>
                        </a:rPr>
                      </a:br>
                      <a:r>
                        <a:rPr kumimoji="0" lang="de-DE" sz="2200" b="0" i="0" u="none" strike="noStrike" cap="none" normalizeH="0" baseline="0">
                          <a:ln>
                            <a:noFill/>
                          </a:ln>
                          <a:solidFill>
                            <a:schemeClr val="tx1"/>
                          </a:solidFill>
                          <a:effectLst/>
                          <a:latin typeface="Tahoma" pitchFamily="34" charset="0"/>
                        </a:rPr>
                        <a:t>chung</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cs typeface="Times New Roman" pitchFamily="18" charset="0"/>
                        </a:rPr>
                        <a:t>Erträge aus der Auf-lösung von Sonderposten aus </a:t>
                      </a:r>
                      <a:r>
                        <a:rPr kumimoji="0" lang="de-DE" sz="2200" b="0" i="0" u="none" strike="noStrike" cap="none" normalizeH="0" baseline="0" dirty="0" err="1">
                          <a:ln>
                            <a:noFill/>
                          </a:ln>
                          <a:solidFill>
                            <a:schemeClr val="tx1"/>
                          </a:solidFill>
                          <a:effectLst/>
                          <a:latin typeface="Tahoma" pitchFamily="34" charset="0"/>
                          <a:cs typeface="Times New Roman" pitchFamily="18" charset="0"/>
                        </a:rPr>
                        <a:t>Förderm</a:t>
                      </a:r>
                      <a:r>
                        <a:rPr kumimoji="0" lang="de-DE" sz="2200" b="0" i="0" u="none" strike="noStrike" cap="none" normalizeH="0" baseline="0" dirty="0">
                          <a:ln>
                            <a:noFill/>
                          </a:ln>
                          <a:solidFill>
                            <a:schemeClr val="tx1"/>
                          </a:solidFill>
                          <a:effectLst/>
                          <a:latin typeface="Tahoma" pitchFamily="34" charset="0"/>
                          <a:cs typeface="Times New Roman" pitchFamily="18" charset="0"/>
                        </a:rPr>
                        <a:t>. </a:t>
                      </a:r>
                      <a:r>
                        <a:rPr kumimoji="0" lang="de-DE" sz="2200" b="0" i="0" u="none" strike="noStrike" cap="none" normalizeH="0" baseline="0" dirty="0" err="1">
                          <a:ln>
                            <a:noFill/>
                          </a:ln>
                          <a:solidFill>
                            <a:schemeClr val="tx1"/>
                          </a:solidFill>
                          <a:effectLst/>
                          <a:latin typeface="Tahoma" pitchFamily="34" charset="0"/>
                          <a:cs typeface="Times New Roman" pitchFamily="18" charset="0"/>
                        </a:rPr>
                        <a:t>n.d</a:t>
                      </a:r>
                      <a:r>
                        <a:rPr kumimoji="0" lang="de-DE" sz="2200" b="0" i="0" u="none" strike="noStrike" cap="none" normalizeH="0" baseline="0" dirty="0">
                          <a:ln>
                            <a:noFill/>
                          </a:ln>
                          <a:solidFill>
                            <a:schemeClr val="tx1"/>
                          </a:solidFill>
                          <a:effectLst/>
                          <a:latin typeface="Tahoma" pitchFamily="34" charset="0"/>
                          <a:cs typeface="Times New Roman" pitchFamily="18" charset="0"/>
                        </a:rPr>
                        <a:t>. KHG (Erfolgskonto 490)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55389" name="Line 29"/>
          <p:cNvSpPr>
            <a:spLocks noChangeShapeType="1"/>
          </p:cNvSpPr>
          <p:nvPr/>
        </p:nvSpPr>
        <p:spPr bwMode="auto">
          <a:xfrm>
            <a:off x="4800600" y="1524000"/>
            <a:ext cx="0" cy="4876800"/>
          </a:xfrm>
          <a:prstGeom prst="line">
            <a:avLst/>
          </a:prstGeom>
          <a:noFill/>
          <a:ln w="57150">
            <a:solidFill>
              <a:schemeClr val="tx1"/>
            </a:solidFill>
            <a:round/>
            <a:headEnd/>
            <a:tailEnd/>
          </a:ln>
          <a:effectLst/>
        </p:spPr>
        <p:txBody>
          <a:bodyPr/>
          <a:lstStyle/>
          <a:p>
            <a:pPr>
              <a:defRPr/>
            </a:pPr>
            <a:endParaRPr lang="de-DE"/>
          </a:p>
        </p:txBody>
      </p:sp>
      <p:sp>
        <p:nvSpPr>
          <p:cNvPr id="655390" name="Line 30"/>
          <p:cNvSpPr>
            <a:spLocks noChangeShapeType="1"/>
          </p:cNvSpPr>
          <p:nvPr/>
        </p:nvSpPr>
        <p:spPr bwMode="auto">
          <a:xfrm>
            <a:off x="152400" y="1524000"/>
            <a:ext cx="8839200" cy="0"/>
          </a:xfrm>
          <a:prstGeom prst="line">
            <a:avLst/>
          </a:prstGeom>
          <a:noFill/>
          <a:ln w="57150">
            <a:solidFill>
              <a:schemeClr val="tx1"/>
            </a:solidFill>
            <a:round/>
            <a:headEnd/>
            <a:tailEnd/>
          </a:ln>
          <a:effectLst/>
        </p:spPr>
        <p:txBody>
          <a:bodyPr/>
          <a:lstStyle/>
          <a:p>
            <a:pPr>
              <a:defRPr/>
            </a:pPr>
            <a:endParaRPr lang="de-DE"/>
          </a:p>
        </p:txBody>
      </p:sp>
      <p:sp>
        <p:nvSpPr>
          <p:cNvPr id="655455" name="Rectangle 95"/>
          <p:cNvSpPr>
            <a:spLocks noChangeArrowheads="1"/>
          </p:cNvSpPr>
          <p:nvPr/>
        </p:nvSpPr>
        <p:spPr bwMode="auto">
          <a:xfrm>
            <a:off x="468313" y="0"/>
            <a:ext cx="8229600" cy="981075"/>
          </a:xfrm>
          <a:prstGeom prst="rect">
            <a:avLst/>
          </a:prstGeom>
          <a:noFill/>
          <a:ln w="9525">
            <a:noFill/>
            <a:miter lim="800000"/>
            <a:headEnd/>
            <a:tailEnd/>
          </a:ln>
          <a:effectLst/>
        </p:spPr>
        <p:txBody>
          <a:bodyPr anchor="ctr"/>
          <a:lstStyle/>
          <a:p>
            <a:pPr algn="ctr">
              <a:defRPr/>
            </a:pPr>
            <a:r>
              <a:rPr lang="de-DE" sz="4400" dirty="0" err="1">
                <a:cs typeface="Times New Roman" pitchFamily="18" charset="0"/>
              </a:rPr>
              <a:t>GuV</a:t>
            </a:r>
            <a:r>
              <a:rPr lang="de-DE" sz="4400" dirty="0"/>
              <a:t> </a:t>
            </a:r>
          </a:p>
        </p:txBody>
      </p:sp>
      <p:sp>
        <p:nvSpPr>
          <p:cNvPr id="2" name="Foliennummernplatzhalter 1"/>
          <p:cNvSpPr>
            <a:spLocks noGrp="1"/>
          </p:cNvSpPr>
          <p:nvPr>
            <p:ph type="sldNum" sz="quarter" idx="12"/>
          </p:nvPr>
        </p:nvSpPr>
        <p:spPr/>
        <p:txBody>
          <a:bodyPr/>
          <a:lstStyle/>
          <a:p>
            <a:fld id="{372817A5-82A8-4669-B4D0-C2D67780DFD0}" type="slidenum">
              <a:rPr lang="de-DE" smtClean="0"/>
              <a:t>46</a:t>
            </a:fld>
            <a:endParaRPr lang="de-DE"/>
          </a:p>
        </p:txBody>
      </p:sp>
    </p:spTree>
    <p:extLst>
      <p:ext uri="{BB962C8B-B14F-4D97-AF65-F5344CB8AC3E}">
        <p14:creationId xmlns:p14="http://schemas.microsoft.com/office/powerpoint/2010/main" val="4128407269"/>
      </p:ext>
    </p:extLst>
  </p:cSld>
  <p:clrMapOvr>
    <a:masterClrMapping/>
  </p:clrMapOvr>
  <mc:AlternateContent xmlns:mc="http://schemas.openxmlformats.org/markup-compatibility/2006" xmlns:p14="http://schemas.microsoft.com/office/powerpoint/2010/main">
    <mc:Choice Requires="p14">
      <p:transition spd="slow" p14:dur="2000" advTm="60167"/>
    </mc:Choice>
    <mc:Fallback xmlns="">
      <p:transition spd="slow" advTm="60167"/>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a:xfrm>
            <a:off x="457200" y="0"/>
            <a:ext cx="8229600" cy="1341438"/>
          </a:xfrm>
        </p:spPr>
        <p:txBody>
          <a:bodyPr/>
          <a:lstStyle/>
          <a:p>
            <a:pPr eaLnBrk="1" hangingPunct="1">
              <a:defRPr/>
            </a:pPr>
            <a:r>
              <a:rPr lang="de-DE">
                <a:cs typeface="Times New Roman" pitchFamily="18" charset="0"/>
              </a:rPr>
              <a:t>Budgetierung</a:t>
            </a:r>
            <a:endParaRPr lang="de-DE"/>
          </a:p>
        </p:txBody>
      </p:sp>
      <p:sp>
        <p:nvSpPr>
          <p:cNvPr id="656387" name="Rectangle 3"/>
          <p:cNvSpPr>
            <a:spLocks noGrp="1" noChangeArrowheads="1"/>
          </p:cNvSpPr>
          <p:nvPr>
            <p:ph type="body" idx="1"/>
          </p:nvPr>
        </p:nvSpPr>
        <p:spPr>
          <a:xfrm>
            <a:off x="457200" y="1412875"/>
            <a:ext cx="8229600" cy="4864100"/>
          </a:xfrm>
        </p:spPr>
        <p:txBody>
          <a:bodyPr>
            <a:normAutofit lnSpcReduction="10000"/>
          </a:bodyPr>
          <a:lstStyle/>
          <a:p>
            <a:pPr eaLnBrk="1" hangingPunct="1">
              <a:lnSpc>
                <a:spcPct val="80000"/>
              </a:lnSpc>
              <a:defRPr/>
            </a:pPr>
            <a:r>
              <a:rPr lang="de-DE" dirty="0"/>
              <a:t>Grundsatz:</a:t>
            </a:r>
          </a:p>
          <a:p>
            <a:pPr lvl="1" eaLnBrk="1" hangingPunct="1">
              <a:lnSpc>
                <a:spcPct val="80000"/>
              </a:lnSpc>
              <a:defRPr/>
            </a:pPr>
            <a:r>
              <a:rPr lang="de-DE" dirty="0"/>
              <a:t>Maßgeblich für das Entgelt ist das prospektive Budget </a:t>
            </a:r>
          </a:p>
          <a:p>
            <a:pPr lvl="1" eaLnBrk="1" hangingPunct="1">
              <a:lnSpc>
                <a:spcPct val="80000"/>
              </a:lnSpc>
              <a:defRPr/>
            </a:pPr>
            <a:r>
              <a:rPr lang="de-DE" dirty="0"/>
              <a:t>Überweisungen der Krankenkassen sind ein Abschlag</a:t>
            </a:r>
          </a:p>
          <a:p>
            <a:pPr lvl="1" eaLnBrk="1" hangingPunct="1">
              <a:lnSpc>
                <a:spcPct val="80000"/>
              </a:lnSpc>
              <a:defRPr/>
            </a:pPr>
            <a:r>
              <a:rPr lang="de-DE" dirty="0"/>
              <a:t>Abweichungen: Rückzahlung oder Nachzahlung</a:t>
            </a:r>
          </a:p>
          <a:p>
            <a:pPr eaLnBrk="1" hangingPunct="1">
              <a:lnSpc>
                <a:spcPct val="80000"/>
              </a:lnSpc>
              <a:defRPr/>
            </a:pPr>
            <a:r>
              <a:rPr lang="de-DE" dirty="0"/>
              <a:t>Buchungen</a:t>
            </a:r>
          </a:p>
          <a:p>
            <a:pPr lvl="1" eaLnBrk="1" hangingPunct="1">
              <a:lnSpc>
                <a:spcPct val="80000"/>
              </a:lnSpc>
              <a:defRPr/>
            </a:pPr>
            <a:r>
              <a:rPr lang="de-DE" dirty="0"/>
              <a:t>bei Entlassung </a:t>
            </a:r>
            <a:r>
              <a:rPr lang="de-DE" dirty="0" smtClean="0"/>
              <a:t>der Patient*in</a:t>
            </a:r>
            <a:endParaRPr lang="de-DE" dirty="0"/>
          </a:p>
          <a:p>
            <a:pPr lvl="2" eaLnBrk="1" hangingPunct="1">
              <a:lnSpc>
                <a:spcPct val="80000"/>
              </a:lnSpc>
              <a:defRPr/>
            </a:pPr>
            <a:r>
              <a:rPr lang="de-DE" dirty="0"/>
              <a:t>Forderungen aus Lieferungen und Leistungen (Bilanz-Konto) an Erlöse aus Krankenhausleistungen (GuV-Konto)</a:t>
            </a:r>
          </a:p>
          <a:p>
            <a:pPr lvl="3" eaLnBrk="1" hangingPunct="1">
              <a:lnSpc>
                <a:spcPct val="80000"/>
              </a:lnSpc>
              <a:defRPr/>
            </a:pPr>
            <a:r>
              <a:rPr lang="de-DE" dirty="0"/>
              <a:t>Erlöskonten stark aufgegliedert, siehe vorne</a:t>
            </a:r>
          </a:p>
          <a:p>
            <a:pPr lvl="1" eaLnBrk="1" hangingPunct="1">
              <a:lnSpc>
                <a:spcPct val="80000"/>
              </a:lnSpc>
              <a:defRPr/>
            </a:pPr>
            <a:r>
              <a:rPr lang="de-DE" dirty="0"/>
              <a:t>Bei Bezahlung durch Krankenkassen</a:t>
            </a:r>
          </a:p>
          <a:p>
            <a:pPr lvl="2" eaLnBrk="1" hangingPunct="1">
              <a:lnSpc>
                <a:spcPct val="80000"/>
              </a:lnSpc>
              <a:defRPr/>
            </a:pPr>
            <a:r>
              <a:rPr lang="de-DE" dirty="0"/>
              <a:t>Bank an Forderungen aus L+L</a:t>
            </a:r>
          </a:p>
        </p:txBody>
      </p:sp>
      <p:sp>
        <p:nvSpPr>
          <p:cNvPr id="2" name="Foliennummernplatzhalter 1"/>
          <p:cNvSpPr>
            <a:spLocks noGrp="1"/>
          </p:cNvSpPr>
          <p:nvPr>
            <p:ph type="sldNum" sz="quarter" idx="12"/>
          </p:nvPr>
        </p:nvSpPr>
        <p:spPr/>
        <p:txBody>
          <a:bodyPr/>
          <a:lstStyle/>
          <a:p>
            <a:fld id="{372817A5-82A8-4669-B4D0-C2D67780DFD0}" type="slidenum">
              <a:rPr lang="de-DE" smtClean="0"/>
              <a:t>47</a:t>
            </a:fld>
            <a:endParaRPr lang="de-DE"/>
          </a:p>
        </p:txBody>
      </p:sp>
    </p:spTree>
    <p:extLst>
      <p:ext uri="{BB962C8B-B14F-4D97-AF65-F5344CB8AC3E}">
        <p14:creationId xmlns:p14="http://schemas.microsoft.com/office/powerpoint/2010/main" val="3637703059"/>
      </p:ext>
    </p:extLst>
  </p:cSld>
  <p:clrMapOvr>
    <a:masterClrMapping/>
  </p:clrMapOvr>
  <mc:AlternateContent xmlns:mc="http://schemas.openxmlformats.org/markup-compatibility/2006" xmlns:p14="http://schemas.microsoft.com/office/powerpoint/2010/main">
    <mc:Choice Requires="p14">
      <p:transition spd="slow" p14:dur="2000" advTm="98176"/>
    </mc:Choice>
    <mc:Fallback xmlns="">
      <p:transition spd="slow" advTm="98176"/>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a:xfrm>
            <a:off x="457200" y="0"/>
            <a:ext cx="8229600" cy="1341438"/>
          </a:xfrm>
        </p:spPr>
        <p:txBody>
          <a:bodyPr/>
          <a:lstStyle/>
          <a:p>
            <a:pPr eaLnBrk="1" hangingPunct="1">
              <a:defRPr/>
            </a:pPr>
            <a:r>
              <a:rPr lang="de-DE">
                <a:cs typeface="Times New Roman" pitchFamily="18" charset="0"/>
              </a:rPr>
              <a:t>Budgetierung</a:t>
            </a:r>
            <a:endParaRPr lang="de-DE"/>
          </a:p>
        </p:txBody>
      </p:sp>
      <p:sp>
        <p:nvSpPr>
          <p:cNvPr id="656387" name="Rectangle 3"/>
          <p:cNvSpPr>
            <a:spLocks noGrp="1" noChangeArrowheads="1"/>
          </p:cNvSpPr>
          <p:nvPr>
            <p:ph type="body" idx="1"/>
          </p:nvPr>
        </p:nvSpPr>
        <p:spPr>
          <a:xfrm>
            <a:off x="457200" y="1412875"/>
            <a:ext cx="8229600" cy="5140325"/>
          </a:xfrm>
        </p:spPr>
        <p:txBody>
          <a:bodyPr/>
          <a:lstStyle/>
          <a:p>
            <a:pPr eaLnBrk="1" hangingPunct="1">
              <a:lnSpc>
                <a:spcPct val="80000"/>
              </a:lnSpc>
              <a:defRPr/>
            </a:pPr>
            <a:r>
              <a:rPr lang="de-DE" dirty="0"/>
              <a:t>Buchungen</a:t>
            </a:r>
          </a:p>
          <a:p>
            <a:pPr lvl="1" eaLnBrk="1" hangingPunct="1">
              <a:lnSpc>
                <a:spcPct val="80000"/>
              </a:lnSpc>
              <a:defRPr/>
            </a:pPr>
            <a:r>
              <a:rPr lang="de-DE" dirty="0"/>
              <a:t>bei Entlassung </a:t>
            </a:r>
            <a:r>
              <a:rPr lang="de-DE" dirty="0" smtClean="0"/>
              <a:t>der Patient*in</a:t>
            </a:r>
            <a:endParaRPr lang="de-DE" dirty="0"/>
          </a:p>
          <a:p>
            <a:pPr lvl="2" eaLnBrk="1" hangingPunct="1">
              <a:lnSpc>
                <a:spcPct val="80000"/>
              </a:lnSpc>
              <a:defRPr/>
            </a:pPr>
            <a:r>
              <a:rPr lang="de-DE" dirty="0"/>
              <a:t>…</a:t>
            </a:r>
          </a:p>
          <a:p>
            <a:pPr lvl="1" eaLnBrk="1" hangingPunct="1">
              <a:lnSpc>
                <a:spcPct val="80000"/>
              </a:lnSpc>
              <a:defRPr/>
            </a:pPr>
            <a:r>
              <a:rPr lang="de-DE" dirty="0"/>
              <a:t>Bei Bezahlung durch Krankenkassen</a:t>
            </a:r>
          </a:p>
          <a:p>
            <a:pPr lvl="2" eaLnBrk="1" hangingPunct="1">
              <a:lnSpc>
                <a:spcPct val="80000"/>
              </a:lnSpc>
              <a:defRPr/>
            </a:pPr>
            <a:r>
              <a:rPr lang="de-DE" dirty="0"/>
              <a:t>…</a:t>
            </a:r>
          </a:p>
          <a:p>
            <a:pPr lvl="1" eaLnBrk="1" hangingPunct="1">
              <a:lnSpc>
                <a:spcPct val="80000"/>
              </a:lnSpc>
              <a:defRPr/>
            </a:pPr>
            <a:r>
              <a:rPr lang="de-DE" dirty="0"/>
              <a:t>Am Bilanzstichtag</a:t>
            </a:r>
          </a:p>
          <a:p>
            <a:pPr lvl="2" eaLnBrk="1" hangingPunct="1">
              <a:lnSpc>
                <a:spcPct val="80000"/>
              </a:lnSpc>
              <a:defRPr/>
            </a:pPr>
            <a:r>
              <a:rPr lang="de-DE" dirty="0"/>
              <a:t>Ausgleichsbeträge (GuV-Konto) an Verbindlichkeiten aus Lieferungen und Leistungen (falls Abschlag &gt; Budget)</a:t>
            </a:r>
          </a:p>
          <a:p>
            <a:pPr lvl="2" eaLnBrk="1" hangingPunct="1">
              <a:lnSpc>
                <a:spcPct val="80000"/>
              </a:lnSpc>
              <a:defRPr/>
            </a:pPr>
            <a:r>
              <a:rPr lang="de-DE" dirty="0"/>
              <a:t>Forderungen aus L+L an Ausgleichsbeträge (GuV-Konto) (falls Abschlag &lt; Budget)</a:t>
            </a:r>
          </a:p>
          <a:p>
            <a:pPr lvl="1" eaLnBrk="1" hangingPunct="1">
              <a:lnSpc>
                <a:spcPct val="80000"/>
              </a:lnSpc>
              <a:defRPr/>
            </a:pPr>
            <a:r>
              <a:rPr lang="de-DE" dirty="0"/>
              <a:t>Hinweis: „Ausgleichsbeträge“ als Unterkonto der Erlöskonten</a:t>
            </a:r>
          </a:p>
        </p:txBody>
      </p:sp>
      <p:sp>
        <p:nvSpPr>
          <p:cNvPr id="2" name="Foliennummernplatzhalter 1"/>
          <p:cNvSpPr>
            <a:spLocks noGrp="1"/>
          </p:cNvSpPr>
          <p:nvPr>
            <p:ph type="sldNum" sz="quarter" idx="12"/>
          </p:nvPr>
        </p:nvSpPr>
        <p:spPr/>
        <p:txBody>
          <a:bodyPr/>
          <a:lstStyle/>
          <a:p>
            <a:fld id="{372817A5-82A8-4669-B4D0-C2D67780DFD0}" type="slidenum">
              <a:rPr lang="de-DE" smtClean="0"/>
              <a:t>48</a:t>
            </a:fld>
            <a:endParaRPr lang="de-DE"/>
          </a:p>
        </p:txBody>
      </p:sp>
    </p:spTree>
    <p:extLst>
      <p:ext uri="{BB962C8B-B14F-4D97-AF65-F5344CB8AC3E}">
        <p14:creationId xmlns:p14="http://schemas.microsoft.com/office/powerpoint/2010/main" val="2458054433"/>
      </p:ext>
    </p:extLst>
  </p:cSld>
  <p:clrMapOvr>
    <a:masterClrMapping/>
  </p:clrMapOvr>
  <mc:AlternateContent xmlns:mc="http://schemas.openxmlformats.org/markup-compatibility/2006" xmlns:p14="http://schemas.microsoft.com/office/powerpoint/2010/main">
    <mc:Choice Requires="p14">
      <p:transition spd="slow" p14:dur="2000" advTm="133175"/>
    </mc:Choice>
    <mc:Fallback xmlns="">
      <p:transition spd="slow" advTm="133175"/>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0" y="0"/>
            <a:ext cx="9144000" cy="1384300"/>
          </a:xfrm>
        </p:spPr>
        <p:txBody>
          <a:bodyPr/>
          <a:lstStyle/>
          <a:p>
            <a:pPr eaLnBrk="1" hangingPunct="1">
              <a:defRPr/>
            </a:pPr>
            <a:r>
              <a:rPr lang="de-DE">
                <a:cs typeface="Times New Roman" pitchFamily="18" charset="0"/>
              </a:rPr>
              <a:t>Ausgleichsposten nach dem KHG</a:t>
            </a:r>
            <a:r>
              <a:rPr lang="de-DE"/>
              <a:t> </a:t>
            </a:r>
          </a:p>
        </p:txBody>
      </p:sp>
      <p:sp>
        <p:nvSpPr>
          <p:cNvPr id="657411" name="Rectangle 3"/>
          <p:cNvSpPr>
            <a:spLocks noGrp="1" noChangeArrowheads="1"/>
          </p:cNvSpPr>
          <p:nvPr>
            <p:ph type="body" idx="1"/>
          </p:nvPr>
        </p:nvSpPr>
        <p:spPr>
          <a:xfrm>
            <a:off x="457200" y="1905000"/>
            <a:ext cx="8229600" cy="4648200"/>
          </a:xfrm>
        </p:spPr>
        <p:txBody>
          <a:bodyPr/>
          <a:lstStyle/>
          <a:p>
            <a:pPr eaLnBrk="1" hangingPunct="1">
              <a:lnSpc>
                <a:spcPct val="90000"/>
              </a:lnSpc>
              <a:defRPr/>
            </a:pPr>
            <a:r>
              <a:rPr lang="de-DE" sz="2800">
                <a:cs typeface="Times New Roman" pitchFamily="18" charset="0"/>
              </a:rPr>
              <a:t>Inhalt: reine Bilanzierungshilfe</a:t>
            </a:r>
            <a:r>
              <a:rPr lang="de-DE" sz="2800"/>
              <a:t> </a:t>
            </a:r>
          </a:p>
          <a:p>
            <a:pPr eaLnBrk="1" hangingPunct="1">
              <a:lnSpc>
                <a:spcPct val="90000"/>
              </a:lnSpc>
              <a:defRPr/>
            </a:pPr>
            <a:r>
              <a:rPr lang="de-DE" sz="2800">
                <a:cs typeface="Times New Roman" pitchFamily="18" charset="0"/>
              </a:rPr>
              <a:t>Einführung des KHG: 1.10.72: Bund und Länder (später nur Länder) übernehmen Finanzierung des investiven Bereichs</a:t>
            </a:r>
          </a:p>
          <a:p>
            <a:pPr eaLnBrk="1" hangingPunct="1">
              <a:lnSpc>
                <a:spcPct val="90000"/>
              </a:lnSpc>
              <a:defRPr/>
            </a:pPr>
            <a:r>
              <a:rPr lang="de-DE" sz="2800">
                <a:cs typeface="Times New Roman" pitchFamily="18" charset="0"/>
              </a:rPr>
              <a:t>Buchungstechnisches Problem: Anlagen verschleißen, d.h. es entsteht Abschreibung </a:t>
            </a:r>
            <a:br>
              <a:rPr lang="de-DE" sz="2800">
                <a:cs typeface="Times New Roman" pitchFamily="18" charset="0"/>
              </a:rPr>
            </a:br>
            <a:r>
              <a:rPr lang="de-DE" sz="2800">
                <a:cs typeface="Times New Roman" pitchFamily="18" charset="0"/>
              </a:rPr>
              <a:t>(= Werteverzehr, Verlust des Eigenkapitals). Dies müsste eigentlich über GuV laufen. Allerdings müssen Abschreibungen wegen der dualen Finanzierung erfolgsneutral sein!</a:t>
            </a:r>
          </a:p>
          <a:p>
            <a:pPr eaLnBrk="1" hangingPunct="1">
              <a:lnSpc>
                <a:spcPct val="90000"/>
              </a:lnSpc>
              <a:defRPr/>
            </a:pPr>
            <a:r>
              <a:rPr lang="de-DE" sz="2800">
                <a:cs typeface="Times New Roman" pitchFamily="18" charset="0"/>
              </a:rPr>
              <a:t>Lösung: Entwicklung des Ausgleichspostens  </a:t>
            </a:r>
          </a:p>
        </p:txBody>
      </p:sp>
      <p:sp>
        <p:nvSpPr>
          <p:cNvPr id="2" name="Foliennummernplatzhalter 1"/>
          <p:cNvSpPr>
            <a:spLocks noGrp="1"/>
          </p:cNvSpPr>
          <p:nvPr>
            <p:ph type="sldNum" sz="quarter" idx="12"/>
          </p:nvPr>
        </p:nvSpPr>
        <p:spPr/>
        <p:txBody>
          <a:bodyPr/>
          <a:lstStyle/>
          <a:p>
            <a:fld id="{372817A5-82A8-4669-B4D0-C2D67780DFD0}" type="slidenum">
              <a:rPr lang="de-DE" smtClean="0"/>
              <a:t>49</a:t>
            </a:fld>
            <a:endParaRPr lang="de-DE"/>
          </a:p>
        </p:txBody>
      </p:sp>
    </p:spTree>
    <p:extLst>
      <p:ext uri="{BB962C8B-B14F-4D97-AF65-F5344CB8AC3E}">
        <p14:creationId xmlns:p14="http://schemas.microsoft.com/office/powerpoint/2010/main" val="1113999175"/>
      </p:ext>
    </p:extLst>
  </p:cSld>
  <p:clrMapOvr>
    <a:masterClrMapping/>
  </p:clrMapOvr>
  <mc:AlternateContent xmlns:mc="http://schemas.openxmlformats.org/markup-compatibility/2006" xmlns:p14="http://schemas.microsoft.com/office/powerpoint/2010/main">
    <mc:Choice Requires="p14">
      <p:transition spd="slow" p14:dur="2000" advTm="144428"/>
    </mc:Choice>
    <mc:Fallback xmlns="">
      <p:transition spd="slow" advTm="14442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0997" name="Rectangle 133"/>
          <p:cNvSpPr>
            <a:spLocks noGrp="1" noChangeArrowheads="1"/>
          </p:cNvSpPr>
          <p:nvPr>
            <p:ph type="title"/>
          </p:nvPr>
        </p:nvSpPr>
        <p:spPr>
          <a:xfrm>
            <a:off x="468313" y="0"/>
            <a:ext cx="8229600" cy="908050"/>
          </a:xfrm>
        </p:spPr>
        <p:txBody>
          <a:bodyPr/>
          <a:lstStyle/>
          <a:p>
            <a:pPr eaLnBrk="1" hangingPunct="1">
              <a:defRPr/>
            </a:pPr>
            <a:r>
              <a:rPr lang="de-DE"/>
              <a:t>Passivseite</a:t>
            </a:r>
          </a:p>
        </p:txBody>
      </p:sp>
      <p:graphicFrame>
        <p:nvGraphicFramePr>
          <p:cNvPr id="1701091" name="Group 227"/>
          <p:cNvGraphicFramePr>
            <a:graphicFrameLocks noGrp="1"/>
          </p:cNvGraphicFramePr>
          <p:nvPr>
            <p:ph idx="1"/>
          </p:nvPr>
        </p:nvGraphicFramePr>
        <p:xfrm>
          <a:off x="250825" y="765175"/>
          <a:ext cx="8229600" cy="5520204"/>
        </p:xfrm>
        <a:graphic>
          <a:graphicData uri="http://schemas.openxmlformats.org/drawingml/2006/table">
            <a:tbl>
              <a:tblPr/>
              <a:tblGrid>
                <a:gridCol w="409575">
                  <a:extLst>
                    <a:ext uri="{9D8B030D-6E8A-4147-A177-3AD203B41FA5}">
                      <a16:colId xmlns:a16="http://schemas.microsoft.com/office/drawing/2014/main" xmlns="" val="20000"/>
                    </a:ext>
                  </a:extLst>
                </a:gridCol>
                <a:gridCol w="7820025">
                  <a:extLst>
                    <a:ext uri="{9D8B030D-6E8A-4147-A177-3AD203B41FA5}">
                      <a16:colId xmlns:a16="http://schemas.microsoft.com/office/drawing/2014/main" xmlns="" val="20001"/>
                    </a:ext>
                  </a:extLst>
                </a:gridCol>
              </a:tblGrid>
              <a:tr h="396194">
                <a:tc gridSpan="2">
                  <a:txBody>
                    <a:bodyPr/>
                    <a:lstStyle/>
                    <a:p>
                      <a:pPr marL="609600" marR="0" lvl="0" indent="-609600" algn="just" defTabSz="914400" rtl="0" eaLnBrk="1" fontAlgn="base" latinLnBrk="0" hangingPunct="1">
                        <a:lnSpc>
                          <a:spcPct val="100000"/>
                        </a:lnSpc>
                        <a:spcBef>
                          <a:spcPct val="0"/>
                        </a:spcBef>
                        <a:spcAft>
                          <a:spcPct val="0"/>
                        </a:spcAft>
                        <a:buClrTx/>
                        <a:buSzTx/>
                        <a:buFontTx/>
                        <a:buAutoNum type="alphaUcPeriod"/>
                        <a:tabLst/>
                      </a:pPr>
                      <a:r>
                        <a:rPr kumimoji="0" lang="de-DE" sz="2000" b="1" i="0" u="none" strike="noStrike" cap="none" normalizeH="0" baseline="0">
                          <a:ln>
                            <a:noFill/>
                          </a:ln>
                          <a:solidFill>
                            <a:schemeClr val="tx1"/>
                          </a:solidFill>
                          <a:effectLst/>
                          <a:latin typeface="Times New Roman" pitchFamily="18" charset="0"/>
                          <a:cs typeface="Times New Roman" pitchFamily="18" charset="0"/>
                        </a:rPr>
                        <a:t>Eigenkapital</a:t>
                      </a:r>
                      <a:endParaRPr kumimoji="0" lang="de-DE" sz="20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00"/>
                  </a:ext>
                </a:extLst>
              </a:tr>
              <a:tr h="700959">
                <a:tc gridSpan="2">
                  <a:txBody>
                    <a:bodyPr/>
                    <a:lstStyle/>
                    <a:p>
                      <a:pPr marL="609600" marR="0" lvl="0" indent="-609600" algn="just"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a:ln>
                            <a:noFill/>
                          </a:ln>
                          <a:solidFill>
                            <a:srgbClr val="000000"/>
                          </a:solidFill>
                          <a:effectLst/>
                          <a:latin typeface="Times New Roman" pitchFamily="18" charset="0"/>
                          <a:cs typeface="Times New Roman" pitchFamily="18" charset="0"/>
                        </a:rPr>
                        <a:t>B. Sonderposten aus Zuwendungen zur </a:t>
                      </a:r>
                      <a:endParaRPr kumimoji="0" lang="de-DE" sz="2000" b="0" i="0" u="none" strike="noStrike" cap="none" normalizeH="0" baseline="0">
                        <a:ln>
                          <a:noFill/>
                        </a:ln>
                        <a:solidFill>
                          <a:srgbClr val="000000"/>
                        </a:solidFill>
                        <a:effectLst/>
                        <a:latin typeface="Times New Roman" pitchFamily="18" charset="0"/>
                        <a:cs typeface="Times New Roman" pitchFamily="18" charset="0"/>
                      </a:endParaRPr>
                    </a:p>
                    <a:p>
                      <a:pPr marL="609600" marR="0" lvl="0" indent="-609600" algn="just" defTabSz="914400" rtl="0" eaLnBrk="0" fontAlgn="base" latinLnBrk="0" hangingPunct="0">
                        <a:lnSpc>
                          <a:spcPct val="100000"/>
                        </a:lnSpc>
                        <a:spcBef>
                          <a:spcPct val="0"/>
                        </a:spcBef>
                        <a:spcAft>
                          <a:spcPct val="0"/>
                        </a:spcAft>
                        <a:buClrTx/>
                        <a:buSzTx/>
                        <a:buFontTx/>
                        <a:buNone/>
                        <a:tabLst/>
                      </a:pPr>
                      <a:r>
                        <a:rPr kumimoji="0" lang="de-DE" sz="2000" b="1" i="0" u="none" strike="noStrike" cap="none" normalizeH="0" baseline="0">
                          <a:ln>
                            <a:noFill/>
                          </a:ln>
                          <a:solidFill>
                            <a:srgbClr val="000000"/>
                          </a:solidFill>
                          <a:effectLst/>
                          <a:latin typeface="Times New Roman" pitchFamily="18" charset="0"/>
                          <a:cs typeface="Times New Roman" pitchFamily="18" charset="0"/>
                        </a:rPr>
                        <a:t>Finanzierung des Sachanlagevermögens</a:t>
                      </a:r>
                      <a:endParaRPr kumimoji="0" lang="de-DE" sz="2000" b="0" i="0" u="none" strike="noStrike" cap="none" normalizeH="0" baseline="0">
                        <a:ln>
                          <a:noFill/>
                        </a:ln>
                        <a:solidFill>
                          <a:srgbClr val="000000"/>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de-DE"/>
                    </a:p>
                  </a:txBody>
                  <a:tcPr/>
                </a:tc>
                <a:extLst>
                  <a:ext uri="{0D108BD9-81ED-4DB2-BD59-A6C34878D82A}">
                    <a16:rowId xmlns:a16="http://schemas.microsoft.com/office/drawing/2014/main" xmlns="" val="10001"/>
                  </a:ext>
                </a:extLst>
              </a:tr>
              <a:tr h="36571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rgbClr val="000000"/>
                        </a:solidFill>
                        <a:effectLst>
                          <a:outerShdw blurRad="38100" dist="38100" dir="2700000" algn="tl">
                            <a:srgbClr val="FFFFFF"/>
                          </a:outerShdw>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cs typeface="Times New Roman" pitchFamily="18" charset="0"/>
                        </a:rPr>
                        <a:t>1.Sonderposten aus Fördermitteln nach dem KHG (KGr. 22) </a:t>
                      </a:r>
                      <a:r>
                        <a:rPr kumimoji="0" lang="de-DE" sz="1800" b="0" i="0" u="none" strike="noStrike" cap="none" normalizeH="0" baseline="30000">
                          <a:ln>
                            <a:noFill/>
                          </a:ln>
                          <a:solidFill>
                            <a:srgbClr val="000000"/>
                          </a:solidFill>
                          <a:effectLst/>
                          <a:latin typeface="Times New Roman" pitchFamily="18" charset="0"/>
                          <a:cs typeface="Times New Roman" pitchFamily="18" charset="0"/>
                        </a:rPr>
                        <a:t> </a:t>
                      </a:r>
                      <a:endParaRPr kumimoji="0" lang="de-DE" sz="1800" b="0" i="0" u="none" strike="noStrike" cap="none" normalizeH="0" baseline="0">
                        <a:ln>
                          <a:noFill/>
                        </a:ln>
                        <a:solidFill>
                          <a:srgbClr val="000000"/>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2"/>
                  </a:ext>
                </a:extLst>
              </a:tr>
              <a:tr h="36571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rgbClr val="000000"/>
                        </a:solidFill>
                        <a:effectLst>
                          <a:outerShdw blurRad="38100" dist="38100" dir="2700000" algn="tl">
                            <a:srgbClr val="FFFFFF"/>
                          </a:outerShdw>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cs typeface="Times New Roman" pitchFamily="18" charset="0"/>
                        </a:rPr>
                        <a:t>2.Sonderposten aus Zuweisungen und Zuschüssen der öffentlichen Hand (KGr. 23) </a:t>
                      </a:r>
                      <a:endParaRPr kumimoji="0" lang="de-DE" sz="1800" b="0" i="0" u="none" strike="noStrike" cap="none" normalizeH="0" baseline="0">
                        <a:ln>
                          <a:noFill/>
                        </a:ln>
                        <a:solidFill>
                          <a:srgbClr val="000000"/>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3"/>
                  </a:ext>
                </a:extLst>
              </a:tr>
              <a:tr h="36571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rgbClr val="000000"/>
                        </a:solidFill>
                        <a:effectLst>
                          <a:outerShdw blurRad="38100" dist="38100" dir="2700000" algn="tl">
                            <a:srgbClr val="FFFFFF"/>
                          </a:outerShdw>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cs typeface="Times New Roman" pitchFamily="18" charset="0"/>
                        </a:rPr>
                        <a:t>3.Sonderposten aus Zuwendungen Dritter (KGr. 21) </a:t>
                      </a:r>
                      <a:endParaRPr kumimoji="0" lang="de-DE" sz="1800" b="0" i="0" u="none" strike="noStrike" cap="none" normalizeH="0" baseline="0">
                        <a:ln>
                          <a:noFill/>
                        </a:ln>
                        <a:solidFill>
                          <a:srgbClr val="000000"/>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4"/>
                  </a:ext>
                </a:extLst>
              </a:tr>
              <a:tr h="396194">
                <a:tc gridSpan="2">
                  <a:txBody>
                    <a:bodyPr/>
                    <a:lstStyle/>
                    <a:p>
                      <a:pPr marL="609600" marR="0" lvl="0" indent="-609600" algn="just"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a:ln>
                            <a:noFill/>
                          </a:ln>
                          <a:solidFill>
                            <a:schemeClr val="tx1"/>
                          </a:solidFill>
                          <a:effectLst/>
                          <a:latin typeface="Times New Roman" pitchFamily="18" charset="0"/>
                          <a:cs typeface="Times New Roman" pitchFamily="18" charset="0"/>
                        </a:rPr>
                        <a:t>C. Rückstellungen:</a:t>
                      </a:r>
                      <a:endParaRPr kumimoji="0" lang="de-DE" sz="20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05"/>
                  </a:ext>
                </a:extLst>
              </a:tr>
              <a:tr h="396194">
                <a:tc gridSpan="2">
                  <a:txBody>
                    <a:bodyPr/>
                    <a:lstStyle/>
                    <a:p>
                      <a:pPr marL="609600" marR="0" lvl="0" indent="-609600" algn="just"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a:ln>
                            <a:noFill/>
                          </a:ln>
                          <a:solidFill>
                            <a:schemeClr val="tx1"/>
                          </a:solidFill>
                          <a:effectLst/>
                          <a:latin typeface="Times New Roman" pitchFamily="18" charset="0"/>
                          <a:cs typeface="Times New Roman" pitchFamily="18" charset="0"/>
                        </a:rPr>
                        <a:t>D. Verbindlichkeiten:</a:t>
                      </a:r>
                      <a:endParaRPr kumimoji="0" lang="de-DE" sz="20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06"/>
                  </a:ext>
                </a:extLst>
              </a:tr>
              <a:tr h="36571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chemeClr val="tx1"/>
                          </a:solidFill>
                          <a:effectLst/>
                          <a:latin typeface="Times New Roman" pitchFamily="18" charset="0"/>
                          <a:cs typeface="Times New Roman" pitchFamily="18" charset="0"/>
                        </a:rPr>
                        <a:t>1.Verbindlichkeiten gegenüber Kreditinstituten (KGr. 34)</a:t>
                      </a:r>
                      <a:endParaRPr kumimoji="0" lang="de-DE" sz="18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6571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chemeClr val="tx1"/>
                          </a:solidFill>
                          <a:effectLst/>
                          <a:latin typeface="Times New Roman" pitchFamily="18" charset="0"/>
                          <a:cs typeface="Times New Roman" pitchFamily="18" charset="0"/>
                        </a:rPr>
                        <a:t>davon gefördert nach dem KHG</a:t>
                      </a:r>
                      <a:endParaRPr kumimoji="0" lang="de-DE" sz="18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6571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chemeClr val="tx1"/>
                          </a:solidFill>
                          <a:effectLst/>
                          <a:latin typeface="Times New Roman" pitchFamily="18" charset="0"/>
                        </a:rPr>
                        <a: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43016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chemeClr val="tx1"/>
                          </a:solidFill>
                          <a:effectLst/>
                          <a:latin typeface="Times New Roman" pitchFamily="18" charset="0"/>
                          <a:cs typeface="Times New Roman" pitchFamily="18" charset="0"/>
                        </a:rPr>
                        <a:t>6.Verbindlichkeiten nach dem Krankenhausfinanzierungsrecht (KGr. 35)</a:t>
                      </a:r>
                      <a:endParaRPr kumimoji="0" lang="de-DE" sz="18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65718">
                <a:tc gridSpan="2">
                  <a:txBody>
                    <a:bodyPr/>
                    <a:lstStyle/>
                    <a:p>
                      <a:pPr marL="609600" marR="0" lvl="0" indent="-609600" algn="just"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rgbClr val="000000"/>
                          </a:solidFill>
                          <a:effectLst/>
                          <a:latin typeface="Times New Roman" pitchFamily="18" charset="0"/>
                          <a:cs typeface="Times New Roman" pitchFamily="18" charset="0"/>
                        </a:rPr>
                        <a:t>E. Ausgleichsposten aus Darlehensförderung (KGr. 24)</a:t>
                      </a:r>
                      <a:endParaRPr kumimoji="0" lang="de-DE" sz="1800" b="0" i="0" u="none" strike="noStrike" cap="none" normalizeH="0" baseline="0">
                        <a:ln>
                          <a:noFill/>
                        </a:ln>
                        <a:solidFill>
                          <a:srgbClr val="000000"/>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de-DE"/>
                    </a:p>
                  </a:txBody>
                  <a:tcPr/>
                </a:tc>
                <a:extLst>
                  <a:ext uri="{0D108BD9-81ED-4DB2-BD59-A6C34878D82A}">
                    <a16:rowId xmlns:a16="http://schemas.microsoft.com/office/drawing/2014/main" xmlns="" val="10011"/>
                  </a:ext>
                </a:extLst>
              </a:tr>
              <a:tr h="640006">
                <a:tc gridSpan="2">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chemeClr val="tx1"/>
                          </a:solidFill>
                          <a:effectLst/>
                          <a:latin typeface="Times New Roman" pitchFamily="18" charset="0"/>
                          <a:cs typeface="Times New Roman" pitchFamily="18" charset="0"/>
                        </a:rPr>
                        <a:t>F. Rechnungsabgrenzungsposten (KGr. 38) </a:t>
                      </a:r>
                      <a:endParaRPr kumimoji="0" lang="de-DE" sz="1800" b="0" i="0" u="none" strike="noStrike" cap="none" normalizeH="0" baseline="0">
                        <a:ln>
                          <a:noFill/>
                        </a:ln>
                        <a:solidFill>
                          <a:schemeClr val="tx1"/>
                        </a:solidFill>
                        <a:effectLst/>
                        <a:latin typeface="Times New Roman" pitchFamily="18" charset="0"/>
                        <a:cs typeface="Times New Roman" pitchFamily="18" charset="0"/>
                      </a:endParaRPr>
                    </a:p>
                    <a:p>
                      <a:pPr marL="609600" marR="0" lvl="0" indent="-609600" algn="l"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30000">
                          <a:ln>
                            <a:noFill/>
                          </a:ln>
                          <a:solidFill>
                            <a:schemeClr val="tx1"/>
                          </a:solidFill>
                          <a:effectLst/>
                          <a:latin typeface="Times New Roman" pitchFamily="18" charset="0"/>
                          <a:cs typeface="Times New Roman" pitchFamily="18" charset="0"/>
                        </a:rPr>
                        <a:t> </a:t>
                      </a:r>
                      <a:endParaRPr kumimoji="0" lang="de-DE" sz="18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xmlns="" val="10012"/>
                  </a:ext>
                </a:extLst>
              </a:tr>
            </a:tbl>
          </a:graphicData>
        </a:graphic>
      </p:graphicFrame>
      <p:sp>
        <p:nvSpPr>
          <p:cNvPr id="3" name="Foliennummernplatzhalter 2">
            <a:extLst>
              <a:ext uri="{FF2B5EF4-FFF2-40B4-BE49-F238E27FC236}">
                <a16:creationId xmlns:a16="http://schemas.microsoft.com/office/drawing/2014/main" xmlns="" id="{B69E6141-0875-4EC4-8DF7-406D2D2F8FBE}"/>
              </a:ext>
            </a:extLst>
          </p:cNvPr>
          <p:cNvSpPr>
            <a:spLocks noGrp="1"/>
          </p:cNvSpPr>
          <p:nvPr>
            <p:ph type="sldNum" sz="quarter" idx="12"/>
          </p:nvPr>
        </p:nvSpPr>
        <p:spPr/>
        <p:txBody>
          <a:bodyPr/>
          <a:lstStyle/>
          <a:p>
            <a:fld id="{372817A5-82A8-4669-B4D0-C2D67780DFD0}" type="slidenum">
              <a:rPr lang="de-DE" smtClean="0"/>
              <a:t>5</a:t>
            </a:fld>
            <a:endParaRPr lang="de-DE"/>
          </a:p>
        </p:txBody>
      </p:sp>
    </p:spTree>
    <p:extLst>
      <p:ext uri="{BB962C8B-B14F-4D97-AF65-F5344CB8AC3E}">
        <p14:creationId xmlns:p14="http://schemas.microsoft.com/office/powerpoint/2010/main" val="2623133564"/>
      </p:ext>
    </p:extLst>
  </p:cSld>
  <p:clrMapOvr>
    <a:masterClrMapping/>
  </p:clrMapOvr>
  <mc:AlternateContent xmlns:mc="http://schemas.openxmlformats.org/markup-compatibility/2006" xmlns:p14="http://schemas.microsoft.com/office/powerpoint/2010/main">
    <mc:Choice Requires="p14">
      <p:transition spd="slow" p14:dur="2000" advTm="51340"/>
    </mc:Choice>
    <mc:Fallback xmlns="">
      <p:transition spd="slow" advTm="5134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3634" name="Rectangle 2"/>
          <p:cNvSpPr>
            <a:spLocks noGrp="1" noChangeArrowheads="1"/>
          </p:cNvSpPr>
          <p:nvPr>
            <p:ph type="title"/>
          </p:nvPr>
        </p:nvSpPr>
        <p:spPr>
          <a:xfrm>
            <a:off x="0" y="0"/>
            <a:ext cx="9144000" cy="1384300"/>
          </a:xfrm>
        </p:spPr>
        <p:txBody>
          <a:bodyPr/>
          <a:lstStyle/>
          <a:p>
            <a:pPr eaLnBrk="1" hangingPunct="1">
              <a:defRPr/>
            </a:pPr>
            <a:r>
              <a:rPr lang="de-DE">
                <a:cs typeface="Times New Roman" pitchFamily="18" charset="0"/>
              </a:rPr>
              <a:t>Ausgleichsposten nach dem KHG</a:t>
            </a:r>
            <a:r>
              <a:rPr lang="de-DE"/>
              <a:t> </a:t>
            </a:r>
          </a:p>
        </p:txBody>
      </p:sp>
      <p:sp>
        <p:nvSpPr>
          <p:cNvPr id="1733635" name="Rectangle 3"/>
          <p:cNvSpPr>
            <a:spLocks noGrp="1" noChangeArrowheads="1"/>
          </p:cNvSpPr>
          <p:nvPr>
            <p:ph type="body" idx="1"/>
          </p:nvPr>
        </p:nvSpPr>
        <p:spPr>
          <a:xfrm>
            <a:off x="457200" y="1905000"/>
            <a:ext cx="8229600" cy="4648200"/>
          </a:xfrm>
        </p:spPr>
        <p:txBody>
          <a:bodyPr/>
          <a:lstStyle/>
          <a:p>
            <a:pPr eaLnBrk="1" hangingPunct="1">
              <a:defRPr/>
            </a:pPr>
            <a:r>
              <a:rPr lang="de-DE" dirty="0">
                <a:cs typeface="Times New Roman" pitchFamily="18" charset="0"/>
              </a:rPr>
              <a:t>Ziel: Neutralisierung der Abschreibungen von Anlagen, die vor Inkrafttreten des KHG mit Eigenmitteln oder mit Darlehen finanziert wurden</a:t>
            </a:r>
            <a:r>
              <a:rPr lang="de-DE" dirty="0"/>
              <a:t> </a:t>
            </a:r>
          </a:p>
          <a:p>
            <a:pPr eaLnBrk="1" hangingPunct="1">
              <a:defRPr/>
            </a:pPr>
            <a:r>
              <a:rPr lang="de-DE" dirty="0">
                <a:cs typeface="Times New Roman" pitchFamily="18" charset="0"/>
              </a:rPr>
              <a:t>2 Arten: </a:t>
            </a:r>
          </a:p>
          <a:p>
            <a:pPr lvl="1" eaLnBrk="1" hangingPunct="1">
              <a:defRPr/>
            </a:pPr>
            <a:r>
              <a:rPr lang="de-DE" dirty="0">
                <a:cs typeface="Times New Roman" pitchFamily="18" charset="0"/>
              </a:rPr>
              <a:t>aus Eigenmitteln finanziert</a:t>
            </a:r>
          </a:p>
          <a:p>
            <a:pPr lvl="1" eaLnBrk="1" hangingPunct="1">
              <a:defRPr/>
            </a:pPr>
            <a:r>
              <a:rPr lang="de-DE" dirty="0">
                <a:cs typeface="Times New Roman" pitchFamily="18" charset="0"/>
              </a:rPr>
              <a:t>aus Darlehn finanziert</a:t>
            </a:r>
            <a:r>
              <a:rPr lang="de-DE" dirty="0"/>
              <a:t> </a:t>
            </a:r>
            <a:endParaRPr lang="de-DE" dirty="0">
              <a:cs typeface="Times New Roman" pitchFamily="18" charset="0"/>
            </a:endParaRPr>
          </a:p>
        </p:txBody>
      </p:sp>
      <p:sp>
        <p:nvSpPr>
          <p:cNvPr id="2" name="Foliennummernplatzhalter 1"/>
          <p:cNvSpPr>
            <a:spLocks noGrp="1"/>
          </p:cNvSpPr>
          <p:nvPr>
            <p:ph type="sldNum" sz="quarter" idx="12"/>
          </p:nvPr>
        </p:nvSpPr>
        <p:spPr/>
        <p:txBody>
          <a:bodyPr/>
          <a:lstStyle/>
          <a:p>
            <a:fld id="{372817A5-82A8-4669-B4D0-C2D67780DFD0}" type="slidenum">
              <a:rPr lang="de-DE" smtClean="0"/>
              <a:t>50</a:t>
            </a:fld>
            <a:endParaRPr lang="de-DE"/>
          </a:p>
        </p:txBody>
      </p:sp>
    </p:spTree>
    <p:extLst>
      <p:ext uri="{BB962C8B-B14F-4D97-AF65-F5344CB8AC3E}">
        <p14:creationId xmlns:p14="http://schemas.microsoft.com/office/powerpoint/2010/main" val="1127318963"/>
      </p:ext>
    </p:extLst>
  </p:cSld>
  <p:clrMapOvr>
    <a:masterClrMapping/>
  </p:clrMapOvr>
  <mc:AlternateContent xmlns:mc="http://schemas.openxmlformats.org/markup-compatibility/2006" xmlns:p14="http://schemas.microsoft.com/office/powerpoint/2010/main">
    <mc:Choice Requires="p14">
      <p:transition spd="slow" p14:dur="2000" advTm="31435"/>
    </mc:Choice>
    <mc:Fallback xmlns="">
      <p:transition spd="slow" advTm="31435"/>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4658" name="Rectangle 2"/>
          <p:cNvSpPr>
            <a:spLocks noGrp="1" noChangeArrowheads="1"/>
          </p:cNvSpPr>
          <p:nvPr>
            <p:ph type="title"/>
          </p:nvPr>
        </p:nvSpPr>
        <p:spPr>
          <a:xfrm>
            <a:off x="1151620" y="116632"/>
            <a:ext cx="6840760" cy="981075"/>
          </a:xfrm>
        </p:spPr>
        <p:txBody>
          <a:bodyPr>
            <a:normAutofit fontScale="90000"/>
          </a:bodyPr>
          <a:lstStyle/>
          <a:p>
            <a:pPr eaLnBrk="1" hangingPunct="1">
              <a:defRPr/>
            </a:pPr>
            <a:r>
              <a:rPr lang="de-DE" dirty="0"/>
              <a:t>Ausgleichsposten für Eigenmittelförderung</a:t>
            </a:r>
          </a:p>
        </p:txBody>
      </p:sp>
      <p:sp>
        <p:nvSpPr>
          <p:cNvPr id="1734659" name="Rectangle 3"/>
          <p:cNvSpPr>
            <a:spLocks noGrp="1" noChangeArrowheads="1"/>
          </p:cNvSpPr>
          <p:nvPr>
            <p:ph type="body" idx="1"/>
          </p:nvPr>
        </p:nvSpPr>
        <p:spPr>
          <a:xfrm>
            <a:off x="457200" y="1905000"/>
            <a:ext cx="8229600" cy="4692650"/>
          </a:xfrm>
        </p:spPr>
        <p:txBody>
          <a:bodyPr/>
          <a:lstStyle/>
          <a:p>
            <a:pPr eaLnBrk="1" hangingPunct="1">
              <a:defRPr/>
            </a:pPr>
            <a:r>
              <a:rPr lang="de-DE" dirty="0"/>
              <a:t>Beispiel: </a:t>
            </a:r>
          </a:p>
          <a:p>
            <a:pPr lvl="1" eaLnBrk="1" hangingPunct="1">
              <a:defRPr/>
            </a:pPr>
            <a:r>
              <a:rPr lang="de-DE" dirty="0"/>
              <a:t>Kauf eines Gebäudes aus Eigenmitteln für 1.000.000 DM zum 1.1.70, Abschreibung auf 40 Jahre</a:t>
            </a:r>
          </a:p>
          <a:p>
            <a:pPr lvl="1" eaLnBrk="1" hangingPunct="1">
              <a:defRPr/>
            </a:pPr>
            <a:r>
              <a:rPr lang="de-DE" dirty="0"/>
              <a:t>Abschreibung pro Jahr: 25.000 DM (</a:t>
            </a:r>
            <a:r>
              <a:rPr lang="de-DE" dirty="0">
                <a:cs typeface="Tahoma" pitchFamily="34" charset="0"/>
              </a:rPr>
              <a:t>≈ 12.500 Euro)</a:t>
            </a:r>
          </a:p>
          <a:p>
            <a:pPr lvl="1" eaLnBrk="1" hangingPunct="1">
              <a:defRPr/>
            </a:pPr>
            <a:r>
              <a:rPr lang="de-DE" dirty="0"/>
              <a:t>Buchwert am 1.1.2006: 100.000 DM (</a:t>
            </a:r>
            <a:r>
              <a:rPr lang="de-DE" dirty="0">
                <a:cs typeface="Tahoma" pitchFamily="34" charset="0"/>
              </a:rPr>
              <a:t>≈ 50.000 Euro)</a:t>
            </a:r>
            <a:endParaRPr lang="de-DE" dirty="0"/>
          </a:p>
        </p:txBody>
      </p:sp>
      <p:sp>
        <p:nvSpPr>
          <p:cNvPr id="2" name="Foliennummernplatzhalter 1"/>
          <p:cNvSpPr>
            <a:spLocks noGrp="1"/>
          </p:cNvSpPr>
          <p:nvPr>
            <p:ph type="sldNum" sz="quarter" idx="12"/>
          </p:nvPr>
        </p:nvSpPr>
        <p:spPr/>
        <p:txBody>
          <a:bodyPr/>
          <a:lstStyle/>
          <a:p>
            <a:fld id="{372817A5-82A8-4669-B4D0-C2D67780DFD0}" type="slidenum">
              <a:rPr lang="de-DE" smtClean="0"/>
              <a:t>51</a:t>
            </a:fld>
            <a:endParaRPr lang="de-DE"/>
          </a:p>
        </p:txBody>
      </p:sp>
    </p:spTree>
    <p:extLst>
      <p:ext uri="{BB962C8B-B14F-4D97-AF65-F5344CB8AC3E}">
        <p14:creationId xmlns:p14="http://schemas.microsoft.com/office/powerpoint/2010/main" val="2940122497"/>
      </p:ext>
    </p:extLst>
  </p:cSld>
  <p:clrMapOvr>
    <a:masterClrMapping/>
  </p:clrMapOvr>
  <mc:AlternateContent xmlns:mc="http://schemas.openxmlformats.org/markup-compatibility/2006" xmlns:p14="http://schemas.microsoft.com/office/powerpoint/2010/main">
    <mc:Choice Requires="p14">
      <p:transition spd="slow" p14:dur="2000" advTm="37272"/>
    </mc:Choice>
    <mc:Fallback xmlns="">
      <p:transition spd="slow" advTm="37272"/>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03" name="Rectangle 3"/>
          <p:cNvSpPr>
            <a:spLocks noGrp="1" noChangeArrowheads="1"/>
          </p:cNvSpPr>
          <p:nvPr>
            <p:ph type="body" idx="1"/>
          </p:nvPr>
        </p:nvSpPr>
        <p:spPr>
          <a:xfrm>
            <a:off x="457200" y="1905000"/>
            <a:ext cx="8229600" cy="4692650"/>
          </a:xfrm>
        </p:spPr>
        <p:txBody>
          <a:bodyPr/>
          <a:lstStyle/>
          <a:p>
            <a:pPr eaLnBrk="1" hangingPunct="1">
              <a:lnSpc>
                <a:spcPct val="90000"/>
              </a:lnSpc>
              <a:defRPr/>
            </a:pPr>
            <a:r>
              <a:rPr lang="de-DE" sz="2800"/>
              <a:t>Buchungen</a:t>
            </a:r>
          </a:p>
          <a:p>
            <a:pPr lvl="1" eaLnBrk="1" hangingPunct="1">
              <a:lnSpc>
                <a:spcPct val="90000"/>
              </a:lnSpc>
              <a:defRPr/>
            </a:pPr>
            <a:r>
              <a:rPr lang="de-DE" sz="2400"/>
              <a:t>Abschreibung:</a:t>
            </a:r>
          </a:p>
          <a:p>
            <a:pPr lvl="2" eaLnBrk="1" hangingPunct="1">
              <a:lnSpc>
                <a:spcPct val="90000"/>
              </a:lnSpc>
              <a:defRPr/>
            </a:pPr>
            <a:r>
              <a:rPr lang="de-DE" sz="2000"/>
              <a:t>Abschreibungen auf geförderte Einrichtungen, die mit Eigenmitteln finanziert wurden (GuV-Konto)</a:t>
            </a:r>
          </a:p>
          <a:p>
            <a:pPr lvl="2" eaLnBrk="1" hangingPunct="1">
              <a:lnSpc>
                <a:spcPct val="90000"/>
              </a:lnSpc>
              <a:defRPr/>
            </a:pPr>
            <a:r>
              <a:rPr lang="de-DE" sz="2000"/>
              <a:t>an Grundstücke und grundstücksgleiche Recht mit Betriebsbauten 12.500 Euro</a:t>
            </a:r>
          </a:p>
          <a:p>
            <a:pPr lvl="1" eaLnBrk="1" hangingPunct="1">
              <a:lnSpc>
                <a:spcPct val="90000"/>
              </a:lnSpc>
              <a:defRPr/>
            </a:pPr>
            <a:r>
              <a:rPr lang="de-DE" sz="2400"/>
              <a:t>Neutralisierung:</a:t>
            </a:r>
          </a:p>
          <a:p>
            <a:pPr lvl="2" eaLnBrk="1" hangingPunct="1">
              <a:lnSpc>
                <a:spcPct val="90000"/>
              </a:lnSpc>
              <a:defRPr/>
            </a:pPr>
            <a:r>
              <a:rPr lang="de-DE" sz="2000"/>
              <a:t>Ausgleichsposten für Eigenmittelförderung (Bilanz-Konto)</a:t>
            </a:r>
          </a:p>
          <a:p>
            <a:pPr lvl="2" eaLnBrk="1" hangingPunct="1">
              <a:lnSpc>
                <a:spcPct val="90000"/>
              </a:lnSpc>
              <a:defRPr/>
            </a:pPr>
            <a:r>
              <a:rPr lang="de-DE" sz="2000"/>
              <a:t>an Erträge aus der Einstellung von Ausgleichsposten für Eigenmittelförderung (GuV-Konto) 12.500 Euro</a:t>
            </a:r>
          </a:p>
          <a:p>
            <a:pPr eaLnBrk="1" hangingPunct="1">
              <a:lnSpc>
                <a:spcPct val="90000"/>
              </a:lnSpc>
              <a:defRPr/>
            </a:pPr>
            <a:r>
              <a:rPr lang="de-DE" sz="2800"/>
              <a:t>Folge:</a:t>
            </a:r>
          </a:p>
          <a:p>
            <a:pPr lvl="1" eaLnBrk="1" hangingPunct="1">
              <a:lnSpc>
                <a:spcPct val="90000"/>
              </a:lnSpc>
              <a:defRPr/>
            </a:pPr>
            <a:r>
              <a:rPr lang="de-DE" sz="2400"/>
              <a:t>Es entsteht eine Bilanzposition „Ausgleichsposten aus Eigenmittelförderung“</a:t>
            </a:r>
          </a:p>
        </p:txBody>
      </p:sp>
      <p:sp>
        <p:nvSpPr>
          <p:cNvPr id="2" name="Foliennummernplatzhalter 1"/>
          <p:cNvSpPr>
            <a:spLocks noGrp="1"/>
          </p:cNvSpPr>
          <p:nvPr>
            <p:ph type="sldNum" sz="quarter" idx="12"/>
          </p:nvPr>
        </p:nvSpPr>
        <p:spPr/>
        <p:txBody>
          <a:bodyPr/>
          <a:lstStyle/>
          <a:p>
            <a:fld id="{372817A5-82A8-4669-B4D0-C2D67780DFD0}" type="slidenum">
              <a:rPr lang="de-DE" smtClean="0"/>
              <a:t>52</a:t>
            </a:fld>
            <a:endParaRPr lang="de-DE"/>
          </a:p>
        </p:txBody>
      </p:sp>
      <p:sp>
        <p:nvSpPr>
          <p:cNvPr id="3" name="Titel 2"/>
          <p:cNvSpPr>
            <a:spLocks noGrp="1"/>
          </p:cNvSpPr>
          <p:nvPr>
            <p:ph type="title"/>
          </p:nvPr>
        </p:nvSpPr>
        <p:spPr/>
        <p:txBody>
          <a:bodyPr>
            <a:normAutofit fontScale="90000"/>
          </a:bodyPr>
          <a:lstStyle/>
          <a:p>
            <a:r>
              <a:rPr lang="de-DE" dirty="0"/>
              <a:t>Ausgleichsposten für Eigenmittelförderung</a:t>
            </a:r>
            <a:endParaRPr lang="en-US" dirty="0"/>
          </a:p>
        </p:txBody>
      </p:sp>
    </p:spTree>
    <p:extLst>
      <p:ext uri="{BB962C8B-B14F-4D97-AF65-F5344CB8AC3E}">
        <p14:creationId xmlns:p14="http://schemas.microsoft.com/office/powerpoint/2010/main" val="3397209740"/>
      </p:ext>
    </p:extLst>
  </p:cSld>
  <p:clrMapOvr>
    <a:masterClrMapping/>
  </p:clrMapOvr>
  <mc:AlternateContent xmlns:mc="http://schemas.openxmlformats.org/markup-compatibility/2006" xmlns:p14="http://schemas.microsoft.com/office/powerpoint/2010/main">
    <mc:Choice Requires="p14">
      <p:transition spd="slow" p14:dur="2000" advTm="91807"/>
    </mc:Choice>
    <mc:Fallback xmlns="">
      <p:transition spd="slow" advTm="91807"/>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6977" name="Rectangle 33"/>
          <p:cNvSpPr>
            <a:spLocks noGrp="1" noChangeArrowheads="1"/>
          </p:cNvSpPr>
          <p:nvPr>
            <p:ph type="title"/>
          </p:nvPr>
        </p:nvSpPr>
        <p:spPr>
          <a:xfrm>
            <a:off x="457200" y="404813"/>
            <a:ext cx="8229600" cy="720725"/>
          </a:xfrm>
        </p:spPr>
        <p:txBody>
          <a:bodyPr/>
          <a:lstStyle/>
          <a:p>
            <a:pPr eaLnBrk="1" hangingPunct="1">
              <a:defRPr/>
            </a:pPr>
            <a:r>
              <a:rPr lang="de-DE" sz="2400"/>
              <a:t>Grundstücke (…) mit Betriebsbauten</a:t>
            </a:r>
            <a:r>
              <a:rPr lang="de-DE" sz="2000"/>
              <a:t> [€]</a:t>
            </a:r>
          </a:p>
        </p:txBody>
      </p:sp>
      <p:graphicFrame>
        <p:nvGraphicFramePr>
          <p:cNvPr id="1747057" name="Group 113"/>
          <p:cNvGraphicFramePr>
            <a:graphicFrameLocks noGrp="1"/>
          </p:cNvGraphicFramePr>
          <p:nvPr>
            <p:ph idx="1"/>
            <p:extLst>
              <p:ext uri="{D42A27DB-BD31-4B8C-83A1-F6EECF244321}">
                <p14:modId xmlns:p14="http://schemas.microsoft.com/office/powerpoint/2010/main" val="3283033186"/>
              </p:ext>
            </p:extLst>
          </p:nvPr>
        </p:nvGraphicFramePr>
        <p:xfrm>
          <a:off x="323850" y="692150"/>
          <a:ext cx="8229600" cy="2209800"/>
        </p:xfrm>
        <a:graphic>
          <a:graphicData uri="http://schemas.openxmlformats.org/drawingml/2006/table">
            <a:tbl>
              <a:tblPr/>
              <a:tblGrid>
                <a:gridCol w="1085850">
                  <a:extLst>
                    <a:ext uri="{9D8B030D-6E8A-4147-A177-3AD203B41FA5}">
                      <a16:colId xmlns:a16="http://schemas.microsoft.com/office/drawing/2014/main" xmlns="" val="20000"/>
                    </a:ext>
                  </a:extLst>
                </a:gridCol>
                <a:gridCol w="2103438">
                  <a:extLst>
                    <a:ext uri="{9D8B030D-6E8A-4147-A177-3AD203B41FA5}">
                      <a16:colId xmlns:a16="http://schemas.microsoft.com/office/drawing/2014/main" xmlns="" val="20001"/>
                    </a:ext>
                  </a:extLst>
                </a:gridCol>
                <a:gridCol w="1100137">
                  <a:extLst>
                    <a:ext uri="{9D8B030D-6E8A-4147-A177-3AD203B41FA5}">
                      <a16:colId xmlns:a16="http://schemas.microsoft.com/office/drawing/2014/main" xmlns="" val="20002"/>
                    </a:ext>
                  </a:extLst>
                </a:gridCol>
                <a:gridCol w="1111250">
                  <a:extLst>
                    <a:ext uri="{9D8B030D-6E8A-4147-A177-3AD203B41FA5}">
                      <a16:colId xmlns:a16="http://schemas.microsoft.com/office/drawing/2014/main" xmlns="" val="20003"/>
                    </a:ext>
                  </a:extLst>
                </a:gridCol>
                <a:gridCol w="1727200">
                  <a:extLst>
                    <a:ext uri="{9D8B030D-6E8A-4147-A177-3AD203B41FA5}">
                      <a16:colId xmlns:a16="http://schemas.microsoft.com/office/drawing/2014/main" xmlns="" val="20004"/>
                    </a:ext>
                  </a:extLst>
                </a:gridCol>
                <a:gridCol w="1101725">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cs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1.1.06</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cs typeface="Times New Roman" pitchFamily="18" charset="0"/>
                        </a:rPr>
                        <a:t>EBK</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50.000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31.12.06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err="1">
                          <a:ln>
                            <a:noFill/>
                          </a:ln>
                          <a:solidFill>
                            <a:schemeClr val="tx1"/>
                          </a:solidFill>
                          <a:effectLst/>
                          <a:latin typeface="Tahoma" pitchFamily="34" charset="0"/>
                        </a:rPr>
                        <a:t>Abschreib</a:t>
                      </a:r>
                      <a:r>
                        <a:rPr kumimoji="0" lang="de-DE" sz="1800" b="0" i="0" u="none" strike="noStrike" cap="none" normalizeH="0" baseline="0" dirty="0">
                          <a:ln>
                            <a:noFill/>
                          </a:ln>
                          <a:solidFill>
                            <a:schemeClr val="tx1"/>
                          </a:solidFill>
                          <a:effectLst/>
                          <a:latin typeface="Tahoma" pitchFamily="34" charset="0"/>
                        </a:rPr>
                        <a: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12.500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31.12.06</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cs typeface="Times New Roman" pitchFamily="18" charset="0"/>
                        </a:rPr>
                        <a:t>SBK</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37.500</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46982" name="Line 38"/>
          <p:cNvSpPr>
            <a:spLocks noChangeShapeType="1"/>
          </p:cNvSpPr>
          <p:nvPr/>
        </p:nvSpPr>
        <p:spPr bwMode="auto">
          <a:xfrm>
            <a:off x="323850" y="1125538"/>
            <a:ext cx="8208963" cy="0"/>
          </a:xfrm>
          <a:prstGeom prst="line">
            <a:avLst/>
          </a:prstGeom>
          <a:noFill/>
          <a:ln w="38100">
            <a:solidFill>
              <a:schemeClr val="tx1"/>
            </a:solidFill>
            <a:round/>
            <a:headEnd/>
            <a:tailEnd/>
          </a:ln>
          <a:effectLst/>
        </p:spPr>
        <p:txBody>
          <a:bodyPr/>
          <a:lstStyle/>
          <a:p>
            <a:pPr>
              <a:defRPr/>
            </a:pPr>
            <a:endParaRPr lang="de-DE"/>
          </a:p>
        </p:txBody>
      </p:sp>
      <p:sp>
        <p:nvSpPr>
          <p:cNvPr id="1746983" name="Line 39"/>
          <p:cNvSpPr>
            <a:spLocks noChangeShapeType="1"/>
          </p:cNvSpPr>
          <p:nvPr/>
        </p:nvSpPr>
        <p:spPr bwMode="auto">
          <a:xfrm>
            <a:off x="4572000" y="1125538"/>
            <a:ext cx="0" cy="1727200"/>
          </a:xfrm>
          <a:prstGeom prst="line">
            <a:avLst/>
          </a:prstGeom>
          <a:noFill/>
          <a:ln w="38100">
            <a:solidFill>
              <a:schemeClr val="tx1"/>
            </a:solidFill>
            <a:round/>
            <a:headEnd/>
            <a:tailEnd/>
          </a:ln>
          <a:effectLst/>
        </p:spPr>
        <p:txBody>
          <a:bodyPr/>
          <a:lstStyle/>
          <a:p>
            <a:pPr>
              <a:defRPr/>
            </a:pPr>
            <a:endParaRPr lang="de-DE"/>
          </a:p>
        </p:txBody>
      </p:sp>
      <p:graphicFrame>
        <p:nvGraphicFramePr>
          <p:cNvPr id="1747058" name="Group 114"/>
          <p:cNvGraphicFramePr>
            <a:graphicFrameLocks noGrp="1"/>
          </p:cNvGraphicFramePr>
          <p:nvPr>
            <p:extLst>
              <p:ext uri="{D42A27DB-BD31-4B8C-83A1-F6EECF244321}">
                <p14:modId xmlns:p14="http://schemas.microsoft.com/office/powerpoint/2010/main" val="2719327964"/>
              </p:ext>
            </p:extLst>
          </p:nvPr>
        </p:nvGraphicFramePr>
        <p:xfrm>
          <a:off x="323850" y="3213100"/>
          <a:ext cx="8229600" cy="2209800"/>
        </p:xfrm>
        <a:graphic>
          <a:graphicData uri="http://schemas.openxmlformats.org/drawingml/2006/table">
            <a:tbl>
              <a:tblPr/>
              <a:tblGrid>
                <a:gridCol w="1085850">
                  <a:extLst>
                    <a:ext uri="{9D8B030D-6E8A-4147-A177-3AD203B41FA5}">
                      <a16:colId xmlns:a16="http://schemas.microsoft.com/office/drawing/2014/main" xmlns="" val="20000"/>
                    </a:ext>
                  </a:extLst>
                </a:gridCol>
                <a:gridCol w="2103438">
                  <a:extLst>
                    <a:ext uri="{9D8B030D-6E8A-4147-A177-3AD203B41FA5}">
                      <a16:colId xmlns:a16="http://schemas.microsoft.com/office/drawing/2014/main" xmlns="" val="20001"/>
                    </a:ext>
                  </a:extLst>
                </a:gridCol>
                <a:gridCol w="1100137">
                  <a:extLst>
                    <a:ext uri="{9D8B030D-6E8A-4147-A177-3AD203B41FA5}">
                      <a16:colId xmlns:a16="http://schemas.microsoft.com/office/drawing/2014/main" xmlns="" val="20002"/>
                    </a:ext>
                  </a:extLst>
                </a:gridCol>
                <a:gridCol w="1111250">
                  <a:extLst>
                    <a:ext uri="{9D8B030D-6E8A-4147-A177-3AD203B41FA5}">
                      <a16:colId xmlns:a16="http://schemas.microsoft.com/office/drawing/2014/main" xmlns="" val="20003"/>
                    </a:ext>
                  </a:extLst>
                </a:gridCol>
                <a:gridCol w="1727200">
                  <a:extLst>
                    <a:ext uri="{9D8B030D-6E8A-4147-A177-3AD203B41FA5}">
                      <a16:colId xmlns:a16="http://schemas.microsoft.com/office/drawing/2014/main" xmlns="" val="20004"/>
                    </a:ext>
                  </a:extLst>
                </a:gridCol>
                <a:gridCol w="1101725">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31.12.06</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cs typeface="Times New Roman" pitchFamily="18" charset="0"/>
                        </a:rPr>
                        <a:t>Grundstücke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12.500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31.12.06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err="1">
                          <a:ln>
                            <a:noFill/>
                          </a:ln>
                          <a:solidFill>
                            <a:schemeClr val="tx1"/>
                          </a:solidFill>
                          <a:effectLst/>
                          <a:latin typeface="Tahoma" pitchFamily="34" charset="0"/>
                        </a:rPr>
                        <a:t>GuV</a:t>
                      </a: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12.500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cs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47093" name="Line 149"/>
          <p:cNvSpPr>
            <a:spLocks noChangeShapeType="1"/>
          </p:cNvSpPr>
          <p:nvPr/>
        </p:nvSpPr>
        <p:spPr bwMode="auto">
          <a:xfrm>
            <a:off x="323850" y="3646488"/>
            <a:ext cx="8208963" cy="0"/>
          </a:xfrm>
          <a:prstGeom prst="line">
            <a:avLst/>
          </a:prstGeom>
          <a:noFill/>
          <a:ln w="38100">
            <a:solidFill>
              <a:schemeClr val="tx1"/>
            </a:solidFill>
            <a:round/>
            <a:headEnd/>
            <a:tailEnd/>
          </a:ln>
          <a:effectLst/>
        </p:spPr>
        <p:txBody>
          <a:bodyPr/>
          <a:lstStyle/>
          <a:p>
            <a:pPr>
              <a:defRPr/>
            </a:pPr>
            <a:endParaRPr lang="de-DE"/>
          </a:p>
        </p:txBody>
      </p:sp>
      <p:sp>
        <p:nvSpPr>
          <p:cNvPr id="1747094" name="Line 150"/>
          <p:cNvSpPr>
            <a:spLocks noChangeShapeType="1"/>
          </p:cNvSpPr>
          <p:nvPr/>
        </p:nvSpPr>
        <p:spPr bwMode="auto">
          <a:xfrm>
            <a:off x="4572000" y="3646488"/>
            <a:ext cx="0" cy="1727200"/>
          </a:xfrm>
          <a:prstGeom prst="line">
            <a:avLst/>
          </a:prstGeom>
          <a:noFill/>
          <a:ln w="38100">
            <a:solidFill>
              <a:schemeClr val="tx1"/>
            </a:solidFill>
            <a:round/>
            <a:headEnd/>
            <a:tailEnd/>
          </a:ln>
          <a:effectLst/>
        </p:spPr>
        <p:txBody>
          <a:bodyPr/>
          <a:lstStyle/>
          <a:p>
            <a:pPr>
              <a:defRPr/>
            </a:pPr>
            <a:endParaRPr lang="de-DE"/>
          </a:p>
        </p:txBody>
      </p:sp>
      <p:sp>
        <p:nvSpPr>
          <p:cNvPr id="1747099" name="Rectangle 155"/>
          <p:cNvSpPr>
            <a:spLocks noChangeArrowheads="1"/>
          </p:cNvSpPr>
          <p:nvPr/>
        </p:nvSpPr>
        <p:spPr bwMode="auto">
          <a:xfrm>
            <a:off x="323850" y="3068638"/>
            <a:ext cx="8229600" cy="720725"/>
          </a:xfrm>
          <a:prstGeom prst="rect">
            <a:avLst/>
          </a:prstGeom>
          <a:noFill/>
          <a:ln w="9525">
            <a:noFill/>
            <a:miter lim="800000"/>
            <a:headEnd/>
            <a:tailEnd/>
          </a:ln>
          <a:effectLst/>
        </p:spPr>
        <p:txBody>
          <a:bodyPr anchor="ctr"/>
          <a:lstStyle/>
          <a:p>
            <a:pPr algn="ctr">
              <a:defRPr/>
            </a:pPr>
            <a:r>
              <a:rPr lang="de-DE" sz="2400" dirty="0"/>
              <a:t>Abschreibungen</a:t>
            </a:r>
            <a:r>
              <a:rPr lang="de-DE" dirty="0"/>
              <a:t> [€]</a:t>
            </a:r>
          </a:p>
        </p:txBody>
      </p:sp>
      <p:sp>
        <p:nvSpPr>
          <p:cNvPr id="3" name="Foliennummernplatzhalter 2">
            <a:extLst>
              <a:ext uri="{FF2B5EF4-FFF2-40B4-BE49-F238E27FC236}">
                <a16:creationId xmlns:a16="http://schemas.microsoft.com/office/drawing/2014/main" xmlns="" id="{368C2D3C-E59A-449F-BE01-6ADE0A72522D}"/>
              </a:ext>
            </a:extLst>
          </p:cNvPr>
          <p:cNvSpPr>
            <a:spLocks noGrp="1"/>
          </p:cNvSpPr>
          <p:nvPr>
            <p:ph type="sldNum" sz="quarter" idx="12"/>
          </p:nvPr>
        </p:nvSpPr>
        <p:spPr/>
        <p:txBody>
          <a:bodyPr/>
          <a:lstStyle/>
          <a:p>
            <a:fld id="{372817A5-82A8-4669-B4D0-C2D67780DFD0}" type="slidenum">
              <a:rPr lang="de-DE" smtClean="0"/>
              <a:t>53</a:t>
            </a:fld>
            <a:endParaRPr lang="de-DE"/>
          </a:p>
        </p:txBody>
      </p:sp>
    </p:spTree>
    <p:extLst>
      <p:ext uri="{BB962C8B-B14F-4D97-AF65-F5344CB8AC3E}">
        <p14:creationId xmlns:p14="http://schemas.microsoft.com/office/powerpoint/2010/main" val="1097733263"/>
      </p:ext>
    </p:extLst>
  </p:cSld>
  <p:clrMapOvr>
    <a:masterClrMapping/>
  </p:clrMapOvr>
  <mc:AlternateContent xmlns:mc="http://schemas.openxmlformats.org/markup-compatibility/2006" xmlns:p14="http://schemas.microsoft.com/office/powerpoint/2010/main">
    <mc:Choice Requires="p14">
      <p:transition spd="slow" p14:dur="2000" advTm="35325"/>
    </mc:Choice>
    <mc:Fallback xmlns="">
      <p:transition spd="slow" advTm="35325"/>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994" name="Rectangle 2"/>
          <p:cNvSpPr>
            <a:spLocks noGrp="1" noChangeArrowheads="1"/>
          </p:cNvSpPr>
          <p:nvPr>
            <p:ph type="title"/>
          </p:nvPr>
        </p:nvSpPr>
        <p:spPr>
          <a:xfrm>
            <a:off x="457200" y="404813"/>
            <a:ext cx="8229600" cy="720725"/>
          </a:xfrm>
        </p:spPr>
        <p:txBody>
          <a:bodyPr/>
          <a:lstStyle/>
          <a:p>
            <a:pPr eaLnBrk="1" hangingPunct="1">
              <a:defRPr/>
            </a:pPr>
            <a:r>
              <a:rPr lang="de-DE" sz="2400"/>
              <a:t>Ausgleichsposten f.Eigenm.f.</a:t>
            </a:r>
            <a:r>
              <a:rPr lang="de-DE" sz="2000"/>
              <a:t> [€]</a:t>
            </a:r>
          </a:p>
        </p:txBody>
      </p:sp>
      <p:graphicFrame>
        <p:nvGraphicFramePr>
          <p:cNvPr id="1748995" name="Group 3"/>
          <p:cNvGraphicFramePr>
            <a:graphicFrameLocks noGrp="1"/>
          </p:cNvGraphicFramePr>
          <p:nvPr>
            <p:ph idx="1"/>
            <p:extLst>
              <p:ext uri="{D42A27DB-BD31-4B8C-83A1-F6EECF244321}">
                <p14:modId xmlns:p14="http://schemas.microsoft.com/office/powerpoint/2010/main" val="727469204"/>
              </p:ext>
            </p:extLst>
          </p:nvPr>
        </p:nvGraphicFramePr>
        <p:xfrm>
          <a:off x="323850" y="692150"/>
          <a:ext cx="8229600" cy="2209800"/>
        </p:xfrm>
        <a:graphic>
          <a:graphicData uri="http://schemas.openxmlformats.org/drawingml/2006/table">
            <a:tbl>
              <a:tblPr/>
              <a:tblGrid>
                <a:gridCol w="1085850">
                  <a:extLst>
                    <a:ext uri="{9D8B030D-6E8A-4147-A177-3AD203B41FA5}">
                      <a16:colId xmlns:a16="http://schemas.microsoft.com/office/drawing/2014/main" xmlns="" val="20000"/>
                    </a:ext>
                  </a:extLst>
                </a:gridCol>
                <a:gridCol w="2103438">
                  <a:extLst>
                    <a:ext uri="{9D8B030D-6E8A-4147-A177-3AD203B41FA5}">
                      <a16:colId xmlns:a16="http://schemas.microsoft.com/office/drawing/2014/main" xmlns="" val="20001"/>
                    </a:ext>
                  </a:extLst>
                </a:gridCol>
                <a:gridCol w="1100137">
                  <a:extLst>
                    <a:ext uri="{9D8B030D-6E8A-4147-A177-3AD203B41FA5}">
                      <a16:colId xmlns:a16="http://schemas.microsoft.com/office/drawing/2014/main" xmlns="" val="20002"/>
                    </a:ext>
                  </a:extLst>
                </a:gridCol>
                <a:gridCol w="1111250">
                  <a:extLst>
                    <a:ext uri="{9D8B030D-6E8A-4147-A177-3AD203B41FA5}">
                      <a16:colId xmlns:a16="http://schemas.microsoft.com/office/drawing/2014/main" xmlns="" val="20003"/>
                    </a:ext>
                  </a:extLst>
                </a:gridCol>
                <a:gridCol w="1727200">
                  <a:extLst>
                    <a:ext uri="{9D8B030D-6E8A-4147-A177-3AD203B41FA5}">
                      <a16:colId xmlns:a16="http://schemas.microsoft.com/office/drawing/2014/main" xmlns="" val="20004"/>
                    </a:ext>
                  </a:extLst>
                </a:gridCol>
                <a:gridCol w="1101725">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cs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1.1.06</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cs typeface="Times New Roman" pitchFamily="18" charset="0"/>
                        </a:rPr>
                        <a:t>EBK</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450.000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31.12.06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SBK</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462.500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31.12.06</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Einstellung</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12.500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49030" name="Line 38"/>
          <p:cNvSpPr>
            <a:spLocks noChangeShapeType="1"/>
          </p:cNvSpPr>
          <p:nvPr/>
        </p:nvSpPr>
        <p:spPr bwMode="auto">
          <a:xfrm>
            <a:off x="323850" y="1125538"/>
            <a:ext cx="8208963" cy="0"/>
          </a:xfrm>
          <a:prstGeom prst="line">
            <a:avLst/>
          </a:prstGeom>
          <a:noFill/>
          <a:ln w="38100">
            <a:solidFill>
              <a:schemeClr val="tx1"/>
            </a:solidFill>
            <a:round/>
            <a:headEnd/>
            <a:tailEnd/>
          </a:ln>
          <a:effectLst/>
        </p:spPr>
        <p:txBody>
          <a:bodyPr/>
          <a:lstStyle/>
          <a:p>
            <a:pPr>
              <a:defRPr/>
            </a:pPr>
            <a:endParaRPr lang="de-DE"/>
          </a:p>
        </p:txBody>
      </p:sp>
      <p:sp>
        <p:nvSpPr>
          <p:cNvPr id="1749031" name="Line 39"/>
          <p:cNvSpPr>
            <a:spLocks noChangeShapeType="1"/>
          </p:cNvSpPr>
          <p:nvPr/>
        </p:nvSpPr>
        <p:spPr bwMode="auto">
          <a:xfrm>
            <a:off x="4572000" y="1125538"/>
            <a:ext cx="0" cy="1727200"/>
          </a:xfrm>
          <a:prstGeom prst="line">
            <a:avLst/>
          </a:prstGeom>
          <a:noFill/>
          <a:ln w="38100">
            <a:solidFill>
              <a:schemeClr val="tx1"/>
            </a:solidFill>
            <a:round/>
            <a:headEnd/>
            <a:tailEnd/>
          </a:ln>
          <a:effectLst/>
        </p:spPr>
        <p:txBody>
          <a:bodyPr/>
          <a:lstStyle/>
          <a:p>
            <a:pPr>
              <a:defRPr/>
            </a:pPr>
            <a:endParaRPr lang="de-DE"/>
          </a:p>
        </p:txBody>
      </p:sp>
      <p:graphicFrame>
        <p:nvGraphicFramePr>
          <p:cNvPr id="1749032" name="Group 40"/>
          <p:cNvGraphicFramePr>
            <a:graphicFrameLocks noGrp="1"/>
          </p:cNvGraphicFramePr>
          <p:nvPr>
            <p:extLst>
              <p:ext uri="{D42A27DB-BD31-4B8C-83A1-F6EECF244321}">
                <p14:modId xmlns:p14="http://schemas.microsoft.com/office/powerpoint/2010/main" val="66623277"/>
              </p:ext>
            </p:extLst>
          </p:nvPr>
        </p:nvGraphicFramePr>
        <p:xfrm>
          <a:off x="323850" y="3213100"/>
          <a:ext cx="8229600" cy="2209800"/>
        </p:xfrm>
        <a:graphic>
          <a:graphicData uri="http://schemas.openxmlformats.org/drawingml/2006/table">
            <a:tbl>
              <a:tblPr/>
              <a:tblGrid>
                <a:gridCol w="1085850">
                  <a:extLst>
                    <a:ext uri="{9D8B030D-6E8A-4147-A177-3AD203B41FA5}">
                      <a16:colId xmlns:a16="http://schemas.microsoft.com/office/drawing/2014/main" xmlns="" val="20000"/>
                    </a:ext>
                  </a:extLst>
                </a:gridCol>
                <a:gridCol w="2103438">
                  <a:extLst>
                    <a:ext uri="{9D8B030D-6E8A-4147-A177-3AD203B41FA5}">
                      <a16:colId xmlns:a16="http://schemas.microsoft.com/office/drawing/2014/main" xmlns="" val="20001"/>
                    </a:ext>
                  </a:extLst>
                </a:gridCol>
                <a:gridCol w="1100137">
                  <a:extLst>
                    <a:ext uri="{9D8B030D-6E8A-4147-A177-3AD203B41FA5}">
                      <a16:colId xmlns:a16="http://schemas.microsoft.com/office/drawing/2014/main" xmlns="" val="20002"/>
                    </a:ext>
                  </a:extLst>
                </a:gridCol>
                <a:gridCol w="1111250">
                  <a:extLst>
                    <a:ext uri="{9D8B030D-6E8A-4147-A177-3AD203B41FA5}">
                      <a16:colId xmlns:a16="http://schemas.microsoft.com/office/drawing/2014/main" xmlns="" val="20003"/>
                    </a:ext>
                  </a:extLst>
                </a:gridCol>
                <a:gridCol w="1727200">
                  <a:extLst>
                    <a:ext uri="{9D8B030D-6E8A-4147-A177-3AD203B41FA5}">
                      <a16:colId xmlns:a16="http://schemas.microsoft.com/office/drawing/2014/main" xmlns="" val="20004"/>
                    </a:ext>
                  </a:extLst>
                </a:gridCol>
                <a:gridCol w="1101725">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cs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31.12.06</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err="1">
                          <a:ln>
                            <a:noFill/>
                          </a:ln>
                          <a:solidFill>
                            <a:schemeClr val="tx1"/>
                          </a:solidFill>
                          <a:effectLst/>
                          <a:latin typeface="Tahoma" pitchFamily="34" charset="0"/>
                          <a:cs typeface="Times New Roman" pitchFamily="18" charset="0"/>
                        </a:rPr>
                        <a:t>GuV</a:t>
                      </a:r>
                      <a:endParaRPr kumimoji="0" lang="de-DE" sz="18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12.500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31.12.06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AP f. EMF</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12.500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49067" name="Line 75"/>
          <p:cNvSpPr>
            <a:spLocks noChangeShapeType="1"/>
          </p:cNvSpPr>
          <p:nvPr/>
        </p:nvSpPr>
        <p:spPr bwMode="auto">
          <a:xfrm>
            <a:off x="323850" y="3646488"/>
            <a:ext cx="8208963" cy="0"/>
          </a:xfrm>
          <a:prstGeom prst="line">
            <a:avLst/>
          </a:prstGeom>
          <a:noFill/>
          <a:ln w="38100">
            <a:solidFill>
              <a:schemeClr val="tx1"/>
            </a:solidFill>
            <a:round/>
            <a:headEnd/>
            <a:tailEnd/>
          </a:ln>
          <a:effectLst/>
        </p:spPr>
        <p:txBody>
          <a:bodyPr/>
          <a:lstStyle/>
          <a:p>
            <a:pPr>
              <a:defRPr/>
            </a:pPr>
            <a:endParaRPr lang="de-DE"/>
          </a:p>
        </p:txBody>
      </p:sp>
      <p:sp>
        <p:nvSpPr>
          <p:cNvPr id="1749068" name="Line 76"/>
          <p:cNvSpPr>
            <a:spLocks noChangeShapeType="1"/>
          </p:cNvSpPr>
          <p:nvPr/>
        </p:nvSpPr>
        <p:spPr bwMode="auto">
          <a:xfrm>
            <a:off x="4572000" y="3646488"/>
            <a:ext cx="0" cy="1727200"/>
          </a:xfrm>
          <a:prstGeom prst="line">
            <a:avLst/>
          </a:prstGeom>
          <a:noFill/>
          <a:ln w="38100">
            <a:solidFill>
              <a:schemeClr val="tx1"/>
            </a:solidFill>
            <a:round/>
            <a:headEnd/>
            <a:tailEnd/>
          </a:ln>
          <a:effectLst/>
        </p:spPr>
        <p:txBody>
          <a:bodyPr/>
          <a:lstStyle/>
          <a:p>
            <a:pPr>
              <a:defRPr/>
            </a:pPr>
            <a:endParaRPr lang="de-DE"/>
          </a:p>
        </p:txBody>
      </p:sp>
      <p:sp>
        <p:nvSpPr>
          <p:cNvPr id="1749069" name="Rectangle 77"/>
          <p:cNvSpPr>
            <a:spLocks noChangeArrowheads="1"/>
          </p:cNvSpPr>
          <p:nvPr/>
        </p:nvSpPr>
        <p:spPr bwMode="auto">
          <a:xfrm>
            <a:off x="323850" y="3068638"/>
            <a:ext cx="8229600" cy="720725"/>
          </a:xfrm>
          <a:prstGeom prst="rect">
            <a:avLst/>
          </a:prstGeom>
          <a:noFill/>
          <a:ln w="9525">
            <a:noFill/>
            <a:miter lim="800000"/>
            <a:headEnd/>
            <a:tailEnd/>
          </a:ln>
          <a:effectLst/>
        </p:spPr>
        <p:txBody>
          <a:bodyPr anchor="ctr"/>
          <a:lstStyle/>
          <a:p>
            <a:pPr algn="ctr">
              <a:defRPr/>
            </a:pPr>
            <a:r>
              <a:rPr lang="de-DE" sz="2400" dirty="0"/>
              <a:t>Erträge aus der Einstellung von AP für EMF [€]</a:t>
            </a:r>
          </a:p>
        </p:txBody>
      </p:sp>
      <p:sp>
        <p:nvSpPr>
          <p:cNvPr id="3" name="Foliennummernplatzhalter 2">
            <a:extLst>
              <a:ext uri="{FF2B5EF4-FFF2-40B4-BE49-F238E27FC236}">
                <a16:creationId xmlns:a16="http://schemas.microsoft.com/office/drawing/2014/main" xmlns="" id="{4AA68F10-A7A2-4F6E-BB43-48973A901949}"/>
              </a:ext>
            </a:extLst>
          </p:cNvPr>
          <p:cNvSpPr>
            <a:spLocks noGrp="1"/>
          </p:cNvSpPr>
          <p:nvPr>
            <p:ph type="sldNum" sz="quarter" idx="12"/>
          </p:nvPr>
        </p:nvSpPr>
        <p:spPr/>
        <p:txBody>
          <a:bodyPr/>
          <a:lstStyle/>
          <a:p>
            <a:fld id="{372817A5-82A8-4669-B4D0-C2D67780DFD0}" type="slidenum">
              <a:rPr lang="de-DE" smtClean="0"/>
              <a:t>54</a:t>
            </a:fld>
            <a:endParaRPr lang="de-DE"/>
          </a:p>
        </p:txBody>
      </p:sp>
    </p:spTree>
    <p:extLst>
      <p:ext uri="{BB962C8B-B14F-4D97-AF65-F5344CB8AC3E}">
        <p14:creationId xmlns:p14="http://schemas.microsoft.com/office/powerpoint/2010/main" val="1336497127"/>
      </p:ext>
    </p:extLst>
  </p:cSld>
  <p:clrMapOvr>
    <a:masterClrMapping/>
  </p:clrMapOvr>
  <mc:AlternateContent xmlns:mc="http://schemas.openxmlformats.org/markup-compatibility/2006" xmlns:p14="http://schemas.microsoft.com/office/powerpoint/2010/main">
    <mc:Choice Requires="p14">
      <p:transition spd="slow" p14:dur="2000" advTm="36240"/>
    </mc:Choice>
    <mc:Fallback xmlns="">
      <p:transition spd="slow" advTm="3624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0018" name="Rectangle 2"/>
          <p:cNvSpPr>
            <a:spLocks noGrp="1" noChangeArrowheads="1"/>
          </p:cNvSpPr>
          <p:nvPr>
            <p:ph type="title"/>
          </p:nvPr>
        </p:nvSpPr>
        <p:spPr>
          <a:xfrm>
            <a:off x="457200" y="404813"/>
            <a:ext cx="8229600" cy="720725"/>
          </a:xfrm>
        </p:spPr>
        <p:txBody>
          <a:bodyPr/>
          <a:lstStyle/>
          <a:p>
            <a:pPr eaLnBrk="1" hangingPunct="1">
              <a:defRPr/>
            </a:pPr>
            <a:r>
              <a:rPr lang="de-DE" sz="2400"/>
              <a:t>Bilanz zum 31.12.06</a:t>
            </a:r>
            <a:r>
              <a:rPr lang="de-DE" sz="2000"/>
              <a:t> [€]</a:t>
            </a:r>
          </a:p>
        </p:txBody>
      </p:sp>
      <p:graphicFrame>
        <p:nvGraphicFramePr>
          <p:cNvPr id="1750096" name="Group 80"/>
          <p:cNvGraphicFramePr>
            <a:graphicFrameLocks noGrp="1"/>
          </p:cNvGraphicFramePr>
          <p:nvPr>
            <p:ph idx="1"/>
            <p:extLst>
              <p:ext uri="{D42A27DB-BD31-4B8C-83A1-F6EECF244321}">
                <p14:modId xmlns:p14="http://schemas.microsoft.com/office/powerpoint/2010/main" val="3668353843"/>
              </p:ext>
            </p:extLst>
          </p:nvPr>
        </p:nvGraphicFramePr>
        <p:xfrm>
          <a:off x="323850" y="692150"/>
          <a:ext cx="8229600" cy="2209800"/>
        </p:xfrm>
        <a:graphic>
          <a:graphicData uri="http://schemas.openxmlformats.org/drawingml/2006/table">
            <a:tbl>
              <a:tblPr/>
              <a:tblGrid>
                <a:gridCol w="2592388">
                  <a:extLst>
                    <a:ext uri="{9D8B030D-6E8A-4147-A177-3AD203B41FA5}">
                      <a16:colId xmlns:a16="http://schemas.microsoft.com/office/drawing/2014/main" xmlns="" val="20000"/>
                    </a:ext>
                  </a:extLst>
                </a:gridCol>
                <a:gridCol w="596900">
                  <a:extLst>
                    <a:ext uri="{9D8B030D-6E8A-4147-A177-3AD203B41FA5}">
                      <a16:colId xmlns:a16="http://schemas.microsoft.com/office/drawing/2014/main" xmlns="" val="20001"/>
                    </a:ext>
                  </a:extLst>
                </a:gridCol>
                <a:gridCol w="1100137">
                  <a:extLst>
                    <a:ext uri="{9D8B030D-6E8A-4147-A177-3AD203B41FA5}">
                      <a16:colId xmlns:a16="http://schemas.microsoft.com/office/drawing/2014/main" xmlns="" val="20002"/>
                    </a:ext>
                  </a:extLst>
                </a:gridCol>
                <a:gridCol w="1111250">
                  <a:extLst>
                    <a:ext uri="{9D8B030D-6E8A-4147-A177-3AD203B41FA5}">
                      <a16:colId xmlns:a16="http://schemas.microsoft.com/office/drawing/2014/main" xmlns="" val="20003"/>
                    </a:ext>
                  </a:extLst>
                </a:gridCol>
                <a:gridCol w="1727200">
                  <a:extLst>
                    <a:ext uri="{9D8B030D-6E8A-4147-A177-3AD203B41FA5}">
                      <a16:colId xmlns:a16="http://schemas.microsoft.com/office/drawing/2014/main" xmlns="" val="20004"/>
                    </a:ext>
                  </a:extLst>
                </a:gridCol>
                <a:gridCol w="1101725">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Aktiva</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cs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Passiva</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Grundstücke</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37.500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AP f. EMF</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462.500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50054" name="Line 38"/>
          <p:cNvSpPr>
            <a:spLocks noChangeShapeType="1"/>
          </p:cNvSpPr>
          <p:nvPr/>
        </p:nvSpPr>
        <p:spPr bwMode="auto">
          <a:xfrm>
            <a:off x="323850" y="1125538"/>
            <a:ext cx="8208963" cy="0"/>
          </a:xfrm>
          <a:prstGeom prst="line">
            <a:avLst/>
          </a:prstGeom>
          <a:noFill/>
          <a:ln w="38100">
            <a:solidFill>
              <a:schemeClr val="tx1"/>
            </a:solidFill>
            <a:round/>
            <a:headEnd/>
            <a:tailEnd/>
          </a:ln>
          <a:effectLst/>
        </p:spPr>
        <p:txBody>
          <a:bodyPr/>
          <a:lstStyle/>
          <a:p>
            <a:pPr>
              <a:defRPr/>
            </a:pPr>
            <a:endParaRPr lang="de-DE"/>
          </a:p>
        </p:txBody>
      </p:sp>
      <p:sp>
        <p:nvSpPr>
          <p:cNvPr id="1750055" name="Line 39"/>
          <p:cNvSpPr>
            <a:spLocks noChangeShapeType="1"/>
          </p:cNvSpPr>
          <p:nvPr/>
        </p:nvSpPr>
        <p:spPr bwMode="auto">
          <a:xfrm>
            <a:off x="4572000" y="1125538"/>
            <a:ext cx="0" cy="1727200"/>
          </a:xfrm>
          <a:prstGeom prst="line">
            <a:avLst/>
          </a:prstGeom>
          <a:noFill/>
          <a:ln w="38100">
            <a:solidFill>
              <a:schemeClr val="tx1"/>
            </a:solidFill>
            <a:round/>
            <a:headEnd/>
            <a:tailEnd/>
          </a:ln>
          <a:effectLst/>
        </p:spPr>
        <p:txBody>
          <a:bodyPr/>
          <a:lstStyle/>
          <a:p>
            <a:pPr>
              <a:defRPr/>
            </a:pPr>
            <a:endParaRPr lang="de-DE"/>
          </a:p>
        </p:txBody>
      </p:sp>
      <p:graphicFrame>
        <p:nvGraphicFramePr>
          <p:cNvPr id="1750101" name="Group 85"/>
          <p:cNvGraphicFramePr>
            <a:graphicFrameLocks noGrp="1"/>
          </p:cNvGraphicFramePr>
          <p:nvPr>
            <p:extLst>
              <p:ext uri="{D42A27DB-BD31-4B8C-83A1-F6EECF244321}">
                <p14:modId xmlns:p14="http://schemas.microsoft.com/office/powerpoint/2010/main" val="4159009013"/>
              </p:ext>
            </p:extLst>
          </p:nvPr>
        </p:nvGraphicFramePr>
        <p:xfrm>
          <a:off x="323850" y="3213100"/>
          <a:ext cx="8280404" cy="2209800"/>
        </p:xfrm>
        <a:graphic>
          <a:graphicData uri="http://schemas.openxmlformats.org/drawingml/2006/table">
            <a:tbl>
              <a:tblPr/>
              <a:tblGrid>
                <a:gridCol w="3008082">
                  <a:extLst>
                    <a:ext uri="{9D8B030D-6E8A-4147-A177-3AD203B41FA5}">
                      <a16:colId xmlns:a16="http://schemas.microsoft.com/office/drawing/2014/main" xmlns="" val="20000"/>
                    </a:ext>
                  </a:extLst>
                </a:gridCol>
                <a:gridCol w="208266">
                  <a:extLst>
                    <a:ext uri="{9D8B030D-6E8A-4147-A177-3AD203B41FA5}">
                      <a16:colId xmlns:a16="http://schemas.microsoft.com/office/drawing/2014/main" xmlns="" val="20001"/>
                    </a:ext>
                  </a:extLst>
                </a:gridCol>
                <a:gridCol w="1098466">
                  <a:extLst>
                    <a:ext uri="{9D8B030D-6E8A-4147-A177-3AD203B41FA5}">
                      <a16:colId xmlns:a16="http://schemas.microsoft.com/office/drawing/2014/main" xmlns="" val="20002"/>
                    </a:ext>
                  </a:extLst>
                </a:gridCol>
                <a:gridCol w="2657271">
                  <a:extLst>
                    <a:ext uri="{9D8B030D-6E8A-4147-A177-3AD203B41FA5}">
                      <a16:colId xmlns:a16="http://schemas.microsoft.com/office/drawing/2014/main" xmlns="" val="20003"/>
                    </a:ext>
                  </a:extLst>
                </a:gridCol>
                <a:gridCol w="208266">
                  <a:extLst>
                    <a:ext uri="{9D8B030D-6E8A-4147-A177-3AD203B41FA5}">
                      <a16:colId xmlns:a16="http://schemas.microsoft.com/office/drawing/2014/main" xmlns="" val="20004"/>
                    </a:ext>
                  </a:extLst>
                </a:gridCol>
                <a:gridCol w="1100053">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marL="91433" marR="91433"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cs typeface="Times New Roman" pitchFamily="18" charset="0"/>
                      </a:endParaRPr>
                    </a:p>
                  </a:txBody>
                  <a:tcPr marL="91433" marR="91433"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marL="91433" marR="91433"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marL="91433" marR="91433"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Haben</a:t>
                      </a:r>
                    </a:p>
                  </a:txBody>
                  <a:tcPr marL="91433" marR="91433"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Abschreibungen</a:t>
                      </a:r>
                    </a:p>
                  </a:txBody>
                  <a:tcPr marL="91433" marR="91433"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cs typeface="Times New Roman" pitchFamily="18" charset="0"/>
                      </a:endParaRPr>
                    </a:p>
                  </a:txBody>
                  <a:tcPr marL="91433" marR="91433"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12.500</a:t>
                      </a:r>
                    </a:p>
                  </a:txBody>
                  <a:tcPr marL="91433" marR="91433"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Erträge aus der Ein-stellung von AP für EMF</a:t>
                      </a:r>
                    </a:p>
                  </a:txBody>
                  <a:tcPr marL="91433" marR="91433"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marL="91433" marR="91433"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12.500</a:t>
                      </a:r>
                    </a:p>
                  </a:txBody>
                  <a:tcPr marL="91433" marR="91433"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33" marR="91433"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33" marR="91433"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33" marR="91433"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33" marR="91433"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endParaRPr>
                    </a:p>
                  </a:txBody>
                  <a:tcPr marL="91433" marR="91433"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33" marR="91433"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50091" name="Line 75"/>
          <p:cNvSpPr>
            <a:spLocks noChangeShapeType="1"/>
          </p:cNvSpPr>
          <p:nvPr/>
        </p:nvSpPr>
        <p:spPr bwMode="auto">
          <a:xfrm>
            <a:off x="323850" y="3646488"/>
            <a:ext cx="8208963" cy="0"/>
          </a:xfrm>
          <a:prstGeom prst="line">
            <a:avLst/>
          </a:prstGeom>
          <a:noFill/>
          <a:ln w="38100">
            <a:solidFill>
              <a:schemeClr val="tx1"/>
            </a:solidFill>
            <a:round/>
            <a:headEnd/>
            <a:tailEnd/>
          </a:ln>
          <a:effectLst/>
        </p:spPr>
        <p:txBody>
          <a:bodyPr/>
          <a:lstStyle/>
          <a:p>
            <a:pPr>
              <a:defRPr/>
            </a:pPr>
            <a:endParaRPr lang="de-DE"/>
          </a:p>
        </p:txBody>
      </p:sp>
      <p:sp>
        <p:nvSpPr>
          <p:cNvPr id="1750092" name="Line 76"/>
          <p:cNvSpPr>
            <a:spLocks noChangeShapeType="1"/>
          </p:cNvSpPr>
          <p:nvPr/>
        </p:nvSpPr>
        <p:spPr bwMode="auto">
          <a:xfrm>
            <a:off x="4572000" y="3646488"/>
            <a:ext cx="0" cy="1727200"/>
          </a:xfrm>
          <a:prstGeom prst="line">
            <a:avLst/>
          </a:prstGeom>
          <a:noFill/>
          <a:ln w="38100">
            <a:solidFill>
              <a:schemeClr val="tx1"/>
            </a:solidFill>
            <a:round/>
            <a:headEnd/>
            <a:tailEnd/>
          </a:ln>
          <a:effectLst/>
        </p:spPr>
        <p:txBody>
          <a:bodyPr/>
          <a:lstStyle/>
          <a:p>
            <a:pPr>
              <a:defRPr/>
            </a:pPr>
            <a:endParaRPr lang="de-DE"/>
          </a:p>
        </p:txBody>
      </p:sp>
      <p:sp>
        <p:nvSpPr>
          <p:cNvPr id="1750093" name="Rectangle 77"/>
          <p:cNvSpPr>
            <a:spLocks noChangeArrowheads="1"/>
          </p:cNvSpPr>
          <p:nvPr/>
        </p:nvSpPr>
        <p:spPr bwMode="auto">
          <a:xfrm>
            <a:off x="323850" y="3068638"/>
            <a:ext cx="8229600" cy="720725"/>
          </a:xfrm>
          <a:prstGeom prst="rect">
            <a:avLst/>
          </a:prstGeom>
          <a:noFill/>
          <a:ln w="9525">
            <a:noFill/>
            <a:miter lim="800000"/>
            <a:headEnd/>
            <a:tailEnd/>
          </a:ln>
          <a:effectLst/>
        </p:spPr>
        <p:txBody>
          <a:bodyPr anchor="ctr"/>
          <a:lstStyle/>
          <a:p>
            <a:pPr algn="ctr">
              <a:defRPr/>
            </a:pPr>
            <a:r>
              <a:rPr lang="de-DE" sz="2800" dirty="0" err="1"/>
              <a:t>GuV</a:t>
            </a:r>
            <a:r>
              <a:rPr lang="de-DE" sz="2800" dirty="0"/>
              <a:t> [€]</a:t>
            </a:r>
          </a:p>
        </p:txBody>
      </p:sp>
      <p:sp>
        <p:nvSpPr>
          <p:cNvPr id="3" name="Foliennummernplatzhalter 2">
            <a:extLst>
              <a:ext uri="{FF2B5EF4-FFF2-40B4-BE49-F238E27FC236}">
                <a16:creationId xmlns:a16="http://schemas.microsoft.com/office/drawing/2014/main" xmlns="" id="{DE48E49C-8E41-486A-A3E9-8C8B79AB8390}"/>
              </a:ext>
            </a:extLst>
          </p:cNvPr>
          <p:cNvSpPr>
            <a:spLocks noGrp="1"/>
          </p:cNvSpPr>
          <p:nvPr>
            <p:ph type="sldNum" sz="quarter" idx="12"/>
          </p:nvPr>
        </p:nvSpPr>
        <p:spPr/>
        <p:txBody>
          <a:bodyPr/>
          <a:lstStyle/>
          <a:p>
            <a:fld id="{372817A5-82A8-4669-B4D0-C2D67780DFD0}" type="slidenum">
              <a:rPr lang="de-DE" smtClean="0"/>
              <a:t>55</a:t>
            </a:fld>
            <a:endParaRPr lang="de-DE"/>
          </a:p>
        </p:txBody>
      </p:sp>
    </p:spTree>
    <p:extLst>
      <p:ext uri="{BB962C8B-B14F-4D97-AF65-F5344CB8AC3E}">
        <p14:creationId xmlns:p14="http://schemas.microsoft.com/office/powerpoint/2010/main" val="3117990502"/>
      </p:ext>
    </p:extLst>
  </p:cSld>
  <p:clrMapOvr>
    <a:masterClrMapping/>
  </p:clrMapOvr>
  <mc:AlternateContent xmlns:mc="http://schemas.openxmlformats.org/markup-compatibility/2006" xmlns:p14="http://schemas.microsoft.com/office/powerpoint/2010/main">
    <mc:Choice Requires="p14">
      <p:transition spd="slow" p14:dur="2000" advTm="58232"/>
    </mc:Choice>
    <mc:Fallback xmlns="">
      <p:transition spd="slow" advTm="58232"/>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42" name="Rectangle 2"/>
          <p:cNvSpPr>
            <a:spLocks noGrp="1" noChangeArrowheads="1"/>
          </p:cNvSpPr>
          <p:nvPr>
            <p:ph type="title"/>
          </p:nvPr>
        </p:nvSpPr>
        <p:spPr/>
        <p:txBody>
          <a:bodyPr>
            <a:normAutofit fontScale="90000"/>
          </a:bodyPr>
          <a:lstStyle/>
          <a:p>
            <a:pPr eaLnBrk="1" hangingPunct="1">
              <a:defRPr/>
            </a:pPr>
            <a:r>
              <a:rPr lang="de-DE" dirty="0"/>
              <a:t>Zustand am Ende der Abschreibungsperiode</a:t>
            </a:r>
          </a:p>
        </p:txBody>
      </p:sp>
      <p:sp>
        <p:nvSpPr>
          <p:cNvPr id="1751044" name="Rectangle 4"/>
          <p:cNvSpPr>
            <a:spLocks noChangeArrowheads="1"/>
          </p:cNvSpPr>
          <p:nvPr/>
        </p:nvSpPr>
        <p:spPr bwMode="auto">
          <a:xfrm>
            <a:off x="457200" y="1846263"/>
            <a:ext cx="8229600" cy="720725"/>
          </a:xfrm>
          <a:prstGeom prst="rect">
            <a:avLst/>
          </a:prstGeom>
          <a:noFill/>
          <a:ln w="9525">
            <a:noFill/>
            <a:miter lim="800000"/>
            <a:headEnd/>
            <a:tailEnd/>
          </a:ln>
          <a:effectLst/>
        </p:spPr>
        <p:txBody>
          <a:bodyPr anchor="ctr"/>
          <a:lstStyle/>
          <a:p>
            <a:pPr algn="ctr">
              <a:defRPr/>
            </a:pPr>
            <a:r>
              <a:rPr lang="de-DE" sz="2400" dirty="0"/>
              <a:t>Bilanz zum 31.12.09</a:t>
            </a:r>
            <a:r>
              <a:rPr lang="de-DE" dirty="0"/>
              <a:t> [€]</a:t>
            </a:r>
          </a:p>
        </p:txBody>
      </p:sp>
      <p:graphicFrame>
        <p:nvGraphicFramePr>
          <p:cNvPr id="1751045" name="Group 5"/>
          <p:cNvGraphicFramePr>
            <a:graphicFrameLocks noGrp="1"/>
          </p:cNvGraphicFramePr>
          <p:nvPr>
            <p:extLst>
              <p:ext uri="{D42A27DB-BD31-4B8C-83A1-F6EECF244321}">
                <p14:modId xmlns:p14="http://schemas.microsoft.com/office/powerpoint/2010/main" val="2051973597"/>
              </p:ext>
            </p:extLst>
          </p:nvPr>
        </p:nvGraphicFramePr>
        <p:xfrm>
          <a:off x="323850" y="2230024"/>
          <a:ext cx="8229600" cy="2209800"/>
        </p:xfrm>
        <a:graphic>
          <a:graphicData uri="http://schemas.openxmlformats.org/drawingml/2006/table">
            <a:tbl>
              <a:tblPr/>
              <a:tblGrid>
                <a:gridCol w="2592388">
                  <a:extLst>
                    <a:ext uri="{9D8B030D-6E8A-4147-A177-3AD203B41FA5}">
                      <a16:colId xmlns:a16="http://schemas.microsoft.com/office/drawing/2014/main" xmlns="" val="20000"/>
                    </a:ext>
                  </a:extLst>
                </a:gridCol>
                <a:gridCol w="596900">
                  <a:extLst>
                    <a:ext uri="{9D8B030D-6E8A-4147-A177-3AD203B41FA5}">
                      <a16:colId xmlns:a16="http://schemas.microsoft.com/office/drawing/2014/main" xmlns="" val="20001"/>
                    </a:ext>
                  </a:extLst>
                </a:gridCol>
                <a:gridCol w="1100137">
                  <a:extLst>
                    <a:ext uri="{9D8B030D-6E8A-4147-A177-3AD203B41FA5}">
                      <a16:colId xmlns:a16="http://schemas.microsoft.com/office/drawing/2014/main" xmlns="" val="20002"/>
                    </a:ext>
                  </a:extLst>
                </a:gridCol>
                <a:gridCol w="1111250">
                  <a:extLst>
                    <a:ext uri="{9D8B030D-6E8A-4147-A177-3AD203B41FA5}">
                      <a16:colId xmlns:a16="http://schemas.microsoft.com/office/drawing/2014/main" xmlns="" val="20003"/>
                    </a:ext>
                  </a:extLst>
                </a:gridCol>
                <a:gridCol w="1727200">
                  <a:extLst>
                    <a:ext uri="{9D8B030D-6E8A-4147-A177-3AD203B41FA5}">
                      <a16:colId xmlns:a16="http://schemas.microsoft.com/office/drawing/2014/main" xmlns="" val="20004"/>
                    </a:ext>
                  </a:extLst>
                </a:gridCol>
                <a:gridCol w="1101725">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Aktiva</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cs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Passiva</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Grundstücke</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AP f. EMF</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500.000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51080" name="Line 40"/>
          <p:cNvSpPr>
            <a:spLocks noChangeShapeType="1"/>
          </p:cNvSpPr>
          <p:nvPr/>
        </p:nvSpPr>
        <p:spPr bwMode="auto">
          <a:xfrm>
            <a:off x="323850" y="2566988"/>
            <a:ext cx="8208963" cy="0"/>
          </a:xfrm>
          <a:prstGeom prst="line">
            <a:avLst/>
          </a:prstGeom>
          <a:noFill/>
          <a:ln w="38100">
            <a:solidFill>
              <a:schemeClr val="tx1"/>
            </a:solidFill>
            <a:round/>
            <a:headEnd/>
            <a:tailEnd/>
          </a:ln>
          <a:effectLst/>
        </p:spPr>
        <p:txBody>
          <a:bodyPr/>
          <a:lstStyle/>
          <a:p>
            <a:pPr>
              <a:defRPr/>
            </a:pPr>
            <a:endParaRPr lang="de-DE"/>
          </a:p>
        </p:txBody>
      </p:sp>
      <p:sp>
        <p:nvSpPr>
          <p:cNvPr id="1751081" name="Line 41"/>
          <p:cNvSpPr>
            <a:spLocks noChangeShapeType="1"/>
          </p:cNvSpPr>
          <p:nvPr/>
        </p:nvSpPr>
        <p:spPr bwMode="auto">
          <a:xfrm>
            <a:off x="4572000" y="2566988"/>
            <a:ext cx="0" cy="1727200"/>
          </a:xfrm>
          <a:prstGeom prst="line">
            <a:avLst/>
          </a:prstGeom>
          <a:noFill/>
          <a:ln w="38100">
            <a:solidFill>
              <a:schemeClr val="tx1"/>
            </a:solidFill>
            <a:round/>
            <a:headEnd/>
            <a:tailEnd/>
          </a:ln>
          <a:effectLst/>
        </p:spPr>
        <p:txBody>
          <a:bodyPr/>
          <a:lstStyle/>
          <a:p>
            <a:pPr>
              <a:defRPr/>
            </a:pPr>
            <a:endParaRPr lang="de-DE"/>
          </a:p>
        </p:txBody>
      </p:sp>
      <p:sp>
        <p:nvSpPr>
          <p:cNvPr id="1751082" name="AutoShape 42"/>
          <p:cNvSpPr>
            <a:spLocks noChangeArrowheads="1"/>
          </p:cNvSpPr>
          <p:nvPr/>
        </p:nvSpPr>
        <p:spPr bwMode="auto">
          <a:xfrm>
            <a:off x="3924300" y="4868863"/>
            <a:ext cx="4319588" cy="1800225"/>
          </a:xfrm>
          <a:prstGeom prst="wedgeRoundRectCallout">
            <a:avLst>
              <a:gd name="adj1" fmla="val -42611"/>
              <a:gd name="adj2" fmla="val -108468"/>
              <a:gd name="adj3" fmla="val 16667"/>
            </a:avLst>
          </a:prstGeom>
          <a:solidFill>
            <a:schemeClr val="bg1"/>
          </a:solidFill>
          <a:ln w="9525">
            <a:solidFill>
              <a:schemeClr val="tx1"/>
            </a:solidFill>
            <a:miter lim="800000"/>
            <a:headEnd/>
            <a:tailEnd/>
          </a:ln>
          <a:effectLst/>
        </p:spPr>
        <p:txBody>
          <a:bodyPr/>
          <a:lstStyle/>
          <a:p>
            <a:pPr>
              <a:defRPr/>
            </a:pPr>
            <a:r>
              <a:rPr lang="de-DE" dirty="0"/>
              <a:t>Dieser Posten bleibt bei der HGB-Bilanz für immer bestehen. Bei einer Überführung in IFRS wird er mit dem Eigenkapital verrechnet.</a:t>
            </a:r>
          </a:p>
        </p:txBody>
      </p:sp>
      <p:sp>
        <p:nvSpPr>
          <p:cNvPr id="2" name="Foliennummernplatzhalter 1"/>
          <p:cNvSpPr>
            <a:spLocks noGrp="1"/>
          </p:cNvSpPr>
          <p:nvPr>
            <p:ph type="sldNum" sz="quarter" idx="12"/>
          </p:nvPr>
        </p:nvSpPr>
        <p:spPr/>
        <p:txBody>
          <a:bodyPr/>
          <a:lstStyle/>
          <a:p>
            <a:fld id="{372817A5-82A8-4669-B4D0-C2D67780DFD0}" type="slidenum">
              <a:rPr lang="de-DE" smtClean="0"/>
              <a:t>56</a:t>
            </a:fld>
            <a:endParaRPr lang="de-DE"/>
          </a:p>
        </p:txBody>
      </p:sp>
    </p:spTree>
    <p:extLst>
      <p:ext uri="{BB962C8B-B14F-4D97-AF65-F5344CB8AC3E}">
        <p14:creationId xmlns:p14="http://schemas.microsoft.com/office/powerpoint/2010/main" val="270680321"/>
      </p:ext>
    </p:extLst>
  </p:cSld>
  <p:clrMapOvr>
    <a:masterClrMapping/>
  </p:clrMapOvr>
  <mc:AlternateContent xmlns:mc="http://schemas.openxmlformats.org/markup-compatibility/2006" xmlns:p14="http://schemas.microsoft.com/office/powerpoint/2010/main">
    <mc:Choice Requires="p14">
      <p:transition spd="slow" p14:dur="2000" advTm="49706"/>
    </mc:Choice>
    <mc:Fallback xmlns="">
      <p:transition spd="slow" advTm="49706"/>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476672"/>
            <a:ext cx="8640960" cy="857250"/>
          </a:xfrm>
        </p:spPr>
        <p:txBody>
          <a:bodyPr>
            <a:normAutofit fontScale="90000"/>
          </a:bodyPr>
          <a:lstStyle/>
          <a:p>
            <a:r>
              <a:rPr lang="de-DE" dirty="0"/>
              <a:t>Ausgleichsposten für Eigenmittelförderung in Ostdeutschland</a:t>
            </a:r>
            <a:r>
              <a:rPr lang="en-US" dirty="0"/>
              <a:t> </a:t>
            </a:r>
          </a:p>
        </p:txBody>
      </p:sp>
      <p:sp>
        <p:nvSpPr>
          <p:cNvPr id="3" name="Inhaltsplatzhalter 2"/>
          <p:cNvSpPr>
            <a:spLocks noGrp="1"/>
          </p:cNvSpPr>
          <p:nvPr>
            <p:ph idx="1"/>
          </p:nvPr>
        </p:nvSpPr>
        <p:spPr/>
        <p:txBody>
          <a:bodyPr>
            <a:normAutofit fontScale="85000" lnSpcReduction="10000"/>
          </a:bodyPr>
          <a:lstStyle/>
          <a:p>
            <a:r>
              <a:rPr lang="de-DE" dirty="0"/>
              <a:t>Wiedervereinigung: </a:t>
            </a:r>
          </a:p>
          <a:p>
            <a:pPr lvl="1"/>
            <a:r>
              <a:rPr lang="de-DE" dirty="0"/>
              <a:t>Im Prinzip alle Krankenhäuser in öffentlicher Hand</a:t>
            </a:r>
          </a:p>
          <a:p>
            <a:pPr lvl="1"/>
            <a:r>
              <a:rPr lang="de-DE" dirty="0"/>
              <a:t>Aufstellung einer Krankenhausbilanz, inkl. Bewertung von Anlagevermögen; Bildung von Eigenkapital</a:t>
            </a:r>
          </a:p>
          <a:p>
            <a:r>
              <a:rPr lang="de-DE" dirty="0"/>
              <a:t>Ausgleichsposten</a:t>
            </a:r>
          </a:p>
          <a:p>
            <a:pPr lvl="1"/>
            <a:r>
              <a:rPr lang="de-DE" dirty="0"/>
              <a:t>Seit 1991: Abschreibung der durch Eigenmittel beschafften Anlagevermögen: erfolgsneutral</a:t>
            </a:r>
          </a:p>
          <a:p>
            <a:pPr lvl="1"/>
            <a:r>
              <a:rPr lang="de-DE" dirty="0"/>
              <a:t>Bildung eines “Ausgleichsposten für Eigenmittelförderung”</a:t>
            </a:r>
          </a:p>
          <a:p>
            <a:r>
              <a:rPr lang="de-DE" dirty="0"/>
              <a:t>Analyse</a:t>
            </a:r>
          </a:p>
          <a:p>
            <a:pPr lvl="1"/>
            <a:r>
              <a:rPr lang="de-DE" dirty="0"/>
              <a:t>Ausgleichsposten für Eigenmittelförderung muss von Eigenkapital abgezogen werden</a:t>
            </a:r>
          </a:p>
          <a:p>
            <a:endParaRPr lang="en-US" dirty="0"/>
          </a:p>
        </p:txBody>
      </p:sp>
      <p:sp>
        <p:nvSpPr>
          <p:cNvPr id="4" name="Foliennummernplatzhalter 3"/>
          <p:cNvSpPr>
            <a:spLocks noGrp="1"/>
          </p:cNvSpPr>
          <p:nvPr>
            <p:ph type="sldNum" sz="quarter" idx="12"/>
          </p:nvPr>
        </p:nvSpPr>
        <p:spPr/>
        <p:txBody>
          <a:bodyPr/>
          <a:lstStyle/>
          <a:p>
            <a:fld id="{372817A5-82A8-4669-B4D0-C2D67780DFD0}" type="slidenum">
              <a:rPr lang="de-DE" smtClean="0"/>
              <a:t>57</a:t>
            </a:fld>
            <a:endParaRPr lang="de-DE"/>
          </a:p>
        </p:txBody>
      </p:sp>
    </p:spTree>
    <p:extLst>
      <p:ext uri="{BB962C8B-B14F-4D97-AF65-F5344CB8AC3E}">
        <p14:creationId xmlns:p14="http://schemas.microsoft.com/office/powerpoint/2010/main" val="353357351"/>
      </p:ext>
    </p:extLst>
  </p:cSld>
  <p:clrMapOvr>
    <a:masterClrMapping/>
  </p:clrMapOvr>
  <mc:AlternateContent xmlns:mc="http://schemas.openxmlformats.org/markup-compatibility/2006" xmlns:p14="http://schemas.microsoft.com/office/powerpoint/2010/main">
    <mc:Choice Requires="p14">
      <p:transition spd="slow" p14:dur="2000" advTm="94590"/>
    </mc:Choice>
    <mc:Fallback xmlns="">
      <p:transition spd="slow" advTm="9459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5682" name="Rectangle 2"/>
          <p:cNvSpPr>
            <a:spLocks noGrp="1" noChangeArrowheads="1"/>
          </p:cNvSpPr>
          <p:nvPr>
            <p:ph type="title"/>
          </p:nvPr>
        </p:nvSpPr>
        <p:spPr/>
        <p:txBody>
          <a:bodyPr>
            <a:normAutofit fontScale="90000"/>
          </a:bodyPr>
          <a:lstStyle/>
          <a:p>
            <a:pPr eaLnBrk="1" hangingPunct="1">
              <a:defRPr/>
            </a:pPr>
            <a:r>
              <a:rPr lang="de-DE" dirty="0"/>
              <a:t>Ausgleichsposten aus Darlehnsförderung</a:t>
            </a:r>
          </a:p>
        </p:txBody>
      </p:sp>
      <p:sp>
        <p:nvSpPr>
          <p:cNvPr id="1735683" name="Rectangle 3"/>
          <p:cNvSpPr>
            <a:spLocks noGrp="1" noChangeArrowheads="1"/>
          </p:cNvSpPr>
          <p:nvPr>
            <p:ph type="body" idx="1"/>
          </p:nvPr>
        </p:nvSpPr>
        <p:spPr/>
        <p:txBody>
          <a:bodyPr/>
          <a:lstStyle/>
          <a:p>
            <a:pPr eaLnBrk="1" hangingPunct="1">
              <a:lnSpc>
                <a:spcPct val="90000"/>
              </a:lnSpc>
              <a:defRPr/>
            </a:pPr>
            <a:r>
              <a:rPr lang="de-DE" sz="2800"/>
              <a:t>Inhalt:</a:t>
            </a:r>
          </a:p>
          <a:p>
            <a:pPr lvl="1" eaLnBrk="1" hangingPunct="1">
              <a:lnSpc>
                <a:spcPct val="90000"/>
              </a:lnSpc>
              <a:defRPr/>
            </a:pPr>
            <a:r>
              <a:rPr lang="de-DE" sz="2400"/>
              <a:t>Kauf eines Anlagegegenstandes vor Inkrafttreten des KHG mit Darlehn</a:t>
            </a:r>
          </a:p>
          <a:p>
            <a:pPr lvl="1" eaLnBrk="1" hangingPunct="1">
              <a:lnSpc>
                <a:spcPct val="90000"/>
              </a:lnSpc>
              <a:defRPr/>
            </a:pPr>
            <a:r>
              <a:rPr lang="de-DE" sz="2400"/>
              <a:t>Staat sagt nachträglich zu, die Darlehnsrückzahlung zu übernehmen</a:t>
            </a:r>
          </a:p>
          <a:p>
            <a:pPr lvl="1" eaLnBrk="1" hangingPunct="1">
              <a:lnSpc>
                <a:spcPct val="90000"/>
              </a:lnSpc>
              <a:defRPr/>
            </a:pPr>
            <a:r>
              <a:rPr lang="de-DE" sz="2400"/>
              <a:t>Problem: Erfolgsneutralität der Abschreibungen</a:t>
            </a:r>
          </a:p>
          <a:p>
            <a:pPr eaLnBrk="1" hangingPunct="1">
              <a:lnSpc>
                <a:spcPct val="90000"/>
              </a:lnSpc>
              <a:defRPr/>
            </a:pPr>
            <a:r>
              <a:rPr lang="de-DE" sz="2800"/>
              <a:t>Vorgehen: </a:t>
            </a:r>
          </a:p>
          <a:p>
            <a:pPr lvl="1" eaLnBrk="1" hangingPunct="1">
              <a:lnSpc>
                <a:spcPct val="90000"/>
              </a:lnSpc>
              <a:defRPr/>
            </a:pPr>
            <a:r>
              <a:rPr lang="de-DE" sz="2400"/>
              <a:t>Neutralisierung</a:t>
            </a:r>
          </a:p>
          <a:p>
            <a:pPr lvl="1" eaLnBrk="1" hangingPunct="1">
              <a:lnSpc>
                <a:spcPct val="90000"/>
              </a:lnSpc>
              <a:defRPr/>
            </a:pPr>
            <a:r>
              <a:rPr lang="de-DE" sz="2400"/>
              <a:t>Zins (1.000 Euro) und Tilgung (20.000 Euro) werden getrennt ausgewiesen</a:t>
            </a:r>
            <a:r>
              <a:rPr lang="de-DE" sz="3200"/>
              <a:t> </a:t>
            </a:r>
          </a:p>
        </p:txBody>
      </p:sp>
      <p:sp>
        <p:nvSpPr>
          <p:cNvPr id="2" name="Foliennummernplatzhalter 1"/>
          <p:cNvSpPr>
            <a:spLocks noGrp="1"/>
          </p:cNvSpPr>
          <p:nvPr>
            <p:ph type="sldNum" sz="quarter" idx="12"/>
          </p:nvPr>
        </p:nvSpPr>
        <p:spPr/>
        <p:txBody>
          <a:bodyPr/>
          <a:lstStyle/>
          <a:p>
            <a:fld id="{372817A5-82A8-4669-B4D0-C2D67780DFD0}" type="slidenum">
              <a:rPr lang="de-DE" smtClean="0"/>
              <a:t>58</a:t>
            </a:fld>
            <a:endParaRPr lang="de-DE"/>
          </a:p>
        </p:txBody>
      </p:sp>
    </p:spTree>
    <p:extLst>
      <p:ext uri="{BB962C8B-B14F-4D97-AF65-F5344CB8AC3E}">
        <p14:creationId xmlns:p14="http://schemas.microsoft.com/office/powerpoint/2010/main" val="2930321504"/>
      </p:ext>
    </p:extLst>
  </p:cSld>
  <p:clrMapOvr>
    <a:masterClrMapping/>
  </p:clrMapOvr>
  <mc:AlternateContent xmlns:mc="http://schemas.openxmlformats.org/markup-compatibility/2006" xmlns:p14="http://schemas.microsoft.com/office/powerpoint/2010/main">
    <mc:Choice Requires="p14">
      <p:transition spd="slow" p14:dur="2000" advTm="88705"/>
    </mc:Choice>
    <mc:Fallback xmlns="">
      <p:transition spd="slow" advTm="88705"/>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6706" name="Rectangle 2"/>
          <p:cNvSpPr>
            <a:spLocks noGrp="1" noChangeArrowheads="1"/>
          </p:cNvSpPr>
          <p:nvPr>
            <p:ph type="title"/>
          </p:nvPr>
        </p:nvSpPr>
        <p:spPr/>
        <p:txBody>
          <a:bodyPr/>
          <a:lstStyle/>
          <a:p>
            <a:pPr eaLnBrk="1" hangingPunct="1">
              <a:defRPr/>
            </a:pPr>
            <a:r>
              <a:rPr lang="de-DE" dirty="0"/>
              <a:t>Verbuchung</a:t>
            </a:r>
          </a:p>
        </p:txBody>
      </p:sp>
      <p:sp>
        <p:nvSpPr>
          <p:cNvPr id="1736707" name="Rectangle 3"/>
          <p:cNvSpPr>
            <a:spLocks noGrp="1" noChangeArrowheads="1"/>
          </p:cNvSpPr>
          <p:nvPr>
            <p:ph type="body" idx="1"/>
          </p:nvPr>
        </p:nvSpPr>
        <p:spPr/>
        <p:txBody>
          <a:bodyPr/>
          <a:lstStyle/>
          <a:p>
            <a:pPr eaLnBrk="1" hangingPunct="1">
              <a:lnSpc>
                <a:spcPct val="90000"/>
              </a:lnSpc>
              <a:defRPr/>
            </a:pPr>
            <a:r>
              <a:rPr lang="de-DE" sz="2400"/>
              <a:t>Buchung bei Tilgung</a:t>
            </a:r>
          </a:p>
          <a:p>
            <a:pPr lvl="1" eaLnBrk="1" hangingPunct="1">
              <a:lnSpc>
                <a:spcPct val="90000"/>
              </a:lnSpc>
              <a:defRPr/>
            </a:pPr>
            <a:r>
              <a:rPr lang="de-DE" sz="2000"/>
              <a:t>Verbindlichkeit gegenüber Kreditinstituten an Bank 20.000 Euro</a:t>
            </a:r>
          </a:p>
          <a:p>
            <a:pPr eaLnBrk="1" hangingPunct="1">
              <a:lnSpc>
                <a:spcPct val="90000"/>
              </a:lnSpc>
              <a:defRPr/>
            </a:pPr>
            <a:r>
              <a:rPr lang="de-DE" sz="2400"/>
              <a:t>Buchung bei Zinszahlung </a:t>
            </a:r>
          </a:p>
          <a:p>
            <a:pPr lvl="1" eaLnBrk="1" hangingPunct="1">
              <a:lnSpc>
                <a:spcPct val="90000"/>
              </a:lnSpc>
              <a:defRPr/>
            </a:pPr>
            <a:r>
              <a:rPr lang="de-DE" sz="2000"/>
              <a:t>Zinsaufwand (GuV-Konto) an Bank 1.000 Euro</a:t>
            </a:r>
          </a:p>
          <a:p>
            <a:pPr eaLnBrk="1" hangingPunct="1">
              <a:lnSpc>
                <a:spcPct val="90000"/>
              </a:lnSpc>
              <a:defRPr/>
            </a:pPr>
            <a:r>
              <a:rPr lang="de-DE" sz="2400"/>
              <a:t>Buchung bei Überweisung der Förderung</a:t>
            </a:r>
          </a:p>
          <a:p>
            <a:pPr lvl="1" eaLnBrk="1" hangingPunct="1">
              <a:lnSpc>
                <a:spcPct val="90000"/>
              </a:lnSpc>
              <a:defRPr/>
            </a:pPr>
            <a:r>
              <a:rPr lang="de-DE" sz="2000"/>
              <a:t>Bank an Erträge aus Darlehnsförderung (GuV-Konto) 21.000 Euro</a:t>
            </a:r>
          </a:p>
          <a:p>
            <a:pPr eaLnBrk="1" hangingPunct="1">
              <a:lnSpc>
                <a:spcPct val="90000"/>
              </a:lnSpc>
              <a:defRPr/>
            </a:pPr>
            <a:r>
              <a:rPr lang="de-DE" sz="2400"/>
              <a:t>Abschreibungsbuchung</a:t>
            </a:r>
          </a:p>
          <a:p>
            <a:pPr lvl="1" eaLnBrk="1" hangingPunct="1">
              <a:lnSpc>
                <a:spcPct val="90000"/>
              </a:lnSpc>
              <a:defRPr/>
            </a:pPr>
            <a:r>
              <a:rPr lang="de-DE" sz="2000"/>
              <a:t>Abschreibungen auf geförderte Einrichtungen, die mit Darlehn finanziert wurden (GuV-Konto) an Grundstücke und grundstücksgleiche Recht mit Betriebsbauten 25.000 Euro</a:t>
            </a:r>
          </a:p>
        </p:txBody>
      </p:sp>
      <p:sp>
        <p:nvSpPr>
          <p:cNvPr id="2" name="Foliennummernplatzhalter 1"/>
          <p:cNvSpPr>
            <a:spLocks noGrp="1"/>
          </p:cNvSpPr>
          <p:nvPr>
            <p:ph type="sldNum" sz="quarter" idx="12"/>
          </p:nvPr>
        </p:nvSpPr>
        <p:spPr/>
        <p:txBody>
          <a:bodyPr/>
          <a:lstStyle/>
          <a:p>
            <a:fld id="{372817A5-82A8-4669-B4D0-C2D67780DFD0}" type="slidenum">
              <a:rPr lang="de-DE" smtClean="0"/>
              <a:t>59</a:t>
            </a:fld>
            <a:endParaRPr lang="de-DE"/>
          </a:p>
        </p:txBody>
      </p:sp>
    </p:spTree>
    <p:extLst>
      <p:ext uri="{BB962C8B-B14F-4D97-AF65-F5344CB8AC3E}">
        <p14:creationId xmlns:p14="http://schemas.microsoft.com/office/powerpoint/2010/main" val="738132508"/>
      </p:ext>
    </p:extLst>
  </p:cSld>
  <p:clrMapOvr>
    <a:masterClrMapping/>
  </p:clrMapOvr>
  <mc:AlternateContent xmlns:mc="http://schemas.openxmlformats.org/markup-compatibility/2006" xmlns:p14="http://schemas.microsoft.com/office/powerpoint/2010/main">
    <mc:Choice Requires="p14">
      <p:transition spd="slow" p14:dur="2000" advTm="124505"/>
    </mc:Choice>
    <mc:Fallback xmlns="">
      <p:transition spd="slow" advTm="12450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1890" name="Rectangle 2"/>
          <p:cNvSpPr>
            <a:spLocks noGrp="1" noChangeArrowheads="1"/>
          </p:cNvSpPr>
          <p:nvPr>
            <p:ph type="title"/>
          </p:nvPr>
        </p:nvSpPr>
        <p:spPr>
          <a:xfrm>
            <a:off x="468313" y="0"/>
            <a:ext cx="8229600" cy="981075"/>
          </a:xfrm>
        </p:spPr>
        <p:txBody>
          <a:bodyPr/>
          <a:lstStyle/>
          <a:p>
            <a:pPr eaLnBrk="1" hangingPunct="1">
              <a:defRPr/>
            </a:pPr>
            <a:r>
              <a:rPr lang="de-DE"/>
              <a:t>GuV - Betriebserträge</a:t>
            </a:r>
          </a:p>
        </p:txBody>
      </p:sp>
      <p:graphicFrame>
        <p:nvGraphicFramePr>
          <p:cNvPr id="1701956" name="Group 68"/>
          <p:cNvGraphicFramePr>
            <a:graphicFrameLocks noGrp="1"/>
          </p:cNvGraphicFramePr>
          <p:nvPr>
            <p:ph idx="1"/>
          </p:nvPr>
        </p:nvGraphicFramePr>
        <p:xfrm>
          <a:off x="457200" y="1412875"/>
          <a:ext cx="8229600" cy="4981671"/>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50320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Arial" charset="0"/>
                          <a:ea typeface="Times New Roman" pitchFamily="18" charset="0"/>
                          <a:cs typeface="Arial" charset="0"/>
                        </a:rPr>
                        <a:t>1.Erlöse aus Krankenhausleistungen (KGr. 40) </a:t>
                      </a:r>
                      <a:r>
                        <a:rPr kumimoji="0" lang="de-DE" sz="2000" b="0" i="0" u="none" strike="noStrike" cap="none" normalizeH="0" baseline="30000">
                          <a:ln>
                            <a:noFill/>
                          </a:ln>
                          <a:solidFill>
                            <a:schemeClr val="tx1"/>
                          </a:solidFill>
                          <a:effectLst/>
                          <a:latin typeface="Arial" charset="0"/>
                          <a:ea typeface="Times New Roman" pitchFamily="18" charset="0"/>
                          <a:cs typeface="Arial" charset="0"/>
                        </a:rPr>
                        <a:t> </a:t>
                      </a:r>
                      <a:endParaRPr kumimoji="0" lang="de-DE" sz="2000" b="0" i="0" u="none" strike="noStrike" cap="none" normalizeH="0" baseline="0">
                        <a:ln>
                          <a:noFill/>
                        </a:ln>
                        <a:solidFill>
                          <a:schemeClr val="tx1"/>
                        </a:solidFill>
                        <a:effectLst/>
                        <a:latin typeface="Arial" charset="0"/>
                        <a:ea typeface="Times New Roman" pitchFamily="18"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4764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Arial" charset="0"/>
                          <a:ea typeface="Times New Roman" pitchFamily="18" charset="0"/>
                          <a:cs typeface="Arial" charset="0"/>
                        </a:rPr>
                        <a:t>2.Erlöse aus Wahlleistungen (KGr. 41) </a:t>
                      </a:r>
                      <a:r>
                        <a:rPr kumimoji="0" lang="de-DE" sz="2000" b="0" i="0" u="none" strike="noStrike" cap="none" normalizeH="0" baseline="30000">
                          <a:ln>
                            <a:noFill/>
                          </a:ln>
                          <a:solidFill>
                            <a:schemeClr val="tx1"/>
                          </a:solidFill>
                          <a:effectLst/>
                          <a:latin typeface="Arial" charset="0"/>
                          <a:ea typeface="Times New Roman" pitchFamily="18" charset="0"/>
                          <a:cs typeface="Arial" charset="0"/>
                        </a:rPr>
                        <a:t> </a:t>
                      </a:r>
                      <a:endParaRPr kumimoji="0" lang="de-DE" sz="2000" b="0" i="0" u="none" strike="noStrike" cap="none" normalizeH="0" baseline="0">
                        <a:ln>
                          <a:noFill/>
                        </a:ln>
                        <a:solidFill>
                          <a:schemeClr val="tx1"/>
                        </a:solidFill>
                        <a:effectLst/>
                        <a:latin typeface="Arial" charset="0"/>
                        <a:ea typeface="Times New Roman" pitchFamily="18"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4764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Arial" charset="0"/>
                          <a:ea typeface="Times New Roman" pitchFamily="18" charset="0"/>
                          <a:cs typeface="Arial" charset="0"/>
                        </a:rPr>
                        <a:t>3.Erlöse aus ambulanten Leistungen des Krankenhauses (KGr. 42)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4764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Arial" charset="0"/>
                          <a:ea typeface="Times New Roman" pitchFamily="18" charset="0"/>
                          <a:cs typeface="Arial" charset="0"/>
                        </a:rPr>
                        <a:t>4.Nutzungsentgelte der Ärzte (KGr. 43)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00577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rgbClr val="000000"/>
                          </a:solidFill>
                          <a:effectLst/>
                          <a:latin typeface="Arial" charset="0"/>
                          <a:ea typeface="Times New Roman" pitchFamily="18" charset="0"/>
                          <a:cs typeface="Arial" charset="0"/>
                        </a:rPr>
                        <a:t>5.Erhöhung oder Verminderung des Bestandes an fertigen und unfertigen Erzeugnissen/unfertigen Leistungen (KUGr. 550 u. 551)</a:t>
                      </a:r>
                      <a:r>
                        <a:rPr kumimoji="0" lang="de-DE" sz="2000" b="0" i="0" u="none" strike="noStrike" cap="none" normalizeH="0" baseline="0">
                          <a:ln>
                            <a:noFill/>
                          </a:ln>
                          <a:solidFill>
                            <a:schemeClr val="tx1"/>
                          </a:solidFill>
                          <a:effectLst/>
                          <a:latin typeface="Arial" charset="0"/>
                          <a:ea typeface="Times New Roman" pitchFamily="18" charset="0"/>
                          <a:cs typeface="Arial" charset="0"/>
                        </a:rPr>
                        <a:t>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4"/>
                  </a:ext>
                </a:extLst>
              </a:tr>
              <a:tr h="446059">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Arial" charset="0"/>
                          <a:ea typeface="Times New Roman" pitchFamily="18" charset="0"/>
                          <a:cs typeface="Arial" charset="0"/>
                        </a:rPr>
                        <a:t>6.andere aktivierte Eigenleistungen (KUGr. 552)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70099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Arial" charset="0"/>
                          <a:ea typeface="Times New Roman" pitchFamily="18" charset="0"/>
                          <a:cs typeface="Arial" charset="0"/>
                        </a:rPr>
                        <a:t>7.Zuweisungen und Zuschüsse der öffentlichen Hand, soweit nicht unter Nr. 11 (KUGr. 472)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982600">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Arial" charset="0"/>
                          <a:ea typeface="Times New Roman" pitchFamily="18" charset="0"/>
                          <a:cs typeface="Arial" charset="0"/>
                        </a:rPr>
                        <a:t>8.sonstige betriebliche Erträge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2" name="Foliennummernplatzhalter 1">
            <a:extLst>
              <a:ext uri="{FF2B5EF4-FFF2-40B4-BE49-F238E27FC236}">
                <a16:creationId xmlns:a16="http://schemas.microsoft.com/office/drawing/2014/main" xmlns="" id="{373100AF-15B2-4B36-BD13-D4599AB13466}"/>
              </a:ext>
            </a:extLst>
          </p:cNvPr>
          <p:cNvSpPr>
            <a:spLocks noGrp="1"/>
          </p:cNvSpPr>
          <p:nvPr>
            <p:ph type="sldNum" sz="quarter" idx="12"/>
          </p:nvPr>
        </p:nvSpPr>
        <p:spPr/>
        <p:txBody>
          <a:bodyPr/>
          <a:lstStyle/>
          <a:p>
            <a:fld id="{372817A5-82A8-4669-B4D0-C2D67780DFD0}" type="slidenum">
              <a:rPr lang="de-DE" smtClean="0"/>
              <a:t>6</a:t>
            </a:fld>
            <a:endParaRPr lang="de-DE"/>
          </a:p>
        </p:txBody>
      </p:sp>
    </p:spTree>
    <p:extLst>
      <p:ext uri="{BB962C8B-B14F-4D97-AF65-F5344CB8AC3E}">
        <p14:creationId xmlns:p14="http://schemas.microsoft.com/office/powerpoint/2010/main" val="1476587652"/>
      </p:ext>
    </p:extLst>
  </p:cSld>
  <p:clrMapOvr>
    <a:masterClrMapping/>
  </p:clrMapOvr>
  <mc:AlternateContent xmlns:mc="http://schemas.openxmlformats.org/markup-compatibility/2006" xmlns:p14="http://schemas.microsoft.com/office/powerpoint/2010/main">
    <mc:Choice Requires="p14">
      <p:transition spd="slow" p14:dur="2000" advTm="47148"/>
    </mc:Choice>
    <mc:Fallback xmlns="">
      <p:transition spd="slow" advTm="47148"/>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826" name="Rectangle 2"/>
          <p:cNvSpPr>
            <a:spLocks noGrp="1" noChangeArrowheads="1"/>
          </p:cNvSpPr>
          <p:nvPr>
            <p:ph type="title"/>
          </p:nvPr>
        </p:nvSpPr>
        <p:spPr/>
        <p:txBody>
          <a:bodyPr/>
          <a:lstStyle/>
          <a:p>
            <a:pPr eaLnBrk="1" hangingPunct="1">
              <a:defRPr/>
            </a:pPr>
            <a:r>
              <a:rPr lang="de-DE"/>
              <a:t>Verbuchung</a:t>
            </a:r>
          </a:p>
        </p:txBody>
      </p:sp>
      <p:sp>
        <p:nvSpPr>
          <p:cNvPr id="1741827" name="Rectangle 3"/>
          <p:cNvSpPr>
            <a:spLocks noGrp="1" noChangeArrowheads="1"/>
          </p:cNvSpPr>
          <p:nvPr>
            <p:ph type="body" idx="1"/>
          </p:nvPr>
        </p:nvSpPr>
        <p:spPr/>
        <p:txBody>
          <a:bodyPr/>
          <a:lstStyle/>
          <a:p>
            <a:pPr eaLnBrk="1" hangingPunct="1">
              <a:defRPr/>
            </a:pPr>
            <a:r>
              <a:rPr lang="de-DE" sz="2800"/>
              <a:t>Neutralisierungsbuchung</a:t>
            </a:r>
          </a:p>
          <a:p>
            <a:pPr lvl="1" eaLnBrk="1" hangingPunct="1">
              <a:defRPr/>
            </a:pPr>
            <a:r>
              <a:rPr lang="de-DE" sz="2400"/>
              <a:t>Bisheriges Ergebnis:</a:t>
            </a:r>
          </a:p>
          <a:p>
            <a:pPr lvl="2" eaLnBrk="1" hangingPunct="1">
              <a:defRPr/>
            </a:pPr>
            <a:r>
              <a:rPr lang="de-DE" sz="2000"/>
              <a:t>Ertrag: 21.000 Euro</a:t>
            </a:r>
          </a:p>
          <a:p>
            <a:pPr lvl="2" eaLnBrk="1" hangingPunct="1">
              <a:defRPr/>
            </a:pPr>
            <a:r>
              <a:rPr lang="de-DE" sz="2000"/>
              <a:t>Aufwand: Abschreibungen + Zinskosten 26.000 Euro</a:t>
            </a:r>
          </a:p>
          <a:p>
            <a:pPr lvl="2" eaLnBrk="1" hangingPunct="1">
              <a:defRPr/>
            </a:pPr>
            <a:r>
              <a:rPr lang="de-DE" sz="2000"/>
              <a:t>Folge: Neutralisierung von 5.000 Euro = Abschreibung – Tilgung!</a:t>
            </a:r>
          </a:p>
          <a:p>
            <a:pPr lvl="1" eaLnBrk="1" hangingPunct="1">
              <a:defRPr/>
            </a:pPr>
            <a:r>
              <a:rPr lang="de-DE" sz="2400"/>
              <a:t>Buchung</a:t>
            </a:r>
          </a:p>
          <a:p>
            <a:pPr lvl="2" eaLnBrk="1" hangingPunct="1">
              <a:defRPr/>
            </a:pPr>
            <a:r>
              <a:rPr lang="de-DE" sz="2000"/>
              <a:t>Ausgleichsposten aus Darlehnsförderung (Bilanz-Konto) an Erträge aus der Einstellung von Ausgleichsposten aus Darlehnsförderung (GuV-Konto) 5.000 Euro</a:t>
            </a:r>
          </a:p>
        </p:txBody>
      </p:sp>
      <p:sp>
        <p:nvSpPr>
          <p:cNvPr id="2" name="Foliennummernplatzhalter 1"/>
          <p:cNvSpPr>
            <a:spLocks noGrp="1"/>
          </p:cNvSpPr>
          <p:nvPr>
            <p:ph type="sldNum" sz="quarter" idx="12"/>
          </p:nvPr>
        </p:nvSpPr>
        <p:spPr/>
        <p:txBody>
          <a:bodyPr/>
          <a:lstStyle/>
          <a:p>
            <a:fld id="{372817A5-82A8-4669-B4D0-C2D67780DFD0}" type="slidenum">
              <a:rPr lang="de-DE" smtClean="0"/>
              <a:t>60</a:t>
            </a:fld>
            <a:endParaRPr lang="de-DE"/>
          </a:p>
        </p:txBody>
      </p:sp>
    </p:spTree>
    <p:extLst>
      <p:ext uri="{BB962C8B-B14F-4D97-AF65-F5344CB8AC3E}">
        <p14:creationId xmlns:p14="http://schemas.microsoft.com/office/powerpoint/2010/main" val="1319358365"/>
      </p:ext>
    </p:extLst>
  </p:cSld>
  <p:clrMapOvr>
    <a:masterClrMapping/>
  </p:clrMapOvr>
  <mc:AlternateContent xmlns:mc="http://schemas.openxmlformats.org/markup-compatibility/2006" xmlns:p14="http://schemas.microsoft.com/office/powerpoint/2010/main">
    <mc:Choice Requires="p14">
      <p:transition spd="slow" p14:dur="2000" advTm="95048"/>
    </mc:Choice>
    <mc:Fallback xmlns="">
      <p:transition spd="slow" advTm="95048"/>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2066" name="Rectangle 2"/>
          <p:cNvSpPr>
            <a:spLocks noGrp="1" noChangeArrowheads="1"/>
          </p:cNvSpPr>
          <p:nvPr>
            <p:ph type="title"/>
          </p:nvPr>
        </p:nvSpPr>
        <p:spPr>
          <a:xfrm>
            <a:off x="457200" y="404813"/>
            <a:ext cx="8229600" cy="720725"/>
          </a:xfrm>
        </p:spPr>
        <p:txBody>
          <a:bodyPr/>
          <a:lstStyle/>
          <a:p>
            <a:pPr eaLnBrk="1" hangingPunct="1">
              <a:defRPr/>
            </a:pPr>
            <a:r>
              <a:rPr lang="de-DE" sz="2400"/>
              <a:t>GuV</a:t>
            </a:r>
            <a:r>
              <a:rPr lang="de-DE" sz="2000"/>
              <a:t> [€]</a:t>
            </a:r>
          </a:p>
        </p:txBody>
      </p:sp>
      <p:graphicFrame>
        <p:nvGraphicFramePr>
          <p:cNvPr id="1752153" name="Group 89"/>
          <p:cNvGraphicFramePr>
            <a:graphicFrameLocks noGrp="1"/>
          </p:cNvGraphicFramePr>
          <p:nvPr>
            <p:ph idx="1"/>
            <p:extLst>
              <p:ext uri="{D42A27DB-BD31-4B8C-83A1-F6EECF244321}">
                <p14:modId xmlns:p14="http://schemas.microsoft.com/office/powerpoint/2010/main" val="1817160628"/>
              </p:ext>
            </p:extLst>
          </p:nvPr>
        </p:nvGraphicFramePr>
        <p:xfrm>
          <a:off x="323850" y="692150"/>
          <a:ext cx="8229600" cy="2286000"/>
        </p:xfrm>
        <a:graphic>
          <a:graphicData uri="http://schemas.openxmlformats.org/drawingml/2006/table">
            <a:tbl>
              <a:tblPr/>
              <a:tblGrid>
                <a:gridCol w="1085850">
                  <a:extLst>
                    <a:ext uri="{9D8B030D-6E8A-4147-A177-3AD203B41FA5}">
                      <a16:colId xmlns:a16="http://schemas.microsoft.com/office/drawing/2014/main" xmlns="" val="20000"/>
                    </a:ext>
                  </a:extLst>
                </a:gridCol>
                <a:gridCol w="2103438">
                  <a:extLst>
                    <a:ext uri="{9D8B030D-6E8A-4147-A177-3AD203B41FA5}">
                      <a16:colId xmlns:a16="http://schemas.microsoft.com/office/drawing/2014/main" xmlns="" val="20001"/>
                    </a:ext>
                  </a:extLst>
                </a:gridCol>
                <a:gridCol w="1100137">
                  <a:extLst>
                    <a:ext uri="{9D8B030D-6E8A-4147-A177-3AD203B41FA5}">
                      <a16:colId xmlns:a16="http://schemas.microsoft.com/office/drawing/2014/main" xmlns="" val="20002"/>
                    </a:ext>
                  </a:extLst>
                </a:gridCol>
                <a:gridCol w="1111250">
                  <a:extLst>
                    <a:ext uri="{9D8B030D-6E8A-4147-A177-3AD203B41FA5}">
                      <a16:colId xmlns:a16="http://schemas.microsoft.com/office/drawing/2014/main" xmlns="" val="20003"/>
                    </a:ext>
                  </a:extLst>
                </a:gridCol>
                <a:gridCol w="1727200">
                  <a:extLst>
                    <a:ext uri="{9D8B030D-6E8A-4147-A177-3AD203B41FA5}">
                      <a16:colId xmlns:a16="http://schemas.microsoft.com/office/drawing/2014/main" xmlns="" val="20004"/>
                    </a:ext>
                  </a:extLst>
                </a:gridCol>
                <a:gridCol w="1101725">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cs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Haben</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15.10.06</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cs typeface="Times New Roman" pitchFamily="18" charset="0"/>
                        </a:rPr>
                        <a:t>Zinsaufwand</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17.11.06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Erträge aus </a:t>
                      </a:r>
                      <a:r>
                        <a:rPr kumimoji="0" lang="de-DE" sz="1800" b="0" i="0" u="none" strike="noStrike" cap="none" normalizeH="0" baseline="0" dirty="0" err="1">
                          <a:ln>
                            <a:noFill/>
                          </a:ln>
                          <a:solidFill>
                            <a:schemeClr val="tx1"/>
                          </a:solidFill>
                          <a:effectLst/>
                          <a:latin typeface="Tahoma" pitchFamily="34" charset="0"/>
                        </a:rPr>
                        <a:t>Darlehnsf</a:t>
                      </a:r>
                      <a:r>
                        <a:rPr kumimoji="0" lang="de-DE" sz="1800" b="0" i="0" u="none" strike="noStrike" cap="none" normalizeH="0" baseline="0" dirty="0">
                          <a:ln>
                            <a:noFill/>
                          </a:ln>
                          <a:solidFill>
                            <a:schemeClr val="tx1"/>
                          </a:solidFill>
                          <a:effectLst/>
                          <a:latin typeface="Tahoma" pitchFamily="34" charset="0"/>
                        </a:rPr>
                        <a: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21.000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31.12.06</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Abschreibungen</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25.000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31.12.06</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Erträge aus der ES v. AP a. DF</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5.000</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52102" name="Line 38"/>
          <p:cNvSpPr>
            <a:spLocks noChangeShapeType="1"/>
          </p:cNvSpPr>
          <p:nvPr/>
        </p:nvSpPr>
        <p:spPr bwMode="auto">
          <a:xfrm>
            <a:off x="323850" y="1125538"/>
            <a:ext cx="8208963" cy="0"/>
          </a:xfrm>
          <a:prstGeom prst="line">
            <a:avLst/>
          </a:prstGeom>
          <a:noFill/>
          <a:ln w="38100">
            <a:solidFill>
              <a:schemeClr val="tx1"/>
            </a:solidFill>
            <a:round/>
            <a:headEnd/>
            <a:tailEnd/>
          </a:ln>
          <a:effectLst/>
        </p:spPr>
        <p:txBody>
          <a:bodyPr/>
          <a:lstStyle/>
          <a:p>
            <a:pPr>
              <a:defRPr/>
            </a:pPr>
            <a:endParaRPr lang="de-DE"/>
          </a:p>
        </p:txBody>
      </p:sp>
      <p:sp>
        <p:nvSpPr>
          <p:cNvPr id="1752103" name="Line 39"/>
          <p:cNvSpPr>
            <a:spLocks noChangeShapeType="1"/>
          </p:cNvSpPr>
          <p:nvPr/>
        </p:nvSpPr>
        <p:spPr bwMode="auto">
          <a:xfrm>
            <a:off x="4572000" y="1125538"/>
            <a:ext cx="0" cy="1727200"/>
          </a:xfrm>
          <a:prstGeom prst="line">
            <a:avLst/>
          </a:prstGeom>
          <a:noFill/>
          <a:ln w="38100">
            <a:solidFill>
              <a:schemeClr val="tx1"/>
            </a:solidFill>
            <a:round/>
            <a:headEnd/>
            <a:tailEnd/>
          </a:ln>
          <a:effectLst/>
        </p:spPr>
        <p:txBody>
          <a:bodyPr/>
          <a:lstStyle/>
          <a:p>
            <a:pPr>
              <a:defRPr/>
            </a:pPr>
            <a:endParaRPr lang="de-DE"/>
          </a:p>
        </p:txBody>
      </p:sp>
      <p:graphicFrame>
        <p:nvGraphicFramePr>
          <p:cNvPr id="1752163" name="Group 99"/>
          <p:cNvGraphicFramePr>
            <a:graphicFrameLocks noGrp="1"/>
          </p:cNvGraphicFramePr>
          <p:nvPr>
            <p:extLst>
              <p:ext uri="{D42A27DB-BD31-4B8C-83A1-F6EECF244321}">
                <p14:modId xmlns:p14="http://schemas.microsoft.com/office/powerpoint/2010/main" val="1889297705"/>
              </p:ext>
            </p:extLst>
          </p:nvPr>
        </p:nvGraphicFramePr>
        <p:xfrm>
          <a:off x="323850" y="3213100"/>
          <a:ext cx="8255000" cy="2209800"/>
        </p:xfrm>
        <a:graphic>
          <a:graphicData uri="http://schemas.openxmlformats.org/drawingml/2006/table">
            <a:tbl>
              <a:tblPr/>
              <a:tblGrid>
                <a:gridCol w="3008197">
                  <a:extLst>
                    <a:ext uri="{9D8B030D-6E8A-4147-A177-3AD203B41FA5}">
                      <a16:colId xmlns:a16="http://schemas.microsoft.com/office/drawing/2014/main" xmlns="" val="20000"/>
                    </a:ext>
                  </a:extLst>
                </a:gridCol>
                <a:gridCol w="208272">
                  <a:extLst>
                    <a:ext uri="{9D8B030D-6E8A-4147-A177-3AD203B41FA5}">
                      <a16:colId xmlns:a16="http://schemas.microsoft.com/office/drawing/2014/main" xmlns="" val="20001"/>
                    </a:ext>
                  </a:extLst>
                </a:gridCol>
                <a:gridCol w="1098508">
                  <a:extLst>
                    <a:ext uri="{9D8B030D-6E8A-4147-A177-3AD203B41FA5}">
                      <a16:colId xmlns:a16="http://schemas.microsoft.com/office/drawing/2014/main" xmlns="" val="20002"/>
                    </a:ext>
                  </a:extLst>
                </a:gridCol>
                <a:gridCol w="1111207">
                  <a:extLst>
                    <a:ext uri="{9D8B030D-6E8A-4147-A177-3AD203B41FA5}">
                      <a16:colId xmlns:a16="http://schemas.microsoft.com/office/drawing/2014/main" xmlns="" val="20003"/>
                    </a:ext>
                  </a:extLst>
                </a:gridCol>
                <a:gridCol w="1727133">
                  <a:extLst>
                    <a:ext uri="{9D8B030D-6E8A-4147-A177-3AD203B41FA5}">
                      <a16:colId xmlns:a16="http://schemas.microsoft.com/office/drawing/2014/main" xmlns="" val="20004"/>
                    </a:ext>
                  </a:extLst>
                </a:gridCol>
                <a:gridCol w="1101683">
                  <a:extLst>
                    <a:ext uri="{9D8B030D-6E8A-4147-A177-3AD203B41FA5}">
                      <a16:colId xmlns:a16="http://schemas.microsoft.com/office/drawing/2014/main" xmlns=""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dirty="0">
                          <a:ln>
                            <a:noFill/>
                          </a:ln>
                          <a:solidFill>
                            <a:schemeClr val="tx1"/>
                          </a:solidFill>
                          <a:effectLst/>
                          <a:latin typeface="Tahoma" pitchFamily="34" charset="0"/>
                        </a:rPr>
                        <a:t>Soll</a:t>
                      </a:r>
                    </a:p>
                  </a:txBody>
                  <a:tcPr marL="91436" marR="91436"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cs typeface="Times New Roman" pitchFamily="18" charset="0"/>
                      </a:endParaRPr>
                    </a:p>
                  </a:txBody>
                  <a:tcPr marL="91436" marR="91436"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marL="91436" marR="91436" horzOverflow="overflow">
                    <a:lnL>
                      <a:noFill/>
                    </a:lnL>
                    <a:lnR>
                      <a:noFill/>
                    </a:lnR>
                    <a:lnT cap="flat">
                      <a:noFill/>
                    </a:lnT>
                    <a:lnB>
                      <a:noFill/>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2200" b="0" i="0" u="none" strike="noStrike" cap="none" normalizeH="0" baseline="0">
                        <a:ln>
                          <a:noFill/>
                        </a:ln>
                        <a:solidFill>
                          <a:schemeClr val="tx1"/>
                        </a:solidFill>
                        <a:effectLst/>
                        <a:latin typeface="Tahoma" pitchFamily="34" charset="0"/>
                      </a:endParaRPr>
                    </a:p>
                  </a:txBody>
                  <a:tcPr marL="91436" marR="91436"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r>
                        <a:rPr kumimoji="0" lang="de-DE" sz="2200" b="0" i="0" u="none" strike="noStrike" cap="none" normalizeH="0" baseline="0">
                          <a:ln>
                            <a:noFill/>
                          </a:ln>
                          <a:solidFill>
                            <a:schemeClr val="tx1"/>
                          </a:solidFill>
                          <a:effectLst/>
                          <a:latin typeface="Tahoma" pitchFamily="34" charset="0"/>
                          <a:cs typeface="Times New Roman" pitchFamily="18" charset="0"/>
                        </a:rPr>
                        <a:t>Haben</a:t>
                      </a:r>
                    </a:p>
                  </a:txBody>
                  <a:tcPr marL="91436" marR="9143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a:t>
                      </a:r>
                    </a:p>
                  </a:txBody>
                  <a:tcPr marL="91436" marR="9143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cs typeface="Times New Roman" pitchFamily="18" charset="0"/>
                        </a:rPr>
                        <a:t>…</a:t>
                      </a:r>
                    </a:p>
                  </a:txBody>
                  <a:tcPr marL="91436" marR="9143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marL="91436" marR="9143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marL="91436" marR="9143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marL="91436" marR="9143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a:ln>
                          <a:noFill/>
                        </a:ln>
                        <a:solidFill>
                          <a:schemeClr val="tx1"/>
                        </a:solidFill>
                        <a:effectLst/>
                        <a:latin typeface="Tahoma" pitchFamily="34" charset="0"/>
                      </a:endParaRPr>
                    </a:p>
                  </a:txBody>
                  <a:tcPr marL="91436" marR="9143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a:ln>
                            <a:noFill/>
                          </a:ln>
                          <a:solidFill>
                            <a:schemeClr val="tx1"/>
                          </a:solidFill>
                          <a:effectLst/>
                          <a:latin typeface="Tahoma" pitchFamily="34" charset="0"/>
                        </a:rPr>
                        <a:t>Ausgleichsposten aus Darlehnsförderung</a:t>
                      </a:r>
                    </a:p>
                  </a:txBody>
                  <a:tcPr marL="91436" marR="91436"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marL="91436" marR="9143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de-DE" sz="1800" b="0" i="0" u="none" strike="noStrike" cap="none" normalizeH="0" baseline="0" dirty="0">
                          <a:ln>
                            <a:noFill/>
                          </a:ln>
                          <a:solidFill>
                            <a:schemeClr val="tx1"/>
                          </a:solidFill>
                          <a:effectLst/>
                          <a:latin typeface="Tahoma" pitchFamily="34" charset="0"/>
                        </a:rPr>
                        <a:t>70.000</a:t>
                      </a:r>
                    </a:p>
                  </a:txBody>
                  <a:tcPr marL="91436" marR="9143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marL="91436" marR="9143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cs typeface="Times New Roman" pitchFamily="18" charset="0"/>
                      </a:endParaRPr>
                    </a:p>
                  </a:txBody>
                  <a:tcPr marL="91436" marR="91436"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800" b="0" i="0" u="none" strike="noStrike" cap="none" normalizeH="0" baseline="0" dirty="0">
                        <a:ln>
                          <a:noFill/>
                        </a:ln>
                        <a:solidFill>
                          <a:schemeClr val="tx1"/>
                        </a:solidFill>
                        <a:effectLst/>
                        <a:latin typeface="Tahoma" pitchFamily="34" charset="0"/>
                      </a:endParaRPr>
                    </a:p>
                  </a:txBody>
                  <a:tcPr marL="91436" marR="9143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52139" name="Line 75"/>
          <p:cNvSpPr>
            <a:spLocks noChangeShapeType="1"/>
          </p:cNvSpPr>
          <p:nvPr/>
        </p:nvSpPr>
        <p:spPr bwMode="auto">
          <a:xfrm>
            <a:off x="323850" y="3646488"/>
            <a:ext cx="8208963" cy="0"/>
          </a:xfrm>
          <a:prstGeom prst="line">
            <a:avLst/>
          </a:prstGeom>
          <a:noFill/>
          <a:ln w="38100">
            <a:solidFill>
              <a:schemeClr val="tx1"/>
            </a:solidFill>
            <a:round/>
            <a:headEnd/>
            <a:tailEnd/>
          </a:ln>
          <a:effectLst/>
        </p:spPr>
        <p:txBody>
          <a:bodyPr/>
          <a:lstStyle/>
          <a:p>
            <a:pPr>
              <a:defRPr/>
            </a:pPr>
            <a:endParaRPr lang="de-DE"/>
          </a:p>
        </p:txBody>
      </p:sp>
      <p:sp>
        <p:nvSpPr>
          <p:cNvPr id="1752140" name="Line 76"/>
          <p:cNvSpPr>
            <a:spLocks noChangeShapeType="1"/>
          </p:cNvSpPr>
          <p:nvPr/>
        </p:nvSpPr>
        <p:spPr bwMode="auto">
          <a:xfrm>
            <a:off x="4572000" y="3646488"/>
            <a:ext cx="0" cy="1727200"/>
          </a:xfrm>
          <a:prstGeom prst="line">
            <a:avLst/>
          </a:prstGeom>
          <a:noFill/>
          <a:ln w="38100">
            <a:solidFill>
              <a:schemeClr val="tx1"/>
            </a:solidFill>
            <a:round/>
            <a:headEnd/>
            <a:tailEnd/>
          </a:ln>
          <a:effectLst/>
        </p:spPr>
        <p:txBody>
          <a:bodyPr/>
          <a:lstStyle/>
          <a:p>
            <a:pPr>
              <a:defRPr/>
            </a:pPr>
            <a:endParaRPr lang="de-DE"/>
          </a:p>
        </p:txBody>
      </p:sp>
      <p:sp>
        <p:nvSpPr>
          <p:cNvPr id="1752141" name="Rectangle 77"/>
          <p:cNvSpPr>
            <a:spLocks noChangeArrowheads="1"/>
          </p:cNvSpPr>
          <p:nvPr/>
        </p:nvSpPr>
        <p:spPr bwMode="auto">
          <a:xfrm>
            <a:off x="323850" y="3068638"/>
            <a:ext cx="8229600" cy="720725"/>
          </a:xfrm>
          <a:prstGeom prst="rect">
            <a:avLst/>
          </a:prstGeom>
          <a:noFill/>
          <a:ln w="9525">
            <a:noFill/>
            <a:miter lim="800000"/>
            <a:headEnd/>
            <a:tailEnd/>
          </a:ln>
          <a:effectLst/>
        </p:spPr>
        <p:txBody>
          <a:bodyPr anchor="ctr"/>
          <a:lstStyle/>
          <a:p>
            <a:pPr algn="ctr">
              <a:defRPr/>
            </a:pPr>
            <a:r>
              <a:rPr lang="de-DE" sz="2400" dirty="0"/>
              <a:t>Bilanz</a:t>
            </a:r>
            <a:r>
              <a:rPr lang="de-DE" dirty="0"/>
              <a:t> [€]</a:t>
            </a:r>
          </a:p>
        </p:txBody>
      </p:sp>
      <p:sp>
        <p:nvSpPr>
          <p:cNvPr id="3" name="Foliennummernplatzhalter 2">
            <a:extLst>
              <a:ext uri="{FF2B5EF4-FFF2-40B4-BE49-F238E27FC236}">
                <a16:creationId xmlns:a16="http://schemas.microsoft.com/office/drawing/2014/main" xmlns="" id="{DEDF9D6B-5028-4652-A896-012F8A8F3C19}"/>
              </a:ext>
            </a:extLst>
          </p:cNvPr>
          <p:cNvSpPr>
            <a:spLocks noGrp="1"/>
          </p:cNvSpPr>
          <p:nvPr>
            <p:ph type="sldNum" sz="quarter" idx="12"/>
          </p:nvPr>
        </p:nvSpPr>
        <p:spPr/>
        <p:txBody>
          <a:bodyPr/>
          <a:lstStyle/>
          <a:p>
            <a:fld id="{372817A5-82A8-4669-B4D0-C2D67780DFD0}" type="slidenum">
              <a:rPr lang="de-DE" smtClean="0"/>
              <a:t>61</a:t>
            </a:fld>
            <a:endParaRPr lang="de-DE"/>
          </a:p>
        </p:txBody>
      </p:sp>
    </p:spTree>
    <p:extLst>
      <p:ext uri="{BB962C8B-B14F-4D97-AF65-F5344CB8AC3E}">
        <p14:creationId xmlns:p14="http://schemas.microsoft.com/office/powerpoint/2010/main" val="2508975501"/>
      </p:ext>
    </p:extLst>
  </p:cSld>
  <p:clrMapOvr>
    <a:masterClrMapping/>
  </p:clrMapOvr>
  <mc:AlternateContent xmlns:mc="http://schemas.openxmlformats.org/markup-compatibility/2006" xmlns:p14="http://schemas.microsoft.com/office/powerpoint/2010/main">
    <mc:Choice Requires="p14">
      <p:transition spd="slow" p14:dur="2000" advTm="59503"/>
    </mc:Choice>
    <mc:Fallback xmlns="">
      <p:transition spd="slow" advTm="59503"/>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6162" name="Rectangle 2"/>
          <p:cNvSpPr>
            <a:spLocks noGrp="1" noChangeArrowheads="1"/>
          </p:cNvSpPr>
          <p:nvPr>
            <p:ph type="title"/>
          </p:nvPr>
        </p:nvSpPr>
        <p:spPr/>
        <p:txBody>
          <a:bodyPr>
            <a:normAutofit fontScale="90000"/>
          </a:bodyPr>
          <a:lstStyle/>
          <a:p>
            <a:pPr eaLnBrk="1" hangingPunct="1">
              <a:defRPr/>
            </a:pPr>
            <a:r>
              <a:rPr lang="de-DE" dirty="0"/>
              <a:t>Buchung nach Ende der Abschreibung</a:t>
            </a:r>
          </a:p>
        </p:txBody>
      </p:sp>
      <p:sp>
        <p:nvSpPr>
          <p:cNvPr id="1756163" name="Rectangle 3"/>
          <p:cNvSpPr>
            <a:spLocks noGrp="1" noChangeArrowheads="1"/>
          </p:cNvSpPr>
          <p:nvPr>
            <p:ph type="body" idx="1"/>
          </p:nvPr>
        </p:nvSpPr>
        <p:spPr/>
        <p:txBody>
          <a:bodyPr/>
          <a:lstStyle/>
          <a:p>
            <a:pPr eaLnBrk="1" hangingPunct="1">
              <a:defRPr/>
            </a:pPr>
            <a:r>
              <a:rPr lang="de-DE"/>
              <a:t>in diesem Fall: Abschreibungsperiode ist geringer als Tilgungsperiode</a:t>
            </a:r>
          </a:p>
          <a:p>
            <a:pPr lvl="1" eaLnBrk="1" hangingPunct="1">
              <a:defRPr/>
            </a:pPr>
            <a:r>
              <a:rPr lang="de-DE"/>
              <a:t>Bildung des Aktivpostens „Ausgleichsposten aus Darlehnsförderung“</a:t>
            </a:r>
          </a:p>
          <a:p>
            <a:pPr lvl="1" eaLnBrk="1" hangingPunct="1">
              <a:defRPr/>
            </a:pPr>
            <a:r>
              <a:rPr lang="de-DE"/>
              <a:t>Tilgung erfolgt noch nach Ende der Abschreibungen</a:t>
            </a:r>
          </a:p>
          <a:p>
            <a:pPr eaLnBrk="1" hangingPunct="1">
              <a:defRPr/>
            </a:pPr>
            <a:r>
              <a:rPr lang="de-DE"/>
              <a:t>Problem: Erträge aus Darlehnsförderung gehen ein, ohne entsprechende Kosten</a:t>
            </a:r>
          </a:p>
        </p:txBody>
      </p:sp>
      <p:sp>
        <p:nvSpPr>
          <p:cNvPr id="2" name="Foliennummernplatzhalter 1"/>
          <p:cNvSpPr>
            <a:spLocks noGrp="1"/>
          </p:cNvSpPr>
          <p:nvPr>
            <p:ph type="sldNum" sz="quarter" idx="12"/>
          </p:nvPr>
        </p:nvSpPr>
        <p:spPr/>
        <p:txBody>
          <a:bodyPr/>
          <a:lstStyle/>
          <a:p>
            <a:fld id="{372817A5-82A8-4669-B4D0-C2D67780DFD0}" type="slidenum">
              <a:rPr lang="de-DE" smtClean="0"/>
              <a:t>62</a:t>
            </a:fld>
            <a:endParaRPr lang="de-DE"/>
          </a:p>
        </p:txBody>
      </p:sp>
    </p:spTree>
    <p:extLst>
      <p:ext uri="{BB962C8B-B14F-4D97-AF65-F5344CB8AC3E}">
        <p14:creationId xmlns:p14="http://schemas.microsoft.com/office/powerpoint/2010/main" val="1206243777"/>
      </p:ext>
    </p:extLst>
  </p:cSld>
  <p:clrMapOvr>
    <a:masterClrMapping/>
  </p:clrMapOvr>
  <mc:AlternateContent xmlns:mc="http://schemas.openxmlformats.org/markup-compatibility/2006" xmlns:p14="http://schemas.microsoft.com/office/powerpoint/2010/main">
    <mc:Choice Requires="p14">
      <p:transition spd="slow" p14:dur="2000" advTm="64433"/>
    </mc:Choice>
    <mc:Fallback xmlns="">
      <p:transition spd="slow" advTm="64433"/>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7186" name="Rectangle 2"/>
          <p:cNvSpPr>
            <a:spLocks noGrp="1" noChangeArrowheads="1"/>
          </p:cNvSpPr>
          <p:nvPr>
            <p:ph type="title"/>
          </p:nvPr>
        </p:nvSpPr>
        <p:spPr/>
        <p:txBody>
          <a:bodyPr>
            <a:normAutofit fontScale="90000"/>
          </a:bodyPr>
          <a:lstStyle/>
          <a:p>
            <a:pPr eaLnBrk="1" hangingPunct="1">
              <a:defRPr/>
            </a:pPr>
            <a:r>
              <a:rPr lang="de-DE" dirty="0"/>
              <a:t>Nach Ende der Abschreibungsperiode</a:t>
            </a:r>
          </a:p>
        </p:txBody>
      </p:sp>
      <p:sp>
        <p:nvSpPr>
          <p:cNvPr id="1757187" name="Rectangle 3"/>
          <p:cNvSpPr>
            <a:spLocks noGrp="1" noChangeArrowheads="1"/>
          </p:cNvSpPr>
          <p:nvPr>
            <p:ph type="body" idx="1"/>
          </p:nvPr>
        </p:nvSpPr>
        <p:spPr>
          <a:xfrm>
            <a:off x="457200" y="1600200"/>
            <a:ext cx="8229600" cy="4925144"/>
          </a:xfrm>
        </p:spPr>
        <p:txBody>
          <a:bodyPr>
            <a:normAutofit fontScale="70000" lnSpcReduction="20000"/>
          </a:bodyPr>
          <a:lstStyle/>
          <a:p>
            <a:pPr eaLnBrk="1" hangingPunct="1">
              <a:lnSpc>
                <a:spcPct val="120000"/>
              </a:lnSpc>
              <a:defRPr/>
            </a:pPr>
            <a:r>
              <a:rPr lang="de-DE" dirty="0"/>
              <a:t>Buchung bei Tilgung</a:t>
            </a:r>
          </a:p>
          <a:p>
            <a:pPr lvl="1" eaLnBrk="1" hangingPunct="1">
              <a:lnSpc>
                <a:spcPct val="120000"/>
              </a:lnSpc>
              <a:defRPr/>
            </a:pPr>
            <a:r>
              <a:rPr lang="de-DE" dirty="0"/>
              <a:t>Verbindlichkeit gegenüber Kreditinstituten an Bank 20.000 Euro</a:t>
            </a:r>
          </a:p>
          <a:p>
            <a:pPr eaLnBrk="1" hangingPunct="1">
              <a:lnSpc>
                <a:spcPct val="120000"/>
              </a:lnSpc>
              <a:defRPr/>
            </a:pPr>
            <a:r>
              <a:rPr lang="de-DE" dirty="0"/>
              <a:t>Buchung bei Zinszahlung </a:t>
            </a:r>
          </a:p>
          <a:p>
            <a:pPr lvl="1" eaLnBrk="1" hangingPunct="1">
              <a:lnSpc>
                <a:spcPct val="120000"/>
              </a:lnSpc>
              <a:defRPr/>
            </a:pPr>
            <a:r>
              <a:rPr lang="de-DE" dirty="0"/>
              <a:t>Zinsaufwand (GuV-Konto) an Bank 1.000 Euro</a:t>
            </a:r>
          </a:p>
          <a:p>
            <a:pPr eaLnBrk="1" hangingPunct="1">
              <a:lnSpc>
                <a:spcPct val="120000"/>
              </a:lnSpc>
              <a:defRPr/>
            </a:pPr>
            <a:r>
              <a:rPr lang="de-DE" dirty="0"/>
              <a:t>Buchung bei Überweisung der Förderung</a:t>
            </a:r>
          </a:p>
          <a:p>
            <a:pPr lvl="1" eaLnBrk="1" hangingPunct="1">
              <a:lnSpc>
                <a:spcPct val="120000"/>
              </a:lnSpc>
              <a:defRPr/>
            </a:pPr>
            <a:r>
              <a:rPr lang="de-DE" dirty="0"/>
              <a:t>Bank an Erträge aus Darlehnsförderung (GuV-Konto) 21.000 Euro</a:t>
            </a:r>
          </a:p>
          <a:p>
            <a:pPr eaLnBrk="1" hangingPunct="1">
              <a:lnSpc>
                <a:spcPct val="120000"/>
              </a:lnSpc>
              <a:defRPr/>
            </a:pPr>
            <a:r>
              <a:rPr lang="de-DE" dirty="0"/>
              <a:t>Abschreibungsbuchung entfällt</a:t>
            </a:r>
          </a:p>
          <a:p>
            <a:pPr eaLnBrk="1" hangingPunct="1">
              <a:lnSpc>
                <a:spcPct val="120000"/>
              </a:lnSpc>
              <a:defRPr/>
            </a:pPr>
            <a:r>
              <a:rPr lang="de-DE" dirty="0"/>
              <a:t>Neutralität:</a:t>
            </a:r>
          </a:p>
          <a:p>
            <a:pPr lvl="1" eaLnBrk="1" hangingPunct="1">
              <a:lnSpc>
                <a:spcPct val="120000"/>
              </a:lnSpc>
              <a:defRPr/>
            </a:pPr>
            <a:r>
              <a:rPr lang="de-DE" dirty="0"/>
              <a:t>Erträge: 21.000</a:t>
            </a:r>
          </a:p>
          <a:p>
            <a:pPr lvl="1" eaLnBrk="1" hangingPunct="1">
              <a:lnSpc>
                <a:spcPct val="120000"/>
              </a:lnSpc>
              <a:defRPr/>
            </a:pPr>
            <a:r>
              <a:rPr lang="de-DE" dirty="0"/>
              <a:t>Aufwendungen: 1.000</a:t>
            </a:r>
          </a:p>
          <a:p>
            <a:pPr lvl="1" eaLnBrk="1" hangingPunct="1">
              <a:lnSpc>
                <a:spcPct val="120000"/>
              </a:lnSpc>
              <a:defRPr/>
            </a:pPr>
            <a:r>
              <a:rPr lang="de-DE" dirty="0"/>
              <a:t>Folge: Aufwendungen durch die Auflösung von Ausgleichsposten aus Darlehnsförderung</a:t>
            </a:r>
          </a:p>
          <a:p>
            <a:pPr lvl="2" eaLnBrk="1" hangingPunct="1">
              <a:lnSpc>
                <a:spcPct val="120000"/>
              </a:lnSpc>
              <a:defRPr/>
            </a:pPr>
            <a:r>
              <a:rPr lang="de-DE" dirty="0"/>
              <a:t>d.h. Ausgleichsposten wird bis zum Ende der Tilgungszeit aufgelöst</a:t>
            </a:r>
          </a:p>
        </p:txBody>
      </p:sp>
      <p:sp>
        <p:nvSpPr>
          <p:cNvPr id="2" name="Foliennummernplatzhalter 1"/>
          <p:cNvSpPr>
            <a:spLocks noGrp="1"/>
          </p:cNvSpPr>
          <p:nvPr>
            <p:ph type="sldNum" sz="quarter" idx="12"/>
          </p:nvPr>
        </p:nvSpPr>
        <p:spPr/>
        <p:txBody>
          <a:bodyPr/>
          <a:lstStyle/>
          <a:p>
            <a:fld id="{372817A5-82A8-4669-B4D0-C2D67780DFD0}" type="slidenum">
              <a:rPr lang="de-DE" smtClean="0"/>
              <a:t>63</a:t>
            </a:fld>
            <a:endParaRPr lang="de-DE"/>
          </a:p>
        </p:txBody>
      </p:sp>
    </p:spTree>
    <p:extLst>
      <p:ext uri="{BB962C8B-B14F-4D97-AF65-F5344CB8AC3E}">
        <p14:creationId xmlns:p14="http://schemas.microsoft.com/office/powerpoint/2010/main" val="3896063655"/>
      </p:ext>
    </p:extLst>
  </p:cSld>
  <p:clrMapOvr>
    <a:masterClrMapping/>
  </p:clrMapOvr>
  <mc:AlternateContent xmlns:mc="http://schemas.openxmlformats.org/markup-compatibility/2006" xmlns:p14="http://schemas.microsoft.com/office/powerpoint/2010/main">
    <mc:Choice Requires="p14">
      <p:transition spd="slow" p14:dur="2000" advTm="83451"/>
    </mc:Choice>
    <mc:Fallback xmlns="">
      <p:transition spd="slow" advTm="83451"/>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7730" name="Rectangle 2"/>
          <p:cNvSpPr>
            <a:spLocks noGrp="1" noChangeArrowheads="1"/>
          </p:cNvSpPr>
          <p:nvPr>
            <p:ph type="title"/>
          </p:nvPr>
        </p:nvSpPr>
        <p:spPr/>
        <p:txBody>
          <a:bodyPr/>
          <a:lstStyle/>
          <a:p>
            <a:pPr eaLnBrk="1" hangingPunct="1">
              <a:defRPr/>
            </a:pPr>
            <a:r>
              <a:rPr lang="de-DE" dirty="0"/>
              <a:t>Ausgleichsposten</a:t>
            </a:r>
          </a:p>
        </p:txBody>
      </p:sp>
      <p:sp>
        <p:nvSpPr>
          <p:cNvPr id="1737731" name="Rectangle 3"/>
          <p:cNvSpPr>
            <a:spLocks noGrp="1" noChangeArrowheads="1"/>
          </p:cNvSpPr>
          <p:nvPr>
            <p:ph type="body" idx="1"/>
          </p:nvPr>
        </p:nvSpPr>
        <p:spPr/>
        <p:txBody>
          <a:bodyPr/>
          <a:lstStyle/>
          <a:p>
            <a:pPr eaLnBrk="1" hangingPunct="1">
              <a:defRPr/>
            </a:pPr>
            <a:r>
              <a:rPr lang="de-DE"/>
              <a:t>Hinweis: es kann auch ein Ausgleichsposten aus Darlehnsförderung auf der Passivseite entstehen, wenn</a:t>
            </a:r>
          </a:p>
          <a:p>
            <a:pPr lvl="1" eaLnBrk="1" hangingPunct="1">
              <a:defRPr/>
            </a:pPr>
            <a:r>
              <a:rPr lang="de-DE"/>
              <a:t>Tilgung &gt; Abschreibung</a:t>
            </a:r>
          </a:p>
          <a:p>
            <a:pPr lvl="2" eaLnBrk="1" hangingPunct="1">
              <a:defRPr/>
            </a:pPr>
            <a:r>
              <a:rPr lang="de-DE"/>
              <a:t>i.e. Abschreibungszeitraum &gt; Darlehnsdauer</a:t>
            </a:r>
          </a:p>
        </p:txBody>
      </p:sp>
      <p:sp>
        <p:nvSpPr>
          <p:cNvPr id="2" name="Foliennummernplatzhalter 1"/>
          <p:cNvSpPr>
            <a:spLocks noGrp="1"/>
          </p:cNvSpPr>
          <p:nvPr>
            <p:ph type="sldNum" sz="quarter" idx="12"/>
          </p:nvPr>
        </p:nvSpPr>
        <p:spPr/>
        <p:txBody>
          <a:bodyPr/>
          <a:lstStyle/>
          <a:p>
            <a:fld id="{372817A5-82A8-4669-B4D0-C2D67780DFD0}" type="slidenum">
              <a:rPr lang="de-DE" smtClean="0"/>
              <a:t>64</a:t>
            </a:fld>
            <a:endParaRPr lang="de-DE"/>
          </a:p>
        </p:txBody>
      </p:sp>
    </p:spTree>
    <p:extLst>
      <p:ext uri="{BB962C8B-B14F-4D97-AF65-F5344CB8AC3E}">
        <p14:creationId xmlns:p14="http://schemas.microsoft.com/office/powerpoint/2010/main" val="1449456084"/>
      </p:ext>
    </p:extLst>
  </p:cSld>
  <p:clrMapOvr>
    <a:masterClrMapping/>
  </p:clrMapOvr>
  <mc:AlternateContent xmlns:mc="http://schemas.openxmlformats.org/markup-compatibility/2006" xmlns:p14="http://schemas.microsoft.com/office/powerpoint/2010/main">
    <mc:Choice Requires="p14">
      <p:transition spd="slow" p14:dur="2000" advTm="26216"/>
    </mc:Choice>
    <mc:Fallback xmlns="">
      <p:transition spd="slow" advTm="26216"/>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4914" name="Rectangle 2"/>
          <p:cNvSpPr>
            <a:spLocks noGrp="1" noChangeArrowheads="1"/>
          </p:cNvSpPr>
          <p:nvPr>
            <p:ph type="title"/>
          </p:nvPr>
        </p:nvSpPr>
        <p:spPr>
          <a:xfrm>
            <a:off x="468313" y="0"/>
            <a:ext cx="8229600" cy="908050"/>
          </a:xfrm>
        </p:spPr>
        <p:txBody>
          <a:bodyPr/>
          <a:lstStyle/>
          <a:p>
            <a:pPr eaLnBrk="1" hangingPunct="1">
              <a:defRPr/>
            </a:pPr>
            <a:r>
              <a:rPr lang="de-DE"/>
              <a:t>Gliederung</a:t>
            </a:r>
          </a:p>
        </p:txBody>
      </p:sp>
      <p:sp>
        <p:nvSpPr>
          <p:cNvPr id="1574915" name="Rectangle 3"/>
          <p:cNvSpPr>
            <a:spLocks noGrp="1" noChangeArrowheads="1"/>
          </p:cNvSpPr>
          <p:nvPr>
            <p:ph type="body" idx="1"/>
          </p:nvPr>
        </p:nvSpPr>
        <p:spPr>
          <a:xfrm>
            <a:off x="457200" y="908050"/>
            <a:ext cx="8686800" cy="5949950"/>
          </a:xfrm>
        </p:spPr>
        <p:txBody>
          <a:bodyPr>
            <a:normAutofit lnSpcReduction="10000"/>
          </a:bodyPr>
          <a:lstStyle/>
          <a:p>
            <a:pPr eaLnBrk="1" hangingPunct="1">
              <a:lnSpc>
                <a:spcPct val="90000"/>
              </a:lnSpc>
              <a:buFontTx/>
              <a:buNone/>
              <a:defRPr/>
            </a:pPr>
            <a:r>
              <a:rPr lang="de-DE" sz="2800" dirty="0"/>
              <a:t>1 </a:t>
            </a:r>
            <a:r>
              <a:rPr lang="de-DE" dirty="0"/>
              <a:t>Informationswirtschaft</a:t>
            </a:r>
          </a:p>
          <a:p>
            <a:pPr eaLnBrk="1" hangingPunct="1">
              <a:lnSpc>
                <a:spcPct val="90000"/>
              </a:lnSpc>
              <a:buFontTx/>
              <a:buAutoNum type="arabicPlain" startAt="2"/>
              <a:defRPr/>
            </a:pPr>
            <a:r>
              <a:rPr lang="de-DE" b="1" dirty="0"/>
              <a:t>Jahresabschluss</a:t>
            </a:r>
          </a:p>
          <a:p>
            <a:pPr lvl="1" eaLnBrk="1" hangingPunct="1">
              <a:lnSpc>
                <a:spcPct val="90000"/>
              </a:lnSpc>
              <a:buFontTx/>
              <a:buNone/>
              <a:defRPr/>
            </a:pPr>
            <a:r>
              <a:rPr lang="de-DE" dirty="0"/>
              <a:t>2.1 Grundlagen</a:t>
            </a:r>
          </a:p>
          <a:p>
            <a:pPr lvl="1" eaLnBrk="1" hangingPunct="1">
              <a:lnSpc>
                <a:spcPct val="90000"/>
              </a:lnSpc>
              <a:buFontTx/>
              <a:buNone/>
              <a:defRPr/>
            </a:pPr>
            <a:r>
              <a:rPr lang="de-DE" dirty="0"/>
              <a:t>	2.1.1 Bilanztheorie</a:t>
            </a:r>
          </a:p>
          <a:p>
            <a:pPr lvl="1" eaLnBrk="1" hangingPunct="1">
              <a:lnSpc>
                <a:spcPct val="90000"/>
              </a:lnSpc>
              <a:buFontTx/>
              <a:buNone/>
              <a:defRPr/>
            </a:pPr>
            <a:r>
              <a:rPr lang="de-DE" dirty="0"/>
              <a:t>	2.1.2 Jahresabschluss nach HGB</a:t>
            </a:r>
          </a:p>
          <a:p>
            <a:pPr lvl="1" eaLnBrk="1" hangingPunct="1">
              <a:lnSpc>
                <a:spcPct val="90000"/>
              </a:lnSpc>
              <a:buFontTx/>
              <a:buNone/>
              <a:defRPr/>
            </a:pPr>
            <a:r>
              <a:rPr lang="de-DE" dirty="0"/>
              <a:t>	2.1.3 Internationale Standards</a:t>
            </a:r>
          </a:p>
          <a:p>
            <a:pPr lvl="1" eaLnBrk="1" hangingPunct="1">
              <a:lnSpc>
                <a:spcPct val="90000"/>
              </a:lnSpc>
              <a:buFontTx/>
              <a:buNone/>
              <a:defRPr/>
            </a:pPr>
            <a:r>
              <a:rPr lang="de-DE" b="1" dirty="0"/>
              <a:t>2.2 Jahresabschluss des Krankenhauses</a:t>
            </a:r>
          </a:p>
          <a:p>
            <a:pPr lvl="1" eaLnBrk="1" hangingPunct="1">
              <a:lnSpc>
                <a:spcPct val="90000"/>
              </a:lnSpc>
              <a:buFontTx/>
              <a:buNone/>
              <a:defRPr/>
            </a:pPr>
            <a:r>
              <a:rPr lang="de-DE" dirty="0"/>
              <a:t>	2.2.1 Krankenhausbuchführungsverordnung</a:t>
            </a:r>
          </a:p>
          <a:p>
            <a:pPr lvl="1" eaLnBrk="1" hangingPunct="1">
              <a:lnSpc>
                <a:spcPct val="90000"/>
              </a:lnSpc>
              <a:buFontTx/>
              <a:buNone/>
              <a:defRPr/>
            </a:pPr>
            <a:r>
              <a:rPr lang="de-DE" dirty="0"/>
              <a:t>	2.2.2 Abgrenzungsverordnung</a:t>
            </a:r>
          </a:p>
          <a:p>
            <a:pPr lvl="1" eaLnBrk="1" hangingPunct="1">
              <a:lnSpc>
                <a:spcPct val="90000"/>
              </a:lnSpc>
              <a:buFontTx/>
              <a:buNone/>
              <a:defRPr/>
            </a:pPr>
            <a:r>
              <a:rPr lang="de-DE" dirty="0"/>
              <a:t>	</a:t>
            </a:r>
            <a:r>
              <a:rPr lang="de-DE" b="1" dirty="0"/>
              <a:t>2.2.3 Sonderposten</a:t>
            </a:r>
          </a:p>
          <a:p>
            <a:pPr lvl="1" eaLnBrk="1" hangingPunct="1">
              <a:lnSpc>
                <a:spcPct val="90000"/>
              </a:lnSpc>
              <a:buFontTx/>
              <a:buNone/>
              <a:defRPr/>
            </a:pPr>
            <a:r>
              <a:rPr lang="de-DE" dirty="0"/>
              <a:t>2.3 Bilanzanalyse</a:t>
            </a:r>
          </a:p>
          <a:p>
            <a:pPr eaLnBrk="1" hangingPunct="1">
              <a:lnSpc>
                <a:spcPct val="90000"/>
              </a:lnSpc>
              <a:buFontTx/>
              <a:buNone/>
              <a:defRPr/>
            </a:pPr>
            <a:r>
              <a:rPr lang="de-DE" dirty="0"/>
              <a:t>3 	Controlling</a:t>
            </a:r>
          </a:p>
          <a:p>
            <a:pPr eaLnBrk="1" hangingPunct="1">
              <a:lnSpc>
                <a:spcPct val="90000"/>
              </a:lnSpc>
              <a:buFontTx/>
              <a:buNone/>
              <a:defRPr/>
            </a:pPr>
            <a:r>
              <a:rPr lang="de-DE" dirty="0"/>
              <a:t>4 	Betriebsgenetik</a:t>
            </a:r>
          </a:p>
        </p:txBody>
      </p:sp>
      <p:sp>
        <p:nvSpPr>
          <p:cNvPr id="2" name="Foliennummernplatzhalter 1"/>
          <p:cNvSpPr>
            <a:spLocks noGrp="1"/>
          </p:cNvSpPr>
          <p:nvPr>
            <p:ph type="sldNum" sz="quarter" idx="12"/>
          </p:nvPr>
        </p:nvSpPr>
        <p:spPr/>
        <p:txBody>
          <a:bodyPr/>
          <a:lstStyle/>
          <a:p>
            <a:fld id="{372817A5-82A8-4669-B4D0-C2D67780DFD0}" type="slidenum">
              <a:rPr lang="de-DE" smtClean="0"/>
              <a:t>65</a:t>
            </a:fld>
            <a:endParaRPr lang="de-DE"/>
          </a:p>
        </p:txBody>
      </p:sp>
    </p:spTree>
    <p:extLst>
      <p:ext uri="{BB962C8B-B14F-4D97-AF65-F5344CB8AC3E}">
        <p14:creationId xmlns:p14="http://schemas.microsoft.com/office/powerpoint/2010/main" val="4065789587"/>
      </p:ext>
    </p:extLst>
  </p:cSld>
  <p:clrMapOvr>
    <a:masterClrMapping/>
  </p:clrMapOvr>
  <mc:AlternateContent xmlns:mc="http://schemas.openxmlformats.org/markup-compatibility/2006" xmlns:p14="http://schemas.microsoft.com/office/powerpoint/2010/main">
    <mc:Choice Requires="p14">
      <p:transition spd="slow" p14:dur="2000" advTm="81960"/>
    </mc:Choice>
    <mc:Fallback xmlns="">
      <p:transition spd="slow" advTm="8196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2914" name="Rectangle 2"/>
          <p:cNvSpPr>
            <a:spLocks noGrp="1" noChangeArrowheads="1"/>
          </p:cNvSpPr>
          <p:nvPr>
            <p:ph type="title"/>
          </p:nvPr>
        </p:nvSpPr>
        <p:spPr/>
        <p:txBody>
          <a:bodyPr/>
          <a:lstStyle/>
          <a:p>
            <a:pPr eaLnBrk="1" hangingPunct="1">
              <a:defRPr/>
            </a:pPr>
            <a:r>
              <a:rPr lang="de-DE"/>
              <a:t>GuV - Betriebsaufwendungen</a:t>
            </a:r>
          </a:p>
        </p:txBody>
      </p:sp>
      <p:graphicFrame>
        <p:nvGraphicFramePr>
          <p:cNvPr id="1702967" name="Group 55"/>
          <p:cNvGraphicFramePr>
            <a:graphicFrameLocks noGrp="1"/>
          </p:cNvGraphicFramePr>
          <p:nvPr>
            <p:ph idx="1"/>
          </p:nvPr>
        </p:nvGraphicFramePr>
        <p:xfrm>
          <a:off x="457200" y="1905000"/>
          <a:ext cx="8229600" cy="4843464"/>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50171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9.Personalaufwand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005972">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       a) Löhne und Gehälter (KGr. 60, 64)</a:t>
                      </a:r>
                    </a:p>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       b) soziale Abgaben und Aufwendungen für Altersversorgung und für Unterstützung (KGr. 61–63),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0171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10.Materialaufwand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05972">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       a) Aufwendungen für Roh-, Hilfs- und Betriebsstoffe (KUGr. 650; KGr. 66 ohne Kto. 6601, 6609, 6616 und 6618; KGr. 67; KUGr. 680; KGr. 71)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005020">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cs typeface="Times New Roman" pitchFamily="18" charset="0"/>
                        </a:rPr>
                        <a:t>       b) Aufwendungen für bezogene Leistungen</a:t>
                      </a:r>
                    </a:p>
                    <a:p>
                      <a:pPr marL="609600" marR="0" lvl="0" indent="-60960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           (KUGr. 651; Kto. 6601, 6609, 6616 und 6618; KUGr. 681) </a:t>
                      </a:r>
                      <a:endParaRPr kumimoji="0" lang="de-DE" sz="20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823068">
                <a:tc>
                  <a:txBody>
                    <a:bodyPr/>
                    <a:lstStyle/>
                    <a:p>
                      <a:pPr marL="609600" marR="0" lvl="0" indent="-60960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a:ln>
                            <a:noFill/>
                          </a:ln>
                          <a:solidFill>
                            <a:schemeClr val="tx1"/>
                          </a:solidFill>
                          <a:effectLst/>
                          <a:latin typeface="Times New Roman" pitchFamily="18" charset="0"/>
                          <a:ea typeface="Times New Roman" pitchFamily="18" charset="0"/>
                          <a:cs typeface="Arial" charset="0"/>
                        </a:rPr>
                        <a:t> Betriebserträge – Betriebsaufwendungen = Zwischenergebnis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3" name="Foliennummernplatzhalter 2">
            <a:extLst>
              <a:ext uri="{FF2B5EF4-FFF2-40B4-BE49-F238E27FC236}">
                <a16:creationId xmlns:a16="http://schemas.microsoft.com/office/drawing/2014/main" xmlns="" id="{03321C6A-5303-4CDB-82A6-E846D9E1EDE8}"/>
              </a:ext>
            </a:extLst>
          </p:cNvPr>
          <p:cNvSpPr>
            <a:spLocks noGrp="1"/>
          </p:cNvSpPr>
          <p:nvPr>
            <p:ph type="sldNum" sz="quarter" idx="12"/>
          </p:nvPr>
        </p:nvSpPr>
        <p:spPr/>
        <p:txBody>
          <a:bodyPr/>
          <a:lstStyle/>
          <a:p>
            <a:fld id="{372817A5-82A8-4669-B4D0-C2D67780DFD0}" type="slidenum">
              <a:rPr lang="de-DE" smtClean="0"/>
              <a:t>7</a:t>
            </a:fld>
            <a:endParaRPr lang="de-DE"/>
          </a:p>
        </p:txBody>
      </p:sp>
    </p:spTree>
    <p:extLst>
      <p:ext uri="{BB962C8B-B14F-4D97-AF65-F5344CB8AC3E}">
        <p14:creationId xmlns:p14="http://schemas.microsoft.com/office/powerpoint/2010/main" val="2281769968"/>
      </p:ext>
    </p:extLst>
  </p:cSld>
  <p:clrMapOvr>
    <a:masterClrMapping/>
  </p:clrMapOvr>
  <mc:AlternateContent xmlns:mc="http://schemas.openxmlformats.org/markup-compatibility/2006" xmlns:p14="http://schemas.microsoft.com/office/powerpoint/2010/main">
    <mc:Choice Requires="p14">
      <p:transition spd="slow" p14:dur="2000" advTm="6238"/>
    </mc:Choice>
    <mc:Fallback xmlns="">
      <p:transition spd="slow" advTm="623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04074" name="Group 138"/>
          <p:cNvGraphicFramePr>
            <a:graphicFrameLocks noGrp="1"/>
          </p:cNvGraphicFramePr>
          <p:nvPr>
            <p:ph idx="1"/>
          </p:nvPr>
        </p:nvGraphicFramePr>
        <p:xfrm>
          <a:off x="323850" y="188913"/>
          <a:ext cx="8229600" cy="8163154"/>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64005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ea typeface="Times New Roman" pitchFamily="18" charset="0"/>
                          <a:cs typeface="Arial" charset="0"/>
                        </a:rPr>
                        <a:t>11.Erträge aus Zuwendungen zur Finanzierung von Investitionen (KGr. 46; KUGr. 470, 471), davon Fördermittel nach dem KHG (KGr. 46)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64005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a:ln>
                            <a:noFill/>
                          </a:ln>
                          <a:solidFill>
                            <a:srgbClr val="000000"/>
                          </a:solidFill>
                          <a:effectLst/>
                          <a:latin typeface="Times New Roman" pitchFamily="18" charset="0"/>
                          <a:ea typeface="Times New Roman" pitchFamily="18" charset="0"/>
                          <a:cs typeface="Arial" charset="0"/>
                        </a:rPr>
                        <a:t>12.Erträge aus der Einstellung von Ausgleichsposten aus Darlehensförderung und für Eigenmittelförderung (</a:t>
                      </a:r>
                      <a:r>
                        <a:rPr kumimoji="0" lang="de-DE" sz="1800" b="0" i="0" u="none" strike="noStrike" cap="none" normalizeH="0" baseline="0" dirty="0" err="1">
                          <a:ln>
                            <a:noFill/>
                          </a:ln>
                          <a:solidFill>
                            <a:srgbClr val="000000"/>
                          </a:solidFill>
                          <a:effectLst/>
                          <a:latin typeface="Times New Roman" pitchFamily="18" charset="0"/>
                          <a:ea typeface="Times New Roman" pitchFamily="18" charset="0"/>
                          <a:cs typeface="Arial" charset="0"/>
                        </a:rPr>
                        <a:t>KGr</a:t>
                      </a:r>
                      <a:r>
                        <a:rPr kumimoji="0" lang="de-DE" sz="1800" b="0" i="0" u="none" strike="noStrike" cap="none" normalizeH="0" baseline="0" dirty="0">
                          <a:ln>
                            <a:noFill/>
                          </a:ln>
                          <a:solidFill>
                            <a:srgbClr val="000000"/>
                          </a:solidFill>
                          <a:effectLst/>
                          <a:latin typeface="Times New Roman" pitchFamily="18" charset="0"/>
                          <a:ea typeface="Times New Roman" pitchFamily="18" charset="0"/>
                          <a:cs typeface="Arial" charset="0"/>
                        </a:rPr>
                        <a:t>. 48)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r h="914364">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ea typeface="Times New Roman" pitchFamily="18" charset="0"/>
                          <a:cs typeface="Arial" charset="0"/>
                        </a:rPr>
                        <a:t>13.Erträge aus der Auflösung von Sonderposten/Verbindlichkeiten nach dem KHG und auf Grund sonstiger Zuwendungen zur Finanzierung des Anlagevermögens (KUGr. 490–491)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2"/>
                  </a:ext>
                </a:extLst>
              </a:tr>
              <a:tr h="64005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ea typeface="Times New Roman" pitchFamily="18" charset="0"/>
                          <a:cs typeface="Arial" charset="0"/>
                        </a:rPr>
                        <a:t>14.Erträge aus der Auflösung des Ausgleichspostens für Darlehensförderung (KUGr. 492)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3"/>
                  </a:ext>
                </a:extLst>
              </a:tr>
              <a:tr h="914364">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ea typeface="Times New Roman" pitchFamily="18" charset="0"/>
                          <a:cs typeface="Arial" charset="0"/>
                        </a:rPr>
                        <a:t>15.Aufwendungen aus der Zuführung zu Sonderposten/Verbindlichkeiten nach dem KHG und auf Grund sonstiger Zuwendungen zur Finanzierung des Anlagevermögens (KUGr. 752, 754, 755)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4"/>
                  </a:ext>
                </a:extLst>
              </a:tr>
              <a:tr h="64005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ea typeface="Times New Roman" pitchFamily="18" charset="0"/>
                          <a:cs typeface="Arial" charset="0"/>
                        </a:rPr>
                        <a:t>16.Aufwendungen aus der Zuführung zu Ausgleichsposten aus Darlehensförderung (KUGr. 753)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5"/>
                  </a:ext>
                </a:extLst>
              </a:tr>
              <a:tr h="64005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ea typeface="Times New Roman" pitchFamily="18" charset="0"/>
                          <a:cs typeface="Arial" charset="0"/>
                        </a:rPr>
                        <a:t>17.Aufwendungen für die nach dem KHG geförderte Nutzung von Anlagegegenständen (KGr. 77)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6"/>
                  </a:ext>
                </a:extLst>
              </a:tr>
              <a:tr h="64005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rgbClr val="000000"/>
                          </a:solidFill>
                          <a:effectLst/>
                          <a:latin typeface="Times New Roman" pitchFamily="18" charset="0"/>
                          <a:ea typeface="Times New Roman" pitchFamily="18" charset="0"/>
                          <a:cs typeface="Arial" charset="0"/>
                        </a:rPr>
                        <a:t>18.Aufwendungen für nach dem KHG geförderte, nicht aktivierungsfähige Maßnahmen (KUGr. 721)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7"/>
                  </a:ext>
                </a:extLst>
              </a:tr>
              <a:tr h="64005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a:ln>
                            <a:noFill/>
                          </a:ln>
                          <a:solidFill>
                            <a:srgbClr val="000000"/>
                          </a:solidFill>
                          <a:effectLst/>
                          <a:latin typeface="Times New Roman" pitchFamily="18" charset="0"/>
                          <a:ea typeface="Times New Roman" pitchFamily="18" charset="0"/>
                          <a:cs typeface="Arial" charset="0"/>
                        </a:rPr>
                        <a:t>19.Aufwendungen aus der Auflösung der Ausgleichsposten aus Darlehensförderung und für Eigenmittelförderung (</a:t>
                      </a:r>
                      <a:r>
                        <a:rPr kumimoji="0" lang="de-DE" sz="1800" b="0" i="0" u="none" strike="noStrike" cap="none" normalizeH="0" baseline="0" dirty="0" err="1">
                          <a:ln>
                            <a:noFill/>
                          </a:ln>
                          <a:solidFill>
                            <a:srgbClr val="000000"/>
                          </a:solidFill>
                          <a:effectLst/>
                          <a:latin typeface="Times New Roman" pitchFamily="18" charset="0"/>
                          <a:ea typeface="Times New Roman" pitchFamily="18" charset="0"/>
                          <a:cs typeface="Arial" charset="0"/>
                        </a:rPr>
                        <a:t>KUGr</a:t>
                      </a:r>
                      <a:r>
                        <a:rPr kumimoji="0" lang="de-DE" sz="1800" b="0" i="0" u="none" strike="noStrike" cap="none" normalizeH="0" baseline="0" dirty="0">
                          <a:ln>
                            <a:noFill/>
                          </a:ln>
                          <a:solidFill>
                            <a:srgbClr val="000000"/>
                          </a:solidFill>
                          <a:effectLst/>
                          <a:latin typeface="Times New Roman" pitchFamily="18" charset="0"/>
                          <a:ea typeface="Times New Roman" pitchFamily="18" charset="0"/>
                          <a:cs typeface="Arial" charset="0"/>
                        </a:rPr>
                        <a:t>. 750, 751)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8"/>
                  </a:ext>
                </a:extLst>
              </a:tr>
              <a:tr h="36574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a:ln>
                          <a:noFill/>
                        </a:ln>
                        <a:solidFill>
                          <a:schemeClr val="tx1"/>
                        </a:solidFill>
                        <a:effectLst/>
                        <a:latin typeface="Times New Roman" pitchFamily="18" charset="0"/>
                      </a:endParaRPr>
                    </a:p>
                  </a:txBody>
                  <a:tcPr marT="45718" marB="45718" horzOverflow="overflow">
                    <a:lnL cap="flat">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9"/>
                  </a:ext>
                </a:extLst>
              </a:tr>
              <a:tr h="37463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a:ln>
                          <a:noFill/>
                        </a:ln>
                        <a:solidFill>
                          <a:schemeClr val="tx1"/>
                        </a:solidFill>
                        <a:effectLst/>
                        <a:latin typeface="Times New Roman" pitchFamily="18" charset="0"/>
                      </a:endParaRPr>
                    </a:p>
                  </a:txBody>
                  <a:tcPr marT="45718" marB="45718"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xmlns="" val="10010"/>
                  </a:ext>
                </a:extLst>
              </a:tr>
              <a:tr h="365746">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a:ln>
                          <a:noFill/>
                        </a:ln>
                        <a:solidFill>
                          <a:schemeClr val="tx1"/>
                        </a:solidFill>
                        <a:effectLst/>
                        <a:latin typeface="Times New Roman" pitchFamily="18" charset="0"/>
                      </a:endParaRPr>
                    </a:p>
                  </a:txBody>
                  <a:tcPr marT="45718" marB="45718"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xmlns="" val="10011"/>
                  </a:ext>
                </a:extLst>
              </a:tr>
              <a:tr h="374635">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a:ln>
                          <a:noFill/>
                        </a:ln>
                        <a:solidFill>
                          <a:schemeClr val="tx1"/>
                        </a:solidFill>
                        <a:effectLst/>
                        <a:latin typeface="Times New Roman" pitchFamily="18" charset="0"/>
                      </a:endParaRPr>
                    </a:p>
                  </a:txBody>
                  <a:tcPr marT="45718" marB="45718"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xmlns="" val="10012"/>
                  </a:ext>
                </a:extLst>
              </a:tr>
              <a:tr h="373048">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Times New Roman" pitchFamily="18" charset="0"/>
                      </a:endParaRPr>
                    </a:p>
                  </a:txBody>
                  <a:tcPr marT="45718" marB="45718"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13"/>
                  </a:ext>
                </a:extLst>
              </a:tr>
            </a:tbl>
          </a:graphicData>
        </a:graphic>
      </p:graphicFrame>
      <p:sp>
        <p:nvSpPr>
          <p:cNvPr id="3" name="Foliennummernplatzhalter 2">
            <a:extLst>
              <a:ext uri="{FF2B5EF4-FFF2-40B4-BE49-F238E27FC236}">
                <a16:creationId xmlns:a16="http://schemas.microsoft.com/office/drawing/2014/main" xmlns="" id="{AB5BEA96-3B59-439B-801C-17BC6E500C21}"/>
              </a:ext>
            </a:extLst>
          </p:cNvPr>
          <p:cNvSpPr>
            <a:spLocks noGrp="1"/>
          </p:cNvSpPr>
          <p:nvPr>
            <p:ph type="sldNum" sz="quarter" idx="12"/>
          </p:nvPr>
        </p:nvSpPr>
        <p:spPr/>
        <p:txBody>
          <a:bodyPr/>
          <a:lstStyle/>
          <a:p>
            <a:fld id="{372817A5-82A8-4669-B4D0-C2D67780DFD0}" type="slidenum">
              <a:rPr lang="de-DE" smtClean="0"/>
              <a:t>8</a:t>
            </a:fld>
            <a:endParaRPr lang="de-DE"/>
          </a:p>
        </p:txBody>
      </p:sp>
    </p:spTree>
    <p:extLst>
      <p:ext uri="{BB962C8B-B14F-4D97-AF65-F5344CB8AC3E}">
        <p14:creationId xmlns:p14="http://schemas.microsoft.com/office/powerpoint/2010/main" val="130264724"/>
      </p:ext>
    </p:extLst>
  </p:cSld>
  <p:clrMapOvr>
    <a:masterClrMapping/>
  </p:clrMapOvr>
  <mc:AlternateContent xmlns:mc="http://schemas.openxmlformats.org/markup-compatibility/2006" xmlns:p14="http://schemas.microsoft.com/office/powerpoint/2010/main">
    <mc:Choice Requires="p14">
      <p:transition spd="slow" p14:dur="2000" advTm="44137"/>
    </mc:Choice>
    <mc:Fallback xmlns="">
      <p:transition spd="slow" advTm="4413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4993" name="Rectangle 33"/>
          <p:cNvSpPr>
            <a:spLocks noGrp="1" noChangeArrowheads="1"/>
          </p:cNvSpPr>
          <p:nvPr>
            <p:ph type="title"/>
          </p:nvPr>
        </p:nvSpPr>
        <p:spPr/>
        <p:txBody>
          <a:bodyPr/>
          <a:lstStyle/>
          <a:p>
            <a:pPr eaLnBrk="1" hangingPunct="1">
              <a:defRPr/>
            </a:pPr>
            <a:r>
              <a:rPr lang="de-DE"/>
              <a:t>Zwischenergebnis</a:t>
            </a:r>
          </a:p>
        </p:txBody>
      </p:sp>
      <p:graphicFrame>
        <p:nvGraphicFramePr>
          <p:cNvPr id="1705004" name="Group 44"/>
          <p:cNvGraphicFramePr>
            <a:graphicFrameLocks noGrp="1"/>
          </p:cNvGraphicFramePr>
          <p:nvPr>
            <p:ph idx="1"/>
          </p:nvPr>
        </p:nvGraphicFramePr>
        <p:xfrm>
          <a:off x="457200" y="1905000"/>
          <a:ext cx="8229600" cy="4114801"/>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73501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20.Abschreibungen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174749">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a)auf immaterielle Vermögensgegenstände des Anlagevermögens und Sachanlagen sowie auf aktivierte Aufwendungen für die Ingangsetzung und Erweiterung des Geschäftsbetriebes (KUGr. 760, 761)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501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b)auf Vermögensgegenstände des Umlaufvermögens, soweit diese die im Krankenhaus üblichen Abschreibungen überschreiten (KUGr. 765)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501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21.sonstige betriebliche Aufwendungen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35013">
                <a:tc>
                  <a:txBody>
                    <a:bodyPr/>
                    <a:lstStyle/>
                    <a:p>
                      <a:pPr marL="609600" marR="0" lvl="0" indent="-60960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rPr>
                        <a:t>Zwischenergebnis </a:t>
                      </a:r>
                      <a:r>
                        <a:rPr kumimoji="0" lang="de-DE" sz="2000" b="0" i="0" u="none" strike="noStrike" cap="none" normalizeH="0" baseline="30000">
                          <a:ln>
                            <a:noFill/>
                          </a:ln>
                          <a:solidFill>
                            <a:schemeClr val="tx1"/>
                          </a:solidFill>
                          <a:effectLst/>
                          <a:latin typeface="Times New Roman" pitchFamily="18" charset="0"/>
                          <a:ea typeface="Times New Roman" pitchFamily="18" charset="0"/>
                          <a:cs typeface="Arial" charset="0"/>
                        </a:rPr>
                        <a:t> </a:t>
                      </a:r>
                      <a:endParaRPr kumimoji="0" lang="de-DE"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3" name="Foliennummernplatzhalter 2">
            <a:extLst>
              <a:ext uri="{FF2B5EF4-FFF2-40B4-BE49-F238E27FC236}">
                <a16:creationId xmlns:a16="http://schemas.microsoft.com/office/drawing/2014/main" xmlns="" id="{6CE41C92-7EB0-463C-9AFF-BE067366ED68}"/>
              </a:ext>
            </a:extLst>
          </p:cNvPr>
          <p:cNvSpPr>
            <a:spLocks noGrp="1"/>
          </p:cNvSpPr>
          <p:nvPr>
            <p:ph type="sldNum" sz="quarter" idx="12"/>
          </p:nvPr>
        </p:nvSpPr>
        <p:spPr/>
        <p:txBody>
          <a:bodyPr/>
          <a:lstStyle/>
          <a:p>
            <a:fld id="{372817A5-82A8-4669-B4D0-C2D67780DFD0}" type="slidenum">
              <a:rPr lang="de-DE" smtClean="0"/>
              <a:t>9</a:t>
            </a:fld>
            <a:endParaRPr lang="de-DE"/>
          </a:p>
        </p:txBody>
      </p:sp>
    </p:spTree>
    <p:extLst>
      <p:ext uri="{BB962C8B-B14F-4D97-AF65-F5344CB8AC3E}">
        <p14:creationId xmlns:p14="http://schemas.microsoft.com/office/powerpoint/2010/main" val="3028386504"/>
      </p:ext>
    </p:extLst>
  </p:cSld>
  <p:clrMapOvr>
    <a:masterClrMapping/>
  </p:clrMapOvr>
  <mc:AlternateContent xmlns:mc="http://schemas.openxmlformats.org/markup-compatibility/2006" xmlns:p14="http://schemas.microsoft.com/office/powerpoint/2010/main">
    <mc:Choice Requires="p14">
      <p:transition spd="slow" p14:dur="2000" advTm="13368"/>
    </mc:Choice>
    <mc:Fallback xmlns="">
      <p:transition spd="slow" advTm="13368"/>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2650</Words>
  <Application>Microsoft Office PowerPoint</Application>
  <PresentationFormat>Bildschirmpräsentation (4:3)</PresentationFormat>
  <Paragraphs>651</Paragraphs>
  <Slides>65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65</vt:i4>
      </vt:variant>
    </vt:vector>
  </HeadingPairs>
  <TitlesOfParts>
    <vt:vector size="71" baseType="lpstr">
      <vt:lpstr>Arial</vt:lpstr>
      <vt:lpstr>Calibri</vt:lpstr>
      <vt:lpstr>Courier New</vt:lpstr>
      <vt:lpstr>Tahoma</vt:lpstr>
      <vt:lpstr>Times New Roman</vt:lpstr>
      <vt:lpstr>Larissa</vt:lpstr>
      <vt:lpstr>GESUNDHEITSMANAGEMENT IV Teil 2-3   Prof. Dr. Steffen Fleßa Lst. für Allgemeine Betriebswirtschaftslehre und Gesundheitsmanagement Universität Greifswald </vt:lpstr>
      <vt:lpstr>Gliederung</vt:lpstr>
      <vt:lpstr>2.2.3 Sonderposten</vt:lpstr>
      <vt:lpstr>Aktivseite</vt:lpstr>
      <vt:lpstr>Passivseite</vt:lpstr>
      <vt:lpstr>GuV - Betriebserträge</vt:lpstr>
      <vt:lpstr>GuV - Betriebsaufwendungen</vt:lpstr>
      <vt:lpstr>PowerPoint-Präsentation</vt:lpstr>
      <vt:lpstr>Zwischenergebnis</vt:lpstr>
      <vt:lpstr>Jahresüberschuss</vt:lpstr>
      <vt:lpstr>Erklärungsbedürftige Posten der Bilanz und GuV</vt:lpstr>
      <vt:lpstr>Erlöse</vt:lpstr>
      <vt:lpstr>Unfertige/Fertige Waren </vt:lpstr>
      <vt:lpstr>Unfertige Erzeugnisse: Beispiel</vt:lpstr>
      <vt:lpstr>Unfertige Erzeugnisse: Pflegesätze</vt:lpstr>
      <vt:lpstr>Unfertige Erzeugnisse: Fallpauschalen</vt:lpstr>
      <vt:lpstr>Unfertige Erzeugnisse: Fallpauschalen</vt:lpstr>
      <vt:lpstr>Unfertige Erzeugnisse: G-DRG-System</vt:lpstr>
      <vt:lpstr>Unfertige Erzeugnisse: aG-DRG-System</vt:lpstr>
      <vt:lpstr>Beispiel</vt:lpstr>
      <vt:lpstr>Investitionsförderung nach dem Krankenhausfinanzierungsgesetz </vt:lpstr>
      <vt:lpstr>Eingang des Bewilligungsbescheides</vt:lpstr>
      <vt:lpstr>Eingang des Bewilligungsbescheides</vt:lpstr>
      <vt:lpstr>Eingang des Bewilligungsbescheides</vt:lpstr>
      <vt:lpstr>PowerPoint-Präsentation</vt:lpstr>
      <vt:lpstr>PowerPoint-Präsentation</vt:lpstr>
      <vt:lpstr>PowerPoint-Präsentation</vt:lpstr>
      <vt:lpstr>PowerPoint-Präsentation</vt:lpstr>
      <vt:lpstr>Abschluss auf GuV </vt:lpstr>
      <vt:lpstr>Eingang der Fördermittel</vt:lpstr>
      <vt:lpstr>Eingang der Fördermittel</vt:lpstr>
      <vt:lpstr>PowerPoint-Präsentation</vt:lpstr>
      <vt:lpstr>Erwerb des Anlagevermögens </vt:lpstr>
      <vt:lpstr>Erwerb des Anlagevermögens</vt:lpstr>
      <vt:lpstr>PowerPoint-Präsentation</vt:lpstr>
      <vt:lpstr>PowerPoint-Präsentation</vt:lpstr>
      <vt:lpstr>PowerPoint-Präsentation</vt:lpstr>
      <vt:lpstr>PowerPoint-Präsentation</vt:lpstr>
      <vt:lpstr>Sonderposten </vt:lpstr>
      <vt:lpstr>Abschreibungen </vt:lpstr>
      <vt:lpstr>Buchungen </vt:lpstr>
      <vt:lpstr>PowerPoint-Präsentation</vt:lpstr>
      <vt:lpstr>PowerPoint-Präsentation</vt:lpstr>
      <vt:lpstr>PowerPoint-Präsentation</vt:lpstr>
      <vt:lpstr>PowerPoint-Präsentation</vt:lpstr>
      <vt:lpstr>PowerPoint-Präsentation</vt:lpstr>
      <vt:lpstr>Budgetierung</vt:lpstr>
      <vt:lpstr>Budgetierung</vt:lpstr>
      <vt:lpstr>Ausgleichsposten nach dem KHG </vt:lpstr>
      <vt:lpstr>Ausgleichsposten nach dem KHG </vt:lpstr>
      <vt:lpstr>Ausgleichsposten für Eigenmittelförderung</vt:lpstr>
      <vt:lpstr>Ausgleichsposten für Eigenmittelförderung</vt:lpstr>
      <vt:lpstr>Grundstücke (…) mit Betriebsbauten [€]</vt:lpstr>
      <vt:lpstr>Ausgleichsposten f.Eigenm.f. [€]</vt:lpstr>
      <vt:lpstr>Bilanz zum 31.12.06 [€]</vt:lpstr>
      <vt:lpstr>Zustand am Ende der Abschreibungsperiode</vt:lpstr>
      <vt:lpstr>Ausgleichsposten für Eigenmittelförderung in Ostdeutschland </vt:lpstr>
      <vt:lpstr>Ausgleichsposten aus Darlehnsförderung</vt:lpstr>
      <vt:lpstr>Verbuchung</vt:lpstr>
      <vt:lpstr>Verbuchung</vt:lpstr>
      <vt:lpstr>GuV [€]</vt:lpstr>
      <vt:lpstr>Buchung nach Ende der Abschreibung</vt:lpstr>
      <vt:lpstr>Nach Ende der Abschreibungsperiode</vt:lpstr>
      <vt:lpstr>Ausgleichsposten</vt:lpstr>
      <vt:lpstr>Gliederung</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Steffen</dc:creator>
  <cp:lastModifiedBy>Steffen Flessa</cp:lastModifiedBy>
  <cp:revision>28</cp:revision>
  <dcterms:created xsi:type="dcterms:W3CDTF">2011-01-31T09:00:51Z</dcterms:created>
  <dcterms:modified xsi:type="dcterms:W3CDTF">2024-01-30T15:00:49Z</dcterms:modified>
</cp:coreProperties>
</file>