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7"/>
  </p:notesMasterIdLst>
  <p:sldIdLst>
    <p:sldId id="257" r:id="rId2"/>
    <p:sldId id="259" r:id="rId3"/>
    <p:sldId id="347" r:id="rId4"/>
    <p:sldId id="348" r:id="rId5"/>
    <p:sldId id="349" r:id="rId6"/>
    <p:sldId id="350" r:id="rId7"/>
    <p:sldId id="351" r:id="rId8"/>
    <p:sldId id="352" r:id="rId9"/>
    <p:sldId id="353" r:id="rId10"/>
    <p:sldId id="354" r:id="rId11"/>
    <p:sldId id="355" r:id="rId12"/>
    <p:sldId id="356" r:id="rId13"/>
    <p:sldId id="357" r:id="rId14"/>
    <p:sldId id="414" r:id="rId15"/>
    <p:sldId id="358" r:id="rId16"/>
    <p:sldId id="359" r:id="rId17"/>
    <p:sldId id="360" r:id="rId18"/>
    <p:sldId id="361" r:id="rId19"/>
    <p:sldId id="412" r:id="rId20"/>
    <p:sldId id="413" r:id="rId21"/>
    <p:sldId id="362" r:id="rId22"/>
    <p:sldId id="363" r:id="rId23"/>
    <p:sldId id="364" r:id="rId24"/>
    <p:sldId id="365" r:id="rId25"/>
    <p:sldId id="366" r:id="rId26"/>
    <p:sldId id="367" r:id="rId27"/>
    <p:sldId id="368" r:id="rId28"/>
    <p:sldId id="369" r:id="rId29"/>
    <p:sldId id="370" r:id="rId30"/>
    <p:sldId id="371" r:id="rId31"/>
    <p:sldId id="372" r:id="rId32"/>
    <p:sldId id="373" r:id="rId33"/>
    <p:sldId id="374" r:id="rId34"/>
    <p:sldId id="375" r:id="rId35"/>
    <p:sldId id="376" r:id="rId36"/>
    <p:sldId id="377" r:id="rId37"/>
    <p:sldId id="378" r:id="rId38"/>
    <p:sldId id="379" r:id="rId39"/>
    <p:sldId id="380" r:id="rId40"/>
    <p:sldId id="381" r:id="rId41"/>
    <p:sldId id="382" r:id="rId42"/>
    <p:sldId id="383" r:id="rId43"/>
    <p:sldId id="384" r:id="rId44"/>
    <p:sldId id="385" r:id="rId45"/>
    <p:sldId id="386" r:id="rId46"/>
    <p:sldId id="387" r:id="rId47"/>
    <p:sldId id="388" r:id="rId48"/>
    <p:sldId id="411" r:id="rId49"/>
    <p:sldId id="389" r:id="rId50"/>
    <p:sldId id="390" r:id="rId51"/>
    <p:sldId id="391" r:id="rId52"/>
    <p:sldId id="392" r:id="rId53"/>
    <p:sldId id="393" r:id="rId54"/>
    <p:sldId id="394" r:id="rId55"/>
    <p:sldId id="395" r:id="rId56"/>
    <p:sldId id="396" r:id="rId57"/>
    <p:sldId id="410" r:id="rId58"/>
    <p:sldId id="397" r:id="rId59"/>
    <p:sldId id="398" r:id="rId60"/>
    <p:sldId id="399" r:id="rId61"/>
    <p:sldId id="400" r:id="rId62"/>
    <p:sldId id="401" r:id="rId63"/>
    <p:sldId id="402" r:id="rId64"/>
    <p:sldId id="403" r:id="rId65"/>
    <p:sldId id="409" r:id="rId66"/>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0" d="100"/>
          <a:sy n="90" d="100"/>
        </p:scale>
        <p:origin x="1162"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36C63D-EDDA-45AD-A1C6-39AEDE27A0B0}" type="datetimeFigureOut">
              <a:rPr lang="de-DE" smtClean="0"/>
              <a:t>30.01.2024</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7601B8-6B0C-4BB1-B3EF-93BDAD05B6D4}" type="slidenum">
              <a:rPr lang="de-DE" smtClean="0"/>
              <a:t>‹Nr.›</a:t>
            </a:fld>
            <a:endParaRPr lang="de-DE"/>
          </a:p>
        </p:txBody>
      </p:sp>
    </p:spTree>
    <p:extLst>
      <p:ext uri="{BB962C8B-B14F-4D97-AF65-F5344CB8AC3E}">
        <p14:creationId xmlns:p14="http://schemas.microsoft.com/office/powerpoint/2010/main" val="27325460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CC7601B8-6B0C-4BB1-B3EF-93BDAD05B6D4}" type="slidenum">
              <a:rPr lang="de-DE" smtClean="0"/>
              <a:t>1</a:t>
            </a:fld>
            <a:endParaRPr lang="de-DE"/>
          </a:p>
        </p:txBody>
      </p:sp>
    </p:spTree>
    <p:extLst>
      <p:ext uri="{BB962C8B-B14F-4D97-AF65-F5344CB8AC3E}">
        <p14:creationId xmlns:p14="http://schemas.microsoft.com/office/powerpoint/2010/main" val="850951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72817A5-82A8-4669-B4D0-C2D67780DFD0}" type="slidenum">
              <a:rPr lang="de-DE" smtClean="0"/>
              <a:t>‹Nr.›</a:t>
            </a:fld>
            <a:endParaRPr lang="de-DE"/>
          </a:p>
        </p:txBody>
      </p:sp>
    </p:spTree>
    <p:extLst>
      <p:ext uri="{BB962C8B-B14F-4D97-AF65-F5344CB8AC3E}">
        <p14:creationId xmlns:p14="http://schemas.microsoft.com/office/powerpoint/2010/main" val="1209677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72817A5-82A8-4669-B4D0-C2D67780DFD0}" type="slidenum">
              <a:rPr lang="de-DE" smtClean="0"/>
              <a:t>‹Nr.›</a:t>
            </a:fld>
            <a:endParaRPr lang="de-DE"/>
          </a:p>
        </p:txBody>
      </p:sp>
    </p:spTree>
    <p:extLst>
      <p:ext uri="{BB962C8B-B14F-4D97-AF65-F5344CB8AC3E}">
        <p14:creationId xmlns:p14="http://schemas.microsoft.com/office/powerpoint/2010/main" val="3180311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72817A5-82A8-4669-B4D0-C2D67780DFD0}" type="slidenum">
              <a:rPr lang="de-DE" smtClean="0"/>
              <a:t>‹Nr.›</a:t>
            </a:fld>
            <a:endParaRPr lang="de-DE"/>
          </a:p>
        </p:txBody>
      </p:sp>
    </p:spTree>
    <p:extLst>
      <p:ext uri="{BB962C8B-B14F-4D97-AF65-F5344CB8AC3E}">
        <p14:creationId xmlns:p14="http://schemas.microsoft.com/office/powerpoint/2010/main" val="37676878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92100"/>
            <a:ext cx="8229600" cy="1384300"/>
          </a:xfrm>
        </p:spPr>
        <p:txBody>
          <a:bodyPr/>
          <a:lstStyle/>
          <a:p>
            <a:r>
              <a:rPr lang="de-DE"/>
              <a:t>Titelmasterformat durch Klicken bearbeiten</a:t>
            </a:r>
          </a:p>
        </p:txBody>
      </p:sp>
      <p:sp>
        <p:nvSpPr>
          <p:cNvPr id="3" name="Tabellenplatzhalter 2"/>
          <p:cNvSpPr>
            <a:spLocks noGrp="1"/>
          </p:cNvSpPr>
          <p:nvPr>
            <p:ph type="tbl" idx="1"/>
          </p:nvPr>
        </p:nvSpPr>
        <p:spPr>
          <a:xfrm>
            <a:off x="457200" y="1905000"/>
            <a:ext cx="8229600" cy="4114800"/>
          </a:xfrm>
        </p:spPr>
        <p:txBody>
          <a:bodyPr/>
          <a:lstStyle/>
          <a:p>
            <a:pPr lvl="0"/>
            <a:endParaRPr lang="de-DE" noProof="0"/>
          </a:p>
        </p:txBody>
      </p:sp>
      <p:sp>
        <p:nvSpPr>
          <p:cNvPr id="4" name="Rectangle 8"/>
          <p:cNvSpPr>
            <a:spLocks noGrp="1" noChangeArrowheads="1"/>
          </p:cNvSpPr>
          <p:nvPr>
            <p:ph type="ftr" sz="quarter" idx="10"/>
          </p:nvPr>
        </p:nvSpPr>
        <p:spPr>
          <a:ln/>
        </p:spPr>
        <p:txBody>
          <a:bodyPr/>
          <a:lstStyle>
            <a:lvl1pPr>
              <a:defRPr/>
            </a:lvl1pPr>
          </a:lstStyle>
          <a:p>
            <a:pPr>
              <a:defRPr/>
            </a:pPr>
            <a:endParaRPr lang="de-DE"/>
          </a:p>
        </p:txBody>
      </p:sp>
      <p:sp>
        <p:nvSpPr>
          <p:cNvPr id="5" name="Foliennummernplatzhalter 5">
            <a:extLst>
              <a:ext uri="{FF2B5EF4-FFF2-40B4-BE49-F238E27FC236}">
                <a16:creationId xmlns:a16="http://schemas.microsoft.com/office/drawing/2014/main" xmlns="" id="{3BC01961-5182-46C2-B3F8-043C0FBB0D40}"/>
              </a:ext>
            </a:extLst>
          </p:cNvPr>
          <p:cNvSpPr>
            <a:spLocks noGrp="1"/>
          </p:cNvSpPr>
          <p:nvPr>
            <p:ph type="sldNum" sz="quarter" idx="12"/>
          </p:nvPr>
        </p:nvSpPr>
        <p:spPr>
          <a:xfrm>
            <a:off x="6553200" y="6356350"/>
            <a:ext cx="2133600" cy="365125"/>
          </a:xfrm>
        </p:spPr>
        <p:txBody>
          <a:bodyPr/>
          <a:lstStyle/>
          <a:p>
            <a:fld id="{372817A5-82A8-4669-B4D0-C2D67780DFD0}" type="slidenum">
              <a:rPr lang="de-DE" smtClean="0"/>
              <a:t>‹Nr.›</a:t>
            </a:fld>
            <a:endParaRPr lang="de-DE"/>
          </a:p>
        </p:txBody>
      </p:sp>
    </p:spTree>
    <p:extLst>
      <p:ext uri="{BB962C8B-B14F-4D97-AF65-F5344CB8AC3E}">
        <p14:creationId xmlns:p14="http://schemas.microsoft.com/office/powerpoint/2010/main" val="389464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72817A5-82A8-4669-B4D0-C2D67780DFD0}" type="slidenum">
              <a:rPr lang="de-DE" smtClean="0"/>
              <a:t>‹Nr.›</a:t>
            </a:fld>
            <a:endParaRPr lang="de-DE"/>
          </a:p>
        </p:txBody>
      </p:sp>
    </p:spTree>
    <p:extLst>
      <p:ext uri="{BB962C8B-B14F-4D97-AF65-F5344CB8AC3E}">
        <p14:creationId xmlns:p14="http://schemas.microsoft.com/office/powerpoint/2010/main" val="3286070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72817A5-82A8-4669-B4D0-C2D67780DFD0}" type="slidenum">
              <a:rPr lang="de-DE" smtClean="0"/>
              <a:t>‹Nr.›</a:t>
            </a:fld>
            <a:endParaRPr lang="de-DE"/>
          </a:p>
        </p:txBody>
      </p:sp>
    </p:spTree>
    <p:extLst>
      <p:ext uri="{BB962C8B-B14F-4D97-AF65-F5344CB8AC3E}">
        <p14:creationId xmlns:p14="http://schemas.microsoft.com/office/powerpoint/2010/main" val="1995124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72817A5-82A8-4669-B4D0-C2D67780DFD0}" type="slidenum">
              <a:rPr lang="de-DE" smtClean="0"/>
              <a:t>‹Nr.›</a:t>
            </a:fld>
            <a:endParaRPr lang="de-DE"/>
          </a:p>
        </p:txBody>
      </p:sp>
    </p:spTree>
    <p:extLst>
      <p:ext uri="{BB962C8B-B14F-4D97-AF65-F5344CB8AC3E}">
        <p14:creationId xmlns:p14="http://schemas.microsoft.com/office/powerpoint/2010/main" val="16623090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372817A5-82A8-4669-B4D0-C2D67780DFD0}" type="slidenum">
              <a:rPr lang="de-DE" smtClean="0"/>
              <a:t>‹Nr.›</a:t>
            </a:fld>
            <a:endParaRPr lang="de-DE"/>
          </a:p>
        </p:txBody>
      </p:sp>
    </p:spTree>
    <p:extLst>
      <p:ext uri="{BB962C8B-B14F-4D97-AF65-F5344CB8AC3E}">
        <p14:creationId xmlns:p14="http://schemas.microsoft.com/office/powerpoint/2010/main" val="1033299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372817A5-82A8-4669-B4D0-C2D67780DFD0}" type="slidenum">
              <a:rPr lang="de-DE" smtClean="0"/>
              <a:t>‹Nr.›</a:t>
            </a:fld>
            <a:endParaRPr lang="de-DE"/>
          </a:p>
        </p:txBody>
      </p:sp>
    </p:spTree>
    <p:extLst>
      <p:ext uri="{BB962C8B-B14F-4D97-AF65-F5344CB8AC3E}">
        <p14:creationId xmlns:p14="http://schemas.microsoft.com/office/powerpoint/2010/main" val="2060655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372817A5-82A8-4669-B4D0-C2D67780DFD0}" type="slidenum">
              <a:rPr lang="de-DE" smtClean="0"/>
              <a:t>‹Nr.›</a:t>
            </a:fld>
            <a:endParaRPr lang="de-DE"/>
          </a:p>
        </p:txBody>
      </p:sp>
    </p:spTree>
    <p:extLst>
      <p:ext uri="{BB962C8B-B14F-4D97-AF65-F5344CB8AC3E}">
        <p14:creationId xmlns:p14="http://schemas.microsoft.com/office/powerpoint/2010/main" val="1061689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72817A5-82A8-4669-B4D0-C2D67780DFD0}" type="slidenum">
              <a:rPr lang="de-DE" smtClean="0"/>
              <a:t>‹Nr.›</a:t>
            </a:fld>
            <a:endParaRPr lang="de-DE"/>
          </a:p>
        </p:txBody>
      </p:sp>
    </p:spTree>
    <p:extLst>
      <p:ext uri="{BB962C8B-B14F-4D97-AF65-F5344CB8AC3E}">
        <p14:creationId xmlns:p14="http://schemas.microsoft.com/office/powerpoint/2010/main" val="1035853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72817A5-82A8-4669-B4D0-C2D67780DFD0}" type="slidenum">
              <a:rPr lang="de-DE" smtClean="0"/>
              <a:t>‹Nr.›</a:t>
            </a:fld>
            <a:endParaRPr lang="de-DE"/>
          </a:p>
        </p:txBody>
      </p:sp>
    </p:spTree>
    <p:extLst>
      <p:ext uri="{BB962C8B-B14F-4D97-AF65-F5344CB8AC3E}">
        <p14:creationId xmlns:p14="http://schemas.microsoft.com/office/powerpoint/2010/main" val="1238378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2817A5-82A8-4669-B4D0-C2D67780DFD0}" type="slidenum">
              <a:rPr lang="de-DE" smtClean="0"/>
              <a:t>‹Nr.›</a:t>
            </a:fld>
            <a:endParaRPr lang="de-DE"/>
          </a:p>
        </p:txBody>
      </p:sp>
    </p:spTree>
    <p:extLst>
      <p:ext uri="{BB962C8B-B14F-4D97-AF65-F5344CB8AC3E}">
        <p14:creationId xmlns:p14="http://schemas.microsoft.com/office/powerpoint/2010/main" val="34203861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ChangeArrowheads="1"/>
          </p:cNvSpPr>
          <p:nvPr>
            <p:ph type="ctrTitle"/>
          </p:nvPr>
        </p:nvSpPr>
        <p:spPr>
          <a:xfrm>
            <a:off x="0" y="692150"/>
            <a:ext cx="9144000" cy="5113338"/>
          </a:xfrm>
        </p:spPr>
        <p:txBody>
          <a:bodyPr/>
          <a:lstStyle/>
          <a:p>
            <a:pPr eaLnBrk="1" hangingPunct="1">
              <a:defRPr/>
            </a:pPr>
            <a:r>
              <a:rPr lang="de-DE" sz="4000" b="1" dirty="0">
                <a:cs typeface="Times New Roman" pitchFamily="18" charset="0"/>
              </a:rPr>
              <a:t>GESUNDHEITSMANAGEMENT IV</a:t>
            </a:r>
            <a:br>
              <a:rPr lang="de-DE" sz="4000" b="1" dirty="0">
                <a:cs typeface="Times New Roman" pitchFamily="18" charset="0"/>
              </a:rPr>
            </a:br>
            <a:r>
              <a:rPr lang="de-DE" sz="4000" b="1" dirty="0">
                <a:cs typeface="Times New Roman" pitchFamily="18" charset="0"/>
              </a:rPr>
              <a:t>Teil 2-3</a:t>
            </a:r>
            <a:br>
              <a:rPr lang="de-DE" sz="4000" b="1" dirty="0">
                <a:cs typeface="Times New Roman" pitchFamily="18" charset="0"/>
              </a:rPr>
            </a:br>
            <a:r>
              <a:rPr lang="de-DE" sz="4000" b="1" dirty="0">
                <a:cs typeface="Times New Roman" pitchFamily="18" charset="0"/>
              </a:rPr>
              <a:t/>
            </a:r>
            <a:br>
              <a:rPr lang="de-DE" sz="4000" b="1" dirty="0">
                <a:cs typeface="Times New Roman" pitchFamily="18" charset="0"/>
              </a:rPr>
            </a:br>
            <a:r>
              <a:rPr lang="de-DE" sz="4000" b="1" dirty="0">
                <a:cs typeface="Times New Roman" pitchFamily="18" charset="0"/>
              </a:rPr>
              <a:t/>
            </a:r>
            <a:br>
              <a:rPr lang="de-DE" sz="4000" b="1" dirty="0">
                <a:cs typeface="Times New Roman" pitchFamily="18" charset="0"/>
              </a:rPr>
            </a:br>
            <a:r>
              <a:rPr lang="de-DE" sz="2400" b="1" dirty="0">
                <a:cs typeface="Times New Roman" pitchFamily="18" charset="0"/>
              </a:rPr>
              <a:t>Prof. Dr. Steffen Fleßa</a:t>
            </a:r>
            <a:br>
              <a:rPr lang="de-DE" sz="2400" b="1" dirty="0">
                <a:cs typeface="Times New Roman" pitchFamily="18" charset="0"/>
              </a:rPr>
            </a:br>
            <a:r>
              <a:rPr lang="de-DE" sz="2400" b="1" dirty="0" err="1">
                <a:cs typeface="Times New Roman" pitchFamily="18" charset="0"/>
              </a:rPr>
              <a:t>Lst</a:t>
            </a:r>
            <a:r>
              <a:rPr lang="de-DE" sz="2400" b="1" dirty="0">
                <a:cs typeface="Times New Roman" pitchFamily="18" charset="0"/>
              </a:rPr>
              <a:t>. für Allgemeine Betriebswirtschaftslehre und Gesundheitsmanagement</a:t>
            </a:r>
            <a:br>
              <a:rPr lang="de-DE" sz="2400" b="1" dirty="0">
                <a:cs typeface="Times New Roman" pitchFamily="18" charset="0"/>
              </a:rPr>
            </a:br>
            <a:r>
              <a:rPr lang="de-DE" sz="2400" b="1" dirty="0">
                <a:cs typeface="Times New Roman" pitchFamily="18" charset="0"/>
              </a:rPr>
              <a:t>Universität Greifswald</a:t>
            </a:r>
            <a:r>
              <a:rPr lang="de-DE" sz="4000" b="1" dirty="0">
                <a:cs typeface="Times New Roman" pitchFamily="18" charset="0"/>
              </a:rPr>
              <a:t/>
            </a:r>
            <a:br>
              <a:rPr lang="de-DE" sz="4000" b="1" dirty="0">
                <a:cs typeface="Times New Roman" pitchFamily="18" charset="0"/>
              </a:rPr>
            </a:br>
            <a:endParaRPr lang="de-DE" sz="4000" dirty="0"/>
          </a:p>
        </p:txBody>
      </p:sp>
      <p:sp>
        <p:nvSpPr>
          <p:cNvPr id="2" name="Foliennummernplatzhalter 1"/>
          <p:cNvSpPr>
            <a:spLocks noGrp="1"/>
          </p:cNvSpPr>
          <p:nvPr>
            <p:ph type="sldNum" sz="quarter" idx="12"/>
          </p:nvPr>
        </p:nvSpPr>
        <p:spPr/>
        <p:txBody>
          <a:bodyPr/>
          <a:lstStyle/>
          <a:p>
            <a:fld id="{372817A5-82A8-4669-B4D0-C2D67780DFD0}" type="slidenum">
              <a:rPr lang="de-DE" smtClean="0"/>
              <a:t>1</a:t>
            </a:fld>
            <a:endParaRPr lang="de-DE"/>
          </a:p>
        </p:txBody>
      </p:sp>
    </p:spTree>
    <p:extLst>
      <p:ext uri="{BB962C8B-B14F-4D97-AF65-F5344CB8AC3E}">
        <p14:creationId xmlns:p14="http://schemas.microsoft.com/office/powerpoint/2010/main" val="2717660007"/>
      </p:ext>
    </p:extLst>
  </p:cSld>
  <p:clrMapOvr>
    <a:masterClrMapping/>
  </p:clrMapOvr>
  <mc:AlternateContent xmlns:mc="http://schemas.openxmlformats.org/markup-compatibility/2006" xmlns:p14="http://schemas.microsoft.com/office/powerpoint/2010/main">
    <mc:Choice Requires="p14">
      <p:transition spd="slow" p14:dur="2000" advTm="6288"/>
    </mc:Choice>
    <mc:Fallback xmlns="">
      <p:transition spd="slow" advTm="6288"/>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6047" name="Rectangle 63"/>
          <p:cNvSpPr>
            <a:spLocks noGrp="1" noChangeArrowheads="1"/>
          </p:cNvSpPr>
          <p:nvPr>
            <p:ph type="title"/>
          </p:nvPr>
        </p:nvSpPr>
        <p:spPr>
          <a:xfrm>
            <a:off x="468313" y="0"/>
            <a:ext cx="8229600" cy="1384300"/>
          </a:xfrm>
        </p:spPr>
        <p:txBody>
          <a:bodyPr/>
          <a:lstStyle/>
          <a:p>
            <a:pPr eaLnBrk="1" hangingPunct="1">
              <a:defRPr/>
            </a:pPr>
            <a:r>
              <a:rPr lang="de-DE"/>
              <a:t>Jahresüberschuss</a:t>
            </a:r>
          </a:p>
        </p:txBody>
      </p:sp>
      <p:graphicFrame>
        <p:nvGraphicFramePr>
          <p:cNvPr id="1706070" name="Group 86"/>
          <p:cNvGraphicFramePr>
            <a:graphicFrameLocks noGrp="1"/>
          </p:cNvGraphicFramePr>
          <p:nvPr>
            <p:ph idx="1"/>
          </p:nvPr>
        </p:nvGraphicFramePr>
        <p:xfrm>
          <a:off x="457200" y="1196975"/>
          <a:ext cx="8229600" cy="5400678"/>
        </p:xfrm>
        <a:graphic>
          <a:graphicData uri="http://schemas.openxmlformats.org/drawingml/2006/table">
            <a:tbl>
              <a:tblPr/>
              <a:tblGrid>
                <a:gridCol w="8229600">
                  <a:extLst>
                    <a:ext uri="{9D8B030D-6E8A-4147-A177-3AD203B41FA5}">
                      <a16:colId xmlns:a16="http://schemas.microsoft.com/office/drawing/2014/main" xmlns="" val="20000"/>
                    </a:ext>
                  </a:extLst>
                </a:gridCol>
              </a:tblGrid>
              <a:tr h="465138">
                <a:tc>
                  <a:txBody>
                    <a:bodyPr/>
                    <a:lstStyle/>
                    <a:p>
                      <a:pPr marL="609600" marR="0" lvl="0" indent="-609600" algn="l" defTabSz="914400" rtl="0" eaLnBrk="1" fontAlgn="base" latinLnBrk="0" hangingPunct="1">
                        <a:lnSpc>
                          <a:spcPct val="100000"/>
                        </a:lnSpc>
                        <a:spcBef>
                          <a:spcPct val="0"/>
                        </a:spcBef>
                        <a:spcAft>
                          <a:spcPct val="0"/>
                        </a:spcAft>
                        <a:buClrTx/>
                        <a:buSzTx/>
                        <a:buFontTx/>
                        <a:buNone/>
                        <a:tabLst/>
                      </a:pPr>
                      <a:r>
                        <a:rPr kumimoji="0" lang="de-DE" sz="2000" b="0" i="0" u="none" strike="noStrike" cap="none" normalizeH="0" baseline="0">
                          <a:ln>
                            <a:noFill/>
                          </a:ln>
                          <a:solidFill>
                            <a:schemeClr val="tx1"/>
                          </a:solidFill>
                          <a:effectLst/>
                          <a:latin typeface="Times New Roman" pitchFamily="18" charset="0"/>
                          <a:cs typeface="Times New Roman" pitchFamily="18" charset="0"/>
                        </a:rPr>
                        <a:t>22.Erträge aus Beteiligungen (KUGr. 500, 521), </a:t>
                      </a:r>
                      <a:endParaRPr kumimoji="0" lang="de-DE" sz="20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750887">
                <a:tc>
                  <a:txBody>
                    <a:bodyPr/>
                    <a:lstStyle/>
                    <a:p>
                      <a:pPr marL="609600" marR="0" lvl="0" indent="-609600" algn="l" defTabSz="914400" rtl="0" eaLnBrk="1" fontAlgn="base" latinLnBrk="0" hangingPunct="1">
                        <a:lnSpc>
                          <a:spcPct val="100000"/>
                        </a:lnSpc>
                        <a:spcBef>
                          <a:spcPct val="0"/>
                        </a:spcBef>
                        <a:spcAft>
                          <a:spcPct val="0"/>
                        </a:spcAft>
                        <a:buClrTx/>
                        <a:buSzTx/>
                        <a:buFontTx/>
                        <a:buNone/>
                        <a:tabLst/>
                      </a:pPr>
                      <a:r>
                        <a:rPr kumimoji="0" lang="de-DE" sz="2000" b="0" i="0" u="none" strike="noStrike" cap="none" normalizeH="0" baseline="0">
                          <a:ln>
                            <a:noFill/>
                          </a:ln>
                          <a:solidFill>
                            <a:schemeClr val="tx1"/>
                          </a:solidFill>
                          <a:effectLst/>
                          <a:latin typeface="Times New Roman" pitchFamily="18" charset="0"/>
                          <a:ea typeface="Times New Roman" pitchFamily="18" charset="0"/>
                          <a:cs typeface="Arial" charset="0"/>
                        </a:rPr>
                        <a:t>23.Erträge aus anderen Wertpapieren und aus Ausleihungen des Finanzanlagevermögens (KUGr. 501, 521)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423863">
                <a:tc>
                  <a:txBody>
                    <a:bodyPr/>
                    <a:lstStyle/>
                    <a:p>
                      <a:pPr marL="609600" marR="0" lvl="0" indent="-609600" algn="l" defTabSz="914400" rtl="0" eaLnBrk="1" fontAlgn="base" latinLnBrk="0" hangingPunct="1">
                        <a:lnSpc>
                          <a:spcPct val="100000"/>
                        </a:lnSpc>
                        <a:spcBef>
                          <a:spcPct val="0"/>
                        </a:spcBef>
                        <a:spcAft>
                          <a:spcPct val="0"/>
                        </a:spcAft>
                        <a:buClrTx/>
                        <a:buSzTx/>
                        <a:buFontTx/>
                        <a:buNone/>
                        <a:tabLst/>
                      </a:pPr>
                      <a:r>
                        <a:rPr kumimoji="0" lang="de-DE" sz="2000" b="0" i="0" u="none" strike="noStrike" cap="none" normalizeH="0" baseline="0">
                          <a:ln>
                            <a:noFill/>
                          </a:ln>
                          <a:solidFill>
                            <a:schemeClr val="tx1"/>
                          </a:solidFill>
                          <a:effectLst/>
                          <a:latin typeface="Times New Roman" pitchFamily="18" charset="0"/>
                          <a:ea typeface="Times New Roman" pitchFamily="18" charset="0"/>
                          <a:cs typeface="Arial" charset="0"/>
                        </a:rPr>
                        <a:t>24.sonstige Zinsen und ähnliche Erträge (KGr. 51)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750887">
                <a:tc>
                  <a:txBody>
                    <a:bodyPr/>
                    <a:lstStyle/>
                    <a:p>
                      <a:pPr marL="609600" marR="0" lvl="0" indent="-609600" algn="l" defTabSz="914400" rtl="0" eaLnBrk="1" fontAlgn="base" latinLnBrk="0" hangingPunct="1">
                        <a:lnSpc>
                          <a:spcPct val="100000"/>
                        </a:lnSpc>
                        <a:spcBef>
                          <a:spcPct val="0"/>
                        </a:spcBef>
                        <a:spcAft>
                          <a:spcPct val="0"/>
                        </a:spcAft>
                        <a:buClrTx/>
                        <a:buSzTx/>
                        <a:buFontTx/>
                        <a:buNone/>
                        <a:tabLst/>
                      </a:pPr>
                      <a:r>
                        <a:rPr kumimoji="0" lang="de-DE" sz="2000" b="0" i="0" u="none" strike="noStrike" cap="none" normalizeH="0" baseline="0">
                          <a:ln>
                            <a:noFill/>
                          </a:ln>
                          <a:solidFill>
                            <a:schemeClr val="tx1"/>
                          </a:solidFill>
                          <a:effectLst/>
                          <a:latin typeface="Times New Roman" pitchFamily="18" charset="0"/>
                          <a:ea typeface="Times New Roman" pitchFamily="18" charset="0"/>
                          <a:cs typeface="Arial" charset="0"/>
                        </a:rPr>
                        <a:t>25.Abschreibungen auf Finanzanlagen und auf Wertpapiere des Umlaufvermögens (KUGr. 762)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423863">
                <a:tc>
                  <a:txBody>
                    <a:bodyPr/>
                    <a:lstStyle/>
                    <a:p>
                      <a:pPr marL="609600" marR="0" lvl="0" indent="-609600" algn="l" defTabSz="914400" rtl="0" eaLnBrk="1" fontAlgn="base" latinLnBrk="0" hangingPunct="1">
                        <a:lnSpc>
                          <a:spcPct val="100000"/>
                        </a:lnSpc>
                        <a:spcBef>
                          <a:spcPct val="0"/>
                        </a:spcBef>
                        <a:spcAft>
                          <a:spcPct val="0"/>
                        </a:spcAft>
                        <a:buClrTx/>
                        <a:buSzTx/>
                        <a:buFontTx/>
                        <a:buNone/>
                        <a:tabLst/>
                      </a:pPr>
                      <a:r>
                        <a:rPr kumimoji="0" lang="de-DE" sz="2000" b="0" i="0" u="none" strike="noStrike" cap="none" normalizeH="0" baseline="0">
                          <a:ln>
                            <a:noFill/>
                          </a:ln>
                          <a:solidFill>
                            <a:schemeClr val="tx1"/>
                          </a:solidFill>
                          <a:effectLst/>
                          <a:latin typeface="Times New Roman" pitchFamily="18" charset="0"/>
                          <a:ea typeface="Times New Roman" pitchFamily="18" charset="0"/>
                          <a:cs typeface="Arial" charset="0"/>
                        </a:rPr>
                        <a:t>26.Zinsen und ähnliche Aufwendungen (KGr. 74),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425450">
                <a:tc>
                  <a:txBody>
                    <a:bodyPr/>
                    <a:lstStyle/>
                    <a:p>
                      <a:pPr marL="609600" marR="0" lvl="0" indent="-609600" algn="l" defTabSz="914400" rtl="0" eaLnBrk="1" fontAlgn="base" latinLnBrk="0" hangingPunct="1">
                        <a:lnSpc>
                          <a:spcPct val="100000"/>
                        </a:lnSpc>
                        <a:spcBef>
                          <a:spcPct val="0"/>
                        </a:spcBef>
                        <a:spcAft>
                          <a:spcPct val="0"/>
                        </a:spcAft>
                        <a:buClrTx/>
                        <a:buSzTx/>
                        <a:buFontTx/>
                        <a:buNone/>
                        <a:tabLst/>
                      </a:pPr>
                      <a:r>
                        <a:rPr kumimoji="0" lang="de-DE" sz="2000" b="0" i="0" u="none" strike="noStrike" cap="none" normalizeH="0" baseline="0">
                          <a:ln>
                            <a:noFill/>
                          </a:ln>
                          <a:solidFill>
                            <a:schemeClr val="tx1"/>
                          </a:solidFill>
                          <a:effectLst/>
                          <a:latin typeface="Times New Roman" pitchFamily="18" charset="0"/>
                          <a:ea typeface="Times New Roman" pitchFamily="18" charset="0"/>
                          <a:cs typeface="Arial" charset="0"/>
                        </a:rPr>
                        <a:t>= 27.Ergebnis der gewöhnlichen Geschäftstätigkeit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423863">
                <a:tc>
                  <a:txBody>
                    <a:bodyPr/>
                    <a:lstStyle/>
                    <a:p>
                      <a:pPr marL="609600" marR="0" lvl="0" indent="-609600" algn="l" defTabSz="914400" rtl="0" eaLnBrk="1" fontAlgn="base" latinLnBrk="0" hangingPunct="1">
                        <a:lnSpc>
                          <a:spcPct val="100000"/>
                        </a:lnSpc>
                        <a:spcBef>
                          <a:spcPct val="0"/>
                        </a:spcBef>
                        <a:spcAft>
                          <a:spcPct val="0"/>
                        </a:spcAft>
                        <a:buClrTx/>
                        <a:buSzTx/>
                        <a:buFontTx/>
                        <a:buNone/>
                        <a:tabLst/>
                      </a:pPr>
                      <a:r>
                        <a:rPr kumimoji="0" lang="de-DE" sz="2000" b="0" i="0" u="none" strike="noStrike" cap="none" normalizeH="0" baseline="0">
                          <a:ln>
                            <a:noFill/>
                          </a:ln>
                          <a:solidFill>
                            <a:schemeClr val="tx1"/>
                          </a:solidFill>
                          <a:effectLst/>
                          <a:latin typeface="Times New Roman" pitchFamily="18" charset="0"/>
                          <a:ea typeface="Times New Roman" pitchFamily="18" charset="0"/>
                          <a:cs typeface="Arial" charset="0"/>
                        </a:rPr>
                        <a:t>28.außerordentliche Erträge (KUGr. 590)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r h="423863">
                <a:tc>
                  <a:txBody>
                    <a:bodyPr/>
                    <a:lstStyle/>
                    <a:p>
                      <a:pPr marL="609600" marR="0" lvl="0" indent="-609600" algn="l" defTabSz="914400" rtl="0" eaLnBrk="1" fontAlgn="base" latinLnBrk="0" hangingPunct="1">
                        <a:lnSpc>
                          <a:spcPct val="100000"/>
                        </a:lnSpc>
                        <a:spcBef>
                          <a:spcPct val="0"/>
                        </a:spcBef>
                        <a:spcAft>
                          <a:spcPct val="0"/>
                        </a:spcAft>
                        <a:buClrTx/>
                        <a:buSzTx/>
                        <a:buFontTx/>
                        <a:buNone/>
                        <a:tabLst/>
                      </a:pPr>
                      <a:r>
                        <a:rPr kumimoji="0" lang="de-DE" sz="2000" b="0" i="0" u="none" strike="noStrike" cap="none" normalizeH="0" baseline="0">
                          <a:ln>
                            <a:noFill/>
                          </a:ln>
                          <a:solidFill>
                            <a:schemeClr val="tx1"/>
                          </a:solidFill>
                          <a:effectLst/>
                          <a:latin typeface="Times New Roman" pitchFamily="18" charset="0"/>
                          <a:ea typeface="Times New Roman" pitchFamily="18" charset="0"/>
                          <a:cs typeface="Arial" charset="0"/>
                        </a:rPr>
                        <a:t>29.außerordentliche Aufwendungen (KUGr. 792)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7"/>
                  </a:ext>
                </a:extLst>
              </a:tr>
              <a:tr h="423863">
                <a:tc>
                  <a:txBody>
                    <a:bodyPr/>
                    <a:lstStyle/>
                    <a:p>
                      <a:pPr marL="609600" marR="0" lvl="0" indent="-609600" algn="l" defTabSz="914400" rtl="0" eaLnBrk="1" fontAlgn="base" latinLnBrk="0" hangingPunct="1">
                        <a:lnSpc>
                          <a:spcPct val="100000"/>
                        </a:lnSpc>
                        <a:spcBef>
                          <a:spcPct val="0"/>
                        </a:spcBef>
                        <a:spcAft>
                          <a:spcPct val="0"/>
                        </a:spcAft>
                        <a:buClrTx/>
                        <a:buSzTx/>
                        <a:buFontTx/>
                        <a:buNone/>
                        <a:tabLst/>
                      </a:pPr>
                      <a:r>
                        <a:rPr kumimoji="0" lang="de-DE" sz="2000" b="0" i="0" u="none" strike="noStrike" cap="none" normalizeH="0" baseline="0">
                          <a:ln>
                            <a:noFill/>
                          </a:ln>
                          <a:solidFill>
                            <a:schemeClr val="tx1"/>
                          </a:solidFill>
                          <a:effectLst/>
                          <a:latin typeface="Times New Roman" pitchFamily="18" charset="0"/>
                          <a:ea typeface="Times New Roman" pitchFamily="18" charset="0"/>
                          <a:cs typeface="Arial" charset="0"/>
                        </a:rPr>
                        <a:t>= 30.außerordentliches Ergebnis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8"/>
                  </a:ext>
                </a:extLst>
              </a:tr>
              <a:tr h="465138">
                <a:tc>
                  <a:txBody>
                    <a:bodyPr/>
                    <a:lstStyle/>
                    <a:p>
                      <a:pPr marL="609600" marR="0" lvl="0" indent="-609600" algn="l" defTabSz="914400" rtl="0" eaLnBrk="1" fontAlgn="base" latinLnBrk="0" hangingPunct="1">
                        <a:lnSpc>
                          <a:spcPct val="100000"/>
                        </a:lnSpc>
                        <a:spcBef>
                          <a:spcPct val="0"/>
                        </a:spcBef>
                        <a:spcAft>
                          <a:spcPct val="0"/>
                        </a:spcAft>
                        <a:buClrTx/>
                        <a:buSzTx/>
                        <a:buFontTx/>
                        <a:buNone/>
                        <a:tabLst/>
                      </a:pPr>
                      <a:r>
                        <a:rPr kumimoji="0" lang="de-DE" sz="2000" b="0" i="0" u="none" strike="noStrike" cap="none" normalizeH="0" baseline="0">
                          <a:ln>
                            <a:noFill/>
                          </a:ln>
                          <a:solidFill>
                            <a:schemeClr val="tx1"/>
                          </a:solidFill>
                          <a:effectLst/>
                          <a:latin typeface="Times New Roman" pitchFamily="18" charset="0"/>
                          <a:cs typeface="Times New Roman" pitchFamily="18" charset="0"/>
                        </a:rPr>
                        <a:t>31.Steuern (KUGr. 730)</a:t>
                      </a:r>
                      <a:endParaRPr kumimoji="0" lang="de-DE" sz="20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9"/>
                  </a:ext>
                </a:extLst>
              </a:tr>
              <a:tr h="423863">
                <a:tc>
                  <a:txBody>
                    <a:bodyPr/>
                    <a:lstStyle/>
                    <a:p>
                      <a:pPr marL="609600" marR="0" lvl="0" indent="-609600" algn="l" defTabSz="914400" rtl="0" eaLnBrk="1" fontAlgn="base" latinLnBrk="0" hangingPunct="1">
                        <a:lnSpc>
                          <a:spcPct val="100000"/>
                        </a:lnSpc>
                        <a:spcBef>
                          <a:spcPct val="0"/>
                        </a:spcBef>
                        <a:spcAft>
                          <a:spcPct val="0"/>
                        </a:spcAft>
                        <a:buClrTx/>
                        <a:buSzTx/>
                        <a:buFontTx/>
                        <a:buNone/>
                        <a:tabLst/>
                      </a:pPr>
                      <a:r>
                        <a:rPr kumimoji="0" lang="de-DE" sz="2000" b="0" i="0" u="none" strike="noStrike" cap="none" normalizeH="0" baseline="0">
                          <a:ln>
                            <a:noFill/>
                          </a:ln>
                          <a:solidFill>
                            <a:schemeClr val="tx1"/>
                          </a:solidFill>
                          <a:effectLst/>
                          <a:latin typeface="Times New Roman" pitchFamily="18" charset="0"/>
                          <a:ea typeface="Times New Roman" pitchFamily="18" charset="0"/>
                          <a:cs typeface="Arial" charset="0"/>
                        </a:rPr>
                        <a:t>32.Jahresüberschuß/Jahresfehlbetrag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10"/>
                  </a:ext>
                </a:extLst>
              </a:tr>
            </a:tbl>
          </a:graphicData>
        </a:graphic>
      </p:graphicFrame>
      <p:sp>
        <p:nvSpPr>
          <p:cNvPr id="3" name="Foliennummernplatzhalter 2">
            <a:extLst>
              <a:ext uri="{FF2B5EF4-FFF2-40B4-BE49-F238E27FC236}">
                <a16:creationId xmlns:a16="http://schemas.microsoft.com/office/drawing/2014/main" xmlns="" id="{57A3B198-3A39-4FC8-A5E8-68CDFB1BC9FA}"/>
              </a:ext>
            </a:extLst>
          </p:cNvPr>
          <p:cNvSpPr>
            <a:spLocks noGrp="1"/>
          </p:cNvSpPr>
          <p:nvPr>
            <p:ph type="sldNum" sz="quarter" idx="12"/>
          </p:nvPr>
        </p:nvSpPr>
        <p:spPr/>
        <p:txBody>
          <a:bodyPr/>
          <a:lstStyle/>
          <a:p>
            <a:fld id="{372817A5-82A8-4669-B4D0-C2D67780DFD0}" type="slidenum">
              <a:rPr lang="de-DE" smtClean="0"/>
              <a:t>10</a:t>
            </a:fld>
            <a:endParaRPr lang="de-DE"/>
          </a:p>
        </p:txBody>
      </p:sp>
    </p:spTree>
    <p:extLst>
      <p:ext uri="{BB962C8B-B14F-4D97-AF65-F5344CB8AC3E}">
        <p14:creationId xmlns:p14="http://schemas.microsoft.com/office/powerpoint/2010/main" val="141248637"/>
      </p:ext>
    </p:extLst>
  </p:cSld>
  <p:clrMapOvr>
    <a:masterClrMapping/>
  </p:clrMapOvr>
  <mc:AlternateContent xmlns:mc="http://schemas.openxmlformats.org/markup-compatibility/2006" xmlns:p14="http://schemas.microsoft.com/office/powerpoint/2010/main">
    <mc:Choice Requires="p14">
      <p:transition spd="slow" p14:dur="2000" advTm="7725"/>
    </mc:Choice>
    <mc:Fallback xmlns="">
      <p:transition spd="slow" advTm="7725"/>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7010" name="Rectangle 2"/>
          <p:cNvSpPr>
            <a:spLocks noGrp="1" noChangeArrowheads="1"/>
          </p:cNvSpPr>
          <p:nvPr>
            <p:ph type="title"/>
          </p:nvPr>
        </p:nvSpPr>
        <p:spPr/>
        <p:txBody>
          <a:bodyPr>
            <a:normAutofit fontScale="90000"/>
          </a:bodyPr>
          <a:lstStyle/>
          <a:p>
            <a:pPr eaLnBrk="1" hangingPunct="1">
              <a:defRPr/>
            </a:pPr>
            <a:r>
              <a:rPr lang="de-DE" dirty="0"/>
              <a:t>Erklärungsbedürftige Posten der Bilanz und GuV</a:t>
            </a:r>
          </a:p>
        </p:txBody>
      </p:sp>
      <p:sp>
        <p:nvSpPr>
          <p:cNvPr id="1707011" name="Rectangle 3"/>
          <p:cNvSpPr>
            <a:spLocks noGrp="1" noChangeArrowheads="1"/>
          </p:cNvSpPr>
          <p:nvPr>
            <p:ph type="body" idx="1"/>
          </p:nvPr>
        </p:nvSpPr>
        <p:spPr/>
        <p:txBody>
          <a:bodyPr/>
          <a:lstStyle/>
          <a:p>
            <a:pPr eaLnBrk="1" hangingPunct="1">
              <a:lnSpc>
                <a:spcPct val="80000"/>
              </a:lnSpc>
              <a:defRPr/>
            </a:pPr>
            <a:r>
              <a:rPr lang="de-DE" sz="2800" dirty="0"/>
              <a:t>Erlöse</a:t>
            </a:r>
          </a:p>
          <a:p>
            <a:pPr eaLnBrk="1" hangingPunct="1">
              <a:lnSpc>
                <a:spcPct val="80000"/>
              </a:lnSpc>
              <a:defRPr/>
            </a:pPr>
            <a:r>
              <a:rPr lang="de-DE" sz="2800" dirty="0"/>
              <a:t>Unfertige Erzeugnisse</a:t>
            </a:r>
          </a:p>
          <a:p>
            <a:pPr eaLnBrk="1" hangingPunct="1">
              <a:lnSpc>
                <a:spcPct val="80000"/>
              </a:lnSpc>
              <a:defRPr/>
            </a:pPr>
            <a:r>
              <a:rPr lang="de-DE" sz="2800" dirty="0"/>
              <a:t>Ausgleichsposten aus Darlehensförderung</a:t>
            </a:r>
            <a:r>
              <a:rPr lang="de-DE" sz="2800" b="1" dirty="0"/>
              <a:t> </a:t>
            </a:r>
            <a:r>
              <a:rPr lang="de-DE" sz="2800" dirty="0"/>
              <a:t> </a:t>
            </a:r>
          </a:p>
          <a:p>
            <a:pPr eaLnBrk="1" hangingPunct="1">
              <a:lnSpc>
                <a:spcPct val="80000"/>
              </a:lnSpc>
              <a:defRPr/>
            </a:pPr>
            <a:r>
              <a:rPr lang="de-DE" sz="2800" dirty="0"/>
              <a:t>Ausgleichsposten für Eigenmittelförderung</a:t>
            </a:r>
          </a:p>
          <a:p>
            <a:pPr eaLnBrk="1" hangingPunct="1">
              <a:lnSpc>
                <a:spcPct val="80000"/>
              </a:lnSpc>
              <a:defRPr/>
            </a:pPr>
            <a:r>
              <a:rPr lang="de-DE" sz="2800" dirty="0"/>
              <a:t>Sonderposten aus Fördermitteln nach dem KHG</a:t>
            </a:r>
          </a:p>
          <a:p>
            <a:pPr eaLnBrk="1" hangingPunct="1">
              <a:lnSpc>
                <a:spcPct val="80000"/>
              </a:lnSpc>
              <a:defRPr/>
            </a:pPr>
            <a:r>
              <a:rPr lang="de-DE" sz="2800" dirty="0"/>
              <a:t>Sonderposten aus Zuweisungen und Zuschüssen der öffentlichen Hand</a:t>
            </a:r>
          </a:p>
          <a:p>
            <a:pPr eaLnBrk="1" hangingPunct="1">
              <a:lnSpc>
                <a:spcPct val="80000"/>
              </a:lnSpc>
              <a:defRPr/>
            </a:pPr>
            <a:r>
              <a:rPr lang="de-DE" sz="2800" dirty="0"/>
              <a:t>Sonderposten aus Zuwendungen Dritter</a:t>
            </a:r>
          </a:p>
          <a:p>
            <a:pPr eaLnBrk="1" hangingPunct="1">
              <a:lnSpc>
                <a:spcPct val="80000"/>
              </a:lnSpc>
              <a:defRPr/>
            </a:pPr>
            <a:r>
              <a:rPr lang="de-DE" sz="2800" dirty="0">
                <a:cs typeface="Times New Roman" pitchFamily="18" charset="0"/>
              </a:rPr>
              <a:t>Ausgleichsposten aus Darlehensf</a:t>
            </a:r>
            <a:r>
              <a:rPr lang="de-DE" sz="2800" dirty="0">
                <a:latin typeface="Times New Roman"/>
                <a:cs typeface="Times New Roman" pitchFamily="18" charset="0"/>
              </a:rPr>
              <a:t>ö</a:t>
            </a:r>
            <a:r>
              <a:rPr lang="de-DE" sz="2800" dirty="0">
                <a:cs typeface="Times New Roman" pitchFamily="18" charset="0"/>
              </a:rPr>
              <a:t>rderung</a:t>
            </a:r>
            <a:endParaRPr lang="de-DE" sz="2800" dirty="0"/>
          </a:p>
        </p:txBody>
      </p:sp>
      <p:sp>
        <p:nvSpPr>
          <p:cNvPr id="2" name="Foliennummernplatzhalter 1"/>
          <p:cNvSpPr>
            <a:spLocks noGrp="1"/>
          </p:cNvSpPr>
          <p:nvPr>
            <p:ph type="sldNum" sz="quarter" idx="12"/>
          </p:nvPr>
        </p:nvSpPr>
        <p:spPr/>
        <p:txBody>
          <a:bodyPr/>
          <a:lstStyle/>
          <a:p>
            <a:fld id="{372817A5-82A8-4669-B4D0-C2D67780DFD0}" type="slidenum">
              <a:rPr lang="de-DE" smtClean="0"/>
              <a:t>11</a:t>
            </a:fld>
            <a:endParaRPr lang="de-DE"/>
          </a:p>
        </p:txBody>
      </p:sp>
    </p:spTree>
    <p:extLst>
      <p:ext uri="{BB962C8B-B14F-4D97-AF65-F5344CB8AC3E}">
        <p14:creationId xmlns:p14="http://schemas.microsoft.com/office/powerpoint/2010/main" val="3327112475"/>
      </p:ext>
    </p:extLst>
  </p:cSld>
  <p:clrMapOvr>
    <a:masterClrMapping/>
  </p:clrMapOvr>
  <mc:AlternateContent xmlns:mc="http://schemas.openxmlformats.org/markup-compatibility/2006" xmlns:p14="http://schemas.microsoft.com/office/powerpoint/2010/main">
    <mc:Choice Requires="p14">
      <p:transition spd="slow" p14:dur="2000" advTm="51016"/>
    </mc:Choice>
    <mc:Fallback xmlns="">
      <p:transition spd="slow" advTm="51016"/>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1346" name="Rectangle 2"/>
          <p:cNvSpPr>
            <a:spLocks noGrp="1" noChangeArrowheads="1"/>
          </p:cNvSpPr>
          <p:nvPr>
            <p:ph type="title"/>
          </p:nvPr>
        </p:nvSpPr>
        <p:spPr/>
        <p:txBody>
          <a:bodyPr/>
          <a:lstStyle/>
          <a:p>
            <a:pPr eaLnBrk="1" hangingPunct="1">
              <a:defRPr/>
            </a:pPr>
            <a:r>
              <a:rPr lang="de-DE" dirty="0"/>
              <a:t>Erlöse</a:t>
            </a:r>
          </a:p>
        </p:txBody>
      </p:sp>
      <p:sp>
        <p:nvSpPr>
          <p:cNvPr id="1721347" name="Rectangle 3"/>
          <p:cNvSpPr>
            <a:spLocks noGrp="1" noChangeArrowheads="1"/>
          </p:cNvSpPr>
          <p:nvPr>
            <p:ph type="body" idx="1"/>
          </p:nvPr>
        </p:nvSpPr>
        <p:spPr/>
        <p:txBody>
          <a:bodyPr/>
          <a:lstStyle/>
          <a:p>
            <a:pPr eaLnBrk="1" hangingPunct="1">
              <a:lnSpc>
                <a:spcPct val="90000"/>
              </a:lnSpc>
              <a:defRPr/>
            </a:pPr>
            <a:r>
              <a:rPr lang="de-DE" sz="2800"/>
              <a:t>Zahl der Konten</a:t>
            </a:r>
          </a:p>
          <a:p>
            <a:pPr lvl="1" eaLnBrk="1" hangingPunct="1">
              <a:lnSpc>
                <a:spcPct val="90000"/>
              </a:lnSpc>
              <a:defRPr/>
            </a:pPr>
            <a:r>
              <a:rPr lang="de-DE" sz="2400"/>
              <a:t>Fünf Erlöskonten pro DRG</a:t>
            </a:r>
          </a:p>
          <a:p>
            <a:pPr lvl="2" eaLnBrk="1" hangingPunct="1">
              <a:lnSpc>
                <a:spcPct val="90000"/>
              </a:lnSpc>
              <a:defRPr/>
            </a:pPr>
            <a:r>
              <a:rPr lang="de-DE" sz="2000"/>
              <a:t>Normallieger</a:t>
            </a:r>
          </a:p>
          <a:p>
            <a:pPr lvl="2" eaLnBrk="1" hangingPunct="1">
              <a:lnSpc>
                <a:spcPct val="90000"/>
              </a:lnSpc>
              <a:defRPr/>
            </a:pPr>
            <a:r>
              <a:rPr lang="de-DE" sz="2000"/>
              <a:t>Abschläge für Kurzlieger</a:t>
            </a:r>
          </a:p>
          <a:p>
            <a:pPr lvl="2" eaLnBrk="1" hangingPunct="1">
              <a:lnSpc>
                <a:spcPct val="90000"/>
              </a:lnSpc>
              <a:defRPr/>
            </a:pPr>
            <a:r>
              <a:rPr lang="de-DE" sz="2000"/>
              <a:t>Zuschläge für Langlieger</a:t>
            </a:r>
          </a:p>
          <a:p>
            <a:pPr lvl="2" eaLnBrk="1" hangingPunct="1">
              <a:lnSpc>
                <a:spcPct val="90000"/>
              </a:lnSpc>
              <a:defRPr/>
            </a:pPr>
            <a:r>
              <a:rPr lang="de-DE" sz="2000"/>
              <a:t>Abschläge für vorzeitige Verlegung</a:t>
            </a:r>
          </a:p>
          <a:p>
            <a:pPr lvl="2" eaLnBrk="1" hangingPunct="1">
              <a:lnSpc>
                <a:spcPct val="90000"/>
              </a:lnSpc>
              <a:defRPr/>
            </a:pPr>
            <a:r>
              <a:rPr lang="de-DE" sz="2000"/>
              <a:t>Abschläge für Aufnahmeverlegung</a:t>
            </a:r>
          </a:p>
          <a:p>
            <a:pPr lvl="1" eaLnBrk="1" hangingPunct="1">
              <a:lnSpc>
                <a:spcPct val="90000"/>
              </a:lnSpc>
              <a:defRPr/>
            </a:pPr>
            <a:r>
              <a:rPr lang="de-DE" sz="2400"/>
              <a:t>Ein Erlöskonto pro DRG + Nebenbuchhaltung</a:t>
            </a:r>
          </a:p>
          <a:p>
            <a:pPr eaLnBrk="1" hangingPunct="1">
              <a:lnSpc>
                <a:spcPct val="90000"/>
              </a:lnSpc>
              <a:defRPr/>
            </a:pPr>
            <a:r>
              <a:rPr lang="de-DE" sz="2800"/>
              <a:t>In der Praxis sind manche Finanzbuchhaltungssysteme überfordert!</a:t>
            </a:r>
          </a:p>
        </p:txBody>
      </p:sp>
      <p:sp>
        <p:nvSpPr>
          <p:cNvPr id="2" name="Foliennummernplatzhalter 1"/>
          <p:cNvSpPr>
            <a:spLocks noGrp="1"/>
          </p:cNvSpPr>
          <p:nvPr>
            <p:ph type="sldNum" sz="quarter" idx="12"/>
          </p:nvPr>
        </p:nvSpPr>
        <p:spPr/>
        <p:txBody>
          <a:bodyPr/>
          <a:lstStyle/>
          <a:p>
            <a:fld id="{372817A5-82A8-4669-B4D0-C2D67780DFD0}" type="slidenum">
              <a:rPr lang="de-DE" smtClean="0"/>
              <a:t>12</a:t>
            </a:fld>
            <a:endParaRPr lang="de-DE"/>
          </a:p>
        </p:txBody>
      </p:sp>
    </p:spTree>
    <p:extLst>
      <p:ext uri="{BB962C8B-B14F-4D97-AF65-F5344CB8AC3E}">
        <p14:creationId xmlns:p14="http://schemas.microsoft.com/office/powerpoint/2010/main" val="657117575"/>
      </p:ext>
    </p:extLst>
  </p:cSld>
  <p:clrMapOvr>
    <a:masterClrMapping/>
  </p:clrMapOvr>
  <mc:AlternateContent xmlns:mc="http://schemas.openxmlformats.org/markup-compatibility/2006" xmlns:p14="http://schemas.microsoft.com/office/powerpoint/2010/main">
    <mc:Choice Requires="p14">
      <p:transition spd="slow" p14:dur="2000" advTm="82907"/>
    </mc:Choice>
    <mc:Fallback xmlns="">
      <p:transition spd="slow" advTm="82907"/>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6690" name="Rectangle 2"/>
          <p:cNvSpPr>
            <a:spLocks noGrp="1" noChangeArrowheads="1"/>
          </p:cNvSpPr>
          <p:nvPr>
            <p:ph type="title"/>
          </p:nvPr>
        </p:nvSpPr>
        <p:spPr/>
        <p:txBody>
          <a:bodyPr/>
          <a:lstStyle/>
          <a:p>
            <a:pPr eaLnBrk="1" hangingPunct="1">
              <a:defRPr/>
            </a:pPr>
            <a:r>
              <a:rPr lang="de-DE" dirty="0"/>
              <a:t>Unfertige/Fertige Waren </a:t>
            </a:r>
          </a:p>
        </p:txBody>
      </p:sp>
      <p:sp>
        <p:nvSpPr>
          <p:cNvPr id="626691" name="Rectangle 3"/>
          <p:cNvSpPr>
            <a:spLocks noGrp="1" noChangeArrowheads="1"/>
          </p:cNvSpPr>
          <p:nvPr>
            <p:ph type="body" idx="1"/>
          </p:nvPr>
        </p:nvSpPr>
        <p:spPr>
          <a:xfrm>
            <a:off x="457200" y="1905000"/>
            <a:ext cx="8229600" cy="4419600"/>
          </a:xfrm>
        </p:spPr>
        <p:txBody>
          <a:bodyPr/>
          <a:lstStyle/>
          <a:p>
            <a:pPr eaLnBrk="1" hangingPunct="1">
              <a:lnSpc>
                <a:spcPct val="90000"/>
              </a:lnSpc>
              <a:defRPr/>
            </a:pPr>
            <a:r>
              <a:rPr lang="de-DE" dirty="0">
                <a:cs typeface="Times New Roman" pitchFamily="18" charset="0"/>
              </a:rPr>
              <a:t>Grundsatz: Fertige Waren kann es wegen der zeitlichen Identität von Leistungserstellung, Konsumption und Absatz im Dienstleistungsprozess im Krankenhaus nicht geben</a:t>
            </a:r>
            <a:endParaRPr lang="de-DE" dirty="0"/>
          </a:p>
          <a:p>
            <a:pPr eaLnBrk="1" hangingPunct="1">
              <a:lnSpc>
                <a:spcPct val="90000"/>
              </a:lnSpc>
              <a:defRPr/>
            </a:pPr>
            <a:r>
              <a:rPr lang="de-DE" dirty="0">
                <a:cs typeface="Times New Roman" pitchFamily="18" charset="0"/>
              </a:rPr>
              <a:t>Unfertige Waren: </a:t>
            </a:r>
            <a:r>
              <a:rPr lang="de-DE" dirty="0" smtClean="0">
                <a:cs typeface="Times New Roman" pitchFamily="18" charset="0"/>
              </a:rPr>
              <a:t>Patient*innen</a:t>
            </a:r>
            <a:r>
              <a:rPr lang="de-DE" dirty="0">
                <a:cs typeface="Times New Roman" pitchFamily="18" charset="0"/>
              </a:rPr>
              <a:t>, die mit Fallpauschalen berechnet werden und über den Bilanzstichtag im Krankenhaus liegen (Überlieger)</a:t>
            </a:r>
            <a:endParaRPr lang="de-DE" dirty="0"/>
          </a:p>
        </p:txBody>
      </p:sp>
      <p:sp>
        <p:nvSpPr>
          <p:cNvPr id="2" name="Foliennummernplatzhalter 1"/>
          <p:cNvSpPr>
            <a:spLocks noGrp="1"/>
          </p:cNvSpPr>
          <p:nvPr>
            <p:ph type="sldNum" sz="quarter" idx="12"/>
          </p:nvPr>
        </p:nvSpPr>
        <p:spPr/>
        <p:txBody>
          <a:bodyPr/>
          <a:lstStyle/>
          <a:p>
            <a:fld id="{372817A5-82A8-4669-B4D0-C2D67780DFD0}" type="slidenum">
              <a:rPr lang="de-DE" smtClean="0"/>
              <a:t>13</a:t>
            </a:fld>
            <a:endParaRPr lang="de-DE"/>
          </a:p>
        </p:txBody>
      </p:sp>
    </p:spTree>
    <p:extLst>
      <p:ext uri="{BB962C8B-B14F-4D97-AF65-F5344CB8AC3E}">
        <p14:creationId xmlns:p14="http://schemas.microsoft.com/office/powerpoint/2010/main" val="2721075707"/>
      </p:ext>
    </p:extLst>
  </p:cSld>
  <p:clrMapOvr>
    <a:masterClrMapping/>
  </p:clrMapOvr>
  <mc:AlternateContent xmlns:mc="http://schemas.openxmlformats.org/markup-compatibility/2006" xmlns:p14="http://schemas.microsoft.com/office/powerpoint/2010/main">
    <mc:Choice Requires="p14">
      <p:transition spd="slow" p14:dur="2000" advTm="81178"/>
    </mc:Choice>
    <mc:Fallback xmlns="">
      <p:transition spd="slow" advTm="81178"/>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err="1" smtClean="0"/>
              <a:t>Unfertige</a:t>
            </a:r>
            <a:r>
              <a:rPr lang="en-GB" dirty="0" smtClean="0"/>
              <a:t> </a:t>
            </a:r>
            <a:r>
              <a:rPr lang="en-GB" dirty="0" err="1" smtClean="0"/>
              <a:t>Erzeugnisse</a:t>
            </a:r>
            <a:r>
              <a:rPr lang="en-GB" dirty="0" smtClean="0"/>
              <a:t>: </a:t>
            </a:r>
            <a:r>
              <a:rPr lang="en-GB" dirty="0" err="1" smtClean="0"/>
              <a:t>Beispiel</a:t>
            </a:r>
            <a:endParaRPr lang="en-GB" dirty="0"/>
          </a:p>
        </p:txBody>
      </p:sp>
      <p:sp>
        <p:nvSpPr>
          <p:cNvPr id="3" name="Inhaltsplatzhalter 2"/>
          <p:cNvSpPr>
            <a:spLocks noGrp="1"/>
          </p:cNvSpPr>
          <p:nvPr>
            <p:ph idx="1"/>
          </p:nvPr>
        </p:nvSpPr>
        <p:spPr/>
        <p:txBody>
          <a:bodyPr/>
          <a:lstStyle/>
          <a:p>
            <a:r>
              <a:rPr lang="en-GB" dirty="0" err="1" smtClean="0"/>
              <a:t>Vorgehen</a:t>
            </a:r>
            <a:r>
              <a:rPr lang="en-GB" dirty="0" smtClean="0"/>
              <a:t>:</a:t>
            </a:r>
          </a:p>
          <a:p>
            <a:pPr lvl="1"/>
            <a:r>
              <a:rPr lang="en-GB" dirty="0" err="1" smtClean="0"/>
              <a:t>Tagesgleiche</a:t>
            </a:r>
            <a:r>
              <a:rPr lang="en-GB" dirty="0" smtClean="0"/>
              <a:t> </a:t>
            </a:r>
            <a:r>
              <a:rPr lang="en-GB" dirty="0" err="1" smtClean="0"/>
              <a:t>Pflegesätze</a:t>
            </a:r>
            <a:endParaRPr lang="en-GB" dirty="0" smtClean="0"/>
          </a:p>
          <a:p>
            <a:pPr lvl="1"/>
            <a:r>
              <a:rPr lang="en-GB" dirty="0" err="1" smtClean="0"/>
              <a:t>Fallpauschalen</a:t>
            </a:r>
            <a:r>
              <a:rPr lang="en-GB" dirty="0" smtClean="0"/>
              <a:t> </a:t>
            </a:r>
            <a:r>
              <a:rPr lang="en-GB" dirty="0" err="1" smtClean="0"/>
              <a:t>vor</a:t>
            </a:r>
            <a:r>
              <a:rPr lang="en-GB" dirty="0" smtClean="0"/>
              <a:t> 1.1.2004</a:t>
            </a:r>
          </a:p>
          <a:p>
            <a:pPr lvl="1"/>
            <a:r>
              <a:rPr lang="en-GB" dirty="0" smtClean="0"/>
              <a:t>G-DRGs</a:t>
            </a:r>
          </a:p>
          <a:p>
            <a:pPr lvl="1"/>
            <a:r>
              <a:rPr lang="en-GB" dirty="0" smtClean="0"/>
              <a:t>aG-DRGs</a:t>
            </a:r>
            <a:endParaRPr lang="en-GB" dirty="0"/>
          </a:p>
        </p:txBody>
      </p:sp>
      <p:sp>
        <p:nvSpPr>
          <p:cNvPr id="4" name="Foliennummernplatzhalter 3"/>
          <p:cNvSpPr>
            <a:spLocks noGrp="1"/>
          </p:cNvSpPr>
          <p:nvPr>
            <p:ph type="sldNum" sz="quarter" idx="12"/>
          </p:nvPr>
        </p:nvSpPr>
        <p:spPr/>
        <p:txBody>
          <a:bodyPr/>
          <a:lstStyle/>
          <a:p>
            <a:fld id="{372817A5-82A8-4669-B4D0-C2D67780DFD0}" type="slidenum">
              <a:rPr lang="de-DE" smtClean="0"/>
              <a:t>14</a:t>
            </a:fld>
            <a:endParaRPr lang="de-DE"/>
          </a:p>
        </p:txBody>
      </p:sp>
    </p:spTree>
    <p:extLst>
      <p:ext uri="{BB962C8B-B14F-4D97-AF65-F5344CB8AC3E}">
        <p14:creationId xmlns:p14="http://schemas.microsoft.com/office/powerpoint/2010/main" val="17534747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22" name="Rectangle 2"/>
          <p:cNvSpPr>
            <a:spLocks noGrp="1" noChangeArrowheads="1"/>
          </p:cNvSpPr>
          <p:nvPr>
            <p:ph type="title"/>
          </p:nvPr>
        </p:nvSpPr>
        <p:spPr/>
        <p:txBody>
          <a:bodyPr/>
          <a:lstStyle/>
          <a:p>
            <a:pPr>
              <a:defRPr/>
            </a:pPr>
            <a:r>
              <a:rPr lang="en-GB" dirty="0" err="1"/>
              <a:t>Unfertige</a:t>
            </a:r>
            <a:r>
              <a:rPr lang="en-GB" dirty="0"/>
              <a:t> </a:t>
            </a:r>
            <a:r>
              <a:rPr lang="en-GB" dirty="0" err="1"/>
              <a:t>Erzeugnisse</a:t>
            </a:r>
            <a:r>
              <a:rPr lang="en-GB" dirty="0"/>
              <a:t>: </a:t>
            </a:r>
            <a:r>
              <a:rPr lang="en-GB" dirty="0" err="1" smtClean="0"/>
              <a:t>Pflegesätze</a:t>
            </a:r>
            <a:endParaRPr lang="de-DE" dirty="0"/>
          </a:p>
        </p:txBody>
      </p:sp>
      <p:sp>
        <p:nvSpPr>
          <p:cNvPr id="1720323" name="Rectangle 3"/>
          <p:cNvSpPr>
            <a:spLocks noGrp="1" noChangeArrowheads="1"/>
          </p:cNvSpPr>
          <p:nvPr>
            <p:ph type="body" idx="1"/>
          </p:nvPr>
        </p:nvSpPr>
        <p:spPr/>
        <p:txBody>
          <a:bodyPr/>
          <a:lstStyle/>
          <a:p>
            <a:pPr eaLnBrk="1" hangingPunct="1">
              <a:defRPr/>
            </a:pPr>
            <a:r>
              <a:rPr lang="de-DE" sz="2800" dirty="0"/>
              <a:t>Ausgangsbasis:</a:t>
            </a:r>
          </a:p>
          <a:p>
            <a:pPr lvl="1" eaLnBrk="1" hangingPunct="1">
              <a:defRPr/>
            </a:pPr>
            <a:r>
              <a:rPr lang="de-DE" sz="2400" dirty="0" smtClean="0"/>
              <a:t>Patient*in </a:t>
            </a:r>
            <a:r>
              <a:rPr lang="de-DE" sz="2400" dirty="0"/>
              <a:t>liegt 10 Tage im alten Jahr und 10 Tage im neuen Jahr, OP war im alten Jahr</a:t>
            </a:r>
          </a:p>
          <a:p>
            <a:pPr eaLnBrk="1" hangingPunct="1">
              <a:defRPr/>
            </a:pPr>
            <a:r>
              <a:rPr lang="de-DE" sz="2800" dirty="0"/>
              <a:t>Pflegesatzsystem:</a:t>
            </a:r>
          </a:p>
          <a:p>
            <a:pPr lvl="1" eaLnBrk="1" hangingPunct="1">
              <a:defRPr/>
            </a:pPr>
            <a:r>
              <a:rPr lang="de-DE" sz="2400" dirty="0"/>
              <a:t>Pflegesatz im alten Jahr, z. B. 250 Euro / Tag</a:t>
            </a:r>
          </a:p>
          <a:p>
            <a:pPr lvl="1" eaLnBrk="1" hangingPunct="1">
              <a:defRPr/>
            </a:pPr>
            <a:r>
              <a:rPr lang="de-DE" sz="2400" dirty="0"/>
              <a:t>Pflegesatz im neuen Jahr, z. B. 280 Euro / Tag</a:t>
            </a:r>
          </a:p>
          <a:p>
            <a:pPr lvl="1" eaLnBrk="1" hangingPunct="1">
              <a:defRPr/>
            </a:pPr>
            <a:r>
              <a:rPr lang="de-DE" sz="2400" dirty="0"/>
              <a:t>Zwischenrechnung zum 31.12. über 2500 Euro, Restrechnung zum 10.1.2800 Euro.</a:t>
            </a:r>
          </a:p>
        </p:txBody>
      </p:sp>
      <p:sp>
        <p:nvSpPr>
          <p:cNvPr id="2" name="Foliennummernplatzhalter 1"/>
          <p:cNvSpPr>
            <a:spLocks noGrp="1"/>
          </p:cNvSpPr>
          <p:nvPr>
            <p:ph type="sldNum" sz="quarter" idx="12"/>
          </p:nvPr>
        </p:nvSpPr>
        <p:spPr/>
        <p:txBody>
          <a:bodyPr/>
          <a:lstStyle/>
          <a:p>
            <a:fld id="{372817A5-82A8-4669-B4D0-C2D67780DFD0}" type="slidenum">
              <a:rPr lang="de-DE" smtClean="0"/>
              <a:t>15</a:t>
            </a:fld>
            <a:endParaRPr lang="de-DE"/>
          </a:p>
        </p:txBody>
      </p:sp>
    </p:spTree>
    <p:extLst>
      <p:ext uri="{BB962C8B-B14F-4D97-AF65-F5344CB8AC3E}">
        <p14:creationId xmlns:p14="http://schemas.microsoft.com/office/powerpoint/2010/main" val="197160128"/>
      </p:ext>
    </p:extLst>
  </p:cSld>
  <p:clrMapOvr>
    <a:masterClrMapping/>
  </p:clrMapOvr>
  <mc:AlternateContent xmlns:mc="http://schemas.openxmlformats.org/markup-compatibility/2006" xmlns:p14="http://schemas.microsoft.com/office/powerpoint/2010/main">
    <mc:Choice Requires="p14">
      <p:transition spd="slow" p14:dur="2000" advTm="84525"/>
    </mc:Choice>
    <mc:Fallback xmlns="">
      <p:transition spd="slow" advTm="84525"/>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2370" name="Rectangle 2"/>
          <p:cNvSpPr>
            <a:spLocks noGrp="1" noChangeArrowheads="1"/>
          </p:cNvSpPr>
          <p:nvPr>
            <p:ph type="title"/>
          </p:nvPr>
        </p:nvSpPr>
        <p:spPr/>
        <p:txBody>
          <a:bodyPr>
            <a:normAutofit fontScale="90000"/>
          </a:bodyPr>
          <a:lstStyle/>
          <a:p>
            <a:pPr>
              <a:defRPr/>
            </a:pPr>
            <a:r>
              <a:rPr lang="en-GB" dirty="0" err="1"/>
              <a:t>Unfertige</a:t>
            </a:r>
            <a:r>
              <a:rPr lang="en-GB" dirty="0"/>
              <a:t> </a:t>
            </a:r>
            <a:r>
              <a:rPr lang="en-GB" dirty="0" err="1"/>
              <a:t>Erzeugnisse</a:t>
            </a:r>
            <a:r>
              <a:rPr lang="en-GB" dirty="0"/>
              <a:t>: </a:t>
            </a:r>
            <a:r>
              <a:rPr lang="en-GB" dirty="0" err="1" smtClean="0"/>
              <a:t>Fallpauschalen</a:t>
            </a:r>
            <a:endParaRPr lang="de-DE" dirty="0"/>
          </a:p>
        </p:txBody>
      </p:sp>
      <p:sp>
        <p:nvSpPr>
          <p:cNvPr id="1722371" name="Rectangle 3"/>
          <p:cNvSpPr>
            <a:spLocks noGrp="1" noChangeArrowheads="1"/>
          </p:cNvSpPr>
          <p:nvPr>
            <p:ph type="body" idx="1"/>
          </p:nvPr>
        </p:nvSpPr>
        <p:spPr/>
        <p:txBody>
          <a:bodyPr/>
          <a:lstStyle/>
          <a:p>
            <a:pPr eaLnBrk="1" hangingPunct="1">
              <a:lnSpc>
                <a:spcPct val="90000"/>
              </a:lnSpc>
              <a:defRPr/>
            </a:pPr>
            <a:r>
              <a:rPr lang="de-DE" sz="2800"/>
              <a:t>Fallpauschalensystem (vor 1.1.2004)</a:t>
            </a:r>
          </a:p>
          <a:p>
            <a:pPr lvl="1" eaLnBrk="1" hangingPunct="1">
              <a:lnSpc>
                <a:spcPct val="90000"/>
              </a:lnSpc>
              <a:defRPr/>
            </a:pPr>
            <a:r>
              <a:rPr lang="de-DE" sz="2400"/>
              <a:t>Laut Fallpauschalenkatalog:</a:t>
            </a:r>
          </a:p>
          <a:p>
            <a:pPr lvl="2" eaLnBrk="1" hangingPunct="1">
              <a:lnSpc>
                <a:spcPct val="90000"/>
              </a:lnSpc>
              <a:defRPr/>
            </a:pPr>
            <a:r>
              <a:rPr lang="de-DE" sz="2000"/>
              <a:t>Fallpauschale: 5.000 Euro</a:t>
            </a:r>
          </a:p>
          <a:p>
            <a:pPr lvl="2" eaLnBrk="1" hangingPunct="1">
              <a:lnSpc>
                <a:spcPct val="90000"/>
              </a:lnSpc>
              <a:defRPr/>
            </a:pPr>
            <a:r>
              <a:rPr lang="de-DE" sz="2000"/>
              <a:t>OP-Sonderentgelt: 2.000 Euro</a:t>
            </a:r>
          </a:p>
          <a:p>
            <a:pPr lvl="2" eaLnBrk="1" hangingPunct="1">
              <a:lnSpc>
                <a:spcPct val="90000"/>
              </a:lnSpc>
              <a:defRPr/>
            </a:pPr>
            <a:r>
              <a:rPr lang="de-DE" sz="2000"/>
              <a:t>Normaufenthaltsdauer: 20 Tage</a:t>
            </a:r>
          </a:p>
          <a:p>
            <a:pPr lvl="1" eaLnBrk="1" hangingPunct="1">
              <a:lnSpc>
                <a:spcPct val="90000"/>
              </a:lnSpc>
              <a:defRPr/>
            </a:pPr>
            <a:r>
              <a:rPr lang="de-DE" sz="2400"/>
              <a:t>Berechnung:</a:t>
            </a:r>
          </a:p>
          <a:p>
            <a:pPr lvl="2" eaLnBrk="1" hangingPunct="1">
              <a:lnSpc>
                <a:spcPct val="90000"/>
              </a:lnSpc>
              <a:defRPr/>
            </a:pPr>
            <a:r>
              <a:rPr lang="de-DE" sz="2000"/>
              <a:t>Resterlös ohne Sonderentgelt: 5.000 Euro – 2.000 Euro = 3.000 Euro = 150 Euro/Tag</a:t>
            </a:r>
          </a:p>
          <a:p>
            <a:pPr lvl="2" eaLnBrk="1" hangingPunct="1">
              <a:lnSpc>
                <a:spcPct val="90000"/>
              </a:lnSpc>
              <a:defRPr/>
            </a:pPr>
            <a:r>
              <a:rPr lang="de-DE" sz="2000"/>
              <a:t>Altes Jahr: Erlös = 2.000 Euro Sonderentgelt + 10*150 Euro = 3500 Euro</a:t>
            </a:r>
          </a:p>
          <a:p>
            <a:pPr lvl="2" eaLnBrk="1" hangingPunct="1">
              <a:lnSpc>
                <a:spcPct val="90000"/>
              </a:lnSpc>
              <a:defRPr/>
            </a:pPr>
            <a:r>
              <a:rPr lang="de-DE" sz="2000"/>
              <a:t>Erlös neues Jahr: 1500 Euro</a:t>
            </a:r>
          </a:p>
        </p:txBody>
      </p:sp>
      <p:sp>
        <p:nvSpPr>
          <p:cNvPr id="2" name="Foliennummernplatzhalter 1"/>
          <p:cNvSpPr>
            <a:spLocks noGrp="1"/>
          </p:cNvSpPr>
          <p:nvPr>
            <p:ph type="sldNum" sz="quarter" idx="12"/>
          </p:nvPr>
        </p:nvSpPr>
        <p:spPr/>
        <p:txBody>
          <a:bodyPr/>
          <a:lstStyle/>
          <a:p>
            <a:fld id="{372817A5-82A8-4669-B4D0-C2D67780DFD0}" type="slidenum">
              <a:rPr lang="de-DE" smtClean="0"/>
              <a:t>16</a:t>
            </a:fld>
            <a:endParaRPr lang="de-DE"/>
          </a:p>
        </p:txBody>
      </p:sp>
    </p:spTree>
    <p:extLst>
      <p:ext uri="{BB962C8B-B14F-4D97-AF65-F5344CB8AC3E}">
        <p14:creationId xmlns:p14="http://schemas.microsoft.com/office/powerpoint/2010/main" val="3599379747"/>
      </p:ext>
    </p:extLst>
  </p:cSld>
  <p:clrMapOvr>
    <a:masterClrMapping/>
  </p:clrMapOvr>
  <mc:AlternateContent xmlns:mc="http://schemas.openxmlformats.org/markup-compatibility/2006" xmlns:p14="http://schemas.microsoft.com/office/powerpoint/2010/main">
    <mc:Choice Requires="p14">
      <p:transition spd="slow" p14:dur="2000" advTm="140129"/>
    </mc:Choice>
    <mc:Fallback xmlns="">
      <p:transition spd="slow" advTm="140129"/>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3394" name="Rectangle 2"/>
          <p:cNvSpPr>
            <a:spLocks noGrp="1" noChangeArrowheads="1"/>
          </p:cNvSpPr>
          <p:nvPr>
            <p:ph type="title"/>
          </p:nvPr>
        </p:nvSpPr>
        <p:spPr/>
        <p:txBody>
          <a:bodyPr>
            <a:normAutofit fontScale="90000"/>
          </a:bodyPr>
          <a:lstStyle/>
          <a:p>
            <a:pPr>
              <a:defRPr/>
            </a:pPr>
            <a:r>
              <a:rPr lang="en-GB" dirty="0" err="1"/>
              <a:t>Unfertige</a:t>
            </a:r>
            <a:r>
              <a:rPr lang="en-GB" dirty="0"/>
              <a:t> </a:t>
            </a:r>
            <a:r>
              <a:rPr lang="en-GB" dirty="0" err="1"/>
              <a:t>Erzeugnisse</a:t>
            </a:r>
            <a:r>
              <a:rPr lang="en-GB" dirty="0"/>
              <a:t>: </a:t>
            </a:r>
            <a:r>
              <a:rPr lang="en-GB" dirty="0" err="1"/>
              <a:t>Fallpauschalen</a:t>
            </a:r>
            <a:endParaRPr lang="de-DE" dirty="0"/>
          </a:p>
        </p:txBody>
      </p:sp>
      <p:sp>
        <p:nvSpPr>
          <p:cNvPr id="1723395" name="Rectangle 3"/>
          <p:cNvSpPr>
            <a:spLocks noGrp="1" noChangeArrowheads="1"/>
          </p:cNvSpPr>
          <p:nvPr>
            <p:ph type="body" idx="1"/>
          </p:nvPr>
        </p:nvSpPr>
        <p:spPr/>
        <p:txBody>
          <a:bodyPr/>
          <a:lstStyle/>
          <a:p>
            <a:pPr eaLnBrk="1" hangingPunct="1">
              <a:lnSpc>
                <a:spcPct val="90000"/>
              </a:lnSpc>
              <a:defRPr/>
            </a:pPr>
            <a:r>
              <a:rPr lang="de-DE" sz="2800"/>
              <a:t>Buchung im alten Jahr:</a:t>
            </a:r>
          </a:p>
          <a:p>
            <a:pPr lvl="1" eaLnBrk="1" hangingPunct="1">
              <a:lnSpc>
                <a:spcPct val="90000"/>
              </a:lnSpc>
              <a:defRPr/>
            </a:pPr>
            <a:r>
              <a:rPr lang="de-DE" sz="2400"/>
              <a:t>Unfertige Erzeugnisse (Bilanzkonto) </a:t>
            </a:r>
          </a:p>
          <a:p>
            <a:pPr lvl="1" eaLnBrk="1" hangingPunct="1">
              <a:lnSpc>
                <a:spcPct val="90000"/>
              </a:lnSpc>
              <a:defRPr/>
            </a:pPr>
            <a:r>
              <a:rPr lang="de-DE" sz="2400"/>
              <a:t>an Erhöhung des Bestandes an unfertigen Erzeugnissen (GuV-Konto) 3500 Euro</a:t>
            </a:r>
          </a:p>
          <a:p>
            <a:pPr eaLnBrk="1" hangingPunct="1">
              <a:lnSpc>
                <a:spcPct val="90000"/>
              </a:lnSpc>
              <a:defRPr/>
            </a:pPr>
            <a:r>
              <a:rPr lang="de-DE" sz="2800"/>
              <a:t>Buchung im neuen Jahr:</a:t>
            </a:r>
          </a:p>
          <a:p>
            <a:pPr lvl="1" eaLnBrk="1" hangingPunct="1">
              <a:lnSpc>
                <a:spcPct val="90000"/>
              </a:lnSpc>
              <a:defRPr/>
            </a:pPr>
            <a:r>
              <a:rPr lang="de-DE" sz="2400"/>
              <a:t>Forderungen aus Lieferungen und Leistungen 5000 Euro </a:t>
            </a:r>
          </a:p>
          <a:p>
            <a:pPr lvl="1" eaLnBrk="1" hangingPunct="1">
              <a:lnSpc>
                <a:spcPct val="90000"/>
              </a:lnSpc>
              <a:defRPr/>
            </a:pPr>
            <a:r>
              <a:rPr lang="de-DE" sz="2400"/>
              <a:t>an Unfertige Erzeugnisse (Bilanzkonto) 3500 Euro</a:t>
            </a:r>
          </a:p>
          <a:p>
            <a:pPr lvl="1" eaLnBrk="1" hangingPunct="1">
              <a:lnSpc>
                <a:spcPct val="90000"/>
              </a:lnSpc>
              <a:defRPr/>
            </a:pPr>
            <a:r>
              <a:rPr lang="de-DE" sz="2400"/>
              <a:t>und Erlöse aus Krankenhausleistungen (GuV-Konto) 1500 Euro</a:t>
            </a:r>
          </a:p>
        </p:txBody>
      </p:sp>
      <p:sp>
        <p:nvSpPr>
          <p:cNvPr id="2" name="Foliennummernplatzhalter 1"/>
          <p:cNvSpPr>
            <a:spLocks noGrp="1"/>
          </p:cNvSpPr>
          <p:nvPr>
            <p:ph type="sldNum" sz="quarter" idx="12"/>
          </p:nvPr>
        </p:nvSpPr>
        <p:spPr/>
        <p:txBody>
          <a:bodyPr/>
          <a:lstStyle/>
          <a:p>
            <a:fld id="{372817A5-82A8-4669-B4D0-C2D67780DFD0}" type="slidenum">
              <a:rPr lang="de-DE" smtClean="0"/>
              <a:t>17</a:t>
            </a:fld>
            <a:endParaRPr lang="de-DE"/>
          </a:p>
        </p:txBody>
      </p:sp>
    </p:spTree>
    <p:extLst>
      <p:ext uri="{BB962C8B-B14F-4D97-AF65-F5344CB8AC3E}">
        <p14:creationId xmlns:p14="http://schemas.microsoft.com/office/powerpoint/2010/main" val="516179212"/>
      </p:ext>
    </p:extLst>
  </p:cSld>
  <p:clrMapOvr>
    <a:masterClrMapping/>
  </p:clrMapOvr>
  <mc:AlternateContent xmlns:mc="http://schemas.openxmlformats.org/markup-compatibility/2006" xmlns:p14="http://schemas.microsoft.com/office/powerpoint/2010/main">
    <mc:Choice Requires="p14">
      <p:transition spd="slow" p14:dur="2000" advTm="26367"/>
    </mc:Choice>
    <mc:Fallback xmlns="">
      <p:transition spd="slow" advTm="26367"/>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4418" name="Rectangle 2"/>
          <p:cNvSpPr>
            <a:spLocks noGrp="1" noChangeArrowheads="1"/>
          </p:cNvSpPr>
          <p:nvPr>
            <p:ph type="title"/>
          </p:nvPr>
        </p:nvSpPr>
        <p:spPr/>
        <p:txBody>
          <a:bodyPr>
            <a:normAutofit fontScale="90000"/>
          </a:bodyPr>
          <a:lstStyle/>
          <a:p>
            <a:pPr>
              <a:defRPr/>
            </a:pPr>
            <a:r>
              <a:rPr lang="en-GB" dirty="0" err="1"/>
              <a:t>Unfertige</a:t>
            </a:r>
            <a:r>
              <a:rPr lang="en-GB" dirty="0"/>
              <a:t> </a:t>
            </a:r>
            <a:r>
              <a:rPr lang="en-GB" dirty="0" err="1"/>
              <a:t>Erzeugnisse</a:t>
            </a:r>
            <a:r>
              <a:rPr lang="en-GB" dirty="0"/>
              <a:t>: </a:t>
            </a:r>
            <a:r>
              <a:rPr lang="en-GB" dirty="0" smtClean="0"/>
              <a:t>G-DRG-System</a:t>
            </a:r>
            <a:endParaRPr lang="de-DE" dirty="0"/>
          </a:p>
        </p:txBody>
      </p:sp>
      <p:sp>
        <p:nvSpPr>
          <p:cNvPr id="1724419" name="Rectangle 3"/>
          <p:cNvSpPr>
            <a:spLocks noGrp="1" noChangeArrowheads="1"/>
          </p:cNvSpPr>
          <p:nvPr>
            <p:ph type="body" idx="1"/>
          </p:nvPr>
        </p:nvSpPr>
        <p:spPr/>
        <p:txBody>
          <a:bodyPr/>
          <a:lstStyle/>
          <a:p>
            <a:pPr>
              <a:lnSpc>
                <a:spcPct val="90000"/>
              </a:lnSpc>
              <a:defRPr/>
            </a:pPr>
            <a:r>
              <a:rPr lang="de-DE" sz="2400" dirty="0" smtClean="0"/>
              <a:t>Problem</a:t>
            </a:r>
            <a:r>
              <a:rPr lang="de-DE" sz="2400" dirty="0"/>
              <a:t>: Es ist kein offizieller Wert der Hauptleistung (OP) ausgewiesen (kein Sonderentgelt)</a:t>
            </a:r>
          </a:p>
          <a:p>
            <a:pPr>
              <a:lnSpc>
                <a:spcPct val="90000"/>
              </a:lnSpc>
              <a:defRPr/>
            </a:pPr>
            <a:r>
              <a:rPr lang="de-DE" sz="2400" dirty="0"/>
              <a:t>Grundsatz:</a:t>
            </a:r>
          </a:p>
          <a:p>
            <a:pPr lvl="1">
              <a:lnSpc>
                <a:spcPct val="90000"/>
              </a:lnSpc>
              <a:defRPr/>
            </a:pPr>
            <a:r>
              <a:rPr lang="de-DE" sz="2200" dirty="0"/>
              <a:t>Aktivierungspflichtig: Einzelkosten</a:t>
            </a:r>
          </a:p>
          <a:p>
            <a:pPr lvl="1">
              <a:lnSpc>
                <a:spcPct val="90000"/>
              </a:lnSpc>
              <a:defRPr/>
            </a:pPr>
            <a:r>
              <a:rPr lang="de-DE" sz="2200" dirty="0"/>
              <a:t>Aktivierungswahlrecht: Material- und Fertigungsgemeinkosten, Verwaltungskosten</a:t>
            </a:r>
          </a:p>
          <a:p>
            <a:pPr lvl="1">
              <a:lnSpc>
                <a:spcPct val="90000"/>
              </a:lnSpc>
              <a:defRPr/>
            </a:pPr>
            <a:r>
              <a:rPr lang="de-DE" sz="2200" dirty="0"/>
              <a:t>Aktivierungsverbot: alle zukünftigen Kosten (Realisierungsprinzip)</a:t>
            </a:r>
          </a:p>
          <a:p>
            <a:pPr>
              <a:lnSpc>
                <a:spcPct val="90000"/>
              </a:lnSpc>
              <a:defRPr/>
            </a:pPr>
            <a:r>
              <a:rPr lang="de-DE" sz="2400" dirty="0"/>
              <a:t>Individuelle Kalkulation</a:t>
            </a:r>
          </a:p>
          <a:p>
            <a:pPr lvl="1">
              <a:lnSpc>
                <a:spcPct val="90000"/>
              </a:lnSpc>
              <a:defRPr/>
            </a:pPr>
            <a:r>
              <a:rPr lang="de-DE" sz="2200" dirty="0"/>
              <a:t>Vereinfachend auf Grundlage der DRG-Kalkulationsdaten des InEK</a:t>
            </a:r>
          </a:p>
          <a:p>
            <a:pPr lvl="1">
              <a:lnSpc>
                <a:spcPct val="90000"/>
              </a:lnSpc>
              <a:defRPr/>
            </a:pPr>
            <a:r>
              <a:rPr lang="de-DE" sz="2200" dirty="0"/>
              <a:t>eigene Kostenträgerrechnung</a:t>
            </a:r>
          </a:p>
        </p:txBody>
      </p:sp>
      <p:sp>
        <p:nvSpPr>
          <p:cNvPr id="2" name="Foliennummernplatzhalter 1"/>
          <p:cNvSpPr>
            <a:spLocks noGrp="1"/>
          </p:cNvSpPr>
          <p:nvPr>
            <p:ph type="sldNum" sz="quarter" idx="12"/>
          </p:nvPr>
        </p:nvSpPr>
        <p:spPr/>
        <p:txBody>
          <a:bodyPr/>
          <a:lstStyle/>
          <a:p>
            <a:fld id="{372817A5-82A8-4669-B4D0-C2D67780DFD0}" type="slidenum">
              <a:rPr lang="de-DE" smtClean="0"/>
              <a:t>18</a:t>
            </a:fld>
            <a:endParaRPr lang="de-DE"/>
          </a:p>
        </p:txBody>
      </p:sp>
    </p:spTree>
    <p:extLst>
      <p:ext uri="{BB962C8B-B14F-4D97-AF65-F5344CB8AC3E}">
        <p14:creationId xmlns:p14="http://schemas.microsoft.com/office/powerpoint/2010/main" val="3657324428"/>
      </p:ext>
    </p:extLst>
  </p:cSld>
  <p:clrMapOvr>
    <a:masterClrMapping/>
  </p:clrMapOvr>
  <mc:AlternateContent xmlns:mc="http://schemas.openxmlformats.org/markup-compatibility/2006" xmlns:p14="http://schemas.microsoft.com/office/powerpoint/2010/main">
    <mc:Choice Requires="p14">
      <p:transition spd="slow" p14:dur="2000" advTm="95509"/>
    </mc:Choice>
    <mc:Fallback xmlns="">
      <p:transition spd="slow" advTm="95509"/>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dirty="0" err="1"/>
              <a:t>Unfertige</a:t>
            </a:r>
            <a:r>
              <a:rPr lang="en-GB" dirty="0"/>
              <a:t> </a:t>
            </a:r>
            <a:r>
              <a:rPr lang="en-GB" dirty="0" err="1"/>
              <a:t>Erzeugnisse</a:t>
            </a:r>
            <a:r>
              <a:rPr lang="en-GB" dirty="0"/>
              <a:t>: </a:t>
            </a:r>
            <a:r>
              <a:rPr lang="en-GB" dirty="0" smtClean="0"/>
              <a:t>aG-DRG-System</a:t>
            </a:r>
            <a:endParaRPr lang="en-GB" dirty="0"/>
          </a:p>
        </p:txBody>
      </p:sp>
      <p:sp>
        <p:nvSpPr>
          <p:cNvPr id="3" name="Inhaltsplatzhalter 2"/>
          <p:cNvSpPr>
            <a:spLocks noGrp="1"/>
          </p:cNvSpPr>
          <p:nvPr>
            <p:ph idx="1"/>
          </p:nvPr>
        </p:nvSpPr>
        <p:spPr/>
        <p:txBody>
          <a:bodyPr>
            <a:normAutofit/>
          </a:bodyPr>
          <a:lstStyle/>
          <a:p>
            <a:r>
              <a:rPr lang="en-GB" dirty="0" smtClean="0"/>
              <a:t>Problem:</a:t>
            </a:r>
          </a:p>
          <a:p>
            <a:pPr lvl="1"/>
            <a:r>
              <a:rPr lang="de-DE" dirty="0" smtClean="0"/>
              <a:t>Ausgliederung </a:t>
            </a:r>
            <a:r>
              <a:rPr lang="de-DE" dirty="0"/>
              <a:t>der Kosten direkter Pflege am Bett </a:t>
            </a:r>
            <a:endParaRPr lang="de-DE" dirty="0" smtClean="0"/>
          </a:p>
          <a:p>
            <a:pPr lvl="1"/>
            <a:r>
              <a:rPr lang="de-DE" dirty="0" smtClean="0"/>
              <a:t>Pflegekosten müssen verursachergerecht </a:t>
            </a:r>
            <a:r>
              <a:rPr lang="de-DE" dirty="0"/>
              <a:t>den Jahren zugerechnet </a:t>
            </a:r>
            <a:r>
              <a:rPr lang="de-DE" dirty="0" smtClean="0"/>
              <a:t>werden</a:t>
            </a:r>
          </a:p>
          <a:p>
            <a:r>
              <a:rPr lang="de-DE" dirty="0" smtClean="0"/>
              <a:t>Beispiel:</a:t>
            </a:r>
          </a:p>
          <a:p>
            <a:pPr lvl="1"/>
            <a:r>
              <a:rPr lang="de-DE" dirty="0" smtClean="0"/>
              <a:t>DRG </a:t>
            </a:r>
            <a:r>
              <a:rPr lang="de-DE" dirty="0"/>
              <a:t>D02A (Komplexe Resektionen mit Rekonstruktionen an Kopf und Hals mit komplexem Eingriff oder mit Kombinationseingriff mit äußerst schweren CC</a:t>
            </a:r>
            <a:r>
              <a:rPr lang="de-DE" dirty="0" smtClean="0"/>
              <a:t>)</a:t>
            </a:r>
            <a:endParaRPr lang="de-DE" dirty="0"/>
          </a:p>
          <a:p>
            <a:pPr lvl="1"/>
            <a:endParaRPr lang="en-GB" dirty="0"/>
          </a:p>
        </p:txBody>
      </p:sp>
      <p:sp>
        <p:nvSpPr>
          <p:cNvPr id="4" name="Foliennummernplatzhalter 3"/>
          <p:cNvSpPr>
            <a:spLocks noGrp="1"/>
          </p:cNvSpPr>
          <p:nvPr>
            <p:ph type="sldNum" sz="quarter" idx="12"/>
          </p:nvPr>
        </p:nvSpPr>
        <p:spPr/>
        <p:txBody>
          <a:bodyPr/>
          <a:lstStyle/>
          <a:p>
            <a:fld id="{372817A5-82A8-4669-B4D0-C2D67780DFD0}" type="slidenum">
              <a:rPr lang="de-DE" smtClean="0"/>
              <a:t>19</a:t>
            </a:fld>
            <a:endParaRPr lang="de-DE"/>
          </a:p>
        </p:txBody>
      </p:sp>
    </p:spTree>
    <p:extLst>
      <p:ext uri="{BB962C8B-B14F-4D97-AF65-F5344CB8AC3E}">
        <p14:creationId xmlns:p14="http://schemas.microsoft.com/office/powerpoint/2010/main" val="2115620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4914" name="Rectangle 2"/>
          <p:cNvSpPr>
            <a:spLocks noGrp="1" noChangeArrowheads="1"/>
          </p:cNvSpPr>
          <p:nvPr>
            <p:ph type="title"/>
          </p:nvPr>
        </p:nvSpPr>
        <p:spPr>
          <a:xfrm>
            <a:off x="468313" y="0"/>
            <a:ext cx="8229600" cy="908050"/>
          </a:xfrm>
        </p:spPr>
        <p:txBody>
          <a:bodyPr/>
          <a:lstStyle/>
          <a:p>
            <a:pPr eaLnBrk="1" hangingPunct="1">
              <a:defRPr/>
            </a:pPr>
            <a:r>
              <a:rPr lang="de-DE"/>
              <a:t>Gliederung</a:t>
            </a:r>
          </a:p>
        </p:txBody>
      </p:sp>
      <p:sp>
        <p:nvSpPr>
          <p:cNvPr id="1574915" name="Rectangle 3"/>
          <p:cNvSpPr>
            <a:spLocks noGrp="1" noChangeArrowheads="1"/>
          </p:cNvSpPr>
          <p:nvPr>
            <p:ph type="body" idx="1"/>
          </p:nvPr>
        </p:nvSpPr>
        <p:spPr>
          <a:xfrm>
            <a:off x="457200" y="908050"/>
            <a:ext cx="8686800" cy="5949950"/>
          </a:xfrm>
        </p:spPr>
        <p:txBody>
          <a:bodyPr>
            <a:normAutofit lnSpcReduction="10000"/>
          </a:bodyPr>
          <a:lstStyle/>
          <a:p>
            <a:pPr eaLnBrk="1" hangingPunct="1">
              <a:lnSpc>
                <a:spcPct val="90000"/>
              </a:lnSpc>
              <a:buFontTx/>
              <a:buNone/>
              <a:defRPr/>
            </a:pPr>
            <a:r>
              <a:rPr lang="de-DE" sz="2800" dirty="0"/>
              <a:t>1 </a:t>
            </a:r>
            <a:r>
              <a:rPr lang="de-DE" dirty="0"/>
              <a:t>Informationswirtschaft</a:t>
            </a:r>
          </a:p>
          <a:p>
            <a:pPr eaLnBrk="1" hangingPunct="1">
              <a:lnSpc>
                <a:spcPct val="90000"/>
              </a:lnSpc>
              <a:buFontTx/>
              <a:buAutoNum type="arabicPlain" startAt="2"/>
              <a:defRPr/>
            </a:pPr>
            <a:r>
              <a:rPr lang="de-DE" b="1" dirty="0"/>
              <a:t>Jahresabschluss</a:t>
            </a:r>
          </a:p>
          <a:p>
            <a:pPr lvl="1" eaLnBrk="1" hangingPunct="1">
              <a:lnSpc>
                <a:spcPct val="90000"/>
              </a:lnSpc>
              <a:buFontTx/>
              <a:buNone/>
              <a:defRPr/>
            </a:pPr>
            <a:r>
              <a:rPr lang="de-DE" dirty="0"/>
              <a:t>2.1 Grundlagen</a:t>
            </a:r>
          </a:p>
          <a:p>
            <a:pPr lvl="1" eaLnBrk="1" hangingPunct="1">
              <a:lnSpc>
                <a:spcPct val="90000"/>
              </a:lnSpc>
              <a:buFontTx/>
              <a:buNone/>
              <a:defRPr/>
            </a:pPr>
            <a:r>
              <a:rPr lang="de-DE" dirty="0"/>
              <a:t>	2.1.1 Bilanztheorie</a:t>
            </a:r>
          </a:p>
          <a:p>
            <a:pPr lvl="1" eaLnBrk="1" hangingPunct="1">
              <a:lnSpc>
                <a:spcPct val="90000"/>
              </a:lnSpc>
              <a:buFontTx/>
              <a:buNone/>
              <a:defRPr/>
            </a:pPr>
            <a:r>
              <a:rPr lang="de-DE" dirty="0"/>
              <a:t>	2.1.2 Jahresabschluss nach HGB</a:t>
            </a:r>
          </a:p>
          <a:p>
            <a:pPr lvl="1" eaLnBrk="1" hangingPunct="1">
              <a:lnSpc>
                <a:spcPct val="90000"/>
              </a:lnSpc>
              <a:buFontTx/>
              <a:buNone/>
              <a:defRPr/>
            </a:pPr>
            <a:r>
              <a:rPr lang="de-DE" dirty="0"/>
              <a:t>	2.1.3 Internationale Standards</a:t>
            </a:r>
          </a:p>
          <a:p>
            <a:pPr lvl="1" eaLnBrk="1" hangingPunct="1">
              <a:lnSpc>
                <a:spcPct val="90000"/>
              </a:lnSpc>
              <a:buFontTx/>
              <a:buNone/>
              <a:defRPr/>
            </a:pPr>
            <a:r>
              <a:rPr lang="de-DE" b="1" dirty="0"/>
              <a:t>2.2 Jahresabschluss des Krankenhauses</a:t>
            </a:r>
          </a:p>
          <a:p>
            <a:pPr lvl="1" eaLnBrk="1" hangingPunct="1">
              <a:lnSpc>
                <a:spcPct val="90000"/>
              </a:lnSpc>
              <a:buFontTx/>
              <a:buNone/>
              <a:defRPr/>
            </a:pPr>
            <a:r>
              <a:rPr lang="de-DE" dirty="0"/>
              <a:t>	2.2.1 Krankenhausbuchführungsverordnung</a:t>
            </a:r>
          </a:p>
          <a:p>
            <a:pPr lvl="1" eaLnBrk="1" hangingPunct="1">
              <a:lnSpc>
                <a:spcPct val="90000"/>
              </a:lnSpc>
              <a:buFontTx/>
              <a:buNone/>
              <a:defRPr/>
            </a:pPr>
            <a:r>
              <a:rPr lang="de-DE" dirty="0"/>
              <a:t>	2.2.2 Abgrenzungsverordnung</a:t>
            </a:r>
          </a:p>
          <a:p>
            <a:pPr lvl="1" eaLnBrk="1" hangingPunct="1">
              <a:lnSpc>
                <a:spcPct val="90000"/>
              </a:lnSpc>
              <a:buFontTx/>
              <a:buNone/>
              <a:defRPr/>
            </a:pPr>
            <a:r>
              <a:rPr lang="de-DE" dirty="0"/>
              <a:t>	</a:t>
            </a:r>
            <a:r>
              <a:rPr lang="de-DE" b="1" dirty="0"/>
              <a:t>2.2.3 Sonderposten</a:t>
            </a:r>
          </a:p>
          <a:p>
            <a:pPr lvl="1" eaLnBrk="1" hangingPunct="1">
              <a:lnSpc>
                <a:spcPct val="90000"/>
              </a:lnSpc>
              <a:buFontTx/>
              <a:buNone/>
              <a:defRPr/>
            </a:pPr>
            <a:r>
              <a:rPr lang="de-DE" dirty="0"/>
              <a:t>2.3 Bilanzanalyse</a:t>
            </a:r>
          </a:p>
          <a:p>
            <a:pPr eaLnBrk="1" hangingPunct="1">
              <a:lnSpc>
                <a:spcPct val="90000"/>
              </a:lnSpc>
              <a:buFontTx/>
              <a:buNone/>
              <a:defRPr/>
            </a:pPr>
            <a:r>
              <a:rPr lang="de-DE" dirty="0"/>
              <a:t>3 	Controlling</a:t>
            </a:r>
          </a:p>
          <a:p>
            <a:pPr eaLnBrk="1" hangingPunct="1">
              <a:lnSpc>
                <a:spcPct val="90000"/>
              </a:lnSpc>
              <a:buFontTx/>
              <a:buNone/>
              <a:defRPr/>
            </a:pPr>
            <a:r>
              <a:rPr lang="de-DE" dirty="0"/>
              <a:t>4 	Betriebsgenetik</a:t>
            </a:r>
          </a:p>
        </p:txBody>
      </p:sp>
      <p:sp>
        <p:nvSpPr>
          <p:cNvPr id="2" name="Foliennummernplatzhalter 1"/>
          <p:cNvSpPr>
            <a:spLocks noGrp="1"/>
          </p:cNvSpPr>
          <p:nvPr>
            <p:ph type="sldNum" sz="quarter" idx="12"/>
          </p:nvPr>
        </p:nvSpPr>
        <p:spPr/>
        <p:txBody>
          <a:bodyPr/>
          <a:lstStyle/>
          <a:p>
            <a:fld id="{372817A5-82A8-4669-B4D0-C2D67780DFD0}" type="slidenum">
              <a:rPr lang="de-DE" smtClean="0"/>
              <a:t>2</a:t>
            </a:fld>
            <a:endParaRPr lang="de-DE"/>
          </a:p>
        </p:txBody>
      </p:sp>
    </p:spTree>
    <p:extLst>
      <p:ext uri="{BB962C8B-B14F-4D97-AF65-F5344CB8AC3E}">
        <p14:creationId xmlns:p14="http://schemas.microsoft.com/office/powerpoint/2010/main" val="65547940"/>
      </p:ext>
    </p:extLst>
  </p:cSld>
  <p:clrMapOvr>
    <a:masterClrMapping/>
  </p:clrMapOvr>
  <mc:AlternateContent xmlns:mc="http://schemas.openxmlformats.org/markup-compatibility/2006" xmlns:p14="http://schemas.microsoft.com/office/powerpoint/2010/main">
    <mc:Choice Requires="p14">
      <p:transition spd="slow" p14:dur="2000" advTm="58674"/>
    </mc:Choice>
    <mc:Fallback xmlns="">
      <p:transition spd="slow" advTm="58674"/>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0"/>
            <a:ext cx="8229600" cy="1143000"/>
          </a:xfrm>
        </p:spPr>
        <p:txBody>
          <a:bodyPr/>
          <a:lstStyle/>
          <a:p>
            <a:r>
              <a:rPr lang="en-GB" dirty="0" err="1" smtClean="0"/>
              <a:t>Beispiel</a:t>
            </a:r>
            <a:endParaRPr lang="en-GB" dirty="0"/>
          </a:p>
        </p:txBody>
      </p:sp>
      <p:sp>
        <p:nvSpPr>
          <p:cNvPr id="3" name="Inhaltsplatzhalter 2"/>
          <p:cNvSpPr>
            <a:spLocks noGrp="1"/>
          </p:cNvSpPr>
          <p:nvPr>
            <p:ph idx="1"/>
          </p:nvPr>
        </p:nvSpPr>
        <p:spPr>
          <a:xfrm>
            <a:off x="457200" y="1196752"/>
            <a:ext cx="8229600" cy="5400600"/>
          </a:xfrm>
        </p:spPr>
        <p:txBody>
          <a:bodyPr>
            <a:normAutofit fontScale="62500" lnSpcReduction="20000"/>
          </a:bodyPr>
          <a:lstStyle/>
          <a:p>
            <a:pPr lvl="0"/>
            <a:r>
              <a:rPr lang="de-DE" dirty="0" smtClean="0"/>
              <a:t>Parameter:</a:t>
            </a:r>
          </a:p>
          <a:p>
            <a:pPr lvl="1"/>
            <a:r>
              <a:rPr lang="de-DE" dirty="0" smtClean="0"/>
              <a:t>Aufnahme</a:t>
            </a:r>
            <a:r>
              <a:rPr lang="de-DE" dirty="0"/>
              <a:t>: 21.12.02</a:t>
            </a:r>
          </a:p>
          <a:p>
            <a:pPr lvl="1"/>
            <a:r>
              <a:rPr lang="de-DE" dirty="0"/>
              <a:t>Entlassung: 10.01.03 </a:t>
            </a:r>
          </a:p>
          <a:p>
            <a:pPr lvl="1"/>
            <a:r>
              <a:rPr lang="de-DE" dirty="0"/>
              <a:t>Operation: 23.12.02</a:t>
            </a:r>
          </a:p>
          <a:p>
            <a:pPr lvl="1"/>
            <a:r>
              <a:rPr lang="de-DE" dirty="0"/>
              <a:t>Durchschnittliche Verweildauer: 20,1 Tage</a:t>
            </a:r>
          </a:p>
          <a:p>
            <a:pPr lvl="1"/>
            <a:r>
              <a:rPr lang="de-DE" dirty="0"/>
              <a:t>Relativgewicht: 6,308</a:t>
            </a:r>
          </a:p>
          <a:p>
            <a:pPr lvl="1"/>
            <a:r>
              <a:rPr lang="de-DE" dirty="0"/>
              <a:t>Basisfallwert von 3.747,98 €</a:t>
            </a:r>
          </a:p>
          <a:p>
            <a:pPr lvl="1"/>
            <a:r>
              <a:rPr lang="de-DE" dirty="0"/>
              <a:t>Pflegeerlösbewertungsrelation pro Tag: 1,3807</a:t>
            </a:r>
          </a:p>
          <a:p>
            <a:pPr lvl="1"/>
            <a:r>
              <a:rPr lang="de-DE" dirty="0"/>
              <a:t>Pflegeentgeltwert: 150 € pro Tag</a:t>
            </a:r>
          </a:p>
          <a:p>
            <a:r>
              <a:rPr lang="de-DE" dirty="0" smtClean="0"/>
              <a:t>Pflege</a:t>
            </a:r>
          </a:p>
          <a:p>
            <a:pPr lvl="1"/>
            <a:r>
              <a:rPr lang="de-DE" dirty="0" smtClean="0"/>
              <a:t>10 </a:t>
            </a:r>
            <a:r>
              <a:rPr lang="de-DE" dirty="0"/>
              <a:t>Tage im alten und 10 Tage im neuen Jahr </a:t>
            </a:r>
            <a:r>
              <a:rPr lang="de-DE" dirty="0" smtClean="0"/>
              <a:t>an</a:t>
            </a:r>
          </a:p>
          <a:p>
            <a:pPr lvl="1"/>
            <a:r>
              <a:rPr lang="de-DE" dirty="0" smtClean="0"/>
              <a:t>sowohl </a:t>
            </a:r>
            <a:r>
              <a:rPr lang="de-DE" dirty="0"/>
              <a:t>im alten als auch im neuen Jahr werden 10 ∙ 1,3807 ∙ 150 € = 2.071,05 € als Erlös </a:t>
            </a:r>
            <a:r>
              <a:rPr lang="de-DE" dirty="0" smtClean="0"/>
              <a:t>verbucht</a:t>
            </a:r>
          </a:p>
          <a:p>
            <a:r>
              <a:rPr lang="de-DE" dirty="0" smtClean="0"/>
              <a:t>G-DRG: </a:t>
            </a:r>
          </a:p>
          <a:p>
            <a:pPr lvl="1"/>
            <a:r>
              <a:rPr lang="de-DE" dirty="0" smtClean="0"/>
              <a:t>Exakte Kalkulation, welche </a:t>
            </a:r>
            <a:r>
              <a:rPr lang="de-DE" dirty="0"/>
              <a:t>Kosten für diesen Fall im alten Jahr aufgewendet </a:t>
            </a:r>
            <a:r>
              <a:rPr lang="de-DE" dirty="0" smtClean="0"/>
              <a:t>wurden</a:t>
            </a:r>
          </a:p>
          <a:p>
            <a:pPr lvl="1"/>
            <a:r>
              <a:rPr lang="de-DE" dirty="0" smtClean="0"/>
              <a:t>d</a:t>
            </a:r>
            <a:r>
              <a:rPr lang="de-DE" dirty="0"/>
              <a:t>. h., der aG-DRG-Erlös von 6,308 ∙ 3.737,98 € = 23.642,26 € wird auf die Jahre verursachergerecht </a:t>
            </a:r>
            <a:r>
              <a:rPr lang="de-DE" dirty="0" smtClean="0"/>
              <a:t>aufgeteilt</a:t>
            </a:r>
            <a:endParaRPr lang="de-DE" dirty="0"/>
          </a:p>
        </p:txBody>
      </p:sp>
      <p:sp>
        <p:nvSpPr>
          <p:cNvPr id="4" name="Foliennummernplatzhalter 3"/>
          <p:cNvSpPr>
            <a:spLocks noGrp="1"/>
          </p:cNvSpPr>
          <p:nvPr>
            <p:ph type="sldNum" sz="quarter" idx="12"/>
          </p:nvPr>
        </p:nvSpPr>
        <p:spPr/>
        <p:txBody>
          <a:bodyPr/>
          <a:lstStyle/>
          <a:p>
            <a:fld id="{372817A5-82A8-4669-B4D0-C2D67780DFD0}" type="slidenum">
              <a:rPr lang="de-DE" smtClean="0"/>
              <a:t>20</a:t>
            </a:fld>
            <a:endParaRPr lang="de-DE"/>
          </a:p>
        </p:txBody>
      </p:sp>
    </p:spTree>
    <p:extLst>
      <p:ext uri="{BB962C8B-B14F-4D97-AF65-F5344CB8AC3E}">
        <p14:creationId xmlns:p14="http://schemas.microsoft.com/office/powerpoint/2010/main" val="15893760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8738" name="Rectangle 2"/>
          <p:cNvSpPr>
            <a:spLocks noGrp="1" noChangeArrowheads="1"/>
          </p:cNvSpPr>
          <p:nvPr>
            <p:ph type="title"/>
          </p:nvPr>
        </p:nvSpPr>
        <p:spPr/>
        <p:txBody>
          <a:bodyPr>
            <a:normAutofit fontScale="90000"/>
          </a:bodyPr>
          <a:lstStyle/>
          <a:p>
            <a:pPr eaLnBrk="1" hangingPunct="1">
              <a:defRPr/>
            </a:pPr>
            <a:r>
              <a:rPr lang="de-DE" dirty="0"/>
              <a:t>Investitionsförderung nach dem Krankenhausfinanzierungsgesetz </a:t>
            </a:r>
          </a:p>
        </p:txBody>
      </p:sp>
      <p:sp>
        <p:nvSpPr>
          <p:cNvPr id="628739" name="Rectangle 3"/>
          <p:cNvSpPr>
            <a:spLocks noGrp="1" noChangeArrowheads="1"/>
          </p:cNvSpPr>
          <p:nvPr>
            <p:ph type="body" idx="1"/>
          </p:nvPr>
        </p:nvSpPr>
        <p:spPr>
          <a:xfrm>
            <a:off x="468313" y="2276475"/>
            <a:ext cx="8229600" cy="4114800"/>
          </a:xfrm>
        </p:spPr>
        <p:txBody>
          <a:bodyPr/>
          <a:lstStyle/>
          <a:p>
            <a:pPr eaLnBrk="1" hangingPunct="1">
              <a:lnSpc>
                <a:spcPct val="90000"/>
              </a:lnSpc>
              <a:defRPr/>
            </a:pPr>
            <a:r>
              <a:rPr lang="de-DE" sz="2800" dirty="0">
                <a:cs typeface="Times New Roman" pitchFamily="18" charset="0"/>
              </a:rPr>
              <a:t>Investitionsförderung nach KHG (duale Finanzierung) verlangt eine vollständige, jedoch erfolgsneutrale Verbuchung der Investitionsförderungen</a:t>
            </a:r>
          </a:p>
          <a:p>
            <a:pPr eaLnBrk="1" hangingPunct="1">
              <a:lnSpc>
                <a:spcPct val="90000"/>
              </a:lnSpc>
              <a:defRPr/>
            </a:pPr>
            <a:r>
              <a:rPr lang="de-DE" sz="2800" dirty="0">
                <a:cs typeface="Times New Roman" pitchFamily="18" charset="0"/>
              </a:rPr>
              <a:t>Förderungsprozess</a:t>
            </a:r>
          </a:p>
          <a:p>
            <a:pPr lvl="1" eaLnBrk="1" hangingPunct="1">
              <a:lnSpc>
                <a:spcPct val="90000"/>
              </a:lnSpc>
              <a:defRPr/>
            </a:pPr>
            <a:r>
              <a:rPr lang="de-DE" sz="2000" dirty="0">
                <a:cs typeface="Times New Roman" pitchFamily="18" charset="0"/>
              </a:rPr>
              <a:t>Antrag auf Fördermittel</a:t>
            </a:r>
            <a:r>
              <a:rPr lang="de-DE" sz="2000" dirty="0"/>
              <a:t> </a:t>
            </a:r>
          </a:p>
          <a:p>
            <a:pPr lvl="1" eaLnBrk="1" hangingPunct="1">
              <a:lnSpc>
                <a:spcPct val="90000"/>
              </a:lnSpc>
              <a:defRPr/>
            </a:pPr>
            <a:r>
              <a:rPr lang="de-DE" sz="2000" dirty="0">
                <a:cs typeface="Times New Roman" pitchFamily="18" charset="0"/>
              </a:rPr>
              <a:t>Eingang des Bewilligungsbescheides</a:t>
            </a:r>
            <a:r>
              <a:rPr lang="de-DE" sz="2000" dirty="0"/>
              <a:t> </a:t>
            </a:r>
          </a:p>
          <a:p>
            <a:pPr lvl="1" eaLnBrk="1" hangingPunct="1">
              <a:lnSpc>
                <a:spcPct val="90000"/>
              </a:lnSpc>
              <a:defRPr/>
            </a:pPr>
            <a:r>
              <a:rPr lang="de-DE" sz="2000" dirty="0">
                <a:cs typeface="Times New Roman" pitchFamily="18" charset="0"/>
              </a:rPr>
              <a:t>Eingang der Fördermittel</a:t>
            </a:r>
            <a:r>
              <a:rPr lang="de-DE" sz="2000" dirty="0"/>
              <a:t> </a:t>
            </a:r>
          </a:p>
          <a:p>
            <a:pPr lvl="1" eaLnBrk="1" hangingPunct="1">
              <a:lnSpc>
                <a:spcPct val="90000"/>
              </a:lnSpc>
              <a:defRPr/>
            </a:pPr>
            <a:r>
              <a:rPr lang="de-DE" sz="2000" dirty="0">
                <a:cs typeface="Times New Roman" pitchFamily="18" charset="0"/>
              </a:rPr>
              <a:t>Erwerb von Anlagevermögen</a:t>
            </a:r>
            <a:r>
              <a:rPr lang="de-DE" sz="2000" dirty="0"/>
              <a:t> </a:t>
            </a:r>
          </a:p>
          <a:p>
            <a:pPr lvl="1" eaLnBrk="1" hangingPunct="1">
              <a:lnSpc>
                <a:spcPct val="90000"/>
              </a:lnSpc>
              <a:defRPr/>
            </a:pPr>
            <a:r>
              <a:rPr lang="de-DE" sz="2000" dirty="0">
                <a:cs typeface="Times New Roman" pitchFamily="18" charset="0"/>
              </a:rPr>
              <a:t>Abschreibungen (über mehrere Jahre verteilt)</a:t>
            </a:r>
            <a:r>
              <a:rPr lang="de-DE" sz="2000" dirty="0"/>
              <a:t>  </a:t>
            </a:r>
          </a:p>
        </p:txBody>
      </p:sp>
      <p:sp>
        <p:nvSpPr>
          <p:cNvPr id="2" name="Foliennummernplatzhalter 1"/>
          <p:cNvSpPr>
            <a:spLocks noGrp="1"/>
          </p:cNvSpPr>
          <p:nvPr>
            <p:ph type="sldNum" sz="quarter" idx="12"/>
          </p:nvPr>
        </p:nvSpPr>
        <p:spPr/>
        <p:txBody>
          <a:bodyPr/>
          <a:lstStyle/>
          <a:p>
            <a:fld id="{372817A5-82A8-4669-B4D0-C2D67780DFD0}" type="slidenum">
              <a:rPr lang="de-DE" smtClean="0"/>
              <a:t>21</a:t>
            </a:fld>
            <a:endParaRPr lang="de-DE"/>
          </a:p>
        </p:txBody>
      </p:sp>
    </p:spTree>
    <p:extLst>
      <p:ext uri="{BB962C8B-B14F-4D97-AF65-F5344CB8AC3E}">
        <p14:creationId xmlns:p14="http://schemas.microsoft.com/office/powerpoint/2010/main" val="1847402352"/>
      </p:ext>
    </p:extLst>
  </p:cSld>
  <p:clrMapOvr>
    <a:masterClrMapping/>
  </p:clrMapOvr>
  <mc:AlternateContent xmlns:mc="http://schemas.openxmlformats.org/markup-compatibility/2006" xmlns:p14="http://schemas.microsoft.com/office/powerpoint/2010/main">
    <mc:Choice Requires="p14">
      <p:transition spd="slow" p14:dur="2000" advTm="69554"/>
    </mc:Choice>
    <mc:Fallback xmlns="">
      <p:transition spd="slow" advTm="69554"/>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9762" name="Rectangle 2"/>
          <p:cNvSpPr>
            <a:spLocks noGrp="1" noChangeArrowheads="1"/>
          </p:cNvSpPr>
          <p:nvPr>
            <p:ph type="title"/>
          </p:nvPr>
        </p:nvSpPr>
        <p:spPr/>
        <p:txBody>
          <a:bodyPr>
            <a:normAutofit fontScale="90000"/>
          </a:bodyPr>
          <a:lstStyle/>
          <a:p>
            <a:pPr eaLnBrk="1" hangingPunct="1">
              <a:defRPr/>
            </a:pPr>
            <a:r>
              <a:rPr lang="de-DE">
                <a:cs typeface="Times New Roman" pitchFamily="18" charset="0"/>
              </a:rPr>
              <a:t>Eingang des Bewilligungsbescheides</a:t>
            </a:r>
          </a:p>
        </p:txBody>
      </p:sp>
      <p:sp>
        <p:nvSpPr>
          <p:cNvPr id="629763" name="Rectangle 3"/>
          <p:cNvSpPr>
            <a:spLocks noGrp="1" noChangeArrowheads="1"/>
          </p:cNvSpPr>
          <p:nvPr>
            <p:ph type="body" idx="1"/>
          </p:nvPr>
        </p:nvSpPr>
        <p:spPr/>
        <p:txBody>
          <a:bodyPr/>
          <a:lstStyle/>
          <a:p>
            <a:pPr eaLnBrk="1" hangingPunct="1">
              <a:lnSpc>
                <a:spcPct val="90000"/>
              </a:lnSpc>
              <a:defRPr/>
            </a:pPr>
            <a:r>
              <a:rPr lang="de-DE">
                <a:cs typeface="Times New Roman" pitchFamily="18" charset="0"/>
              </a:rPr>
              <a:t>Inhalt:</a:t>
            </a:r>
          </a:p>
          <a:p>
            <a:pPr lvl="1" eaLnBrk="1" hangingPunct="1">
              <a:lnSpc>
                <a:spcPct val="90000"/>
              </a:lnSpc>
              <a:defRPr/>
            </a:pPr>
            <a:r>
              <a:rPr lang="de-DE">
                <a:cs typeface="Times New Roman" pitchFamily="18" charset="0"/>
              </a:rPr>
              <a:t>Forderungen gegenüber dem Ministerium steigen </a:t>
            </a:r>
          </a:p>
          <a:p>
            <a:pPr lvl="1" eaLnBrk="1" hangingPunct="1">
              <a:lnSpc>
                <a:spcPct val="90000"/>
              </a:lnSpc>
              <a:defRPr/>
            </a:pPr>
            <a:r>
              <a:rPr lang="de-DE">
                <a:cs typeface="Times New Roman" pitchFamily="18" charset="0"/>
              </a:rPr>
              <a:t>Gleichzeitig entsteht einen Verpflichtung, das Geld gemäß des Bescheides zu verwenden, d.h. es entsteht eine Verbindlichkeit </a:t>
            </a:r>
          </a:p>
          <a:p>
            <a:pPr lvl="2" eaLnBrk="1" hangingPunct="1">
              <a:lnSpc>
                <a:spcPct val="90000"/>
              </a:lnSpc>
              <a:defRPr/>
            </a:pPr>
            <a:r>
              <a:rPr lang="de-DE">
                <a:cs typeface="Times New Roman" pitchFamily="18" charset="0"/>
              </a:rPr>
              <a:t>sollte der Geld nicht verwendet werden, muss es zurückgezahlt werden</a:t>
            </a:r>
          </a:p>
        </p:txBody>
      </p:sp>
      <p:sp>
        <p:nvSpPr>
          <p:cNvPr id="2" name="Foliennummernplatzhalter 1"/>
          <p:cNvSpPr>
            <a:spLocks noGrp="1"/>
          </p:cNvSpPr>
          <p:nvPr>
            <p:ph type="sldNum" sz="quarter" idx="12"/>
          </p:nvPr>
        </p:nvSpPr>
        <p:spPr/>
        <p:txBody>
          <a:bodyPr/>
          <a:lstStyle/>
          <a:p>
            <a:fld id="{372817A5-82A8-4669-B4D0-C2D67780DFD0}" type="slidenum">
              <a:rPr lang="de-DE" smtClean="0"/>
              <a:t>22</a:t>
            </a:fld>
            <a:endParaRPr lang="de-DE"/>
          </a:p>
        </p:txBody>
      </p:sp>
    </p:spTree>
    <p:extLst>
      <p:ext uri="{BB962C8B-B14F-4D97-AF65-F5344CB8AC3E}">
        <p14:creationId xmlns:p14="http://schemas.microsoft.com/office/powerpoint/2010/main" val="3750876908"/>
      </p:ext>
    </p:extLst>
  </p:cSld>
  <p:clrMapOvr>
    <a:masterClrMapping/>
  </p:clrMapOvr>
  <mc:AlternateContent xmlns:mc="http://schemas.openxmlformats.org/markup-compatibility/2006" xmlns:p14="http://schemas.microsoft.com/office/powerpoint/2010/main">
    <mc:Choice Requires="p14">
      <p:transition spd="slow" p14:dur="2000" advTm="87832"/>
    </mc:Choice>
    <mc:Fallback xmlns="">
      <p:transition spd="slow" advTm="87832"/>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9538" name="Rectangle 2"/>
          <p:cNvSpPr>
            <a:spLocks noGrp="1" noChangeArrowheads="1"/>
          </p:cNvSpPr>
          <p:nvPr>
            <p:ph type="title"/>
          </p:nvPr>
        </p:nvSpPr>
        <p:spPr/>
        <p:txBody>
          <a:bodyPr/>
          <a:lstStyle/>
          <a:p>
            <a:pPr eaLnBrk="1" hangingPunct="1">
              <a:defRPr/>
            </a:pPr>
            <a:r>
              <a:rPr lang="de-DE" sz="4000">
                <a:cs typeface="Times New Roman" pitchFamily="18" charset="0"/>
              </a:rPr>
              <a:t>Eingang des Bewilligungsbescheides</a:t>
            </a:r>
          </a:p>
        </p:txBody>
      </p:sp>
      <p:sp>
        <p:nvSpPr>
          <p:cNvPr id="1729539" name="Rectangle 3"/>
          <p:cNvSpPr>
            <a:spLocks noGrp="1" noChangeArrowheads="1"/>
          </p:cNvSpPr>
          <p:nvPr>
            <p:ph type="body" idx="1"/>
          </p:nvPr>
        </p:nvSpPr>
        <p:spPr/>
        <p:txBody>
          <a:bodyPr/>
          <a:lstStyle/>
          <a:p>
            <a:pPr eaLnBrk="1" hangingPunct="1">
              <a:defRPr/>
            </a:pPr>
            <a:r>
              <a:rPr lang="de-DE" sz="2800">
                <a:cs typeface="Times New Roman" pitchFamily="18" charset="0"/>
              </a:rPr>
              <a:t>Theoretische Verbuchungen</a:t>
            </a:r>
          </a:p>
          <a:p>
            <a:pPr lvl="1" eaLnBrk="1" hangingPunct="1">
              <a:defRPr/>
            </a:pPr>
            <a:r>
              <a:rPr lang="de-DE" sz="2400">
                <a:cs typeface="Times New Roman" pitchFamily="18" charset="0"/>
              </a:rPr>
              <a:t>Möglichkeit 1:</a:t>
            </a:r>
          </a:p>
          <a:p>
            <a:pPr lvl="2" eaLnBrk="1" hangingPunct="1">
              <a:defRPr/>
            </a:pPr>
            <a:r>
              <a:rPr lang="de-DE" sz="2000">
                <a:cs typeface="Times New Roman" pitchFamily="18" charset="0"/>
              </a:rPr>
              <a:t>Forderungen nach KHG (Bilanz-Konto) an Verbindlichkeiten nach KHG</a:t>
            </a:r>
            <a:r>
              <a:rPr lang="de-DE" sz="2000"/>
              <a:t> </a:t>
            </a:r>
            <a:r>
              <a:rPr lang="de-DE" sz="2000">
                <a:cs typeface="Times New Roman" pitchFamily="18" charset="0"/>
              </a:rPr>
              <a:t>(Bilanz-Konto)</a:t>
            </a:r>
            <a:endParaRPr lang="de-DE" sz="2000"/>
          </a:p>
          <a:p>
            <a:pPr lvl="2" eaLnBrk="1" hangingPunct="1">
              <a:defRPr/>
            </a:pPr>
            <a:r>
              <a:rPr lang="de-DE" sz="2000">
                <a:cs typeface="Times New Roman" pitchFamily="18" charset="0"/>
              </a:rPr>
              <a:t>Problem: Es handelt sich um einen Ertrag</a:t>
            </a:r>
          </a:p>
          <a:p>
            <a:pPr lvl="1" eaLnBrk="1" hangingPunct="1">
              <a:defRPr/>
            </a:pPr>
            <a:r>
              <a:rPr lang="de-DE" sz="2400">
                <a:cs typeface="Times New Roman" pitchFamily="18" charset="0"/>
              </a:rPr>
              <a:t>Möglichkeit 2:</a:t>
            </a:r>
          </a:p>
          <a:p>
            <a:pPr lvl="2" eaLnBrk="1" hangingPunct="1">
              <a:defRPr/>
            </a:pPr>
            <a:r>
              <a:rPr lang="de-DE" sz="2000">
                <a:cs typeface="Times New Roman" pitchFamily="18" charset="0"/>
              </a:rPr>
              <a:t>Forderungen nach KHG (Bilanz-Konto) an </a:t>
            </a:r>
            <a:r>
              <a:rPr lang="de-DE" sz="2000"/>
              <a:t>Erträge aus Zuwendungen zur Finanzierung von Investitionen (Fördermittel nach dem KHG) (GuV-Konto)</a:t>
            </a:r>
            <a:endParaRPr lang="de-DE" sz="2000">
              <a:cs typeface="Times New Roman" pitchFamily="18" charset="0"/>
            </a:endParaRPr>
          </a:p>
          <a:p>
            <a:pPr lvl="2" eaLnBrk="1" hangingPunct="1">
              <a:defRPr/>
            </a:pPr>
            <a:r>
              <a:rPr lang="de-DE" sz="2000">
                <a:cs typeface="Times New Roman" pitchFamily="18" charset="0"/>
              </a:rPr>
              <a:t>Problem: Investitionsfinanzierung muss erfolgsneutral sein</a:t>
            </a:r>
          </a:p>
        </p:txBody>
      </p:sp>
      <p:sp>
        <p:nvSpPr>
          <p:cNvPr id="2" name="Foliennummernplatzhalter 1"/>
          <p:cNvSpPr>
            <a:spLocks noGrp="1"/>
          </p:cNvSpPr>
          <p:nvPr>
            <p:ph type="sldNum" sz="quarter" idx="12"/>
          </p:nvPr>
        </p:nvSpPr>
        <p:spPr/>
        <p:txBody>
          <a:bodyPr/>
          <a:lstStyle/>
          <a:p>
            <a:fld id="{372817A5-82A8-4669-B4D0-C2D67780DFD0}" type="slidenum">
              <a:rPr lang="de-DE" smtClean="0"/>
              <a:t>23</a:t>
            </a:fld>
            <a:endParaRPr lang="de-DE"/>
          </a:p>
        </p:txBody>
      </p:sp>
    </p:spTree>
    <p:extLst>
      <p:ext uri="{BB962C8B-B14F-4D97-AF65-F5344CB8AC3E}">
        <p14:creationId xmlns:p14="http://schemas.microsoft.com/office/powerpoint/2010/main" val="719322475"/>
      </p:ext>
    </p:extLst>
  </p:cSld>
  <p:clrMapOvr>
    <a:masterClrMapping/>
  </p:clrMapOvr>
  <mc:AlternateContent xmlns:mc="http://schemas.openxmlformats.org/markup-compatibility/2006" xmlns:p14="http://schemas.microsoft.com/office/powerpoint/2010/main">
    <mc:Choice Requires="p14">
      <p:transition spd="slow" p14:dur="2000" advTm="89904"/>
    </mc:Choice>
    <mc:Fallback xmlns="">
      <p:transition spd="slow" advTm="89904"/>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62" name="Rectangle 2"/>
          <p:cNvSpPr>
            <a:spLocks noGrp="1" noChangeArrowheads="1"/>
          </p:cNvSpPr>
          <p:nvPr>
            <p:ph type="title"/>
          </p:nvPr>
        </p:nvSpPr>
        <p:spPr/>
        <p:txBody>
          <a:bodyPr/>
          <a:lstStyle/>
          <a:p>
            <a:pPr eaLnBrk="1" hangingPunct="1">
              <a:defRPr/>
            </a:pPr>
            <a:r>
              <a:rPr lang="de-DE" sz="4000">
                <a:cs typeface="Times New Roman" pitchFamily="18" charset="0"/>
              </a:rPr>
              <a:t>Eingang des Bewilligungsbescheides</a:t>
            </a:r>
          </a:p>
        </p:txBody>
      </p:sp>
      <p:sp>
        <p:nvSpPr>
          <p:cNvPr id="1730563" name="Rectangle 3"/>
          <p:cNvSpPr>
            <a:spLocks noGrp="1" noChangeArrowheads="1"/>
          </p:cNvSpPr>
          <p:nvPr>
            <p:ph type="body" idx="1"/>
          </p:nvPr>
        </p:nvSpPr>
        <p:spPr/>
        <p:txBody>
          <a:bodyPr/>
          <a:lstStyle/>
          <a:p>
            <a:pPr eaLnBrk="1" hangingPunct="1">
              <a:defRPr/>
            </a:pPr>
            <a:r>
              <a:rPr lang="de-DE" sz="2800" dirty="0">
                <a:cs typeface="Times New Roman" pitchFamily="18" charset="0"/>
              </a:rPr>
              <a:t>Tatsächliche Verbuchung</a:t>
            </a:r>
            <a:r>
              <a:rPr lang="de-DE" sz="2800" dirty="0"/>
              <a:t> </a:t>
            </a:r>
          </a:p>
          <a:p>
            <a:pPr lvl="1" eaLnBrk="1" hangingPunct="1">
              <a:defRPr/>
            </a:pPr>
            <a:r>
              <a:rPr lang="de-DE" sz="2400" dirty="0">
                <a:cs typeface="Times New Roman" pitchFamily="18" charset="0"/>
              </a:rPr>
              <a:t>Forderungen nach KHG (Bilanz-Konto) an </a:t>
            </a:r>
            <a:r>
              <a:rPr lang="de-DE" sz="2400" dirty="0"/>
              <a:t>Zuwendungen zur Finanzierung von Investitionen (Fördermittel nach dem KHG) (GuV-Konto)</a:t>
            </a:r>
            <a:endParaRPr lang="de-DE" sz="2400" dirty="0">
              <a:cs typeface="Times New Roman" pitchFamily="18" charset="0"/>
            </a:endParaRPr>
          </a:p>
          <a:p>
            <a:pPr lvl="1" eaLnBrk="1" hangingPunct="1">
              <a:defRPr/>
            </a:pPr>
            <a:r>
              <a:rPr lang="de-DE" sz="2400" dirty="0"/>
              <a:t>Aufwendungen aus der Zuführung zu Sonderposten/Verbindlichkeiten nach dem KHG (GuV-Konto) an </a:t>
            </a:r>
            <a:r>
              <a:rPr lang="de-DE" sz="2400" dirty="0">
                <a:cs typeface="Times New Roman" pitchFamily="18" charset="0"/>
              </a:rPr>
              <a:t>Verbindlichkeiten nach KHG </a:t>
            </a:r>
            <a:r>
              <a:rPr lang="de-DE" sz="2400" dirty="0"/>
              <a:t> </a:t>
            </a:r>
          </a:p>
          <a:p>
            <a:pPr eaLnBrk="1" hangingPunct="1">
              <a:defRPr/>
            </a:pPr>
            <a:r>
              <a:rPr lang="de-DE" sz="2800" dirty="0"/>
              <a:t>Folge: Vollständiger Ausweis, jedoch erfolgsneutral</a:t>
            </a:r>
          </a:p>
        </p:txBody>
      </p:sp>
      <p:sp>
        <p:nvSpPr>
          <p:cNvPr id="2" name="Foliennummernplatzhalter 1"/>
          <p:cNvSpPr>
            <a:spLocks noGrp="1"/>
          </p:cNvSpPr>
          <p:nvPr>
            <p:ph type="sldNum" sz="quarter" idx="12"/>
          </p:nvPr>
        </p:nvSpPr>
        <p:spPr/>
        <p:txBody>
          <a:bodyPr/>
          <a:lstStyle/>
          <a:p>
            <a:fld id="{372817A5-82A8-4669-B4D0-C2D67780DFD0}" type="slidenum">
              <a:rPr lang="de-DE" smtClean="0"/>
              <a:t>24</a:t>
            </a:fld>
            <a:endParaRPr lang="de-DE"/>
          </a:p>
        </p:txBody>
      </p:sp>
    </p:spTree>
    <p:extLst>
      <p:ext uri="{BB962C8B-B14F-4D97-AF65-F5344CB8AC3E}">
        <p14:creationId xmlns:p14="http://schemas.microsoft.com/office/powerpoint/2010/main" val="2701565308"/>
      </p:ext>
    </p:extLst>
  </p:cSld>
  <p:clrMapOvr>
    <a:masterClrMapping/>
  </p:clrMapOvr>
  <mc:AlternateContent xmlns:mc="http://schemas.openxmlformats.org/markup-compatibility/2006" xmlns:p14="http://schemas.microsoft.com/office/powerpoint/2010/main">
    <mc:Choice Requires="p14">
      <p:transition spd="slow" p14:dur="2000" advTm="41672"/>
    </mc:Choice>
    <mc:Fallback xmlns="">
      <p:transition spd="slow" advTm="41672"/>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33956" name="Group 100"/>
          <p:cNvGraphicFramePr>
            <a:graphicFrameLocks noGrp="1"/>
          </p:cNvGraphicFramePr>
          <p:nvPr>
            <p:ph type="tbl" idx="1"/>
            <p:extLst>
              <p:ext uri="{D42A27DB-BD31-4B8C-83A1-F6EECF244321}">
                <p14:modId xmlns:p14="http://schemas.microsoft.com/office/powerpoint/2010/main" val="2473432072"/>
              </p:ext>
            </p:extLst>
          </p:nvPr>
        </p:nvGraphicFramePr>
        <p:xfrm>
          <a:off x="171450" y="1147763"/>
          <a:ext cx="8743950" cy="3287712"/>
        </p:xfrm>
        <a:graphic>
          <a:graphicData uri="http://schemas.openxmlformats.org/drawingml/2006/table">
            <a:tbl>
              <a:tblPr/>
              <a:tblGrid>
                <a:gridCol w="1577975">
                  <a:extLst>
                    <a:ext uri="{9D8B030D-6E8A-4147-A177-3AD203B41FA5}">
                      <a16:colId xmlns:a16="http://schemas.microsoft.com/office/drawing/2014/main" xmlns="" val="20000"/>
                    </a:ext>
                  </a:extLst>
                </a:gridCol>
                <a:gridCol w="1698625">
                  <a:extLst>
                    <a:ext uri="{9D8B030D-6E8A-4147-A177-3AD203B41FA5}">
                      <a16:colId xmlns:a16="http://schemas.microsoft.com/office/drawing/2014/main" xmlns="" val="20001"/>
                    </a:ext>
                  </a:extLst>
                </a:gridCol>
                <a:gridCol w="1276350">
                  <a:extLst>
                    <a:ext uri="{9D8B030D-6E8A-4147-A177-3AD203B41FA5}">
                      <a16:colId xmlns:a16="http://schemas.microsoft.com/office/drawing/2014/main" xmlns="" val="20002"/>
                    </a:ext>
                  </a:extLst>
                </a:gridCol>
                <a:gridCol w="2755900">
                  <a:extLst>
                    <a:ext uri="{9D8B030D-6E8A-4147-A177-3AD203B41FA5}">
                      <a16:colId xmlns:a16="http://schemas.microsoft.com/office/drawing/2014/main" xmlns="" val="20003"/>
                    </a:ext>
                  </a:extLst>
                </a:gridCol>
                <a:gridCol w="1435100">
                  <a:extLst>
                    <a:ext uri="{9D8B030D-6E8A-4147-A177-3AD203B41FA5}">
                      <a16:colId xmlns:a16="http://schemas.microsoft.com/office/drawing/2014/main" xmlns="" val="20004"/>
                    </a:ext>
                  </a:extLst>
                </a:gridCol>
              </a:tblGrid>
              <a:tr h="833599">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rPr>
                        <a:t>Soll</a:t>
                      </a:r>
                    </a:p>
                  </a:txBody>
                  <a:tcPr marT="45729" marB="45729" horzOverflow="overflow">
                    <a:lnL cap="flat">
                      <a:noFill/>
                    </a:lnL>
                    <a:lnR>
                      <a:noFill/>
                    </a:lnR>
                    <a:lnT cap="flat">
                      <a:noFill/>
                    </a:lnT>
                    <a:lnB>
                      <a:noFill/>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cs typeface="Times New Roman" pitchFamily="18" charset="0"/>
                        </a:rPr>
                        <a:t>Forderungen nach KHG </a:t>
                      </a:r>
                      <a:br>
                        <a:rPr kumimoji="0" lang="de-DE" sz="2400" b="0" i="0" u="none" strike="noStrike" cap="none" normalizeH="0" baseline="0">
                          <a:ln>
                            <a:noFill/>
                          </a:ln>
                          <a:solidFill>
                            <a:schemeClr val="tx1"/>
                          </a:solidFill>
                          <a:effectLst/>
                          <a:latin typeface="Tahoma" pitchFamily="34" charset="0"/>
                          <a:cs typeface="Times New Roman" pitchFamily="18" charset="0"/>
                        </a:rPr>
                      </a:br>
                      <a:r>
                        <a:rPr kumimoji="0" lang="de-DE" sz="2400" b="0" i="0" u="none" strike="noStrike" cap="none" normalizeH="0" baseline="0">
                          <a:ln>
                            <a:noFill/>
                          </a:ln>
                          <a:solidFill>
                            <a:schemeClr val="tx1"/>
                          </a:solidFill>
                          <a:effectLst/>
                          <a:latin typeface="Tahoma" pitchFamily="34" charset="0"/>
                          <a:cs typeface="Times New Roman" pitchFamily="18" charset="0"/>
                        </a:rPr>
                        <a:t>(Bestandskonto 150)</a:t>
                      </a:r>
                    </a:p>
                  </a:txBody>
                  <a:tcPr marT="45729" marB="45729" horzOverflow="overflow">
                    <a:lnL>
                      <a:noFill/>
                    </a:lnL>
                    <a:lnR>
                      <a:noFill/>
                    </a:lnR>
                    <a:lnT cap="flat">
                      <a:noFill/>
                    </a:lnT>
                    <a:lnB>
                      <a:noFill/>
                    </a:lnB>
                    <a:lnTlToBr>
                      <a:noFill/>
                    </a:lnTlToBr>
                    <a:lnBlToTr>
                      <a:noFill/>
                    </a:lnBlToTr>
                    <a:noFill/>
                  </a:tcPr>
                </a:tc>
                <a:tc hMerge="1">
                  <a:txBody>
                    <a:bodyPr/>
                    <a:lstStyle/>
                    <a:p>
                      <a:endParaRPr lang="de-DE"/>
                    </a:p>
                  </a:txBody>
                  <a:tcPr/>
                </a:tc>
                <a:tc hMerge="1">
                  <a:txBody>
                    <a:bodyPr/>
                    <a:lstStyle/>
                    <a:p>
                      <a:endParaRPr lang="de-DE"/>
                    </a:p>
                  </a:txBody>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rPr>
                        <a:t>Haben</a:t>
                      </a:r>
                    </a:p>
                  </a:txBody>
                  <a:tcPr marT="45729" marB="45729"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xmlns="" val="10000"/>
                  </a:ext>
                </a:extLst>
              </a:tr>
              <a:tr h="533503">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a:ln>
                          <a:noFill/>
                        </a:ln>
                        <a:solidFill>
                          <a:schemeClr val="tx1"/>
                        </a:solidFill>
                        <a:effectLst/>
                        <a:latin typeface="Tahoma" pitchFamily="34" charset="0"/>
                      </a:endParaRPr>
                    </a:p>
                  </a:txBody>
                  <a:tcPr marT="45729" marB="45729"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rPr>
                        <a:t>EBK</a:t>
                      </a:r>
                    </a:p>
                  </a:txBody>
                  <a:tcPr marT="45729" marB="45729"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rPr>
                        <a:t>.....</a:t>
                      </a:r>
                    </a:p>
                  </a:txBody>
                  <a:tcPr marT="45729" marB="45729" horzOverflow="overflow">
                    <a:lnL>
                      <a:noFill/>
                    </a:lnL>
                    <a:lnR>
                      <a:noFill/>
                    </a:lnR>
                    <a:lnT>
                      <a:noFill/>
                    </a:lnT>
                    <a:lnB>
                      <a:noFill/>
                    </a:lnB>
                    <a:lnTlToBr>
                      <a:noFill/>
                    </a:lnTlToBr>
                    <a:lnBlToTr>
                      <a:noFill/>
                    </a:lnBlToTr>
                    <a:noFill/>
                  </a:tcPr>
                </a:tc>
                <a:tc rowSpan="2" gridSpan="2">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T="45729" marB="45729" horzOverflow="overflow">
                    <a:lnL>
                      <a:noFill/>
                    </a:lnL>
                    <a:lnR cap="flat">
                      <a:noFill/>
                    </a:lnR>
                    <a:lnT>
                      <a:noFill/>
                    </a:lnT>
                    <a:lnB cap="flat">
                      <a:noFill/>
                    </a:lnB>
                    <a:lnTlToBr>
                      <a:noFill/>
                    </a:lnTlToBr>
                    <a:lnBlToTr>
                      <a:noFill/>
                    </a:lnBlToTr>
                    <a:noFill/>
                  </a:tcPr>
                </a:tc>
                <a:tc rowSpan="2" hMerge="1">
                  <a:txBody>
                    <a:bodyPr/>
                    <a:lstStyle/>
                    <a:p>
                      <a:endParaRPr lang="de-DE"/>
                    </a:p>
                  </a:txBody>
                  <a:tcPr/>
                </a:tc>
                <a:extLst>
                  <a:ext uri="{0D108BD9-81ED-4DB2-BD59-A6C34878D82A}">
                    <a16:rowId xmlns:a16="http://schemas.microsoft.com/office/drawing/2014/main" xmlns="" val="10001"/>
                  </a:ext>
                </a:extLst>
              </a:tr>
              <a:tr h="1920610">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rPr>
                        <a:t>Zuführung</a:t>
                      </a:r>
                    </a:p>
                  </a:txBody>
                  <a:tcPr marT="45729" marB="45729"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cs typeface="Times New Roman" pitchFamily="18" charset="0"/>
                        </a:rPr>
                        <a:t>460, Fördermit-tel, die zu passivieren sind</a:t>
                      </a:r>
                      <a:r>
                        <a:rPr kumimoji="0" lang="de-DE" sz="2400" b="0" i="0" u="none" strike="noStrike" cap="none" normalizeH="0" baseline="0">
                          <a:ln>
                            <a:noFill/>
                          </a:ln>
                          <a:solidFill>
                            <a:schemeClr val="tx1"/>
                          </a:solidFill>
                          <a:effectLst/>
                          <a:latin typeface="Tahoma" pitchFamily="34" charset="0"/>
                        </a:rPr>
                        <a:t> </a:t>
                      </a:r>
                    </a:p>
                  </a:txBody>
                  <a:tcPr marT="45729" marB="45729"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rPr>
                        <a:t>100.000</a:t>
                      </a:r>
                    </a:p>
                  </a:txBody>
                  <a:tcPr marT="45729" marB="45729" horzOverflow="overflow">
                    <a:lnL>
                      <a:noFill/>
                    </a:lnL>
                    <a:lnR>
                      <a:noFill/>
                    </a:lnR>
                    <a:lnT>
                      <a:noFill/>
                    </a:lnT>
                    <a:lnB cap="flat">
                      <a:noFill/>
                    </a:lnB>
                    <a:lnTlToBr>
                      <a:noFill/>
                    </a:lnTlToBr>
                    <a:lnBlToTr>
                      <a:noFill/>
                    </a:lnBlToTr>
                    <a:noFill/>
                  </a:tcPr>
                </a:tc>
                <a:tc gridSpan="2" vMerge="1">
                  <a:txBody>
                    <a:bodyPr/>
                    <a:lstStyle/>
                    <a:p>
                      <a:endParaRPr lang="de-DE"/>
                    </a:p>
                  </a:txBody>
                  <a:tcPr/>
                </a:tc>
                <a:tc hMerge="1" vMerge="1">
                  <a:txBody>
                    <a:bodyPr/>
                    <a:lstStyle/>
                    <a:p>
                      <a:endParaRPr lang="de-DE"/>
                    </a:p>
                  </a:txBody>
                  <a:tcPr/>
                </a:tc>
                <a:extLst>
                  <a:ext uri="{0D108BD9-81ED-4DB2-BD59-A6C34878D82A}">
                    <a16:rowId xmlns:a16="http://schemas.microsoft.com/office/drawing/2014/main" xmlns="" val="10002"/>
                  </a:ext>
                </a:extLst>
              </a:tr>
            </a:tbl>
          </a:graphicData>
        </a:graphic>
      </p:graphicFrame>
      <p:sp>
        <p:nvSpPr>
          <p:cNvPr id="633936" name="Line 80"/>
          <p:cNvSpPr>
            <a:spLocks noChangeShapeType="1"/>
          </p:cNvSpPr>
          <p:nvPr/>
        </p:nvSpPr>
        <p:spPr bwMode="auto">
          <a:xfrm>
            <a:off x="152400" y="1981200"/>
            <a:ext cx="8763000" cy="0"/>
          </a:xfrm>
          <a:prstGeom prst="line">
            <a:avLst/>
          </a:prstGeom>
          <a:noFill/>
          <a:ln w="57150">
            <a:solidFill>
              <a:schemeClr val="tx1"/>
            </a:solidFill>
            <a:round/>
            <a:headEnd/>
            <a:tailEnd/>
          </a:ln>
          <a:effectLst/>
        </p:spPr>
        <p:txBody>
          <a:bodyPr/>
          <a:lstStyle/>
          <a:p>
            <a:pPr>
              <a:defRPr/>
            </a:pPr>
            <a:endParaRPr lang="de-DE"/>
          </a:p>
        </p:txBody>
      </p:sp>
      <p:sp>
        <p:nvSpPr>
          <p:cNvPr id="633937" name="Line 81"/>
          <p:cNvSpPr>
            <a:spLocks noChangeShapeType="1"/>
          </p:cNvSpPr>
          <p:nvPr/>
        </p:nvSpPr>
        <p:spPr bwMode="auto">
          <a:xfrm>
            <a:off x="4724400" y="1981200"/>
            <a:ext cx="0" cy="2438400"/>
          </a:xfrm>
          <a:prstGeom prst="line">
            <a:avLst/>
          </a:prstGeom>
          <a:noFill/>
          <a:ln w="57150">
            <a:solidFill>
              <a:schemeClr val="tx1"/>
            </a:solidFill>
            <a:round/>
            <a:headEnd/>
            <a:tailEnd/>
          </a:ln>
          <a:effectLst/>
        </p:spPr>
        <p:txBody>
          <a:bodyPr/>
          <a:lstStyle/>
          <a:p>
            <a:pPr>
              <a:defRPr/>
            </a:pPr>
            <a:endParaRPr lang="de-DE"/>
          </a:p>
        </p:txBody>
      </p:sp>
      <p:sp>
        <p:nvSpPr>
          <p:cNvPr id="2" name="Foliennummernplatzhalter 1">
            <a:extLst>
              <a:ext uri="{FF2B5EF4-FFF2-40B4-BE49-F238E27FC236}">
                <a16:creationId xmlns:a16="http://schemas.microsoft.com/office/drawing/2014/main" xmlns="" id="{A938687E-89C1-458B-ACE7-0D87183E1E35}"/>
              </a:ext>
            </a:extLst>
          </p:cNvPr>
          <p:cNvSpPr>
            <a:spLocks noGrp="1"/>
          </p:cNvSpPr>
          <p:nvPr>
            <p:ph type="sldNum" sz="quarter" idx="12"/>
          </p:nvPr>
        </p:nvSpPr>
        <p:spPr/>
        <p:txBody>
          <a:bodyPr/>
          <a:lstStyle/>
          <a:p>
            <a:fld id="{372817A5-82A8-4669-B4D0-C2D67780DFD0}" type="slidenum">
              <a:rPr lang="de-DE" smtClean="0"/>
              <a:t>25</a:t>
            </a:fld>
            <a:endParaRPr lang="de-DE"/>
          </a:p>
        </p:txBody>
      </p:sp>
    </p:spTree>
    <p:extLst>
      <p:ext uri="{BB962C8B-B14F-4D97-AF65-F5344CB8AC3E}">
        <p14:creationId xmlns:p14="http://schemas.microsoft.com/office/powerpoint/2010/main" val="1163750598"/>
      </p:ext>
    </p:extLst>
  </p:cSld>
  <p:clrMapOvr>
    <a:masterClrMapping/>
  </p:clrMapOvr>
  <mc:AlternateContent xmlns:mc="http://schemas.openxmlformats.org/markup-compatibility/2006" xmlns:p14="http://schemas.microsoft.com/office/powerpoint/2010/main">
    <mc:Choice Requires="p14">
      <p:transition spd="slow" p14:dur="2000" advTm="32362"/>
    </mc:Choice>
    <mc:Fallback xmlns="">
      <p:transition spd="slow" advTm="32362"/>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36011" name="Group 107"/>
          <p:cNvGraphicFramePr>
            <a:graphicFrameLocks noGrp="1"/>
          </p:cNvGraphicFramePr>
          <p:nvPr>
            <p:extLst>
              <p:ext uri="{D42A27DB-BD31-4B8C-83A1-F6EECF244321}">
                <p14:modId xmlns:p14="http://schemas.microsoft.com/office/powerpoint/2010/main" val="1613438639"/>
              </p:ext>
            </p:extLst>
          </p:nvPr>
        </p:nvGraphicFramePr>
        <p:xfrm>
          <a:off x="171450" y="1147763"/>
          <a:ext cx="8515350" cy="2433828"/>
        </p:xfrm>
        <a:graphic>
          <a:graphicData uri="http://schemas.openxmlformats.org/drawingml/2006/table">
            <a:tbl>
              <a:tblPr/>
              <a:tblGrid>
                <a:gridCol w="819150">
                  <a:extLst>
                    <a:ext uri="{9D8B030D-6E8A-4147-A177-3AD203B41FA5}">
                      <a16:colId xmlns:a16="http://schemas.microsoft.com/office/drawing/2014/main" xmlns="" val="20000"/>
                    </a:ext>
                  </a:extLst>
                </a:gridCol>
                <a:gridCol w="2971800">
                  <a:extLst>
                    <a:ext uri="{9D8B030D-6E8A-4147-A177-3AD203B41FA5}">
                      <a16:colId xmlns:a16="http://schemas.microsoft.com/office/drawing/2014/main" xmlns="" val="20001"/>
                    </a:ext>
                  </a:extLst>
                </a:gridCol>
                <a:gridCol w="1828800">
                  <a:extLst>
                    <a:ext uri="{9D8B030D-6E8A-4147-A177-3AD203B41FA5}">
                      <a16:colId xmlns:a16="http://schemas.microsoft.com/office/drawing/2014/main" xmlns="" val="20002"/>
                    </a:ext>
                  </a:extLst>
                </a:gridCol>
                <a:gridCol w="1600200">
                  <a:extLst>
                    <a:ext uri="{9D8B030D-6E8A-4147-A177-3AD203B41FA5}">
                      <a16:colId xmlns:a16="http://schemas.microsoft.com/office/drawing/2014/main" xmlns="" val="20003"/>
                    </a:ext>
                  </a:extLst>
                </a:gridCol>
                <a:gridCol w="1295400">
                  <a:extLst>
                    <a:ext uri="{9D8B030D-6E8A-4147-A177-3AD203B41FA5}">
                      <a16:colId xmlns:a16="http://schemas.microsoft.com/office/drawing/2014/main" xmlns="" val="20004"/>
                    </a:ext>
                  </a:extLst>
                </a:gridCol>
              </a:tblGrid>
              <a:tr h="879360">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rPr>
                        <a:t>Soll</a:t>
                      </a:r>
                    </a:p>
                  </a:txBody>
                  <a:tcPr marT="45714" marB="45714" horzOverflow="overflow">
                    <a:lnL cap="flat">
                      <a:noFill/>
                    </a:lnL>
                    <a:lnR>
                      <a:noFill/>
                    </a:lnR>
                    <a:lnT cap="flat">
                      <a:noFill/>
                    </a:lnT>
                    <a:lnB>
                      <a:noFill/>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cs typeface="Times New Roman" pitchFamily="18" charset="0"/>
                        </a:rPr>
                        <a:t>Fördermittel, die zu passiveren sind </a:t>
                      </a:r>
                      <a:br>
                        <a:rPr kumimoji="0" lang="de-DE" sz="2400" b="0" i="0" u="none" strike="noStrike" cap="none" normalizeH="0" baseline="0" dirty="0">
                          <a:ln>
                            <a:noFill/>
                          </a:ln>
                          <a:solidFill>
                            <a:schemeClr val="tx1"/>
                          </a:solidFill>
                          <a:effectLst/>
                          <a:latin typeface="Tahoma" pitchFamily="34" charset="0"/>
                          <a:cs typeface="Times New Roman" pitchFamily="18" charset="0"/>
                        </a:rPr>
                      </a:br>
                      <a:r>
                        <a:rPr kumimoji="0" lang="de-DE" sz="2400" b="0" i="0" u="none" strike="noStrike" cap="none" normalizeH="0" baseline="0" dirty="0">
                          <a:ln>
                            <a:noFill/>
                          </a:ln>
                          <a:solidFill>
                            <a:schemeClr val="tx1"/>
                          </a:solidFill>
                          <a:effectLst/>
                          <a:latin typeface="Tahoma" pitchFamily="34" charset="0"/>
                          <a:cs typeface="Times New Roman" pitchFamily="18" charset="0"/>
                        </a:rPr>
                        <a:t>(Erfolgskonto 460) </a:t>
                      </a:r>
                    </a:p>
                  </a:txBody>
                  <a:tcPr marT="45714" marB="45714" horzOverflow="overflow">
                    <a:lnL>
                      <a:noFill/>
                    </a:lnL>
                    <a:lnR>
                      <a:noFill/>
                    </a:lnR>
                    <a:lnT cap="flat">
                      <a:noFill/>
                    </a:lnT>
                    <a:lnB>
                      <a:noFill/>
                    </a:lnB>
                    <a:lnTlToBr>
                      <a:noFill/>
                    </a:lnTlToBr>
                    <a:lnBlToTr>
                      <a:noFill/>
                    </a:lnBlToTr>
                    <a:noFill/>
                  </a:tcPr>
                </a:tc>
                <a:tc hMerge="1">
                  <a:txBody>
                    <a:bodyPr/>
                    <a:lstStyle/>
                    <a:p>
                      <a:endParaRPr lang="de-DE"/>
                    </a:p>
                  </a:txBody>
                  <a:tcPr/>
                </a:tc>
                <a:tc hMerge="1">
                  <a:txBody>
                    <a:bodyPr/>
                    <a:lstStyle/>
                    <a:p>
                      <a:endParaRPr lang="de-DE"/>
                    </a:p>
                  </a:txBody>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rPr>
                        <a:t>Haben</a:t>
                      </a:r>
                    </a:p>
                  </a:txBody>
                  <a:tcPr marT="45714" marB="45714"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xmlns="" val="10000"/>
                  </a:ext>
                </a:extLst>
              </a:tr>
              <a:tr h="1554277">
                <a:tc gridSpan="2">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a:ln>
                          <a:noFill/>
                        </a:ln>
                        <a:solidFill>
                          <a:schemeClr val="tx1"/>
                        </a:solidFill>
                        <a:effectLst/>
                        <a:latin typeface="Tahoma" pitchFamily="34" charset="0"/>
                      </a:endParaRPr>
                    </a:p>
                  </a:txBody>
                  <a:tcPr marT="45714" marB="45714" horzOverflow="overflow">
                    <a:lnL cap="flat">
                      <a:noFill/>
                    </a:lnL>
                    <a:lnR>
                      <a:noFill/>
                    </a:lnR>
                    <a:lnT>
                      <a:noFill/>
                    </a:lnT>
                    <a:lnB cap="flat">
                      <a:noFill/>
                    </a:lnB>
                    <a:lnTlToBr>
                      <a:noFill/>
                    </a:lnTlToBr>
                    <a:lnBlToTr>
                      <a:noFill/>
                    </a:lnBlToTr>
                    <a:noFill/>
                  </a:tcPr>
                </a:tc>
                <a:tc hMerge="1">
                  <a:txBody>
                    <a:bodyPr/>
                    <a:lstStyle/>
                    <a:p>
                      <a:endParaRPr lang="de-DE"/>
                    </a:p>
                  </a:txBody>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rPr>
                        <a:t>Zuführung</a:t>
                      </a:r>
                    </a:p>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dirty="0">
                        <a:ln>
                          <a:noFill/>
                        </a:ln>
                        <a:solidFill>
                          <a:schemeClr val="tx1"/>
                        </a:solidFill>
                        <a:effectLst/>
                        <a:latin typeface="Tahoma" pitchFamily="34" charset="0"/>
                      </a:endParaRPr>
                    </a:p>
                  </a:txBody>
                  <a:tcPr marT="45714" marB="45714"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cs typeface="Times New Roman" pitchFamily="18" charset="0"/>
                        </a:rPr>
                        <a:t>150, </a:t>
                      </a:r>
                      <a:r>
                        <a:rPr kumimoji="0" lang="de-DE" sz="2400" b="0" i="0" u="none" strike="noStrike" cap="none" normalizeH="0" baseline="0" dirty="0" err="1">
                          <a:ln>
                            <a:noFill/>
                          </a:ln>
                          <a:solidFill>
                            <a:schemeClr val="tx1"/>
                          </a:solidFill>
                          <a:effectLst/>
                          <a:latin typeface="Tahoma" pitchFamily="34" charset="0"/>
                          <a:cs typeface="Times New Roman" pitchFamily="18" charset="0"/>
                        </a:rPr>
                        <a:t>Forder-ungen</a:t>
                      </a:r>
                      <a:r>
                        <a:rPr kumimoji="0" lang="de-DE" sz="2400" b="0" i="0" u="none" strike="noStrike" cap="none" normalizeH="0" baseline="0" dirty="0">
                          <a:ln>
                            <a:noFill/>
                          </a:ln>
                          <a:solidFill>
                            <a:schemeClr val="tx1"/>
                          </a:solidFill>
                          <a:effectLst/>
                          <a:latin typeface="Tahoma" pitchFamily="34" charset="0"/>
                          <a:cs typeface="Times New Roman" pitchFamily="18" charset="0"/>
                        </a:rPr>
                        <a:t> nach KHG</a:t>
                      </a:r>
                    </a:p>
                  </a:txBody>
                  <a:tcPr marT="45714" marB="45714" horzOverflow="overflow">
                    <a:lnL>
                      <a:noFill/>
                    </a:lnL>
                    <a:lnR>
                      <a:noFill/>
                    </a:lnR>
                    <a:lnT>
                      <a:noFill/>
                    </a:lnT>
                    <a:lnB cap="flat">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rPr>
                        <a:t>100.000</a:t>
                      </a:r>
                    </a:p>
                  </a:txBody>
                  <a:tcPr marT="45714" marB="45714"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xmlns="" val="10001"/>
                  </a:ext>
                </a:extLst>
              </a:tr>
            </a:tbl>
          </a:graphicData>
        </a:graphic>
      </p:graphicFrame>
      <p:sp>
        <p:nvSpPr>
          <p:cNvPr id="635927" name="Line 23"/>
          <p:cNvSpPr>
            <a:spLocks noChangeShapeType="1"/>
          </p:cNvSpPr>
          <p:nvPr/>
        </p:nvSpPr>
        <p:spPr bwMode="auto">
          <a:xfrm>
            <a:off x="152400" y="2057400"/>
            <a:ext cx="8534400" cy="0"/>
          </a:xfrm>
          <a:prstGeom prst="line">
            <a:avLst/>
          </a:prstGeom>
          <a:noFill/>
          <a:ln w="57150">
            <a:solidFill>
              <a:schemeClr val="tx1"/>
            </a:solidFill>
            <a:round/>
            <a:headEnd/>
            <a:tailEnd/>
          </a:ln>
          <a:effectLst/>
        </p:spPr>
        <p:txBody>
          <a:bodyPr/>
          <a:lstStyle/>
          <a:p>
            <a:pPr>
              <a:defRPr/>
            </a:pPr>
            <a:endParaRPr lang="de-DE"/>
          </a:p>
        </p:txBody>
      </p:sp>
      <p:sp>
        <p:nvSpPr>
          <p:cNvPr id="635928" name="Line 24"/>
          <p:cNvSpPr>
            <a:spLocks noChangeShapeType="1"/>
          </p:cNvSpPr>
          <p:nvPr/>
        </p:nvSpPr>
        <p:spPr bwMode="auto">
          <a:xfrm>
            <a:off x="3962400" y="2057400"/>
            <a:ext cx="0" cy="1524000"/>
          </a:xfrm>
          <a:prstGeom prst="line">
            <a:avLst/>
          </a:prstGeom>
          <a:noFill/>
          <a:ln w="57150">
            <a:solidFill>
              <a:schemeClr val="tx1"/>
            </a:solidFill>
            <a:round/>
            <a:headEnd/>
            <a:tailEnd/>
          </a:ln>
          <a:effectLst/>
        </p:spPr>
        <p:txBody>
          <a:bodyPr/>
          <a:lstStyle/>
          <a:p>
            <a:pPr>
              <a:defRPr/>
            </a:pPr>
            <a:endParaRPr lang="de-DE"/>
          </a:p>
        </p:txBody>
      </p:sp>
      <p:sp>
        <p:nvSpPr>
          <p:cNvPr id="2" name="Foliennummernplatzhalter 1"/>
          <p:cNvSpPr>
            <a:spLocks noGrp="1"/>
          </p:cNvSpPr>
          <p:nvPr>
            <p:ph type="sldNum" sz="quarter" idx="12"/>
          </p:nvPr>
        </p:nvSpPr>
        <p:spPr/>
        <p:txBody>
          <a:bodyPr/>
          <a:lstStyle/>
          <a:p>
            <a:fld id="{372817A5-82A8-4669-B4D0-C2D67780DFD0}" type="slidenum">
              <a:rPr lang="de-DE" smtClean="0"/>
              <a:t>26</a:t>
            </a:fld>
            <a:endParaRPr lang="de-DE"/>
          </a:p>
        </p:txBody>
      </p:sp>
    </p:spTree>
    <p:extLst>
      <p:ext uri="{BB962C8B-B14F-4D97-AF65-F5344CB8AC3E}">
        <p14:creationId xmlns:p14="http://schemas.microsoft.com/office/powerpoint/2010/main" val="3175879685"/>
      </p:ext>
    </p:extLst>
  </p:cSld>
  <p:clrMapOvr>
    <a:masterClrMapping/>
  </p:clrMapOvr>
  <mc:AlternateContent xmlns:mc="http://schemas.openxmlformats.org/markup-compatibility/2006" xmlns:p14="http://schemas.microsoft.com/office/powerpoint/2010/main">
    <mc:Choice Requires="p14">
      <p:transition spd="slow" p14:dur="2000" advTm="11900"/>
    </mc:Choice>
    <mc:Fallback xmlns="">
      <p:transition spd="slow" advTm="11900"/>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36982" name="Group 54"/>
          <p:cNvGraphicFramePr>
            <a:graphicFrameLocks noGrp="1"/>
          </p:cNvGraphicFramePr>
          <p:nvPr>
            <p:extLst>
              <p:ext uri="{D42A27DB-BD31-4B8C-83A1-F6EECF244321}">
                <p14:modId xmlns:p14="http://schemas.microsoft.com/office/powerpoint/2010/main" val="4146011888"/>
              </p:ext>
            </p:extLst>
          </p:nvPr>
        </p:nvGraphicFramePr>
        <p:xfrm>
          <a:off x="171450" y="1147763"/>
          <a:ext cx="8569325" cy="4110038"/>
        </p:xfrm>
        <a:graphic>
          <a:graphicData uri="http://schemas.openxmlformats.org/drawingml/2006/table">
            <a:tbl>
              <a:tblPr/>
              <a:tblGrid>
                <a:gridCol w="819150">
                  <a:extLst>
                    <a:ext uri="{9D8B030D-6E8A-4147-A177-3AD203B41FA5}">
                      <a16:colId xmlns:a16="http://schemas.microsoft.com/office/drawing/2014/main" xmlns="" val="20000"/>
                    </a:ext>
                  </a:extLst>
                </a:gridCol>
                <a:gridCol w="2819400">
                  <a:extLst>
                    <a:ext uri="{9D8B030D-6E8A-4147-A177-3AD203B41FA5}">
                      <a16:colId xmlns:a16="http://schemas.microsoft.com/office/drawing/2014/main" xmlns="" val="20001"/>
                    </a:ext>
                  </a:extLst>
                </a:gridCol>
                <a:gridCol w="1577975">
                  <a:extLst>
                    <a:ext uri="{9D8B030D-6E8A-4147-A177-3AD203B41FA5}">
                      <a16:colId xmlns:a16="http://schemas.microsoft.com/office/drawing/2014/main" xmlns="" val="20002"/>
                    </a:ext>
                  </a:extLst>
                </a:gridCol>
                <a:gridCol w="2057400">
                  <a:extLst>
                    <a:ext uri="{9D8B030D-6E8A-4147-A177-3AD203B41FA5}">
                      <a16:colId xmlns:a16="http://schemas.microsoft.com/office/drawing/2014/main" xmlns="" val="20003"/>
                    </a:ext>
                  </a:extLst>
                </a:gridCol>
                <a:gridCol w="1295400">
                  <a:extLst>
                    <a:ext uri="{9D8B030D-6E8A-4147-A177-3AD203B41FA5}">
                      <a16:colId xmlns:a16="http://schemas.microsoft.com/office/drawing/2014/main" xmlns="" val="20004"/>
                    </a:ext>
                  </a:extLst>
                </a:gridCol>
              </a:tblGrid>
              <a:tr h="879475">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rPr>
                        <a:t>Soll</a:t>
                      </a:r>
                    </a:p>
                  </a:txBody>
                  <a:tcPr horzOverflow="overflow">
                    <a:lnL cap="flat">
                      <a:noFill/>
                    </a:lnL>
                    <a:lnR>
                      <a:noFill/>
                    </a:lnR>
                    <a:lnT cap="flat">
                      <a:noFill/>
                    </a:lnT>
                    <a:lnB>
                      <a:noFill/>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cs typeface="Times New Roman" pitchFamily="18" charset="0"/>
                        </a:rPr>
                        <a:t>Verbindlichkeiten nach KHG </a:t>
                      </a:r>
                      <a:br>
                        <a:rPr kumimoji="0" lang="de-DE" sz="2400" b="0" i="0" u="none" strike="noStrike" cap="none" normalizeH="0" baseline="0" dirty="0">
                          <a:ln>
                            <a:noFill/>
                          </a:ln>
                          <a:solidFill>
                            <a:schemeClr val="tx1"/>
                          </a:solidFill>
                          <a:effectLst/>
                          <a:latin typeface="Tahoma" pitchFamily="34" charset="0"/>
                          <a:cs typeface="Times New Roman" pitchFamily="18" charset="0"/>
                        </a:rPr>
                      </a:br>
                      <a:r>
                        <a:rPr kumimoji="0" lang="de-DE" sz="2400" b="0" i="0" u="none" strike="noStrike" cap="none" normalizeH="0" baseline="0" dirty="0">
                          <a:ln>
                            <a:noFill/>
                          </a:ln>
                          <a:solidFill>
                            <a:schemeClr val="tx1"/>
                          </a:solidFill>
                          <a:effectLst/>
                          <a:latin typeface="Tahoma" pitchFamily="34" charset="0"/>
                          <a:cs typeface="Times New Roman" pitchFamily="18" charset="0"/>
                        </a:rPr>
                        <a:t>(Bestandskonto 350)</a:t>
                      </a:r>
                    </a:p>
                  </a:txBody>
                  <a:tcPr horzOverflow="overflow">
                    <a:lnL>
                      <a:noFill/>
                    </a:lnL>
                    <a:lnR>
                      <a:noFill/>
                    </a:lnR>
                    <a:lnT cap="flat">
                      <a:noFill/>
                    </a:lnT>
                    <a:lnB>
                      <a:noFill/>
                    </a:lnB>
                    <a:lnTlToBr>
                      <a:noFill/>
                    </a:lnTlToBr>
                    <a:lnBlToTr>
                      <a:noFill/>
                    </a:lnBlToTr>
                    <a:noFill/>
                  </a:tcPr>
                </a:tc>
                <a:tc hMerge="1">
                  <a:txBody>
                    <a:bodyPr/>
                    <a:lstStyle/>
                    <a:p>
                      <a:endParaRPr lang="de-DE"/>
                    </a:p>
                  </a:txBody>
                  <a:tcPr/>
                </a:tc>
                <a:tc hMerge="1">
                  <a:txBody>
                    <a:bodyPr/>
                    <a:lstStyle/>
                    <a:p>
                      <a:endParaRPr lang="de-DE"/>
                    </a:p>
                  </a:txBody>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rPr>
                        <a:t>Haben</a:t>
                      </a:r>
                    </a:p>
                  </a:txBody>
                  <a:tcP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xmlns="" val="10000"/>
                  </a:ext>
                </a:extLst>
              </a:tr>
              <a:tr h="944563">
                <a:tc gridSpan="2">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a:ln>
                          <a:noFill/>
                        </a:ln>
                        <a:solidFill>
                          <a:schemeClr val="tx1"/>
                        </a:solidFill>
                        <a:effectLst/>
                        <a:latin typeface="Tahoma" pitchFamily="34" charset="0"/>
                      </a:endParaRPr>
                    </a:p>
                  </a:txBody>
                  <a:tcPr horzOverflow="overflow">
                    <a:lnL cap="flat">
                      <a:noFill/>
                    </a:lnL>
                    <a:lnR>
                      <a:noFill/>
                    </a:lnR>
                    <a:lnT>
                      <a:noFill/>
                    </a:lnT>
                    <a:lnB>
                      <a:noFill/>
                    </a:lnB>
                    <a:lnTlToBr>
                      <a:noFill/>
                    </a:lnTlToBr>
                    <a:lnBlToTr>
                      <a:noFill/>
                    </a:lnBlToTr>
                    <a:noFill/>
                  </a:tcPr>
                </a:tc>
                <a:tc hMerge="1">
                  <a:txBody>
                    <a:bodyPr/>
                    <a:lstStyle/>
                    <a:p>
                      <a:endParaRPr lang="de-DE"/>
                    </a:p>
                  </a:txBody>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dirty="0">
                        <a:ln>
                          <a:noFill/>
                        </a:ln>
                        <a:solidFill>
                          <a:schemeClr val="tx1"/>
                        </a:solidFill>
                        <a:effectLst/>
                        <a:latin typeface="Tahoma"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cs typeface="Times New Roman" pitchFamily="18" charset="0"/>
                        </a:rPr>
                        <a:t>EBK</a:t>
                      </a:r>
                    </a:p>
                    <a:p>
                      <a:pPr marL="0" marR="0" lvl="0" indent="0" algn="ctr"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dirty="0">
                        <a:ln>
                          <a:noFill/>
                        </a:ln>
                        <a:solidFill>
                          <a:schemeClr val="tx1"/>
                        </a:solidFill>
                        <a:effectLst/>
                        <a:latin typeface="Tahoma" pitchFamily="34" charset="0"/>
                        <a:cs typeface="Times New Roman" pitchFamily="18" charset="0"/>
                      </a:endParaRP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cs typeface="Times New Roman" pitchFamily="18" charset="0"/>
                        </a:rPr>
                        <a:t>........</a:t>
                      </a:r>
                      <a:r>
                        <a:rPr kumimoji="0" lang="de-DE" sz="2400" b="0" i="0" u="none" strike="noStrike" cap="none" normalizeH="0" baseline="0">
                          <a:ln>
                            <a:noFill/>
                          </a:ln>
                          <a:solidFill>
                            <a:schemeClr val="tx1"/>
                          </a:solidFill>
                          <a:effectLst/>
                          <a:latin typeface="Tahoma" pitchFamily="34" charset="0"/>
                        </a:rPr>
                        <a:t> </a:t>
                      </a: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xmlns="" val="10001"/>
                  </a:ext>
                </a:extLst>
              </a:tr>
              <a:tr h="2285999">
                <a:tc gridSpan="2">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a:ln>
                          <a:noFill/>
                        </a:ln>
                        <a:solidFill>
                          <a:schemeClr val="tx1"/>
                        </a:solidFill>
                        <a:effectLst/>
                        <a:latin typeface="Tahoma" pitchFamily="34" charset="0"/>
                      </a:endParaRPr>
                    </a:p>
                  </a:txBody>
                  <a:tcPr horzOverflow="overflow">
                    <a:lnL cap="flat">
                      <a:noFill/>
                    </a:lnL>
                    <a:lnR>
                      <a:noFill/>
                    </a:lnR>
                    <a:lnT>
                      <a:noFill/>
                    </a:lnT>
                    <a:lnB cap="flat">
                      <a:noFill/>
                    </a:lnB>
                    <a:lnTlToBr>
                      <a:noFill/>
                    </a:lnTlToBr>
                    <a:lnBlToTr>
                      <a:noFill/>
                    </a:lnBlToTr>
                    <a:noFill/>
                  </a:tcPr>
                </a:tc>
                <a:tc hMerge="1">
                  <a:txBody>
                    <a:bodyPr/>
                    <a:lstStyle/>
                    <a:p>
                      <a:endParaRPr lang="de-DE"/>
                    </a:p>
                  </a:txBody>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rPr>
                        <a:t>Zuführung</a:t>
                      </a:r>
                    </a:p>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a:ln>
                          <a:noFill/>
                        </a:ln>
                        <a:solidFill>
                          <a:schemeClr val="tx1"/>
                        </a:solidFill>
                        <a:effectLst/>
                        <a:latin typeface="Tahoma" pitchFamily="34"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cs typeface="Times New Roman" pitchFamily="18" charset="0"/>
                        </a:rPr>
                        <a:t>752, Zuführung zu Fördermittel nach dem KHG zu Sonderposten </a:t>
                      </a:r>
                    </a:p>
                  </a:txBody>
                  <a:tcPr horzOverflow="overflow">
                    <a:lnL>
                      <a:noFill/>
                    </a:lnL>
                    <a:lnR>
                      <a:noFill/>
                    </a:lnR>
                    <a:lnT>
                      <a:noFill/>
                    </a:lnT>
                    <a:lnB cap="flat">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rPr>
                        <a:t>100.000</a:t>
                      </a:r>
                    </a:p>
                  </a:txBody>
                  <a:tcP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xmlns="" val="10002"/>
                  </a:ext>
                </a:extLst>
              </a:tr>
            </a:tbl>
          </a:graphicData>
        </a:graphic>
      </p:graphicFrame>
      <p:sp>
        <p:nvSpPr>
          <p:cNvPr id="636960" name="Line 32"/>
          <p:cNvSpPr>
            <a:spLocks noChangeShapeType="1"/>
          </p:cNvSpPr>
          <p:nvPr/>
        </p:nvSpPr>
        <p:spPr bwMode="auto">
          <a:xfrm>
            <a:off x="152400" y="2057400"/>
            <a:ext cx="8610600" cy="0"/>
          </a:xfrm>
          <a:prstGeom prst="line">
            <a:avLst/>
          </a:prstGeom>
          <a:noFill/>
          <a:ln w="57150">
            <a:solidFill>
              <a:schemeClr val="tx1"/>
            </a:solidFill>
            <a:round/>
            <a:headEnd/>
            <a:tailEnd/>
          </a:ln>
          <a:effectLst/>
        </p:spPr>
        <p:txBody>
          <a:bodyPr/>
          <a:lstStyle/>
          <a:p>
            <a:pPr>
              <a:defRPr/>
            </a:pPr>
            <a:endParaRPr lang="de-DE"/>
          </a:p>
        </p:txBody>
      </p:sp>
      <p:sp>
        <p:nvSpPr>
          <p:cNvPr id="636961" name="Line 33"/>
          <p:cNvSpPr>
            <a:spLocks noChangeShapeType="1"/>
          </p:cNvSpPr>
          <p:nvPr/>
        </p:nvSpPr>
        <p:spPr bwMode="auto">
          <a:xfrm>
            <a:off x="3810000" y="2057400"/>
            <a:ext cx="0" cy="3200400"/>
          </a:xfrm>
          <a:prstGeom prst="line">
            <a:avLst/>
          </a:prstGeom>
          <a:noFill/>
          <a:ln w="57150">
            <a:solidFill>
              <a:schemeClr val="tx1"/>
            </a:solidFill>
            <a:round/>
            <a:headEnd/>
            <a:tailEnd/>
          </a:ln>
          <a:effectLst/>
        </p:spPr>
        <p:txBody>
          <a:bodyPr/>
          <a:lstStyle/>
          <a:p>
            <a:pPr>
              <a:defRPr/>
            </a:pPr>
            <a:endParaRPr lang="de-DE"/>
          </a:p>
        </p:txBody>
      </p:sp>
      <p:sp>
        <p:nvSpPr>
          <p:cNvPr id="2" name="Foliennummernplatzhalter 1"/>
          <p:cNvSpPr>
            <a:spLocks noGrp="1"/>
          </p:cNvSpPr>
          <p:nvPr>
            <p:ph type="sldNum" sz="quarter" idx="12"/>
          </p:nvPr>
        </p:nvSpPr>
        <p:spPr/>
        <p:txBody>
          <a:bodyPr/>
          <a:lstStyle/>
          <a:p>
            <a:fld id="{372817A5-82A8-4669-B4D0-C2D67780DFD0}" type="slidenum">
              <a:rPr lang="de-DE" smtClean="0"/>
              <a:t>27</a:t>
            </a:fld>
            <a:endParaRPr lang="de-DE"/>
          </a:p>
        </p:txBody>
      </p:sp>
    </p:spTree>
    <p:extLst>
      <p:ext uri="{BB962C8B-B14F-4D97-AF65-F5344CB8AC3E}">
        <p14:creationId xmlns:p14="http://schemas.microsoft.com/office/powerpoint/2010/main" val="4232585876"/>
      </p:ext>
    </p:extLst>
  </p:cSld>
  <p:clrMapOvr>
    <a:masterClrMapping/>
  </p:clrMapOvr>
  <mc:AlternateContent xmlns:mc="http://schemas.openxmlformats.org/markup-compatibility/2006" xmlns:p14="http://schemas.microsoft.com/office/powerpoint/2010/main">
    <mc:Choice Requires="p14">
      <p:transition spd="slow" p14:dur="2000" advTm="14489"/>
    </mc:Choice>
    <mc:Fallback xmlns="">
      <p:transition spd="slow" advTm="14489"/>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38022" name="Group 70"/>
          <p:cNvGraphicFramePr>
            <a:graphicFrameLocks noGrp="1"/>
          </p:cNvGraphicFramePr>
          <p:nvPr>
            <p:extLst>
              <p:ext uri="{D42A27DB-BD31-4B8C-83A1-F6EECF244321}">
                <p14:modId xmlns:p14="http://schemas.microsoft.com/office/powerpoint/2010/main" val="3171025680"/>
              </p:ext>
            </p:extLst>
          </p:nvPr>
        </p:nvGraphicFramePr>
        <p:xfrm>
          <a:off x="171450" y="1147763"/>
          <a:ext cx="8569325" cy="2433828"/>
        </p:xfrm>
        <a:graphic>
          <a:graphicData uri="http://schemas.openxmlformats.org/drawingml/2006/table">
            <a:tbl>
              <a:tblPr/>
              <a:tblGrid>
                <a:gridCol w="1581150">
                  <a:extLst>
                    <a:ext uri="{9D8B030D-6E8A-4147-A177-3AD203B41FA5}">
                      <a16:colId xmlns:a16="http://schemas.microsoft.com/office/drawing/2014/main" xmlns="" val="20000"/>
                    </a:ext>
                  </a:extLst>
                </a:gridCol>
                <a:gridCol w="1828800">
                  <a:extLst>
                    <a:ext uri="{9D8B030D-6E8A-4147-A177-3AD203B41FA5}">
                      <a16:colId xmlns:a16="http://schemas.microsoft.com/office/drawing/2014/main" xmlns="" val="20001"/>
                    </a:ext>
                  </a:extLst>
                </a:gridCol>
                <a:gridCol w="1524000">
                  <a:extLst>
                    <a:ext uri="{9D8B030D-6E8A-4147-A177-3AD203B41FA5}">
                      <a16:colId xmlns:a16="http://schemas.microsoft.com/office/drawing/2014/main" xmlns="" val="20002"/>
                    </a:ext>
                  </a:extLst>
                </a:gridCol>
                <a:gridCol w="2339975">
                  <a:extLst>
                    <a:ext uri="{9D8B030D-6E8A-4147-A177-3AD203B41FA5}">
                      <a16:colId xmlns:a16="http://schemas.microsoft.com/office/drawing/2014/main" xmlns="" val="20003"/>
                    </a:ext>
                  </a:extLst>
                </a:gridCol>
                <a:gridCol w="1295400">
                  <a:extLst>
                    <a:ext uri="{9D8B030D-6E8A-4147-A177-3AD203B41FA5}">
                      <a16:colId xmlns:a16="http://schemas.microsoft.com/office/drawing/2014/main" xmlns="" val="20004"/>
                    </a:ext>
                  </a:extLst>
                </a:gridCol>
              </a:tblGrid>
              <a:tr h="879360">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rPr>
                        <a:t>Soll</a:t>
                      </a:r>
                    </a:p>
                  </a:txBody>
                  <a:tcPr marT="45714" marB="45714" horzOverflow="overflow">
                    <a:lnL cap="flat">
                      <a:noFill/>
                    </a:lnL>
                    <a:lnR>
                      <a:noFill/>
                    </a:lnR>
                    <a:lnT cap="flat">
                      <a:noFill/>
                    </a:lnT>
                    <a:lnB>
                      <a:noFill/>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cs typeface="Times New Roman" pitchFamily="18" charset="0"/>
                        </a:rPr>
                        <a:t>Zuführung zu Fördermitteln nach KHG zu Sonderposten (Erfolgskonto 752) </a:t>
                      </a:r>
                    </a:p>
                  </a:txBody>
                  <a:tcPr marT="45714" marB="45714" horzOverflow="overflow">
                    <a:lnL>
                      <a:noFill/>
                    </a:lnL>
                    <a:lnR>
                      <a:noFill/>
                    </a:lnR>
                    <a:lnT cap="flat">
                      <a:noFill/>
                    </a:lnT>
                    <a:lnB>
                      <a:noFill/>
                    </a:lnB>
                    <a:lnTlToBr>
                      <a:noFill/>
                    </a:lnTlToBr>
                    <a:lnBlToTr>
                      <a:noFill/>
                    </a:lnBlToTr>
                    <a:noFill/>
                  </a:tcPr>
                </a:tc>
                <a:tc hMerge="1">
                  <a:txBody>
                    <a:bodyPr/>
                    <a:lstStyle/>
                    <a:p>
                      <a:endParaRPr lang="de-DE"/>
                    </a:p>
                  </a:txBody>
                  <a:tcPr/>
                </a:tc>
                <a:tc hMerge="1">
                  <a:txBody>
                    <a:bodyPr/>
                    <a:lstStyle/>
                    <a:p>
                      <a:endParaRPr lang="de-DE"/>
                    </a:p>
                  </a:txBody>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rPr>
                        <a:t>Haben</a:t>
                      </a:r>
                    </a:p>
                  </a:txBody>
                  <a:tcPr marT="45714" marB="45714"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xmlns="" val="10000"/>
                  </a:ext>
                </a:extLst>
              </a:tr>
              <a:tr h="1554277">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rPr>
                        <a:t>Zuführung</a:t>
                      </a:r>
                    </a:p>
                  </a:txBody>
                  <a:tcPr marT="45714" marB="45714"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cs typeface="Times New Roman" pitchFamily="18" charset="0"/>
                        </a:rPr>
                        <a:t>350, Verbindlich-</a:t>
                      </a:r>
                      <a:r>
                        <a:rPr kumimoji="0" lang="de-DE" sz="2400" b="0" i="0" u="none" strike="noStrike" cap="none" normalizeH="0" baseline="0" dirty="0" err="1">
                          <a:ln>
                            <a:noFill/>
                          </a:ln>
                          <a:solidFill>
                            <a:schemeClr val="tx1"/>
                          </a:solidFill>
                          <a:effectLst/>
                          <a:latin typeface="Tahoma" pitchFamily="34" charset="0"/>
                          <a:cs typeface="Times New Roman" pitchFamily="18" charset="0"/>
                        </a:rPr>
                        <a:t>keiten</a:t>
                      </a:r>
                      <a:r>
                        <a:rPr kumimoji="0" lang="de-DE" sz="2400" b="0" i="0" u="none" strike="noStrike" cap="none" normalizeH="0" baseline="0" dirty="0">
                          <a:ln>
                            <a:noFill/>
                          </a:ln>
                          <a:solidFill>
                            <a:schemeClr val="tx1"/>
                          </a:solidFill>
                          <a:effectLst/>
                          <a:latin typeface="Tahoma" pitchFamily="34" charset="0"/>
                          <a:cs typeface="Times New Roman" pitchFamily="18" charset="0"/>
                        </a:rPr>
                        <a:t> nach dem KHG </a:t>
                      </a:r>
                    </a:p>
                  </a:txBody>
                  <a:tcPr marT="45714" marB="45714" horzOverflow="overflow">
                    <a:lnL>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rPr>
                        <a:t>100.000</a:t>
                      </a:r>
                    </a:p>
                  </a:txBody>
                  <a:tcPr marT="45714" marB="45714" horzOverflow="overflow">
                    <a:lnL>
                      <a:noFill/>
                    </a:lnL>
                    <a:lnR>
                      <a:noFill/>
                    </a:lnR>
                    <a:lnT>
                      <a:noFill/>
                    </a:lnT>
                    <a:lnB cap="flat">
                      <a:noFill/>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dirty="0">
                        <a:ln>
                          <a:noFill/>
                        </a:ln>
                        <a:solidFill>
                          <a:schemeClr val="tx1"/>
                        </a:solidFill>
                        <a:effectLst/>
                        <a:latin typeface="Tahoma" pitchFamily="34" charset="0"/>
                        <a:cs typeface="Times New Roman" pitchFamily="18" charset="0"/>
                      </a:endParaRPr>
                    </a:p>
                  </a:txBody>
                  <a:tcPr marT="45714" marB="45714" horzOverflow="overflow">
                    <a:lnL>
                      <a:noFill/>
                    </a:lnL>
                    <a:lnR cap="flat">
                      <a:noFill/>
                    </a:lnR>
                    <a:lnT>
                      <a:noFill/>
                    </a:lnT>
                    <a:lnB cap="flat">
                      <a:noFill/>
                    </a:lnB>
                    <a:lnTlToBr>
                      <a:noFill/>
                    </a:lnTlToBr>
                    <a:lnBlToTr>
                      <a:noFill/>
                    </a:lnBlToTr>
                    <a:noFill/>
                  </a:tcPr>
                </a:tc>
                <a:tc hMerge="1">
                  <a:txBody>
                    <a:bodyPr/>
                    <a:lstStyle/>
                    <a:p>
                      <a:endParaRPr lang="de-DE"/>
                    </a:p>
                  </a:txBody>
                  <a:tcPr/>
                </a:tc>
                <a:extLst>
                  <a:ext uri="{0D108BD9-81ED-4DB2-BD59-A6C34878D82A}">
                    <a16:rowId xmlns:a16="http://schemas.microsoft.com/office/drawing/2014/main" xmlns="" val="10001"/>
                  </a:ext>
                </a:extLst>
              </a:tr>
            </a:tbl>
          </a:graphicData>
        </a:graphic>
      </p:graphicFrame>
      <p:sp>
        <p:nvSpPr>
          <p:cNvPr id="637976" name="Line 24"/>
          <p:cNvSpPr>
            <a:spLocks noChangeShapeType="1"/>
          </p:cNvSpPr>
          <p:nvPr/>
        </p:nvSpPr>
        <p:spPr bwMode="auto">
          <a:xfrm>
            <a:off x="152400" y="2057400"/>
            <a:ext cx="8610600" cy="0"/>
          </a:xfrm>
          <a:prstGeom prst="line">
            <a:avLst/>
          </a:prstGeom>
          <a:noFill/>
          <a:ln w="57150">
            <a:solidFill>
              <a:schemeClr val="tx1"/>
            </a:solidFill>
            <a:round/>
            <a:headEnd/>
            <a:tailEnd/>
          </a:ln>
          <a:effectLst/>
        </p:spPr>
        <p:txBody>
          <a:bodyPr/>
          <a:lstStyle/>
          <a:p>
            <a:pPr>
              <a:defRPr/>
            </a:pPr>
            <a:endParaRPr lang="de-DE"/>
          </a:p>
        </p:txBody>
      </p:sp>
      <p:sp>
        <p:nvSpPr>
          <p:cNvPr id="637977" name="Line 25"/>
          <p:cNvSpPr>
            <a:spLocks noChangeShapeType="1"/>
          </p:cNvSpPr>
          <p:nvPr/>
        </p:nvSpPr>
        <p:spPr bwMode="auto">
          <a:xfrm>
            <a:off x="5105400" y="2057400"/>
            <a:ext cx="0" cy="1524000"/>
          </a:xfrm>
          <a:prstGeom prst="line">
            <a:avLst/>
          </a:prstGeom>
          <a:noFill/>
          <a:ln w="57150">
            <a:solidFill>
              <a:schemeClr val="tx1"/>
            </a:solidFill>
            <a:round/>
            <a:headEnd/>
            <a:tailEnd/>
          </a:ln>
          <a:effectLst/>
        </p:spPr>
        <p:txBody>
          <a:bodyPr/>
          <a:lstStyle/>
          <a:p>
            <a:pPr>
              <a:defRPr/>
            </a:pPr>
            <a:endParaRPr lang="de-DE"/>
          </a:p>
        </p:txBody>
      </p:sp>
      <p:sp>
        <p:nvSpPr>
          <p:cNvPr id="2" name="Foliennummernplatzhalter 1"/>
          <p:cNvSpPr>
            <a:spLocks noGrp="1"/>
          </p:cNvSpPr>
          <p:nvPr>
            <p:ph type="sldNum" sz="quarter" idx="12"/>
          </p:nvPr>
        </p:nvSpPr>
        <p:spPr/>
        <p:txBody>
          <a:bodyPr/>
          <a:lstStyle/>
          <a:p>
            <a:fld id="{372817A5-82A8-4669-B4D0-C2D67780DFD0}" type="slidenum">
              <a:rPr lang="de-DE" smtClean="0"/>
              <a:t>28</a:t>
            </a:fld>
            <a:endParaRPr lang="de-DE"/>
          </a:p>
        </p:txBody>
      </p:sp>
    </p:spTree>
    <p:extLst>
      <p:ext uri="{BB962C8B-B14F-4D97-AF65-F5344CB8AC3E}">
        <p14:creationId xmlns:p14="http://schemas.microsoft.com/office/powerpoint/2010/main" val="1753195535"/>
      </p:ext>
    </p:extLst>
  </p:cSld>
  <p:clrMapOvr>
    <a:masterClrMapping/>
  </p:clrMapOvr>
  <mc:AlternateContent xmlns:mc="http://schemas.openxmlformats.org/markup-compatibility/2006" xmlns:p14="http://schemas.microsoft.com/office/powerpoint/2010/main">
    <mc:Choice Requires="p14">
      <p:transition spd="slow" p14:dur="2000" advTm="16299"/>
    </mc:Choice>
    <mc:Fallback xmlns="">
      <p:transition spd="slow" advTm="16299"/>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8" name="Rectangle 2"/>
          <p:cNvSpPr>
            <a:spLocks noGrp="1" noChangeArrowheads="1"/>
          </p:cNvSpPr>
          <p:nvPr>
            <p:ph type="title"/>
          </p:nvPr>
        </p:nvSpPr>
        <p:spPr/>
        <p:txBody>
          <a:bodyPr/>
          <a:lstStyle/>
          <a:p>
            <a:pPr eaLnBrk="1" hangingPunct="1">
              <a:defRPr/>
            </a:pPr>
            <a:r>
              <a:rPr lang="de-DE" dirty="0"/>
              <a:t>Abschluss auf GuV </a:t>
            </a:r>
          </a:p>
        </p:txBody>
      </p:sp>
      <p:graphicFrame>
        <p:nvGraphicFramePr>
          <p:cNvPr id="639099" name="Group 123"/>
          <p:cNvGraphicFramePr>
            <a:graphicFrameLocks noGrp="1"/>
          </p:cNvGraphicFramePr>
          <p:nvPr>
            <p:ph type="tbl" idx="1"/>
            <p:extLst>
              <p:ext uri="{D42A27DB-BD31-4B8C-83A1-F6EECF244321}">
                <p14:modId xmlns:p14="http://schemas.microsoft.com/office/powerpoint/2010/main" val="2399404779"/>
              </p:ext>
            </p:extLst>
          </p:nvPr>
        </p:nvGraphicFramePr>
        <p:xfrm>
          <a:off x="76200" y="1828800"/>
          <a:ext cx="9058275" cy="2743200"/>
        </p:xfrm>
        <a:graphic>
          <a:graphicData uri="http://schemas.openxmlformats.org/drawingml/2006/table">
            <a:tbl>
              <a:tblPr/>
              <a:tblGrid>
                <a:gridCol w="1330325">
                  <a:extLst>
                    <a:ext uri="{9D8B030D-6E8A-4147-A177-3AD203B41FA5}">
                      <a16:colId xmlns:a16="http://schemas.microsoft.com/office/drawing/2014/main" xmlns="" val="20000"/>
                    </a:ext>
                  </a:extLst>
                </a:gridCol>
                <a:gridCol w="2246313">
                  <a:extLst>
                    <a:ext uri="{9D8B030D-6E8A-4147-A177-3AD203B41FA5}">
                      <a16:colId xmlns:a16="http://schemas.microsoft.com/office/drawing/2014/main" xmlns="" val="20001"/>
                    </a:ext>
                  </a:extLst>
                </a:gridCol>
                <a:gridCol w="1219200">
                  <a:extLst>
                    <a:ext uri="{9D8B030D-6E8A-4147-A177-3AD203B41FA5}">
                      <a16:colId xmlns:a16="http://schemas.microsoft.com/office/drawing/2014/main" xmlns="" val="20002"/>
                    </a:ext>
                  </a:extLst>
                </a:gridCol>
                <a:gridCol w="1330325">
                  <a:extLst>
                    <a:ext uri="{9D8B030D-6E8A-4147-A177-3AD203B41FA5}">
                      <a16:colId xmlns:a16="http://schemas.microsoft.com/office/drawing/2014/main" xmlns="" val="20003"/>
                    </a:ext>
                  </a:extLst>
                </a:gridCol>
                <a:gridCol w="1560512">
                  <a:extLst>
                    <a:ext uri="{9D8B030D-6E8A-4147-A177-3AD203B41FA5}">
                      <a16:colId xmlns:a16="http://schemas.microsoft.com/office/drawing/2014/main" xmlns="" val="20004"/>
                    </a:ext>
                  </a:extLst>
                </a:gridCol>
                <a:gridCol w="1371600">
                  <a:extLst>
                    <a:ext uri="{9D8B030D-6E8A-4147-A177-3AD203B41FA5}">
                      <a16:colId xmlns:a16="http://schemas.microsoft.com/office/drawing/2014/main" xmlns="" val="20005"/>
                    </a:ext>
                  </a:extLst>
                </a:gridCol>
              </a:tblGrid>
              <a:tr h="533400">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200" b="0" i="0" u="none" strike="noStrike" cap="none" normalizeH="0" baseline="0" dirty="0">
                          <a:ln>
                            <a:noFill/>
                          </a:ln>
                          <a:solidFill>
                            <a:schemeClr val="tx1"/>
                          </a:solidFill>
                          <a:effectLst/>
                          <a:latin typeface="Tahoma" pitchFamily="34" charset="0"/>
                        </a:rPr>
                        <a:t>Soll</a:t>
                      </a: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200" b="0" i="0" u="none" strike="noStrike" cap="none" normalizeH="0" baseline="0">
                          <a:ln>
                            <a:noFill/>
                          </a:ln>
                          <a:solidFill>
                            <a:schemeClr val="tx1"/>
                          </a:solidFill>
                          <a:effectLst/>
                          <a:latin typeface="Tahoma" pitchFamily="34" charset="0"/>
                        </a:rPr>
                        <a:t>(Aufwendungen)</a:t>
                      </a:r>
                    </a:p>
                  </a:txBody>
                  <a:tcPr horzOverflow="overflow">
                    <a:lnL>
                      <a:noFill/>
                    </a:lnL>
                    <a:lnR>
                      <a:noFill/>
                    </a:lnR>
                    <a:lnT cap="flat">
                      <a:noFill/>
                    </a:lnT>
                    <a:lnB>
                      <a:noFill/>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de-DE" sz="2200" b="0" i="0" u="none" strike="noStrike" cap="none" normalizeH="0" baseline="0">
                          <a:ln>
                            <a:noFill/>
                          </a:ln>
                          <a:solidFill>
                            <a:schemeClr val="tx1"/>
                          </a:solidFill>
                          <a:effectLst/>
                          <a:latin typeface="Tahoma" pitchFamily="34" charset="0"/>
                        </a:rPr>
                        <a:t>GuV</a:t>
                      </a:r>
                    </a:p>
                  </a:txBody>
                  <a:tcPr horzOverflow="overflow">
                    <a:lnL>
                      <a:noFill/>
                    </a:lnL>
                    <a:lnR>
                      <a:noFill/>
                    </a:lnR>
                    <a:lnT cap="flat">
                      <a:noFill/>
                    </a:lnT>
                    <a:lnB>
                      <a:noFill/>
                    </a:lnB>
                    <a:lnTlToBr>
                      <a:noFill/>
                    </a:lnTlToBr>
                    <a:lnBlToTr>
                      <a:noFill/>
                    </a:lnBlToTr>
                    <a:noFill/>
                  </a:tcPr>
                </a:tc>
                <a:tc hMerge="1">
                  <a:txBody>
                    <a:bodyPr/>
                    <a:lstStyle/>
                    <a:p>
                      <a:endParaRPr lang="de-DE"/>
                    </a:p>
                  </a:txBody>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200" b="0" i="0" u="none" strike="noStrike" cap="none" normalizeH="0" baseline="0">
                          <a:ln>
                            <a:noFill/>
                          </a:ln>
                          <a:solidFill>
                            <a:schemeClr val="tx1"/>
                          </a:solidFill>
                          <a:effectLst/>
                          <a:latin typeface="Tahoma" pitchFamily="34" charset="0"/>
                        </a:rPr>
                        <a:t>(Erträge)</a:t>
                      </a:r>
                    </a:p>
                  </a:txBody>
                  <a:tcPr horzOverflow="overflow">
                    <a:lnL>
                      <a:noFill/>
                    </a:lnL>
                    <a:lnR>
                      <a:noFill/>
                    </a:lnR>
                    <a:lnT cap="fla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r>
                        <a:rPr kumimoji="0" lang="de-DE" sz="2200" b="0" i="0" u="none" strike="noStrike" cap="none" normalizeH="0" baseline="0">
                          <a:ln>
                            <a:noFill/>
                          </a:ln>
                          <a:solidFill>
                            <a:schemeClr val="tx1"/>
                          </a:solidFill>
                          <a:effectLst/>
                          <a:latin typeface="Tahoma" pitchFamily="34" charset="0"/>
                        </a:rPr>
                        <a:t>Haben</a:t>
                      </a:r>
                    </a:p>
                  </a:txBody>
                  <a:tcP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xmlns="" val="10000"/>
                  </a:ext>
                </a:extLst>
              </a:tr>
              <a:tr h="1235075">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200" b="0" i="0" u="none" strike="noStrike" cap="none" normalizeH="0" baseline="0" dirty="0">
                          <a:ln>
                            <a:noFill/>
                          </a:ln>
                          <a:solidFill>
                            <a:schemeClr val="tx1"/>
                          </a:solidFill>
                          <a:effectLst/>
                          <a:latin typeface="Tahoma" pitchFamily="34" charset="0"/>
                          <a:cs typeface="Times New Roman" pitchFamily="18" charset="0"/>
                        </a:rPr>
                        <a:t>Ab-</a:t>
                      </a:r>
                      <a:br>
                        <a:rPr kumimoji="0" lang="de-DE" sz="2200" b="0" i="0" u="none" strike="noStrike" cap="none" normalizeH="0" baseline="0" dirty="0">
                          <a:ln>
                            <a:noFill/>
                          </a:ln>
                          <a:solidFill>
                            <a:schemeClr val="tx1"/>
                          </a:solidFill>
                          <a:effectLst/>
                          <a:latin typeface="Tahoma" pitchFamily="34" charset="0"/>
                          <a:cs typeface="Times New Roman" pitchFamily="18" charset="0"/>
                        </a:rPr>
                      </a:br>
                      <a:r>
                        <a:rPr kumimoji="0" lang="de-DE" sz="2200" b="0" i="0" u="none" strike="noStrike" cap="none" normalizeH="0" baseline="0" dirty="0">
                          <a:ln>
                            <a:noFill/>
                          </a:ln>
                          <a:solidFill>
                            <a:schemeClr val="tx1"/>
                          </a:solidFill>
                          <a:effectLst/>
                          <a:latin typeface="Tahoma" pitchFamily="34" charset="0"/>
                          <a:cs typeface="Times New Roman" pitchFamily="18" charset="0"/>
                        </a:rPr>
                        <a:t>schluss-</a:t>
                      </a:r>
                      <a:br>
                        <a:rPr kumimoji="0" lang="de-DE" sz="2200" b="0" i="0" u="none" strike="noStrike" cap="none" normalizeH="0" baseline="0" dirty="0">
                          <a:ln>
                            <a:noFill/>
                          </a:ln>
                          <a:solidFill>
                            <a:schemeClr val="tx1"/>
                          </a:solidFill>
                          <a:effectLst/>
                          <a:latin typeface="Tahoma" pitchFamily="34" charset="0"/>
                          <a:cs typeface="Times New Roman" pitchFamily="18" charset="0"/>
                        </a:rPr>
                      </a:br>
                      <a:r>
                        <a:rPr kumimoji="0" lang="de-DE" sz="2200" b="0" i="0" u="none" strike="noStrike" cap="none" normalizeH="0" baseline="0" dirty="0" err="1">
                          <a:ln>
                            <a:noFill/>
                          </a:ln>
                          <a:solidFill>
                            <a:schemeClr val="tx1"/>
                          </a:solidFill>
                          <a:effectLst/>
                          <a:latin typeface="Tahoma" pitchFamily="34" charset="0"/>
                          <a:cs typeface="Times New Roman" pitchFamily="18" charset="0"/>
                        </a:rPr>
                        <a:t>buchung</a:t>
                      </a:r>
                      <a:r>
                        <a:rPr kumimoji="0" lang="de-DE" sz="2200" b="0" i="0" u="none" strike="noStrike" cap="none" normalizeH="0" baseline="0" dirty="0">
                          <a:ln>
                            <a:noFill/>
                          </a:ln>
                          <a:solidFill>
                            <a:schemeClr val="tx1"/>
                          </a:solidFill>
                          <a:effectLst/>
                          <a:latin typeface="Tahoma" pitchFamily="34" charset="0"/>
                        </a:rPr>
                        <a:t> </a:t>
                      </a:r>
                    </a:p>
                  </a:txBody>
                  <a:tcPr horzOverflow="overflow">
                    <a:lnL cap="flat">
                      <a:noFill/>
                    </a:lnL>
                    <a:lnR>
                      <a:noFill/>
                    </a:lnR>
                    <a:lnT>
                      <a:noFill/>
                    </a:lnT>
                    <a:lnB>
                      <a:noFill/>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200" b="0" i="0" u="none" strike="noStrike" cap="none" normalizeH="0" baseline="0" dirty="0">
                          <a:ln>
                            <a:noFill/>
                          </a:ln>
                          <a:solidFill>
                            <a:schemeClr val="tx1"/>
                          </a:solidFill>
                          <a:effectLst/>
                          <a:latin typeface="Tahoma" pitchFamily="34" charset="0"/>
                          <a:cs typeface="Times New Roman" pitchFamily="18" charset="0"/>
                        </a:rPr>
                        <a:t>Zuführung zu Fördermitteln nach KHG zu Sonderposten (Erfolgskonto 752)</a:t>
                      </a:r>
                      <a:r>
                        <a:rPr kumimoji="0" lang="de-DE" sz="2200" b="0" i="0" u="none" strike="noStrike" cap="none" normalizeH="0" baseline="0" dirty="0">
                          <a:ln>
                            <a:noFill/>
                          </a:ln>
                          <a:solidFill>
                            <a:schemeClr val="tx1"/>
                          </a:solidFill>
                          <a:effectLst/>
                          <a:latin typeface="Tahoma" pitchFamily="34" charset="0"/>
                        </a:rPr>
                        <a:t> </a:t>
                      </a: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200" b="0" i="0" u="none" strike="noStrike" cap="none" normalizeH="0" baseline="0" dirty="0">
                          <a:ln>
                            <a:noFill/>
                          </a:ln>
                          <a:solidFill>
                            <a:schemeClr val="tx1"/>
                          </a:solidFill>
                          <a:effectLst/>
                          <a:latin typeface="Tahoma" pitchFamily="34" charset="0"/>
                        </a:rPr>
                        <a:t>100.000</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200" b="0" i="0" u="none" strike="noStrike" cap="none" normalizeH="0" baseline="0" dirty="0">
                          <a:ln>
                            <a:noFill/>
                          </a:ln>
                          <a:solidFill>
                            <a:schemeClr val="tx1"/>
                          </a:solidFill>
                          <a:effectLst/>
                          <a:latin typeface="Tahoma" pitchFamily="34" charset="0"/>
                          <a:cs typeface="Times New Roman" pitchFamily="18" charset="0"/>
                        </a:rPr>
                        <a:t>Ab-</a:t>
                      </a:r>
                      <a:br>
                        <a:rPr kumimoji="0" lang="de-DE" sz="2200" b="0" i="0" u="none" strike="noStrike" cap="none" normalizeH="0" baseline="0" dirty="0">
                          <a:ln>
                            <a:noFill/>
                          </a:ln>
                          <a:solidFill>
                            <a:schemeClr val="tx1"/>
                          </a:solidFill>
                          <a:effectLst/>
                          <a:latin typeface="Tahoma" pitchFamily="34" charset="0"/>
                          <a:cs typeface="Times New Roman" pitchFamily="18" charset="0"/>
                        </a:rPr>
                      </a:br>
                      <a:r>
                        <a:rPr kumimoji="0" lang="de-DE" sz="2200" b="0" i="0" u="none" strike="noStrike" cap="none" normalizeH="0" baseline="0" dirty="0">
                          <a:ln>
                            <a:noFill/>
                          </a:ln>
                          <a:solidFill>
                            <a:schemeClr val="tx1"/>
                          </a:solidFill>
                          <a:effectLst/>
                          <a:latin typeface="Tahoma" pitchFamily="34" charset="0"/>
                          <a:cs typeface="Times New Roman" pitchFamily="18" charset="0"/>
                        </a:rPr>
                        <a:t>schluss-</a:t>
                      </a:r>
                      <a:br>
                        <a:rPr kumimoji="0" lang="de-DE" sz="2200" b="0" i="0" u="none" strike="noStrike" cap="none" normalizeH="0" baseline="0" dirty="0">
                          <a:ln>
                            <a:noFill/>
                          </a:ln>
                          <a:solidFill>
                            <a:schemeClr val="tx1"/>
                          </a:solidFill>
                          <a:effectLst/>
                          <a:latin typeface="Tahoma" pitchFamily="34" charset="0"/>
                          <a:cs typeface="Times New Roman" pitchFamily="18" charset="0"/>
                        </a:rPr>
                      </a:br>
                      <a:r>
                        <a:rPr kumimoji="0" lang="de-DE" sz="2200" b="0" i="0" u="none" strike="noStrike" cap="none" normalizeH="0" baseline="0" dirty="0" err="1">
                          <a:ln>
                            <a:noFill/>
                          </a:ln>
                          <a:solidFill>
                            <a:schemeClr val="tx1"/>
                          </a:solidFill>
                          <a:effectLst/>
                          <a:latin typeface="Tahoma" pitchFamily="34" charset="0"/>
                          <a:cs typeface="Times New Roman" pitchFamily="18" charset="0"/>
                        </a:rPr>
                        <a:t>buchung</a:t>
                      </a:r>
                      <a:r>
                        <a:rPr kumimoji="0" lang="de-DE" sz="2200" b="0" i="0" u="none" strike="noStrike" cap="none" normalizeH="0" baseline="0" dirty="0">
                          <a:ln>
                            <a:noFill/>
                          </a:ln>
                          <a:solidFill>
                            <a:schemeClr val="tx1"/>
                          </a:solidFill>
                          <a:effectLst/>
                          <a:latin typeface="Tahoma" pitchFamily="34" charset="0"/>
                        </a:rPr>
                        <a:t> </a:t>
                      </a:r>
                    </a:p>
                  </a:txBody>
                  <a:tcPr horzOverflow="overflow">
                    <a:lnL>
                      <a:noFill/>
                    </a:lnL>
                    <a:lnR>
                      <a:noFill/>
                    </a:lnR>
                    <a:lnT>
                      <a:noFill/>
                    </a:lnT>
                    <a:lnB>
                      <a:noFill/>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200" b="0" i="0" u="none" strike="noStrike" cap="none" normalizeH="0" baseline="0" dirty="0">
                          <a:ln>
                            <a:noFill/>
                          </a:ln>
                          <a:solidFill>
                            <a:schemeClr val="tx1"/>
                          </a:solidFill>
                          <a:effectLst/>
                          <a:latin typeface="Tahoma" pitchFamily="34" charset="0"/>
                          <a:cs typeface="Times New Roman" pitchFamily="18" charset="0"/>
                        </a:rPr>
                        <a:t>Fördermit-</a:t>
                      </a:r>
                      <a:r>
                        <a:rPr kumimoji="0" lang="de-DE" sz="2200" b="0" i="0" u="none" strike="noStrike" cap="none" normalizeH="0" baseline="0" dirty="0" err="1">
                          <a:ln>
                            <a:noFill/>
                          </a:ln>
                          <a:solidFill>
                            <a:schemeClr val="tx1"/>
                          </a:solidFill>
                          <a:effectLst/>
                          <a:latin typeface="Tahoma" pitchFamily="34" charset="0"/>
                          <a:cs typeface="Times New Roman" pitchFamily="18" charset="0"/>
                        </a:rPr>
                        <a:t>tel</a:t>
                      </a:r>
                      <a:r>
                        <a:rPr kumimoji="0" lang="de-DE" sz="2200" b="0" i="0" u="none" strike="noStrike" cap="none" normalizeH="0" baseline="0" dirty="0">
                          <a:ln>
                            <a:noFill/>
                          </a:ln>
                          <a:solidFill>
                            <a:schemeClr val="tx1"/>
                          </a:solidFill>
                          <a:effectLst/>
                          <a:latin typeface="Tahoma" pitchFamily="34" charset="0"/>
                          <a:cs typeface="Times New Roman" pitchFamily="18" charset="0"/>
                        </a:rPr>
                        <a:t>, die zu passiveren sind (Erfolgs-konto 460)</a:t>
                      </a:r>
                      <a:r>
                        <a:rPr kumimoji="0" lang="de-DE" sz="2200" b="0" i="0" u="none" strike="noStrike" cap="none" normalizeH="0" baseline="0" dirty="0">
                          <a:ln>
                            <a:noFill/>
                          </a:ln>
                          <a:solidFill>
                            <a:schemeClr val="tx1"/>
                          </a:solidFill>
                          <a:effectLst/>
                          <a:latin typeface="Tahoma" pitchFamily="34" charset="0"/>
                        </a:rPr>
                        <a:t> </a:t>
                      </a:r>
                    </a:p>
                  </a:txBody>
                  <a:tcPr horzOverflow="overflow">
                    <a:lnL>
                      <a:noFill/>
                    </a:lnL>
                    <a:lnR>
                      <a:noFill/>
                    </a:lnR>
                    <a:lnT>
                      <a:noFill/>
                    </a:lnT>
                    <a:lnB cap="flat">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r>
                        <a:rPr kumimoji="0" lang="de-DE" sz="2200" b="0" i="0" u="none" strike="noStrike" cap="none" normalizeH="0" baseline="0" dirty="0">
                          <a:ln>
                            <a:noFill/>
                          </a:ln>
                          <a:solidFill>
                            <a:schemeClr val="tx1"/>
                          </a:solidFill>
                          <a:effectLst/>
                          <a:latin typeface="Tahoma" pitchFamily="34" charset="0"/>
                        </a:rPr>
                        <a:t>100.000</a:t>
                      </a: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xmlns="" val="10001"/>
                  </a:ext>
                </a:extLst>
              </a:tr>
              <a:tr h="974725">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200" b="0" i="0" u="none" strike="noStrike" cap="none" normalizeH="0" baseline="0">
                        <a:ln>
                          <a:noFill/>
                        </a:ln>
                        <a:solidFill>
                          <a:schemeClr val="tx1"/>
                        </a:solidFill>
                        <a:effectLst/>
                        <a:latin typeface="Tahoma" pitchFamily="34" charset="0"/>
                      </a:endParaRPr>
                    </a:p>
                  </a:txBody>
                  <a:tcPr horzOverflow="overflow">
                    <a:lnL cap="flat">
                      <a:noFill/>
                    </a:lnL>
                    <a:lnR>
                      <a:noFill/>
                    </a:lnR>
                    <a:lnT>
                      <a:noFill/>
                    </a:lnT>
                    <a:lnB cap="flat">
                      <a:noFill/>
                    </a:lnB>
                    <a:lnTlToBr>
                      <a:noFill/>
                    </a:lnTlToBr>
                    <a:lnBlToTr>
                      <a:noFill/>
                    </a:lnBlToTr>
                    <a:noFill/>
                  </a:tcPr>
                </a:tc>
                <a:tc vMerge="1">
                  <a:txBody>
                    <a:bodyPr/>
                    <a:lstStyle/>
                    <a:p>
                      <a:endParaRPr lang="de-DE"/>
                    </a:p>
                  </a:txBody>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200" b="0" i="0" u="none" strike="noStrike" cap="none" normalizeH="0" baseline="0">
                        <a:ln>
                          <a:noFill/>
                        </a:ln>
                        <a:solidFill>
                          <a:schemeClr val="tx1"/>
                        </a:solidFill>
                        <a:effectLst/>
                        <a:latin typeface="Tahoma" pitchFamily="34"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200" b="0" i="0" u="none" strike="noStrike" cap="none" normalizeH="0" baseline="0">
                        <a:ln>
                          <a:noFill/>
                        </a:ln>
                        <a:solidFill>
                          <a:schemeClr val="tx1"/>
                        </a:solidFill>
                        <a:effectLst/>
                        <a:latin typeface="Tahoma" pitchFamily="34" charset="0"/>
                      </a:endParaRPr>
                    </a:p>
                  </a:txBody>
                  <a:tcPr horzOverflow="overflow">
                    <a:lnL>
                      <a:noFill/>
                    </a:lnL>
                    <a:lnR>
                      <a:noFill/>
                    </a:lnR>
                    <a:lnT>
                      <a:noFill/>
                    </a:lnT>
                    <a:lnB cap="flat">
                      <a:noFill/>
                    </a:lnB>
                    <a:lnTlToBr>
                      <a:noFill/>
                    </a:lnTlToBr>
                    <a:lnBlToTr>
                      <a:noFill/>
                    </a:lnBlToTr>
                    <a:noFill/>
                  </a:tcPr>
                </a:tc>
                <a:tc vMerge="1">
                  <a:txBody>
                    <a:bodyPr/>
                    <a:lstStyle/>
                    <a:p>
                      <a:endParaRPr lang="de-DE"/>
                    </a:p>
                  </a:txBody>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200" b="0" i="0" u="none" strike="noStrike" cap="none" normalizeH="0" baseline="0" dirty="0">
                        <a:ln>
                          <a:noFill/>
                        </a:ln>
                        <a:solidFill>
                          <a:schemeClr val="tx1"/>
                        </a:solidFill>
                        <a:effectLst/>
                        <a:latin typeface="Tahoma" pitchFamily="34" charset="0"/>
                      </a:endParaRPr>
                    </a:p>
                  </a:txBody>
                  <a:tcP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xmlns="" val="10002"/>
                  </a:ext>
                </a:extLst>
              </a:tr>
            </a:tbl>
          </a:graphicData>
        </a:graphic>
      </p:graphicFrame>
      <p:sp>
        <p:nvSpPr>
          <p:cNvPr id="639069" name="Line 93"/>
          <p:cNvSpPr>
            <a:spLocks noChangeShapeType="1"/>
          </p:cNvSpPr>
          <p:nvPr/>
        </p:nvSpPr>
        <p:spPr bwMode="auto">
          <a:xfrm>
            <a:off x="76200" y="2362200"/>
            <a:ext cx="9067800" cy="0"/>
          </a:xfrm>
          <a:prstGeom prst="line">
            <a:avLst/>
          </a:prstGeom>
          <a:noFill/>
          <a:ln w="57150">
            <a:solidFill>
              <a:schemeClr val="tx1"/>
            </a:solidFill>
            <a:round/>
            <a:headEnd/>
            <a:tailEnd/>
          </a:ln>
          <a:effectLst/>
        </p:spPr>
        <p:txBody>
          <a:bodyPr/>
          <a:lstStyle/>
          <a:p>
            <a:pPr>
              <a:defRPr/>
            </a:pPr>
            <a:endParaRPr lang="de-DE"/>
          </a:p>
        </p:txBody>
      </p:sp>
      <p:sp>
        <p:nvSpPr>
          <p:cNvPr id="639070" name="Line 94"/>
          <p:cNvSpPr>
            <a:spLocks noChangeShapeType="1"/>
          </p:cNvSpPr>
          <p:nvPr/>
        </p:nvSpPr>
        <p:spPr bwMode="auto">
          <a:xfrm>
            <a:off x="4876800" y="2362200"/>
            <a:ext cx="0" cy="2209800"/>
          </a:xfrm>
          <a:prstGeom prst="line">
            <a:avLst/>
          </a:prstGeom>
          <a:noFill/>
          <a:ln w="57150">
            <a:solidFill>
              <a:schemeClr val="tx1"/>
            </a:solidFill>
            <a:round/>
            <a:headEnd/>
            <a:tailEnd/>
          </a:ln>
          <a:effectLst/>
        </p:spPr>
        <p:txBody>
          <a:bodyPr/>
          <a:lstStyle/>
          <a:p>
            <a:pPr>
              <a:defRPr/>
            </a:pPr>
            <a:endParaRPr lang="de-DE"/>
          </a:p>
        </p:txBody>
      </p:sp>
      <p:sp>
        <p:nvSpPr>
          <p:cNvPr id="118805" name="Text Box 124"/>
          <p:cNvSpPr txBox="1">
            <a:spLocks noChangeArrowheads="1"/>
          </p:cNvSpPr>
          <p:nvPr/>
        </p:nvSpPr>
        <p:spPr bwMode="auto">
          <a:xfrm>
            <a:off x="4953000" y="5029200"/>
            <a:ext cx="2438400" cy="533400"/>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r>
              <a:rPr lang="de-DE" sz="2400" b="1" dirty="0">
                <a:solidFill>
                  <a:srgbClr val="FF0000"/>
                </a:solidFill>
                <a:effectLst/>
                <a:latin typeface="Times New Roman" pitchFamily="18" charset="0"/>
              </a:rPr>
              <a:t>Neutralisierung</a:t>
            </a:r>
          </a:p>
        </p:txBody>
      </p:sp>
      <p:sp>
        <p:nvSpPr>
          <p:cNvPr id="639102" name="Line 126"/>
          <p:cNvSpPr>
            <a:spLocks noChangeShapeType="1"/>
          </p:cNvSpPr>
          <p:nvPr/>
        </p:nvSpPr>
        <p:spPr bwMode="auto">
          <a:xfrm flipV="1">
            <a:off x="4191000" y="2743200"/>
            <a:ext cx="0" cy="2057400"/>
          </a:xfrm>
          <a:prstGeom prst="line">
            <a:avLst/>
          </a:prstGeom>
          <a:noFill/>
          <a:ln w="57150">
            <a:solidFill>
              <a:srgbClr val="FF0000"/>
            </a:solidFill>
            <a:round/>
            <a:headEnd/>
            <a:tailEnd type="triangle" w="med" len="med"/>
          </a:ln>
          <a:effectLst/>
        </p:spPr>
        <p:txBody>
          <a:bodyPr/>
          <a:lstStyle/>
          <a:p>
            <a:pPr>
              <a:defRPr/>
            </a:pPr>
            <a:endParaRPr lang="de-DE"/>
          </a:p>
        </p:txBody>
      </p:sp>
      <p:sp>
        <p:nvSpPr>
          <p:cNvPr id="639103" name="Line 127"/>
          <p:cNvSpPr>
            <a:spLocks noChangeShapeType="1"/>
          </p:cNvSpPr>
          <p:nvPr/>
        </p:nvSpPr>
        <p:spPr bwMode="auto">
          <a:xfrm>
            <a:off x="4191000" y="4800600"/>
            <a:ext cx="4191000" cy="0"/>
          </a:xfrm>
          <a:prstGeom prst="line">
            <a:avLst/>
          </a:prstGeom>
          <a:noFill/>
          <a:ln w="57150">
            <a:solidFill>
              <a:srgbClr val="FF0000"/>
            </a:solidFill>
            <a:round/>
            <a:headEnd/>
            <a:tailEnd/>
          </a:ln>
          <a:effectLst/>
        </p:spPr>
        <p:txBody>
          <a:bodyPr/>
          <a:lstStyle/>
          <a:p>
            <a:pPr>
              <a:defRPr/>
            </a:pPr>
            <a:endParaRPr lang="de-DE"/>
          </a:p>
        </p:txBody>
      </p:sp>
      <p:sp>
        <p:nvSpPr>
          <p:cNvPr id="639104" name="Line 128"/>
          <p:cNvSpPr>
            <a:spLocks noChangeShapeType="1"/>
          </p:cNvSpPr>
          <p:nvPr/>
        </p:nvSpPr>
        <p:spPr bwMode="auto">
          <a:xfrm flipV="1">
            <a:off x="8382000" y="2743200"/>
            <a:ext cx="0" cy="2057400"/>
          </a:xfrm>
          <a:prstGeom prst="line">
            <a:avLst/>
          </a:prstGeom>
          <a:noFill/>
          <a:ln w="57150">
            <a:solidFill>
              <a:srgbClr val="FF0000"/>
            </a:solidFill>
            <a:round/>
            <a:headEnd/>
            <a:tailEnd type="triangle" w="med" len="med"/>
          </a:ln>
          <a:effectLst/>
        </p:spPr>
        <p:txBody>
          <a:bodyPr/>
          <a:lstStyle/>
          <a:p>
            <a:pPr>
              <a:defRPr/>
            </a:pPr>
            <a:endParaRPr lang="de-DE"/>
          </a:p>
        </p:txBody>
      </p:sp>
      <p:sp>
        <p:nvSpPr>
          <p:cNvPr id="3" name="Foliennummernplatzhalter 2">
            <a:extLst>
              <a:ext uri="{FF2B5EF4-FFF2-40B4-BE49-F238E27FC236}">
                <a16:creationId xmlns:a16="http://schemas.microsoft.com/office/drawing/2014/main" xmlns="" id="{E0243C5E-C7E2-4BC1-AFD0-A8C1DFBFF42D}"/>
              </a:ext>
            </a:extLst>
          </p:cNvPr>
          <p:cNvSpPr>
            <a:spLocks noGrp="1"/>
          </p:cNvSpPr>
          <p:nvPr>
            <p:ph type="sldNum" sz="quarter" idx="12"/>
          </p:nvPr>
        </p:nvSpPr>
        <p:spPr/>
        <p:txBody>
          <a:bodyPr/>
          <a:lstStyle/>
          <a:p>
            <a:fld id="{372817A5-82A8-4669-B4D0-C2D67780DFD0}" type="slidenum">
              <a:rPr lang="de-DE" smtClean="0"/>
              <a:t>29</a:t>
            </a:fld>
            <a:endParaRPr lang="de-DE"/>
          </a:p>
        </p:txBody>
      </p:sp>
    </p:spTree>
    <p:extLst>
      <p:ext uri="{BB962C8B-B14F-4D97-AF65-F5344CB8AC3E}">
        <p14:creationId xmlns:p14="http://schemas.microsoft.com/office/powerpoint/2010/main" val="3074954472"/>
      </p:ext>
    </p:extLst>
  </p:cSld>
  <p:clrMapOvr>
    <a:masterClrMapping/>
  </p:clrMapOvr>
  <mc:AlternateContent xmlns:mc="http://schemas.openxmlformats.org/markup-compatibility/2006" xmlns:p14="http://schemas.microsoft.com/office/powerpoint/2010/main">
    <mc:Choice Requires="p14">
      <p:transition spd="slow" p14:dur="2000" advTm="19782"/>
    </mc:Choice>
    <mc:Fallback xmlns="">
      <p:transition spd="slow" advTm="19782"/>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8818" name="Rectangle 2"/>
          <p:cNvSpPr>
            <a:spLocks noGrp="1" noChangeArrowheads="1"/>
          </p:cNvSpPr>
          <p:nvPr>
            <p:ph type="title"/>
          </p:nvPr>
        </p:nvSpPr>
        <p:spPr/>
        <p:txBody>
          <a:bodyPr/>
          <a:lstStyle/>
          <a:p>
            <a:pPr eaLnBrk="1" hangingPunct="1">
              <a:defRPr/>
            </a:pPr>
            <a:r>
              <a:rPr lang="de-DE" dirty="0"/>
              <a:t>2.2.3 Sonderposten</a:t>
            </a:r>
          </a:p>
        </p:txBody>
      </p:sp>
      <p:sp>
        <p:nvSpPr>
          <p:cNvPr id="1698819" name="Rectangle 3"/>
          <p:cNvSpPr>
            <a:spLocks noGrp="1" noChangeArrowheads="1"/>
          </p:cNvSpPr>
          <p:nvPr>
            <p:ph type="body" idx="1"/>
          </p:nvPr>
        </p:nvSpPr>
        <p:spPr/>
        <p:txBody>
          <a:bodyPr/>
          <a:lstStyle/>
          <a:p>
            <a:pPr eaLnBrk="1" hangingPunct="1">
              <a:defRPr/>
            </a:pPr>
            <a:r>
              <a:rPr lang="de-DE"/>
              <a:t>Grundsatz: Bilanz und GuV richten sich nach HGB</a:t>
            </a:r>
          </a:p>
          <a:p>
            <a:pPr eaLnBrk="1" hangingPunct="1">
              <a:defRPr/>
            </a:pPr>
            <a:r>
              <a:rPr lang="de-DE"/>
              <a:t>Sonderposten: Krankenhausspezifische Posten, insb. auf Grundlage des KHG 1972 (Umstellung auf duale Finanzierung)</a:t>
            </a:r>
          </a:p>
        </p:txBody>
      </p:sp>
      <p:sp>
        <p:nvSpPr>
          <p:cNvPr id="2" name="Foliennummernplatzhalter 1"/>
          <p:cNvSpPr>
            <a:spLocks noGrp="1"/>
          </p:cNvSpPr>
          <p:nvPr>
            <p:ph type="sldNum" sz="quarter" idx="12"/>
          </p:nvPr>
        </p:nvSpPr>
        <p:spPr/>
        <p:txBody>
          <a:bodyPr/>
          <a:lstStyle/>
          <a:p>
            <a:fld id="{372817A5-82A8-4669-B4D0-C2D67780DFD0}" type="slidenum">
              <a:rPr lang="de-DE" smtClean="0"/>
              <a:t>3</a:t>
            </a:fld>
            <a:endParaRPr lang="de-DE" dirty="0"/>
          </a:p>
        </p:txBody>
      </p:sp>
    </p:spTree>
    <p:extLst>
      <p:ext uri="{BB962C8B-B14F-4D97-AF65-F5344CB8AC3E}">
        <p14:creationId xmlns:p14="http://schemas.microsoft.com/office/powerpoint/2010/main" val="3192779493"/>
      </p:ext>
    </p:extLst>
  </p:cSld>
  <p:clrMapOvr>
    <a:masterClrMapping/>
  </p:clrMapOvr>
  <mc:AlternateContent xmlns:mc="http://schemas.openxmlformats.org/markup-compatibility/2006" xmlns:p14="http://schemas.microsoft.com/office/powerpoint/2010/main">
    <mc:Choice Requires="p14">
      <p:transition spd="slow" p14:dur="2000" advTm="22342"/>
    </mc:Choice>
    <mc:Fallback xmlns="">
      <p:transition spd="slow" advTm="22342"/>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1586" name="Rectangle 2"/>
          <p:cNvSpPr>
            <a:spLocks noGrp="1" noChangeArrowheads="1"/>
          </p:cNvSpPr>
          <p:nvPr>
            <p:ph type="title"/>
          </p:nvPr>
        </p:nvSpPr>
        <p:spPr/>
        <p:txBody>
          <a:bodyPr/>
          <a:lstStyle/>
          <a:p>
            <a:pPr eaLnBrk="1" hangingPunct="1">
              <a:defRPr/>
            </a:pPr>
            <a:r>
              <a:rPr lang="de-DE" dirty="0"/>
              <a:t>Eingang der Fördermittel</a:t>
            </a:r>
          </a:p>
        </p:txBody>
      </p:sp>
      <p:sp>
        <p:nvSpPr>
          <p:cNvPr id="1731587" name="Rectangle 3"/>
          <p:cNvSpPr>
            <a:spLocks noGrp="1" noChangeArrowheads="1"/>
          </p:cNvSpPr>
          <p:nvPr>
            <p:ph type="body" idx="1"/>
          </p:nvPr>
        </p:nvSpPr>
        <p:spPr/>
        <p:txBody>
          <a:bodyPr/>
          <a:lstStyle/>
          <a:p>
            <a:pPr eaLnBrk="1" hangingPunct="1">
              <a:defRPr/>
            </a:pPr>
            <a:r>
              <a:rPr lang="de-DE"/>
              <a:t>Inhalt: Förderbetrag kommt (teilweise) auf Bankkonto an</a:t>
            </a:r>
          </a:p>
          <a:p>
            <a:pPr eaLnBrk="1" hangingPunct="1">
              <a:defRPr/>
            </a:pPr>
            <a:r>
              <a:rPr lang="de-DE"/>
              <a:t>Buchungssatz:</a:t>
            </a:r>
          </a:p>
          <a:p>
            <a:pPr lvl="1" eaLnBrk="1" hangingPunct="1">
              <a:defRPr/>
            </a:pPr>
            <a:r>
              <a:rPr lang="de-DE"/>
              <a:t>Bank an Forderungen nach KHG</a:t>
            </a:r>
          </a:p>
        </p:txBody>
      </p:sp>
      <p:sp>
        <p:nvSpPr>
          <p:cNvPr id="2" name="Foliennummernplatzhalter 1"/>
          <p:cNvSpPr>
            <a:spLocks noGrp="1"/>
          </p:cNvSpPr>
          <p:nvPr>
            <p:ph type="sldNum" sz="quarter" idx="12"/>
          </p:nvPr>
        </p:nvSpPr>
        <p:spPr/>
        <p:txBody>
          <a:bodyPr/>
          <a:lstStyle/>
          <a:p>
            <a:fld id="{372817A5-82A8-4669-B4D0-C2D67780DFD0}" type="slidenum">
              <a:rPr lang="de-DE" smtClean="0"/>
              <a:t>30</a:t>
            </a:fld>
            <a:endParaRPr lang="de-DE"/>
          </a:p>
        </p:txBody>
      </p:sp>
    </p:spTree>
    <p:extLst>
      <p:ext uri="{BB962C8B-B14F-4D97-AF65-F5344CB8AC3E}">
        <p14:creationId xmlns:p14="http://schemas.microsoft.com/office/powerpoint/2010/main" val="3587934273"/>
      </p:ext>
    </p:extLst>
  </p:cSld>
  <p:clrMapOvr>
    <a:masterClrMapping/>
  </p:clrMapOvr>
  <mc:AlternateContent xmlns:mc="http://schemas.openxmlformats.org/markup-compatibility/2006" xmlns:p14="http://schemas.microsoft.com/office/powerpoint/2010/main">
    <mc:Choice Requires="p14">
      <p:transition spd="slow" p14:dur="2000" advTm="19287"/>
    </mc:Choice>
    <mc:Fallback xmlns="">
      <p:transition spd="slow" advTm="19287"/>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0002" name="Rectangle 2"/>
          <p:cNvSpPr>
            <a:spLocks noGrp="1" noChangeArrowheads="1"/>
          </p:cNvSpPr>
          <p:nvPr>
            <p:ph type="title"/>
          </p:nvPr>
        </p:nvSpPr>
        <p:spPr/>
        <p:txBody>
          <a:bodyPr/>
          <a:lstStyle/>
          <a:p>
            <a:pPr eaLnBrk="1" hangingPunct="1">
              <a:defRPr/>
            </a:pPr>
            <a:r>
              <a:rPr lang="de-DE" dirty="0"/>
              <a:t>Eingang der Fördermittel</a:t>
            </a:r>
          </a:p>
        </p:txBody>
      </p:sp>
      <p:graphicFrame>
        <p:nvGraphicFramePr>
          <p:cNvPr id="640100" name="Group 100"/>
          <p:cNvGraphicFramePr>
            <a:graphicFrameLocks noGrp="1"/>
          </p:cNvGraphicFramePr>
          <p:nvPr>
            <p:ph type="tbl" idx="1"/>
            <p:extLst>
              <p:ext uri="{D42A27DB-BD31-4B8C-83A1-F6EECF244321}">
                <p14:modId xmlns:p14="http://schemas.microsoft.com/office/powerpoint/2010/main" val="1197738578"/>
              </p:ext>
            </p:extLst>
          </p:nvPr>
        </p:nvGraphicFramePr>
        <p:xfrm>
          <a:off x="152400" y="2182813"/>
          <a:ext cx="8534400" cy="3306903"/>
        </p:xfrm>
        <a:graphic>
          <a:graphicData uri="http://schemas.openxmlformats.org/drawingml/2006/table">
            <a:tbl>
              <a:tblPr/>
              <a:tblGrid>
                <a:gridCol w="1071563">
                  <a:extLst>
                    <a:ext uri="{9D8B030D-6E8A-4147-A177-3AD203B41FA5}">
                      <a16:colId xmlns:a16="http://schemas.microsoft.com/office/drawing/2014/main" xmlns="" val="20000"/>
                    </a:ext>
                  </a:extLst>
                </a:gridCol>
                <a:gridCol w="1976437">
                  <a:extLst>
                    <a:ext uri="{9D8B030D-6E8A-4147-A177-3AD203B41FA5}">
                      <a16:colId xmlns:a16="http://schemas.microsoft.com/office/drawing/2014/main" xmlns="" val="20001"/>
                    </a:ext>
                  </a:extLst>
                </a:gridCol>
                <a:gridCol w="1443038">
                  <a:extLst>
                    <a:ext uri="{9D8B030D-6E8A-4147-A177-3AD203B41FA5}">
                      <a16:colId xmlns:a16="http://schemas.microsoft.com/office/drawing/2014/main" xmlns="" val="20002"/>
                    </a:ext>
                  </a:extLst>
                </a:gridCol>
                <a:gridCol w="1604962">
                  <a:extLst>
                    <a:ext uri="{9D8B030D-6E8A-4147-A177-3AD203B41FA5}">
                      <a16:colId xmlns:a16="http://schemas.microsoft.com/office/drawing/2014/main" xmlns="" val="20003"/>
                    </a:ext>
                  </a:extLst>
                </a:gridCol>
                <a:gridCol w="922338">
                  <a:extLst>
                    <a:ext uri="{9D8B030D-6E8A-4147-A177-3AD203B41FA5}">
                      <a16:colId xmlns:a16="http://schemas.microsoft.com/office/drawing/2014/main" xmlns="" val="20004"/>
                    </a:ext>
                  </a:extLst>
                </a:gridCol>
                <a:gridCol w="1516062">
                  <a:extLst>
                    <a:ext uri="{9D8B030D-6E8A-4147-A177-3AD203B41FA5}">
                      <a16:colId xmlns:a16="http://schemas.microsoft.com/office/drawing/2014/main" xmlns="" val="20005"/>
                    </a:ext>
                  </a:extLst>
                </a:gridCol>
              </a:tblGrid>
              <a:tr h="838119">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rPr>
                        <a:t>Soll</a:t>
                      </a:r>
                    </a:p>
                  </a:txBody>
                  <a:tcPr marT="45716" marB="45716" horzOverflow="overflow">
                    <a:lnL cap="flat">
                      <a:noFill/>
                    </a:lnL>
                    <a:lnR>
                      <a:noFill/>
                    </a:lnR>
                    <a:lnT cap="flat">
                      <a:noFill/>
                    </a:lnT>
                    <a:lnB>
                      <a:noFill/>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cs typeface="Times New Roman" pitchFamily="18" charset="0"/>
                        </a:rPr>
                        <a:t>Forderungen nach KHG</a:t>
                      </a:r>
                      <a:endParaRPr kumimoji="0" lang="de-DE" sz="2400" b="0" i="0" u="none" strike="noStrike" cap="none" normalizeH="0" baseline="0" dirty="0">
                        <a:ln>
                          <a:noFill/>
                        </a:ln>
                        <a:solidFill>
                          <a:schemeClr val="tx1"/>
                        </a:solidFill>
                        <a:effectLst/>
                        <a:latin typeface="Tahoma" pitchFamily="34" charset="0"/>
                      </a:endParaRPr>
                    </a:p>
                  </a:txBody>
                  <a:tcPr marT="45716" marB="45716" horzOverflow="overflow">
                    <a:lnL>
                      <a:noFill/>
                    </a:lnL>
                    <a:lnR>
                      <a:noFill/>
                    </a:lnR>
                    <a:lnT cap="flat">
                      <a:noFill/>
                    </a:lnT>
                    <a:lnB>
                      <a:noFill/>
                    </a:lnB>
                    <a:lnTlToBr>
                      <a:noFill/>
                    </a:lnTlToBr>
                    <a:lnBlToTr>
                      <a:noFill/>
                    </a:lnBlToTr>
                    <a:noFill/>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rPr>
                        <a:t>Haben</a:t>
                      </a:r>
                    </a:p>
                  </a:txBody>
                  <a:tcPr marT="45716" marB="45716"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xmlns="" val="10000"/>
                  </a:ext>
                </a:extLst>
              </a:tr>
              <a:tr h="914312">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a:ln>
                          <a:noFill/>
                        </a:ln>
                        <a:solidFill>
                          <a:schemeClr val="tx1"/>
                        </a:solidFill>
                        <a:effectLst/>
                        <a:latin typeface="Tahoma" pitchFamily="34" charset="0"/>
                      </a:endParaRPr>
                    </a:p>
                  </a:txBody>
                  <a:tcPr marT="45716" marB="45716"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rPr>
                        <a:t>EBK</a:t>
                      </a:r>
                    </a:p>
                  </a:txBody>
                  <a:tcPr marT="45716" marB="4571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cs typeface="Times New Roman" pitchFamily="18" charset="0"/>
                        </a:rPr>
                        <a:t>........</a:t>
                      </a:r>
                      <a:r>
                        <a:rPr kumimoji="0" lang="de-DE" sz="2400" b="0" i="0" u="none" strike="noStrike" cap="none" normalizeH="0" baseline="0" dirty="0">
                          <a:ln>
                            <a:noFill/>
                          </a:ln>
                          <a:solidFill>
                            <a:schemeClr val="tx1"/>
                          </a:solidFill>
                          <a:effectLst/>
                          <a:latin typeface="Tahoma" pitchFamily="34" charset="0"/>
                        </a:rPr>
                        <a:t> </a:t>
                      </a:r>
                    </a:p>
                  </a:txBody>
                  <a:tcPr marT="45716" marB="45716"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cs typeface="Times New Roman" pitchFamily="18" charset="0"/>
                        </a:rPr>
                        <a:t>Bezahlung</a:t>
                      </a:r>
                      <a:r>
                        <a:rPr kumimoji="0" lang="de-DE" sz="2400" b="0" i="0" u="none" strike="noStrike" cap="none" normalizeH="0" baseline="0">
                          <a:ln>
                            <a:noFill/>
                          </a:ln>
                          <a:solidFill>
                            <a:schemeClr val="tx1"/>
                          </a:solidFill>
                          <a:effectLst/>
                          <a:latin typeface="Tahoma" pitchFamily="34" charset="0"/>
                        </a:rPr>
                        <a:t> </a:t>
                      </a:r>
                    </a:p>
                  </a:txBody>
                  <a:tcPr marT="45716" marB="45716"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cs typeface="Times New Roman" pitchFamily="18" charset="0"/>
                        </a:rPr>
                        <a:t>13, Bank</a:t>
                      </a:r>
                      <a:r>
                        <a:rPr kumimoji="0" lang="de-DE" sz="2400" b="0" i="0" u="none" strike="noStrike" cap="none" normalizeH="0" baseline="0">
                          <a:ln>
                            <a:noFill/>
                          </a:ln>
                          <a:solidFill>
                            <a:schemeClr val="tx1"/>
                          </a:solidFill>
                          <a:effectLst/>
                          <a:latin typeface="Tahoma" pitchFamily="34" charset="0"/>
                        </a:rPr>
                        <a:t> </a:t>
                      </a:r>
                    </a:p>
                  </a:txBody>
                  <a:tcPr marT="45716" marB="45716"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rPr>
                        <a:t>100.000</a:t>
                      </a:r>
                    </a:p>
                  </a:txBody>
                  <a:tcPr marT="45716" marB="45716"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xmlns="" val="10001"/>
                  </a:ext>
                </a:extLst>
              </a:tr>
              <a:tr h="1554331">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cs typeface="Times New Roman" pitchFamily="18" charset="0"/>
                        </a:rPr>
                        <a:t>Zufüh-</a:t>
                      </a:r>
                      <a:br>
                        <a:rPr kumimoji="0" lang="de-DE" sz="2400" b="0" i="0" u="none" strike="noStrike" cap="none" normalizeH="0" baseline="0">
                          <a:ln>
                            <a:noFill/>
                          </a:ln>
                          <a:solidFill>
                            <a:schemeClr val="tx1"/>
                          </a:solidFill>
                          <a:effectLst/>
                          <a:latin typeface="Tahoma" pitchFamily="34" charset="0"/>
                          <a:cs typeface="Times New Roman" pitchFamily="18" charset="0"/>
                        </a:rPr>
                      </a:br>
                      <a:r>
                        <a:rPr kumimoji="0" lang="de-DE" sz="2400" b="0" i="0" u="none" strike="noStrike" cap="none" normalizeH="0" baseline="0">
                          <a:ln>
                            <a:noFill/>
                          </a:ln>
                          <a:solidFill>
                            <a:schemeClr val="tx1"/>
                          </a:solidFill>
                          <a:effectLst/>
                          <a:latin typeface="Tahoma" pitchFamily="34" charset="0"/>
                          <a:cs typeface="Times New Roman" pitchFamily="18" charset="0"/>
                        </a:rPr>
                        <a:t>rung</a:t>
                      </a:r>
                      <a:r>
                        <a:rPr kumimoji="0" lang="de-DE" sz="2400" b="0" i="0" u="none" strike="noStrike" cap="none" normalizeH="0" baseline="0">
                          <a:ln>
                            <a:noFill/>
                          </a:ln>
                          <a:solidFill>
                            <a:schemeClr val="tx1"/>
                          </a:solidFill>
                          <a:effectLst/>
                          <a:latin typeface="Tahoma" pitchFamily="34" charset="0"/>
                        </a:rPr>
                        <a:t> </a:t>
                      </a:r>
                    </a:p>
                  </a:txBody>
                  <a:tcPr marT="45716" marB="45716"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cs typeface="Times New Roman" pitchFamily="18" charset="0"/>
                        </a:rPr>
                        <a:t>460, Förder-</a:t>
                      </a:r>
                      <a:br>
                        <a:rPr kumimoji="0" lang="de-DE" sz="2400" b="0" i="0" u="none" strike="noStrike" cap="none" normalizeH="0" baseline="0">
                          <a:ln>
                            <a:noFill/>
                          </a:ln>
                          <a:solidFill>
                            <a:schemeClr val="tx1"/>
                          </a:solidFill>
                          <a:effectLst/>
                          <a:latin typeface="Tahoma" pitchFamily="34" charset="0"/>
                          <a:cs typeface="Times New Roman" pitchFamily="18" charset="0"/>
                        </a:rPr>
                      </a:br>
                      <a:r>
                        <a:rPr kumimoji="0" lang="de-DE" sz="2400" b="0" i="0" u="none" strike="noStrike" cap="none" normalizeH="0" baseline="0">
                          <a:ln>
                            <a:noFill/>
                          </a:ln>
                          <a:solidFill>
                            <a:schemeClr val="tx1"/>
                          </a:solidFill>
                          <a:effectLst/>
                          <a:latin typeface="Tahoma" pitchFamily="34" charset="0"/>
                          <a:cs typeface="Times New Roman" pitchFamily="18" charset="0"/>
                        </a:rPr>
                        <a:t>mittel, die zu passivieren</a:t>
                      </a:r>
                      <a:br>
                        <a:rPr kumimoji="0" lang="de-DE" sz="2400" b="0" i="0" u="none" strike="noStrike" cap="none" normalizeH="0" baseline="0">
                          <a:ln>
                            <a:noFill/>
                          </a:ln>
                          <a:solidFill>
                            <a:schemeClr val="tx1"/>
                          </a:solidFill>
                          <a:effectLst/>
                          <a:latin typeface="Tahoma" pitchFamily="34" charset="0"/>
                          <a:cs typeface="Times New Roman" pitchFamily="18" charset="0"/>
                        </a:rPr>
                      </a:br>
                      <a:r>
                        <a:rPr kumimoji="0" lang="de-DE" sz="2400" b="0" i="0" u="none" strike="noStrike" cap="none" normalizeH="0" baseline="0">
                          <a:ln>
                            <a:noFill/>
                          </a:ln>
                          <a:solidFill>
                            <a:schemeClr val="tx1"/>
                          </a:solidFill>
                          <a:effectLst/>
                          <a:latin typeface="Tahoma" pitchFamily="34" charset="0"/>
                          <a:cs typeface="Times New Roman" pitchFamily="18" charset="0"/>
                        </a:rPr>
                        <a:t>sind</a:t>
                      </a:r>
                      <a:r>
                        <a:rPr kumimoji="0" lang="de-DE" sz="2400" b="0" i="0" u="none" strike="noStrike" cap="none" normalizeH="0" baseline="0">
                          <a:ln>
                            <a:noFill/>
                          </a:ln>
                          <a:solidFill>
                            <a:schemeClr val="tx1"/>
                          </a:solidFill>
                          <a:effectLst/>
                          <a:latin typeface="Tahoma" pitchFamily="34" charset="0"/>
                        </a:rPr>
                        <a:t> </a:t>
                      </a:r>
                    </a:p>
                  </a:txBody>
                  <a:tcPr marT="45716" marB="45716"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rPr>
                        <a:t>100.000</a:t>
                      </a:r>
                    </a:p>
                  </a:txBody>
                  <a:tcPr marT="45716" marB="45716"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dirty="0">
                        <a:ln>
                          <a:noFill/>
                        </a:ln>
                        <a:solidFill>
                          <a:schemeClr val="tx1"/>
                        </a:solidFill>
                        <a:effectLst/>
                        <a:latin typeface="Tahoma" pitchFamily="34" charset="0"/>
                      </a:endParaRPr>
                    </a:p>
                  </a:txBody>
                  <a:tcPr marT="45716" marB="45716"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dirty="0">
                        <a:ln>
                          <a:noFill/>
                        </a:ln>
                        <a:solidFill>
                          <a:schemeClr val="tx1"/>
                        </a:solidFill>
                        <a:effectLst/>
                        <a:latin typeface="Tahoma" pitchFamily="34" charset="0"/>
                      </a:endParaRPr>
                    </a:p>
                  </a:txBody>
                  <a:tcPr marT="45716" marB="45716"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dirty="0">
                        <a:ln>
                          <a:noFill/>
                        </a:ln>
                        <a:solidFill>
                          <a:schemeClr val="tx1"/>
                        </a:solidFill>
                        <a:effectLst/>
                        <a:latin typeface="Tahoma" pitchFamily="34" charset="0"/>
                      </a:endParaRPr>
                    </a:p>
                  </a:txBody>
                  <a:tcPr marT="45716" marB="45716"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xmlns="" val="10002"/>
                  </a:ext>
                </a:extLst>
              </a:tr>
            </a:tbl>
          </a:graphicData>
        </a:graphic>
      </p:graphicFrame>
      <p:sp>
        <p:nvSpPr>
          <p:cNvPr id="640070" name="Line 70"/>
          <p:cNvSpPr>
            <a:spLocks noChangeShapeType="1"/>
          </p:cNvSpPr>
          <p:nvPr/>
        </p:nvSpPr>
        <p:spPr bwMode="auto">
          <a:xfrm>
            <a:off x="179388" y="2781300"/>
            <a:ext cx="8534400" cy="0"/>
          </a:xfrm>
          <a:prstGeom prst="line">
            <a:avLst/>
          </a:prstGeom>
          <a:noFill/>
          <a:ln w="57150">
            <a:solidFill>
              <a:schemeClr val="tx1"/>
            </a:solidFill>
            <a:round/>
            <a:headEnd/>
            <a:tailEnd/>
          </a:ln>
          <a:effectLst/>
        </p:spPr>
        <p:txBody>
          <a:bodyPr/>
          <a:lstStyle/>
          <a:p>
            <a:pPr>
              <a:defRPr/>
            </a:pPr>
            <a:endParaRPr lang="de-DE"/>
          </a:p>
        </p:txBody>
      </p:sp>
      <p:sp>
        <p:nvSpPr>
          <p:cNvPr id="640071" name="Line 71"/>
          <p:cNvSpPr>
            <a:spLocks noChangeShapeType="1"/>
          </p:cNvSpPr>
          <p:nvPr/>
        </p:nvSpPr>
        <p:spPr bwMode="auto">
          <a:xfrm>
            <a:off x="4643438" y="2781300"/>
            <a:ext cx="0" cy="2438400"/>
          </a:xfrm>
          <a:prstGeom prst="line">
            <a:avLst/>
          </a:prstGeom>
          <a:noFill/>
          <a:ln w="57150">
            <a:solidFill>
              <a:schemeClr val="tx1"/>
            </a:solidFill>
            <a:round/>
            <a:headEnd/>
            <a:tailEnd/>
          </a:ln>
          <a:effectLst/>
        </p:spPr>
        <p:txBody>
          <a:bodyPr/>
          <a:lstStyle/>
          <a:p>
            <a:pPr>
              <a:defRPr/>
            </a:pPr>
            <a:endParaRPr lang="de-DE"/>
          </a:p>
        </p:txBody>
      </p:sp>
      <p:sp>
        <p:nvSpPr>
          <p:cNvPr id="3" name="Foliennummernplatzhalter 2">
            <a:extLst>
              <a:ext uri="{FF2B5EF4-FFF2-40B4-BE49-F238E27FC236}">
                <a16:creationId xmlns:a16="http://schemas.microsoft.com/office/drawing/2014/main" xmlns="" id="{D6DFE2DF-5A94-497C-B770-E1C518C8B15A}"/>
              </a:ext>
            </a:extLst>
          </p:cNvPr>
          <p:cNvSpPr>
            <a:spLocks noGrp="1"/>
          </p:cNvSpPr>
          <p:nvPr>
            <p:ph type="sldNum" sz="quarter" idx="12"/>
          </p:nvPr>
        </p:nvSpPr>
        <p:spPr/>
        <p:txBody>
          <a:bodyPr/>
          <a:lstStyle/>
          <a:p>
            <a:fld id="{372817A5-82A8-4669-B4D0-C2D67780DFD0}" type="slidenum">
              <a:rPr lang="de-DE" smtClean="0"/>
              <a:t>31</a:t>
            </a:fld>
            <a:endParaRPr lang="de-DE"/>
          </a:p>
        </p:txBody>
      </p:sp>
    </p:spTree>
    <p:extLst>
      <p:ext uri="{BB962C8B-B14F-4D97-AF65-F5344CB8AC3E}">
        <p14:creationId xmlns:p14="http://schemas.microsoft.com/office/powerpoint/2010/main" val="2581381583"/>
      </p:ext>
    </p:extLst>
  </p:cSld>
  <p:clrMapOvr>
    <a:masterClrMapping/>
  </p:clrMapOvr>
  <mc:AlternateContent xmlns:mc="http://schemas.openxmlformats.org/markup-compatibility/2006" xmlns:p14="http://schemas.microsoft.com/office/powerpoint/2010/main">
    <mc:Choice Requires="p14">
      <p:transition spd="slow" p14:dur="2000" advTm="14262"/>
    </mc:Choice>
    <mc:Fallback xmlns="">
      <p:transition spd="slow" advTm="14262"/>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41095" name="Group 71"/>
          <p:cNvGraphicFramePr>
            <a:graphicFrameLocks noGrp="1"/>
          </p:cNvGraphicFramePr>
          <p:nvPr>
            <p:extLst>
              <p:ext uri="{D42A27DB-BD31-4B8C-83A1-F6EECF244321}">
                <p14:modId xmlns:p14="http://schemas.microsoft.com/office/powerpoint/2010/main" val="4230766599"/>
              </p:ext>
            </p:extLst>
          </p:nvPr>
        </p:nvGraphicFramePr>
        <p:xfrm>
          <a:off x="152400" y="1371600"/>
          <a:ext cx="8834438" cy="3124200"/>
        </p:xfrm>
        <a:graphic>
          <a:graphicData uri="http://schemas.openxmlformats.org/drawingml/2006/table">
            <a:tbl>
              <a:tblPr/>
              <a:tblGrid>
                <a:gridCol w="1600200">
                  <a:extLst>
                    <a:ext uri="{9D8B030D-6E8A-4147-A177-3AD203B41FA5}">
                      <a16:colId xmlns:a16="http://schemas.microsoft.com/office/drawing/2014/main" xmlns="" val="20000"/>
                    </a:ext>
                  </a:extLst>
                </a:gridCol>
                <a:gridCol w="1905000">
                  <a:extLst>
                    <a:ext uri="{9D8B030D-6E8A-4147-A177-3AD203B41FA5}">
                      <a16:colId xmlns:a16="http://schemas.microsoft.com/office/drawing/2014/main" xmlns="" val="20001"/>
                    </a:ext>
                  </a:extLst>
                </a:gridCol>
                <a:gridCol w="1443038">
                  <a:extLst>
                    <a:ext uri="{9D8B030D-6E8A-4147-A177-3AD203B41FA5}">
                      <a16:colId xmlns:a16="http://schemas.microsoft.com/office/drawing/2014/main" xmlns="" val="20002"/>
                    </a:ext>
                  </a:extLst>
                </a:gridCol>
                <a:gridCol w="1447800">
                  <a:extLst>
                    <a:ext uri="{9D8B030D-6E8A-4147-A177-3AD203B41FA5}">
                      <a16:colId xmlns:a16="http://schemas.microsoft.com/office/drawing/2014/main" xmlns="" val="20003"/>
                    </a:ext>
                  </a:extLst>
                </a:gridCol>
                <a:gridCol w="922337">
                  <a:extLst>
                    <a:ext uri="{9D8B030D-6E8A-4147-A177-3AD203B41FA5}">
                      <a16:colId xmlns:a16="http://schemas.microsoft.com/office/drawing/2014/main" xmlns="" val="20004"/>
                    </a:ext>
                  </a:extLst>
                </a:gridCol>
                <a:gridCol w="1516063">
                  <a:extLst>
                    <a:ext uri="{9D8B030D-6E8A-4147-A177-3AD203B41FA5}">
                      <a16:colId xmlns:a16="http://schemas.microsoft.com/office/drawing/2014/main" xmlns="" val="20005"/>
                    </a:ext>
                  </a:extLst>
                </a:gridCol>
              </a:tblGrid>
              <a:tr h="838200">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rPr>
                        <a:t>Soll</a:t>
                      </a:r>
                    </a:p>
                  </a:txBody>
                  <a:tcPr horzOverflow="overflow">
                    <a:lnL cap="flat">
                      <a:noFill/>
                    </a:lnL>
                    <a:lnR>
                      <a:noFill/>
                    </a:lnR>
                    <a:lnT cap="flat">
                      <a:noFill/>
                    </a:lnT>
                    <a:lnB>
                      <a:noFill/>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cs typeface="Times New Roman" pitchFamily="18" charset="0"/>
                        </a:rPr>
                        <a:t>Bank (Bestandskonto 13) </a:t>
                      </a:r>
                    </a:p>
                  </a:txBody>
                  <a:tcPr horzOverflow="overflow">
                    <a:lnL>
                      <a:noFill/>
                    </a:lnL>
                    <a:lnR>
                      <a:noFill/>
                    </a:lnR>
                    <a:lnT cap="flat">
                      <a:noFill/>
                    </a:lnT>
                    <a:lnB>
                      <a:noFill/>
                    </a:lnB>
                    <a:lnTlToBr>
                      <a:noFill/>
                    </a:lnTlToBr>
                    <a:lnBlToTr>
                      <a:noFill/>
                    </a:lnBlToTr>
                    <a:noFill/>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rPr>
                        <a:t>Haben</a:t>
                      </a:r>
                    </a:p>
                  </a:txBody>
                  <a:tcP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xmlns="" val="10000"/>
                  </a:ext>
                </a:extLst>
              </a:tr>
              <a:tr h="914400">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a:ln>
                          <a:noFill/>
                        </a:ln>
                        <a:solidFill>
                          <a:schemeClr val="tx1"/>
                        </a:solidFill>
                        <a:effectLst/>
                        <a:latin typeface="Tahoma" pitchFamily="34"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rPr>
                        <a:t>EBK</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cs typeface="Times New Roman" pitchFamily="18" charset="0"/>
                        </a:rPr>
                        <a:t>........</a:t>
                      </a:r>
                      <a:r>
                        <a:rPr kumimoji="0" lang="de-DE" sz="2400" b="0" i="0" u="none" strike="noStrike" cap="none" normalizeH="0" baseline="0" dirty="0">
                          <a:ln>
                            <a:noFill/>
                          </a:ln>
                          <a:solidFill>
                            <a:schemeClr val="tx1"/>
                          </a:solidFill>
                          <a:effectLst/>
                          <a:latin typeface="Tahoma" pitchFamily="34" charset="0"/>
                        </a:rPr>
                        <a:t> </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a:ln>
                          <a:noFill/>
                        </a:ln>
                        <a:solidFill>
                          <a:schemeClr val="tx1"/>
                        </a:solidFill>
                        <a:effectLst/>
                        <a:latin typeface="Tahoma"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a:ln>
                          <a:noFill/>
                        </a:ln>
                        <a:solidFill>
                          <a:schemeClr val="tx1"/>
                        </a:solidFill>
                        <a:effectLst/>
                        <a:latin typeface="Tahoma"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a:ln>
                          <a:noFill/>
                        </a:ln>
                        <a:solidFill>
                          <a:schemeClr val="tx1"/>
                        </a:solidFill>
                        <a:effectLst/>
                        <a:latin typeface="Tahoma" pitchFamily="34"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xmlns="" val="10001"/>
                  </a:ext>
                </a:extLst>
              </a:tr>
              <a:tr h="1371600">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cs typeface="Times New Roman" pitchFamily="18" charset="0"/>
                        </a:rPr>
                        <a:t>Bezahlung</a:t>
                      </a: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cs typeface="Times New Roman" pitchFamily="18" charset="0"/>
                        </a:rPr>
                        <a:t>150, Forderungen nach KHG</a:t>
                      </a:r>
                      <a:r>
                        <a:rPr kumimoji="0" lang="de-DE" sz="2400" b="0" i="0" u="none" strike="noStrike" cap="none" normalizeH="0" baseline="0">
                          <a:ln>
                            <a:noFill/>
                          </a:ln>
                          <a:solidFill>
                            <a:schemeClr val="tx1"/>
                          </a:solidFill>
                          <a:effectLst/>
                          <a:latin typeface="Tahoma" pitchFamily="34" charset="0"/>
                        </a:rPr>
                        <a:t> </a:t>
                      </a: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rPr>
                        <a:t>100.000</a:t>
                      </a: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dirty="0">
                        <a:ln>
                          <a:noFill/>
                        </a:ln>
                        <a:solidFill>
                          <a:schemeClr val="tx1"/>
                        </a:solidFill>
                        <a:effectLst/>
                        <a:latin typeface="Tahoma" pitchFamily="34"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dirty="0">
                        <a:ln>
                          <a:noFill/>
                        </a:ln>
                        <a:solidFill>
                          <a:schemeClr val="tx1"/>
                        </a:solidFill>
                        <a:effectLst/>
                        <a:latin typeface="Tahoma" pitchFamily="34"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dirty="0">
                        <a:ln>
                          <a:noFill/>
                        </a:ln>
                        <a:solidFill>
                          <a:schemeClr val="tx1"/>
                        </a:solidFill>
                        <a:effectLst/>
                        <a:latin typeface="Tahoma" pitchFamily="34" charset="0"/>
                      </a:endParaRPr>
                    </a:p>
                  </a:txBody>
                  <a:tcP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xmlns="" val="10002"/>
                  </a:ext>
                </a:extLst>
              </a:tr>
            </a:tbl>
          </a:graphicData>
        </a:graphic>
      </p:graphicFrame>
      <p:sp>
        <p:nvSpPr>
          <p:cNvPr id="641054" name="Line 30"/>
          <p:cNvSpPr>
            <a:spLocks noChangeShapeType="1"/>
          </p:cNvSpPr>
          <p:nvPr/>
        </p:nvSpPr>
        <p:spPr bwMode="auto">
          <a:xfrm>
            <a:off x="152400" y="2236788"/>
            <a:ext cx="8839200" cy="0"/>
          </a:xfrm>
          <a:prstGeom prst="line">
            <a:avLst/>
          </a:prstGeom>
          <a:noFill/>
          <a:ln w="57150">
            <a:solidFill>
              <a:schemeClr val="tx1"/>
            </a:solidFill>
            <a:round/>
            <a:headEnd/>
            <a:tailEnd/>
          </a:ln>
          <a:effectLst/>
        </p:spPr>
        <p:txBody>
          <a:bodyPr/>
          <a:lstStyle/>
          <a:p>
            <a:pPr>
              <a:defRPr/>
            </a:pPr>
            <a:endParaRPr lang="de-DE"/>
          </a:p>
        </p:txBody>
      </p:sp>
      <p:sp>
        <p:nvSpPr>
          <p:cNvPr id="641055" name="Line 31"/>
          <p:cNvSpPr>
            <a:spLocks noChangeShapeType="1"/>
          </p:cNvSpPr>
          <p:nvPr/>
        </p:nvSpPr>
        <p:spPr bwMode="auto">
          <a:xfrm>
            <a:off x="5105400" y="2236788"/>
            <a:ext cx="0" cy="2209800"/>
          </a:xfrm>
          <a:prstGeom prst="line">
            <a:avLst/>
          </a:prstGeom>
          <a:noFill/>
          <a:ln w="57150">
            <a:solidFill>
              <a:schemeClr val="tx1"/>
            </a:solidFill>
            <a:round/>
            <a:headEnd/>
            <a:tailEnd/>
          </a:ln>
          <a:effectLst/>
        </p:spPr>
        <p:txBody>
          <a:bodyPr/>
          <a:lstStyle/>
          <a:p>
            <a:pPr>
              <a:defRPr/>
            </a:pPr>
            <a:endParaRPr lang="de-DE"/>
          </a:p>
        </p:txBody>
      </p:sp>
      <p:sp>
        <p:nvSpPr>
          <p:cNvPr id="2" name="Foliennummernplatzhalter 1"/>
          <p:cNvSpPr>
            <a:spLocks noGrp="1"/>
          </p:cNvSpPr>
          <p:nvPr>
            <p:ph type="sldNum" sz="quarter" idx="12"/>
          </p:nvPr>
        </p:nvSpPr>
        <p:spPr/>
        <p:txBody>
          <a:bodyPr/>
          <a:lstStyle/>
          <a:p>
            <a:fld id="{372817A5-82A8-4669-B4D0-C2D67780DFD0}" type="slidenum">
              <a:rPr lang="de-DE" smtClean="0"/>
              <a:t>32</a:t>
            </a:fld>
            <a:endParaRPr lang="de-DE"/>
          </a:p>
        </p:txBody>
      </p:sp>
    </p:spTree>
    <p:extLst>
      <p:ext uri="{BB962C8B-B14F-4D97-AF65-F5344CB8AC3E}">
        <p14:creationId xmlns:p14="http://schemas.microsoft.com/office/powerpoint/2010/main" val="3503483271"/>
      </p:ext>
    </p:extLst>
  </p:cSld>
  <p:clrMapOvr>
    <a:masterClrMapping/>
  </p:clrMapOvr>
  <mc:AlternateContent xmlns:mc="http://schemas.openxmlformats.org/markup-compatibility/2006" xmlns:p14="http://schemas.microsoft.com/office/powerpoint/2010/main">
    <mc:Choice Requires="p14">
      <p:transition spd="slow" p14:dur="2000" advTm="9938"/>
    </mc:Choice>
    <mc:Fallback xmlns="">
      <p:transition spd="slow" advTm="9938"/>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2050" name="Rectangle 2"/>
          <p:cNvSpPr>
            <a:spLocks noGrp="1" noChangeArrowheads="1"/>
          </p:cNvSpPr>
          <p:nvPr>
            <p:ph type="title"/>
          </p:nvPr>
        </p:nvSpPr>
        <p:spPr/>
        <p:txBody>
          <a:bodyPr/>
          <a:lstStyle/>
          <a:p>
            <a:pPr eaLnBrk="1" hangingPunct="1">
              <a:defRPr/>
            </a:pPr>
            <a:r>
              <a:rPr lang="de-DE" dirty="0"/>
              <a:t>Erwerb des Anlagevermögens </a:t>
            </a:r>
          </a:p>
        </p:txBody>
      </p:sp>
      <p:sp>
        <p:nvSpPr>
          <p:cNvPr id="642051" name="Rectangle 3"/>
          <p:cNvSpPr>
            <a:spLocks noGrp="1" noChangeArrowheads="1"/>
          </p:cNvSpPr>
          <p:nvPr>
            <p:ph type="body" idx="1"/>
          </p:nvPr>
        </p:nvSpPr>
        <p:spPr>
          <a:xfrm>
            <a:off x="457200" y="1905000"/>
            <a:ext cx="8229600" cy="3962400"/>
          </a:xfrm>
        </p:spPr>
        <p:txBody>
          <a:bodyPr/>
          <a:lstStyle/>
          <a:p>
            <a:pPr eaLnBrk="1" hangingPunct="1">
              <a:lnSpc>
                <a:spcPct val="80000"/>
              </a:lnSpc>
              <a:defRPr/>
            </a:pPr>
            <a:r>
              <a:rPr lang="de-DE" sz="2800">
                <a:cs typeface="Times New Roman" pitchFamily="18" charset="0"/>
              </a:rPr>
              <a:t>Inhalt:</a:t>
            </a:r>
          </a:p>
          <a:p>
            <a:pPr lvl="1" eaLnBrk="1" hangingPunct="1">
              <a:lnSpc>
                <a:spcPct val="80000"/>
              </a:lnSpc>
              <a:defRPr/>
            </a:pPr>
            <a:r>
              <a:rPr lang="de-DE" sz="2400">
                <a:cs typeface="Times New Roman" pitchFamily="18" charset="0"/>
              </a:rPr>
              <a:t>Einrichtungen und Ausstattungen: Zugang</a:t>
            </a:r>
            <a:r>
              <a:rPr lang="de-DE" sz="2400"/>
              <a:t> </a:t>
            </a:r>
          </a:p>
          <a:p>
            <a:pPr lvl="1" eaLnBrk="1" hangingPunct="1">
              <a:lnSpc>
                <a:spcPct val="80000"/>
              </a:lnSpc>
              <a:defRPr/>
            </a:pPr>
            <a:r>
              <a:rPr lang="de-DE" sz="2400">
                <a:cs typeface="Times New Roman" pitchFamily="18" charset="0"/>
              </a:rPr>
              <a:t>Bank: Bezahlung, d.h., Bankkonto nimmt ab</a:t>
            </a:r>
            <a:r>
              <a:rPr lang="de-DE" sz="2400"/>
              <a:t> </a:t>
            </a:r>
          </a:p>
          <a:p>
            <a:pPr lvl="1" eaLnBrk="1" hangingPunct="1">
              <a:lnSpc>
                <a:spcPct val="80000"/>
              </a:lnSpc>
              <a:defRPr/>
            </a:pPr>
            <a:r>
              <a:rPr lang="de-DE" sz="2400">
                <a:cs typeface="Times New Roman" pitchFamily="18" charset="0"/>
              </a:rPr>
              <a:t>Zweckentsprechende Verwendung der Fördermittel, d.h., wir haben unsere Aufgabe erfüllt, die Verbindlichkeiten aus KHG sinken</a:t>
            </a:r>
            <a:r>
              <a:rPr lang="de-DE" sz="2400"/>
              <a:t> </a:t>
            </a:r>
          </a:p>
          <a:p>
            <a:pPr lvl="1" eaLnBrk="1" hangingPunct="1">
              <a:lnSpc>
                <a:spcPct val="80000"/>
              </a:lnSpc>
              <a:defRPr/>
            </a:pPr>
            <a:r>
              <a:rPr lang="de-DE" sz="2400">
                <a:cs typeface="Times New Roman" pitchFamily="18" charset="0"/>
              </a:rPr>
              <a:t>Statt der Verbindlichkeiten wird ein Passivkonto „Sonderposten aus Fördermittel nach dem KHG“ gebildet</a:t>
            </a:r>
            <a:r>
              <a:rPr lang="de-DE" sz="2400"/>
              <a:t> </a:t>
            </a:r>
          </a:p>
          <a:p>
            <a:pPr lvl="2" eaLnBrk="1" hangingPunct="1">
              <a:lnSpc>
                <a:spcPct val="80000"/>
              </a:lnSpc>
              <a:defRPr/>
            </a:pPr>
            <a:r>
              <a:rPr lang="de-DE" sz="2000"/>
              <a:t>NB: Sollte das Anlagegut vorzeitig verkauft werden, ist der entsprechende Betrag zurückzuzahlen</a:t>
            </a:r>
          </a:p>
        </p:txBody>
      </p:sp>
      <p:sp>
        <p:nvSpPr>
          <p:cNvPr id="2" name="Foliennummernplatzhalter 1"/>
          <p:cNvSpPr>
            <a:spLocks noGrp="1"/>
          </p:cNvSpPr>
          <p:nvPr>
            <p:ph type="sldNum" sz="quarter" idx="12"/>
          </p:nvPr>
        </p:nvSpPr>
        <p:spPr/>
        <p:txBody>
          <a:bodyPr/>
          <a:lstStyle/>
          <a:p>
            <a:fld id="{372817A5-82A8-4669-B4D0-C2D67780DFD0}" type="slidenum">
              <a:rPr lang="de-DE" smtClean="0"/>
              <a:t>33</a:t>
            </a:fld>
            <a:endParaRPr lang="de-DE"/>
          </a:p>
        </p:txBody>
      </p:sp>
    </p:spTree>
    <p:extLst>
      <p:ext uri="{BB962C8B-B14F-4D97-AF65-F5344CB8AC3E}">
        <p14:creationId xmlns:p14="http://schemas.microsoft.com/office/powerpoint/2010/main" val="2691128496"/>
      </p:ext>
    </p:extLst>
  </p:cSld>
  <p:clrMapOvr>
    <a:masterClrMapping/>
  </p:clrMapOvr>
  <mc:AlternateContent xmlns:mc="http://schemas.openxmlformats.org/markup-compatibility/2006" xmlns:p14="http://schemas.microsoft.com/office/powerpoint/2010/main">
    <mc:Choice Requires="p14">
      <p:transition spd="slow" p14:dur="2000" advTm="74632"/>
    </mc:Choice>
    <mc:Fallback xmlns="">
      <p:transition spd="slow" advTm="74632"/>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3074" name="Rectangle 2"/>
          <p:cNvSpPr>
            <a:spLocks noGrp="1" noChangeArrowheads="1"/>
          </p:cNvSpPr>
          <p:nvPr>
            <p:ph type="title"/>
          </p:nvPr>
        </p:nvSpPr>
        <p:spPr/>
        <p:txBody>
          <a:bodyPr/>
          <a:lstStyle/>
          <a:p>
            <a:pPr eaLnBrk="1" hangingPunct="1">
              <a:defRPr/>
            </a:pPr>
            <a:r>
              <a:rPr lang="de-DE">
                <a:cs typeface="Times New Roman" pitchFamily="18" charset="0"/>
              </a:rPr>
              <a:t>Erwerb des Anlagevermögens</a:t>
            </a:r>
          </a:p>
        </p:txBody>
      </p:sp>
      <p:sp>
        <p:nvSpPr>
          <p:cNvPr id="643075" name="Rectangle 3"/>
          <p:cNvSpPr>
            <a:spLocks noGrp="1" noChangeArrowheads="1"/>
          </p:cNvSpPr>
          <p:nvPr>
            <p:ph type="body" idx="1"/>
          </p:nvPr>
        </p:nvSpPr>
        <p:spPr/>
        <p:txBody>
          <a:bodyPr/>
          <a:lstStyle/>
          <a:p>
            <a:pPr eaLnBrk="1" hangingPunct="1">
              <a:defRPr/>
            </a:pPr>
            <a:r>
              <a:rPr lang="de-DE">
                <a:cs typeface="Times New Roman" pitchFamily="18" charset="0"/>
              </a:rPr>
              <a:t>Buchung</a:t>
            </a:r>
          </a:p>
          <a:p>
            <a:pPr lvl="1" eaLnBrk="1" hangingPunct="1">
              <a:defRPr/>
            </a:pPr>
            <a:r>
              <a:rPr lang="de-DE">
                <a:cs typeface="Times New Roman" pitchFamily="18" charset="0"/>
              </a:rPr>
              <a:t>Einrichtungen und Ausstattungen an Bank</a:t>
            </a:r>
            <a:r>
              <a:rPr lang="de-DE"/>
              <a:t> </a:t>
            </a:r>
          </a:p>
          <a:p>
            <a:pPr lvl="1" eaLnBrk="1" hangingPunct="1">
              <a:defRPr/>
            </a:pPr>
            <a:r>
              <a:rPr lang="de-DE">
                <a:cs typeface="Times New Roman" pitchFamily="18" charset="0"/>
              </a:rPr>
              <a:t>Verbindlichkeiten nach dem KHG (Bilanz-Konto) an Sonderposten aus Fördermitteln nach KHG</a:t>
            </a:r>
            <a:r>
              <a:rPr lang="de-DE"/>
              <a:t> (Bilanz-Konto)</a:t>
            </a:r>
          </a:p>
        </p:txBody>
      </p:sp>
      <p:sp>
        <p:nvSpPr>
          <p:cNvPr id="2" name="Foliennummernplatzhalter 1"/>
          <p:cNvSpPr>
            <a:spLocks noGrp="1"/>
          </p:cNvSpPr>
          <p:nvPr>
            <p:ph type="sldNum" sz="quarter" idx="12"/>
          </p:nvPr>
        </p:nvSpPr>
        <p:spPr/>
        <p:txBody>
          <a:bodyPr/>
          <a:lstStyle/>
          <a:p>
            <a:fld id="{372817A5-82A8-4669-B4D0-C2D67780DFD0}" type="slidenum">
              <a:rPr lang="de-DE" smtClean="0"/>
              <a:t>34</a:t>
            </a:fld>
            <a:endParaRPr lang="de-DE"/>
          </a:p>
        </p:txBody>
      </p:sp>
    </p:spTree>
    <p:extLst>
      <p:ext uri="{BB962C8B-B14F-4D97-AF65-F5344CB8AC3E}">
        <p14:creationId xmlns:p14="http://schemas.microsoft.com/office/powerpoint/2010/main" val="555293821"/>
      </p:ext>
    </p:extLst>
  </p:cSld>
  <p:clrMapOvr>
    <a:masterClrMapping/>
  </p:clrMapOvr>
  <mc:AlternateContent xmlns:mc="http://schemas.openxmlformats.org/markup-compatibility/2006" xmlns:p14="http://schemas.microsoft.com/office/powerpoint/2010/main">
    <mc:Choice Requires="p14">
      <p:transition spd="slow" p14:dur="2000" advTm="18969"/>
    </mc:Choice>
    <mc:Fallback xmlns="">
      <p:transition spd="slow" advTm="18969"/>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44170" name="Group 74"/>
          <p:cNvGraphicFramePr>
            <a:graphicFrameLocks noGrp="1"/>
          </p:cNvGraphicFramePr>
          <p:nvPr>
            <p:extLst>
              <p:ext uri="{D42A27DB-BD31-4B8C-83A1-F6EECF244321}">
                <p14:modId xmlns:p14="http://schemas.microsoft.com/office/powerpoint/2010/main" val="891328545"/>
              </p:ext>
            </p:extLst>
          </p:nvPr>
        </p:nvGraphicFramePr>
        <p:xfrm>
          <a:off x="152400" y="1295400"/>
          <a:ext cx="8839200" cy="3946997"/>
        </p:xfrm>
        <a:graphic>
          <a:graphicData uri="http://schemas.openxmlformats.org/drawingml/2006/table">
            <a:tbl>
              <a:tblPr/>
              <a:tblGrid>
                <a:gridCol w="1566863">
                  <a:extLst>
                    <a:ext uri="{9D8B030D-6E8A-4147-A177-3AD203B41FA5}">
                      <a16:colId xmlns:a16="http://schemas.microsoft.com/office/drawing/2014/main" xmlns="" val="20000"/>
                    </a:ext>
                  </a:extLst>
                </a:gridCol>
                <a:gridCol w="1557337">
                  <a:extLst>
                    <a:ext uri="{9D8B030D-6E8A-4147-A177-3AD203B41FA5}">
                      <a16:colId xmlns:a16="http://schemas.microsoft.com/office/drawing/2014/main" xmlns="" val="20001"/>
                    </a:ext>
                  </a:extLst>
                </a:gridCol>
                <a:gridCol w="1443038">
                  <a:extLst>
                    <a:ext uri="{9D8B030D-6E8A-4147-A177-3AD203B41FA5}">
                      <a16:colId xmlns:a16="http://schemas.microsoft.com/office/drawing/2014/main" xmlns="" val="20002"/>
                    </a:ext>
                  </a:extLst>
                </a:gridCol>
                <a:gridCol w="1130300">
                  <a:extLst>
                    <a:ext uri="{9D8B030D-6E8A-4147-A177-3AD203B41FA5}">
                      <a16:colId xmlns:a16="http://schemas.microsoft.com/office/drawing/2014/main" xmlns="" val="20003"/>
                    </a:ext>
                  </a:extLst>
                </a:gridCol>
                <a:gridCol w="1770062">
                  <a:extLst>
                    <a:ext uri="{9D8B030D-6E8A-4147-A177-3AD203B41FA5}">
                      <a16:colId xmlns:a16="http://schemas.microsoft.com/office/drawing/2014/main" xmlns="" val="20004"/>
                    </a:ext>
                  </a:extLst>
                </a:gridCol>
                <a:gridCol w="1371600">
                  <a:extLst>
                    <a:ext uri="{9D8B030D-6E8A-4147-A177-3AD203B41FA5}">
                      <a16:colId xmlns:a16="http://schemas.microsoft.com/office/drawing/2014/main" xmlns="" val="20005"/>
                    </a:ext>
                  </a:extLst>
                </a:gridCol>
              </a:tblGrid>
              <a:tr h="838065">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rPr>
                        <a:t>Soll</a:t>
                      </a:r>
                    </a:p>
                  </a:txBody>
                  <a:tcPr marT="45713" marB="45713" horzOverflow="overflow">
                    <a:lnL cap="flat">
                      <a:noFill/>
                    </a:lnL>
                    <a:lnR>
                      <a:noFill/>
                    </a:lnR>
                    <a:lnT cap="flat">
                      <a:noFill/>
                    </a:lnT>
                    <a:lnB>
                      <a:noFill/>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cs typeface="Times New Roman" pitchFamily="18" charset="0"/>
                        </a:rPr>
                        <a:t>Bank (Bestandskonto 13) </a:t>
                      </a:r>
                    </a:p>
                  </a:txBody>
                  <a:tcPr marT="45713" marB="45713" horzOverflow="overflow">
                    <a:lnL>
                      <a:noFill/>
                    </a:lnL>
                    <a:lnR>
                      <a:noFill/>
                    </a:lnR>
                    <a:lnT cap="flat">
                      <a:noFill/>
                    </a:lnT>
                    <a:lnB>
                      <a:noFill/>
                    </a:lnB>
                    <a:lnTlToBr>
                      <a:noFill/>
                    </a:lnTlToBr>
                    <a:lnBlToTr>
                      <a:noFill/>
                    </a:lnBlToTr>
                    <a:noFill/>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rPr>
                        <a:t>Haben</a:t>
                      </a:r>
                    </a:p>
                  </a:txBody>
                  <a:tcPr marT="45713" marB="45713"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xmlns="" val="10000"/>
                  </a:ext>
                </a:extLst>
              </a:tr>
              <a:tr h="1554230">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dirty="0">
                        <a:ln>
                          <a:noFill/>
                        </a:ln>
                        <a:solidFill>
                          <a:schemeClr val="tx1"/>
                        </a:solidFill>
                        <a:effectLst/>
                        <a:latin typeface="Tahoma" pitchFamily="34" charset="0"/>
                      </a:endParaRPr>
                    </a:p>
                  </a:txBody>
                  <a:tcPr marT="45713" marB="45713"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rPr>
                        <a:t>EBK</a:t>
                      </a:r>
                    </a:p>
                  </a:txBody>
                  <a:tcPr marT="45713" marB="45713"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cs typeface="Times New Roman" pitchFamily="18" charset="0"/>
                        </a:rPr>
                        <a:t>........</a:t>
                      </a:r>
                      <a:r>
                        <a:rPr kumimoji="0" lang="de-DE" sz="2400" b="0" i="0" u="none" strike="noStrike" cap="none" normalizeH="0" baseline="0">
                          <a:ln>
                            <a:noFill/>
                          </a:ln>
                          <a:solidFill>
                            <a:schemeClr val="tx1"/>
                          </a:solidFill>
                          <a:effectLst/>
                          <a:latin typeface="Tahoma" pitchFamily="34" charset="0"/>
                        </a:rPr>
                        <a:t> </a:t>
                      </a:r>
                    </a:p>
                  </a:txBody>
                  <a:tcPr marT="45713" marB="45713"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cs typeface="Times New Roman" pitchFamily="18" charset="0"/>
                        </a:rPr>
                        <a:t>Erwerb</a:t>
                      </a:r>
                      <a:endParaRPr kumimoji="0" lang="de-DE" sz="2400" b="0" i="0" u="none" strike="noStrike" cap="none" normalizeH="0" baseline="0">
                        <a:ln>
                          <a:noFill/>
                        </a:ln>
                        <a:solidFill>
                          <a:schemeClr val="tx1"/>
                        </a:solidFill>
                        <a:effectLst/>
                        <a:latin typeface="Tahoma" pitchFamily="34" charset="0"/>
                      </a:endParaRPr>
                    </a:p>
                  </a:txBody>
                  <a:tcPr marT="45713" marB="45713"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cs typeface="Times New Roman" pitchFamily="18" charset="0"/>
                        </a:rPr>
                        <a:t>07, Ein-richtungen und Aus-stattungen</a:t>
                      </a:r>
                      <a:r>
                        <a:rPr kumimoji="0" lang="de-DE" sz="2400" b="0" i="0" u="none" strike="noStrike" cap="none" normalizeH="0" baseline="0">
                          <a:ln>
                            <a:noFill/>
                          </a:ln>
                          <a:solidFill>
                            <a:schemeClr val="tx1"/>
                          </a:solidFill>
                          <a:effectLst/>
                          <a:latin typeface="Tahoma" pitchFamily="34" charset="0"/>
                        </a:rPr>
                        <a:t> </a:t>
                      </a:r>
                    </a:p>
                  </a:txBody>
                  <a:tcPr marT="45713" marB="45713"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rPr>
                        <a:t>100.000</a:t>
                      </a:r>
                    </a:p>
                  </a:txBody>
                  <a:tcPr marT="45713" marB="45713"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xmlns="" val="10001"/>
                  </a:ext>
                </a:extLst>
              </a:tr>
              <a:tr h="1554230">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cs typeface="Times New Roman" pitchFamily="18" charset="0"/>
                        </a:rPr>
                        <a:t>Bezahlung</a:t>
                      </a:r>
                    </a:p>
                  </a:txBody>
                  <a:tcPr marT="45713" marB="45713"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cs typeface="Times New Roman" pitchFamily="18" charset="0"/>
                        </a:rPr>
                        <a:t>150, Forderun-gen nach KHG</a:t>
                      </a:r>
                      <a:r>
                        <a:rPr kumimoji="0" lang="de-DE" sz="2400" b="0" i="0" u="none" strike="noStrike" cap="none" normalizeH="0" baseline="0">
                          <a:ln>
                            <a:noFill/>
                          </a:ln>
                          <a:solidFill>
                            <a:schemeClr val="tx1"/>
                          </a:solidFill>
                          <a:effectLst/>
                          <a:latin typeface="Tahoma" pitchFamily="34" charset="0"/>
                        </a:rPr>
                        <a:t> </a:t>
                      </a:r>
                    </a:p>
                  </a:txBody>
                  <a:tcPr marT="45713" marB="45713"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rPr>
                        <a:t>100.000</a:t>
                      </a:r>
                    </a:p>
                  </a:txBody>
                  <a:tcPr marT="45713" marB="45713"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dirty="0">
                        <a:ln>
                          <a:noFill/>
                        </a:ln>
                        <a:solidFill>
                          <a:schemeClr val="tx1"/>
                        </a:solidFill>
                        <a:effectLst/>
                        <a:latin typeface="Tahoma" pitchFamily="34" charset="0"/>
                      </a:endParaRPr>
                    </a:p>
                  </a:txBody>
                  <a:tcPr marT="45713" marB="45713"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dirty="0">
                        <a:ln>
                          <a:noFill/>
                        </a:ln>
                        <a:solidFill>
                          <a:schemeClr val="tx1"/>
                        </a:solidFill>
                        <a:effectLst/>
                        <a:latin typeface="Tahoma" pitchFamily="34" charset="0"/>
                      </a:endParaRPr>
                    </a:p>
                  </a:txBody>
                  <a:tcPr marT="45713" marB="45713"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dirty="0">
                        <a:ln>
                          <a:noFill/>
                        </a:ln>
                        <a:solidFill>
                          <a:schemeClr val="tx1"/>
                        </a:solidFill>
                        <a:effectLst/>
                        <a:latin typeface="Tahoma" pitchFamily="34" charset="0"/>
                      </a:endParaRPr>
                    </a:p>
                  </a:txBody>
                  <a:tcPr marT="45713" marB="45713"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xmlns="" val="10002"/>
                  </a:ext>
                </a:extLst>
              </a:tr>
            </a:tbl>
          </a:graphicData>
        </a:graphic>
      </p:graphicFrame>
      <p:sp>
        <p:nvSpPr>
          <p:cNvPr id="644125" name="Line 29"/>
          <p:cNvSpPr>
            <a:spLocks noChangeShapeType="1"/>
          </p:cNvSpPr>
          <p:nvPr/>
        </p:nvSpPr>
        <p:spPr bwMode="auto">
          <a:xfrm>
            <a:off x="152400" y="2160588"/>
            <a:ext cx="8839200" cy="0"/>
          </a:xfrm>
          <a:prstGeom prst="line">
            <a:avLst/>
          </a:prstGeom>
          <a:noFill/>
          <a:ln w="57150">
            <a:solidFill>
              <a:schemeClr val="tx1"/>
            </a:solidFill>
            <a:round/>
            <a:headEnd/>
            <a:tailEnd/>
          </a:ln>
          <a:effectLst/>
        </p:spPr>
        <p:txBody>
          <a:bodyPr/>
          <a:lstStyle/>
          <a:p>
            <a:pPr>
              <a:defRPr/>
            </a:pPr>
            <a:endParaRPr lang="de-DE"/>
          </a:p>
        </p:txBody>
      </p:sp>
      <p:sp>
        <p:nvSpPr>
          <p:cNvPr id="644126" name="Line 30"/>
          <p:cNvSpPr>
            <a:spLocks noChangeShapeType="1"/>
          </p:cNvSpPr>
          <p:nvPr/>
        </p:nvSpPr>
        <p:spPr bwMode="auto">
          <a:xfrm>
            <a:off x="4724400" y="2160588"/>
            <a:ext cx="0" cy="3048000"/>
          </a:xfrm>
          <a:prstGeom prst="line">
            <a:avLst/>
          </a:prstGeom>
          <a:noFill/>
          <a:ln w="57150">
            <a:solidFill>
              <a:schemeClr val="tx1"/>
            </a:solidFill>
            <a:round/>
            <a:headEnd/>
            <a:tailEnd/>
          </a:ln>
          <a:effectLst/>
        </p:spPr>
        <p:txBody>
          <a:bodyPr/>
          <a:lstStyle/>
          <a:p>
            <a:pPr>
              <a:defRPr/>
            </a:pPr>
            <a:endParaRPr lang="de-DE"/>
          </a:p>
        </p:txBody>
      </p:sp>
      <p:sp>
        <p:nvSpPr>
          <p:cNvPr id="2" name="Foliennummernplatzhalter 1"/>
          <p:cNvSpPr>
            <a:spLocks noGrp="1"/>
          </p:cNvSpPr>
          <p:nvPr>
            <p:ph type="sldNum" sz="quarter" idx="12"/>
          </p:nvPr>
        </p:nvSpPr>
        <p:spPr/>
        <p:txBody>
          <a:bodyPr/>
          <a:lstStyle/>
          <a:p>
            <a:fld id="{372817A5-82A8-4669-B4D0-C2D67780DFD0}" type="slidenum">
              <a:rPr lang="de-DE" smtClean="0"/>
              <a:t>35</a:t>
            </a:fld>
            <a:endParaRPr lang="de-DE"/>
          </a:p>
        </p:txBody>
      </p:sp>
    </p:spTree>
    <p:extLst>
      <p:ext uri="{BB962C8B-B14F-4D97-AF65-F5344CB8AC3E}">
        <p14:creationId xmlns:p14="http://schemas.microsoft.com/office/powerpoint/2010/main" val="1314668425"/>
      </p:ext>
    </p:extLst>
  </p:cSld>
  <p:clrMapOvr>
    <a:masterClrMapping/>
  </p:clrMapOvr>
  <mc:AlternateContent xmlns:mc="http://schemas.openxmlformats.org/markup-compatibility/2006" xmlns:p14="http://schemas.microsoft.com/office/powerpoint/2010/main">
    <mc:Choice Requires="p14">
      <p:transition spd="slow" p14:dur="2000" advTm="14613"/>
    </mc:Choice>
    <mc:Fallback xmlns="">
      <p:transition spd="slow" advTm="14613"/>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45184" name="Group 64"/>
          <p:cNvGraphicFramePr>
            <a:graphicFrameLocks noGrp="1"/>
          </p:cNvGraphicFramePr>
          <p:nvPr>
            <p:extLst>
              <p:ext uri="{D42A27DB-BD31-4B8C-83A1-F6EECF244321}">
                <p14:modId xmlns:p14="http://schemas.microsoft.com/office/powerpoint/2010/main" val="3239706064"/>
              </p:ext>
            </p:extLst>
          </p:nvPr>
        </p:nvGraphicFramePr>
        <p:xfrm>
          <a:off x="152400" y="1295400"/>
          <a:ext cx="8839200" cy="2590800"/>
        </p:xfrm>
        <a:graphic>
          <a:graphicData uri="http://schemas.openxmlformats.org/drawingml/2006/table">
            <a:tbl>
              <a:tblPr/>
              <a:tblGrid>
                <a:gridCol w="1566863">
                  <a:extLst>
                    <a:ext uri="{9D8B030D-6E8A-4147-A177-3AD203B41FA5}">
                      <a16:colId xmlns:a16="http://schemas.microsoft.com/office/drawing/2014/main" xmlns="" val="20000"/>
                    </a:ext>
                  </a:extLst>
                </a:gridCol>
                <a:gridCol w="1557337">
                  <a:extLst>
                    <a:ext uri="{9D8B030D-6E8A-4147-A177-3AD203B41FA5}">
                      <a16:colId xmlns:a16="http://schemas.microsoft.com/office/drawing/2014/main" xmlns="" val="20001"/>
                    </a:ext>
                  </a:extLst>
                </a:gridCol>
                <a:gridCol w="1443038">
                  <a:extLst>
                    <a:ext uri="{9D8B030D-6E8A-4147-A177-3AD203B41FA5}">
                      <a16:colId xmlns:a16="http://schemas.microsoft.com/office/drawing/2014/main" xmlns="" val="20002"/>
                    </a:ext>
                  </a:extLst>
                </a:gridCol>
                <a:gridCol w="1130300">
                  <a:extLst>
                    <a:ext uri="{9D8B030D-6E8A-4147-A177-3AD203B41FA5}">
                      <a16:colId xmlns:a16="http://schemas.microsoft.com/office/drawing/2014/main" xmlns="" val="20003"/>
                    </a:ext>
                  </a:extLst>
                </a:gridCol>
                <a:gridCol w="1770062">
                  <a:extLst>
                    <a:ext uri="{9D8B030D-6E8A-4147-A177-3AD203B41FA5}">
                      <a16:colId xmlns:a16="http://schemas.microsoft.com/office/drawing/2014/main" xmlns="" val="20004"/>
                    </a:ext>
                  </a:extLst>
                </a:gridCol>
                <a:gridCol w="1371600">
                  <a:extLst>
                    <a:ext uri="{9D8B030D-6E8A-4147-A177-3AD203B41FA5}">
                      <a16:colId xmlns:a16="http://schemas.microsoft.com/office/drawing/2014/main" xmlns="" val="20005"/>
                    </a:ext>
                  </a:extLst>
                </a:gridCol>
              </a:tblGrid>
              <a:tr h="838200">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rPr>
                        <a:t>Soll</a:t>
                      </a:r>
                    </a:p>
                  </a:txBody>
                  <a:tcPr horzOverflow="overflow">
                    <a:lnL cap="flat">
                      <a:noFill/>
                    </a:lnL>
                    <a:lnR>
                      <a:noFill/>
                    </a:lnR>
                    <a:lnT cap="flat">
                      <a:noFill/>
                    </a:lnT>
                    <a:lnB>
                      <a:noFill/>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cs typeface="Times New Roman" pitchFamily="18" charset="0"/>
                        </a:rPr>
                        <a:t>Einrichtungen und Ausstattungen (Bestandskonto 07) </a:t>
                      </a:r>
                    </a:p>
                  </a:txBody>
                  <a:tcPr horzOverflow="overflow">
                    <a:lnL>
                      <a:noFill/>
                    </a:lnL>
                    <a:lnR>
                      <a:noFill/>
                    </a:lnR>
                    <a:lnT cap="flat">
                      <a:noFill/>
                    </a:lnT>
                    <a:lnB>
                      <a:noFill/>
                    </a:lnB>
                    <a:lnTlToBr>
                      <a:noFill/>
                    </a:lnTlToBr>
                    <a:lnBlToTr>
                      <a:noFill/>
                    </a:lnBlToTr>
                    <a:noFill/>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rPr>
                        <a:t>Haben</a:t>
                      </a:r>
                    </a:p>
                  </a:txBody>
                  <a:tcP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xmlns="" val="10000"/>
                  </a:ext>
                </a:extLst>
              </a:tr>
              <a:tr h="914400">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a:ln>
                          <a:noFill/>
                        </a:ln>
                        <a:solidFill>
                          <a:schemeClr val="tx1"/>
                        </a:solidFill>
                        <a:effectLst/>
                        <a:latin typeface="Tahoma" pitchFamily="34"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rPr>
                        <a:t>EBK</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cs typeface="Times New Roman" pitchFamily="18" charset="0"/>
                        </a:rPr>
                        <a:t>........</a:t>
                      </a:r>
                      <a:r>
                        <a:rPr kumimoji="0" lang="de-DE" sz="2400" b="0" i="0" u="none" strike="noStrike" cap="none" normalizeH="0" baseline="0" dirty="0">
                          <a:ln>
                            <a:noFill/>
                          </a:ln>
                          <a:solidFill>
                            <a:schemeClr val="tx1"/>
                          </a:solidFill>
                          <a:effectLst/>
                          <a:latin typeface="Tahoma" pitchFamily="34" charset="0"/>
                        </a:rPr>
                        <a:t> </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dirty="0">
                        <a:ln>
                          <a:noFill/>
                        </a:ln>
                        <a:solidFill>
                          <a:schemeClr val="tx1"/>
                        </a:solidFill>
                        <a:effectLst/>
                        <a:latin typeface="Tahoma"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dirty="0">
                        <a:ln>
                          <a:noFill/>
                        </a:ln>
                        <a:solidFill>
                          <a:schemeClr val="tx1"/>
                        </a:solidFill>
                        <a:effectLst/>
                        <a:latin typeface="Tahoma"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a:ln>
                          <a:noFill/>
                        </a:ln>
                        <a:solidFill>
                          <a:schemeClr val="tx1"/>
                        </a:solidFill>
                        <a:effectLst/>
                        <a:latin typeface="Tahoma" pitchFamily="34"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xmlns="" val="10001"/>
                  </a:ext>
                </a:extLst>
              </a:tr>
              <a:tr h="838200">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cs typeface="Times New Roman" pitchFamily="18" charset="0"/>
                        </a:rPr>
                        <a:t>Erwerb</a:t>
                      </a: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cs typeface="Times New Roman" pitchFamily="18" charset="0"/>
                        </a:rPr>
                        <a:t>13, Bank</a:t>
                      </a:r>
                      <a:r>
                        <a:rPr kumimoji="0" lang="de-DE" sz="2400" b="0" i="0" u="none" strike="noStrike" cap="none" normalizeH="0" baseline="0">
                          <a:ln>
                            <a:noFill/>
                          </a:ln>
                          <a:solidFill>
                            <a:schemeClr val="tx1"/>
                          </a:solidFill>
                          <a:effectLst/>
                          <a:latin typeface="Tahoma" pitchFamily="34" charset="0"/>
                        </a:rPr>
                        <a:t> </a:t>
                      </a: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rPr>
                        <a:t>100.000</a:t>
                      </a: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a:ln>
                          <a:noFill/>
                        </a:ln>
                        <a:solidFill>
                          <a:schemeClr val="tx1"/>
                        </a:solidFill>
                        <a:effectLst/>
                        <a:latin typeface="Tahoma" pitchFamily="34"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dirty="0">
                        <a:ln>
                          <a:noFill/>
                        </a:ln>
                        <a:solidFill>
                          <a:schemeClr val="tx1"/>
                        </a:solidFill>
                        <a:effectLst/>
                        <a:latin typeface="Tahoma" pitchFamily="34"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dirty="0">
                        <a:ln>
                          <a:noFill/>
                        </a:ln>
                        <a:solidFill>
                          <a:schemeClr val="tx1"/>
                        </a:solidFill>
                        <a:effectLst/>
                        <a:latin typeface="Tahoma" pitchFamily="34" charset="0"/>
                      </a:endParaRPr>
                    </a:p>
                  </a:txBody>
                  <a:tcP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xmlns="" val="10002"/>
                  </a:ext>
                </a:extLst>
              </a:tr>
            </a:tbl>
          </a:graphicData>
        </a:graphic>
      </p:graphicFrame>
      <p:sp>
        <p:nvSpPr>
          <p:cNvPr id="645150" name="Line 30"/>
          <p:cNvSpPr>
            <a:spLocks noChangeShapeType="1"/>
          </p:cNvSpPr>
          <p:nvPr/>
        </p:nvSpPr>
        <p:spPr bwMode="auto">
          <a:xfrm>
            <a:off x="152400" y="2160588"/>
            <a:ext cx="8839200" cy="0"/>
          </a:xfrm>
          <a:prstGeom prst="line">
            <a:avLst/>
          </a:prstGeom>
          <a:noFill/>
          <a:ln w="57150">
            <a:solidFill>
              <a:schemeClr val="tx1"/>
            </a:solidFill>
            <a:round/>
            <a:headEnd/>
            <a:tailEnd/>
          </a:ln>
          <a:effectLst/>
        </p:spPr>
        <p:txBody>
          <a:bodyPr/>
          <a:lstStyle/>
          <a:p>
            <a:pPr>
              <a:defRPr/>
            </a:pPr>
            <a:endParaRPr lang="de-DE"/>
          </a:p>
        </p:txBody>
      </p:sp>
      <p:sp>
        <p:nvSpPr>
          <p:cNvPr id="645151" name="Line 31"/>
          <p:cNvSpPr>
            <a:spLocks noChangeShapeType="1"/>
          </p:cNvSpPr>
          <p:nvPr/>
        </p:nvSpPr>
        <p:spPr bwMode="auto">
          <a:xfrm>
            <a:off x="4724400" y="2160588"/>
            <a:ext cx="0" cy="1725612"/>
          </a:xfrm>
          <a:prstGeom prst="line">
            <a:avLst/>
          </a:prstGeom>
          <a:noFill/>
          <a:ln w="57150">
            <a:solidFill>
              <a:schemeClr val="tx1"/>
            </a:solidFill>
            <a:round/>
            <a:headEnd/>
            <a:tailEnd/>
          </a:ln>
          <a:effectLst/>
        </p:spPr>
        <p:txBody>
          <a:bodyPr/>
          <a:lstStyle/>
          <a:p>
            <a:pPr>
              <a:defRPr/>
            </a:pPr>
            <a:endParaRPr lang="de-DE"/>
          </a:p>
        </p:txBody>
      </p:sp>
      <p:sp>
        <p:nvSpPr>
          <p:cNvPr id="2" name="Foliennummernplatzhalter 1"/>
          <p:cNvSpPr>
            <a:spLocks noGrp="1"/>
          </p:cNvSpPr>
          <p:nvPr>
            <p:ph type="sldNum" sz="quarter" idx="12"/>
          </p:nvPr>
        </p:nvSpPr>
        <p:spPr/>
        <p:txBody>
          <a:bodyPr/>
          <a:lstStyle/>
          <a:p>
            <a:fld id="{372817A5-82A8-4669-B4D0-C2D67780DFD0}" type="slidenum">
              <a:rPr lang="de-DE" smtClean="0"/>
              <a:t>36</a:t>
            </a:fld>
            <a:endParaRPr lang="de-DE"/>
          </a:p>
        </p:txBody>
      </p:sp>
    </p:spTree>
    <p:extLst>
      <p:ext uri="{BB962C8B-B14F-4D97-AF65-F5344CB8AC3E}">
        <p14:creationId xmlns:p14="http://schemas.microsoft.com/office/powerpoint/2010/main" val="624275863"/>
      </p:ext>
    </p:extLst>
  </p:cSld>
  <p:clrMapOvr>
    <a:masterClrMapping/>
  </p:clrMapOvr>
  <mc:AlternateContent xmlns:mc="http://schemas.openxmlformats.org/markup-compatibility/2006" xmlns:p14="http://schemas.microsoft.com/office/powerpoint/2010/main">
    <mc:Choice Requires="p14">
      <p:transition spd="slow" p14:dur="2000" advTm="6883"/>
    </mc:Choice>
    <mc:Fallback xmlns="">
      <p:transition spd="slow" advTm="6883"/>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46227" name="Group 83"/>
          <p:cNvGraphicFramePr>
            <a:graphicFrameLocks noGrp="1"/>
          </p:cNvGraphicFramePr>
          <p:nvPr>
            <p:extLst>
              <p:ext uri="{D42A27DB-BD31-4B8C-83A1-F6EECF244321}">
                <p14:modId xmlns:p14="http://schemas.microsoft.com/office/powerpoint/2010/main" val="717237925"/>
              </p:ext>
            </p:extLst>
          </p:nvPr>
        </p:nvGraphicFramePr>
        <p:xfrm>
          <a:off x="152400" y="990600"/>
          <a:ext cx="8839200" cy="5410200"/>
        </p:xfrm>
        <a:graphic>
          <a:graphicData uri="http://schemas.openxmlformats.org/drawingml/2006/table">
            <a:tbl>
              <a:tblPr/>
              <a:tblGrid>
                <a:gridCol w="1341438">
                  <a:extLst>
                    <a:ext uri="{9D8B030D-6E8A-4147-A177-3AD203B41FA5}">
                      <a16:colId xmlns:a16="http://schemas.microsoft.com/office/drawing/2014/main" xmlns="" val="20000"/>
                    </a:ext>
                  </a:extLst>
                </a:gridCol>
                <a:gridCol w="1781175">
                  <a:extLst>
                    <a:ext uri="{9D8B030D-6E8A-4147-A177-3AD203B41FA5}">
                      <a16:colId xmlns:a16="http://schemas.microsoft.com/office/drawing/2014/main" xmlns="" val="20001"/>
                    </a:ext>
                  </a:extLst>
                </a:gridCol>
                <a:gridCol w="1447800">
                  <a:extLst>
                    <a:ext uri="{9D8B030D-6E8A-4147-A177-3AD203B41FA5}">
                      <a16:colId xmlns:a16="http://schemas.microsoft.com/office/drawing/2014/main" xmlns="" val="20002"/>
                    </a:ext>
                  </a:extLst>
                </a:gridCol>
                <a:gridCol w="1071562">
                  <a:extLst>
                    <a:ext uri="{9D8B030D-6E8A-4147-A177-3AD203B41FA5}">
                      <a16:colId xmlns:a16="http://schemas.microsoft.com/office/drawing/2014/main" xmlns="" val="20003"/>
                    </a:ext>
                  </a:extLst>
                </a:gridCol>
                <a:gridCol w="1673225">
                  <a:extLst>
                    <a:ext uri="{9D8B030D-6E8A-4147-A177-3AD203B41FA5}">
                      <a16:colId xmlns:a16="http://schemas.microsoft.com/office/drawing/2014/main" xmlns="" val="20004"/>
                    </a:ext>
                  </a:extLst>
                </a:gridCol>
                <a:gridCol w="1524000">
                  <a:extLst>
                    <a:ext uri="{9D8B030D-6E8A-4147-A177-3AD203B41FA5}">
                      <a16:colId xmlns:a16="http://schemas.microsoft.com/office/drawing/2014/main" xmlns="" val="20005"/>
                    </a:ext>
                  </a:extLst>
                </a:gridCol>
              </a:tblGrid>
              <a:tr h="838200">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rPr>
                        <a:t>Soll</a:t>
                      </a:r>
                    </a:p>
                  </a:txBody>
                  <a:tcPr horzOverflow="overflow">
                    <a:lnL cap="flat">
                      <a:noFill/>
                    </a:lnL>
                    <a:lnR>
                      <a:noFill/>
                    </a:lnR>
                    <a:lnT cap="flat">
                      <a:noFill/>
                    </a:lnT>
                    <a:lnB>
                      <a:noFill/>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cs typeface="Times New Roman" pitchFamily="18" charset="0"/>
                        </a:rPr>
                        <a:t>Verbindlichkeiten nach KHG </a:t>
                      </a:r>
                      <a:br>
                        <a:rPr kumimoji="0" lang="de-DE" sz="2400" b="0" i="0" u="none" strike="noStrike" cap="none" normalizeH="0" baseline="0">
                          <a:ln>
                            <a:noFill/>
                          </a:ln>
                          <a:solidFill>
                            <a:schemeClr val="tx1"/>
                          </a:solidFill>
                          <a:effectLst/>
                          <a:latin typeface="Tahoma" pitchFamily="34" charset="0"/>
                          <a:cs typeface="Times New Roman" pitchFamily="18" charset="0"/>
                        </a:rPr>
                      </a:br>
                      <a:r>
                        <a:rPr kumimoji="0" lang="de-DE" sz="2400" b="0" i="0" u="none" strike="noStrike" cap="none" normalizeH="0" baseline="0">
                          <a:ln>
                            <a:noFill/>
                          </a:ln>
                          <a:solidFill>
                            <a:schemeClr val="tx1"/>
                          </a:solidFill>
                          <a:effectLst/>
                          <a:latin typeface="Tahoma" pitchFamily="34" charset="0"/>
                          <a:cs typeface="Times New Roman" pitchFamily="18" charset="0"/>
                        </a:rPr>
                        <a:t>(Bestandskonto 350)</a:t>
                      </a:r>
                    </a:p>
                  </a:txBody>
                  <a:tcPr horzOverflow="overflow">
                    <a:lnL>
                      <a:noFill/>
                    </a:lnL>
                    <a:lnR>
                      <a:noFill/>
                    </a:lnR>
                    <a:lnT cap="flat">
                      <a:noFill/>
                    </a:lnT>
                    <a:lnB>
                      <a:noFill/>
                    </a:lnB>
                    <a:lnTlToBr>
                      <a:noFill/>
                    </a:lnTlToBr>
                    <a:lnBlToTr>
                      <a:noFill/>
                    </a:lnBlToTr>
                    <a:noFill/>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rPr>
                        <a:t>Haben</a:t>
                      </a:r>
                    </a:p>
                  </a:txBody>
                  <a:tcP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xmlns="" val="10000"/>
                  </a:ext>
                </a:extLst>
              </a:tr>
              <a:tr h="914400">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rPr>
                        <a:t>Um-</a:t>
                      </a:r>
                      <a:br>
                        <a:rPr kumimoji="0" lang="de-DE" sz="2400" b="0" i="0" u="none" strike="noStrike" cap="none" normalizeH="0" baseline="0" dirty="0">
                          <a:ln>
                            <a:noFill/>
                          </a:ln>
                          <a:solidFill>
                            <a:schemeClr val="tx1"/>
                          </a:solidFill>
                          <a:effectLst/>
                          <a:latin typeface="Tahoma" pitchFamily="34" charset="0"/>
                        </a:rPr>
                      </a:br>
                      <a:r>
                        <a:rPr kumimoji="0" lang="de-DE" sz="2400" b="0" i="0" u="none" strike="noStrike" cap="none" normalizeH="0" baseline="0" dirty="0" err="1">
                          <a:ln>
                            <a:noFill/>
                          </a:ln>
                          <a:solidFill>
                            <a:schemeClr val="tx1"/>
                          </a:solidFill>
                          <a:effectLst/>
                          <a:latin typeface="Tahoma" pitchFamily="34" charset="0"/>
                        </a:rPr>
                        <a:t>buchung</a:t>
                      </a:r>
                      <a:endParaRPr kumimoji="0" lang="de-DE" sz="2400" b="0" i="0" u="none" strike="noStrike" cap="none" normalizeH="0" baseline="0" dirty="0">
                        <a:ln>
                          <a:noFill/>
                        </a:ln>
                        <a:solidFill>
                          <a:schemeClr val="tx1"/>
                        </a:solidFill>
                        <a:effectLst/>
                        <a:latin typeface="Tahoma" pitchFamily="34"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cs typeface="Times New Roman" pitchFamily="18" charset="0"/>
                        </a:rPr>
                        <a:t>22, Sonder-posten aus Fördermit-</a:t>
                      </a:r>
                      <a:r>
                        <a:rPr kumimoji="0" lang="de-DE" sz="2400" b="0" i="0" u="none" strike="noStrike" cap="none" normalizeH="0" baseline="0" dirty="0" err="1">
                          <a:ln>
                            <a:noFill/>
                          </a:ln>
                          <a:solidFill>
                            <a:schemeClr val="tx1"/>
                          </a:solidFill>
                          <a:effectLst/>
                          <a:latin typeface="Tahoma" pitchFamily="34" charset="0"/>
                          <a:cs typeface="Times New Roman" pitchFamily="18" charset="0"/>
                        </a:rPr>
                        <a:t>teln</a:t>
                      </a:r>
                      <a:r>
                        <a:rPr kumimoji="0" lang="de-DE" sz="2400" b="0" i="0" u="none" strike="noStrike" cap="none" normalizeH="0" baseline="0" dirty="0">
                          <a:ln>
                            <a:noFill/>
                          </a:ln>
                          <a:solidFill>
                            <a:schemeClr val="tx1"/>
                          </a:solidFill>
                          <a:effectLst/>
                          <a:latin typeface="Tahoma" pitchFamily="34" charset="0"/>
                          <a:cs typeface="Times New Roman" pitchFamily="18" charset="0"/>
                        </a:rPr>
                        <a:t> nach dem KHG</a:t>
                      </a:r>
                      <a:r>
                        <a:rPr kumimoji="0" lang="de-DE" sz="2400" b="0" i="0" u="none" strike="noStrike" cap="none" normalizeH="0" baseline="0" dirty="0">
                          <a:ln>
                            <a:noFill/>
                          </a:ln>
                          <a:solidFill>
                            <a:schemeClr val="tx1"/>
                          </a:solidFill>
                          <a:effectLst/>
                          <a:latin typeface="Tahoma" pitchFamily="34" charset="0"/>
                        </a:rPr>
                        <a:t> </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rPr>
                        <a:t>100.000</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dirty="0">
                        <a:ln>
                          <a:noFill/>
                        </a:ln>
                        <a:solidFill>
                          <a:schemeClr val="tx1"/>
                        </a:solidFill>
                        <a:effectLst/>
                        <a:latin typeface="Tahoma"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cs typeface="Times New Roman" pitchFamily="18" charset="0"/>
                        </a:rPr>
                        <a:t>EBK</a:t>
                      </a:r>
                      <a:r>
                        <a:rPr kumimoji="0" lang="de-DE" sz="2400" b="0" i="0" u="none" strike="noStrike" cap="none" normalizeH="0" baseline="0" dirty="0">
                          <a:ln>
                            <a:noFill/>
                          </a:ln>
                          <a:solidFill>
                            <a:schemeClr val="tx1"/>
                          </a:solidFill>
                          <a:effectLst/>
                          <a:latin typeface="Tahoma" pitchFamily="34" charset="0"/>
                        </a:rPr>
                        <a:t> </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Courier New" pitchFamily="49" charset="0"/>
                          <a:cs typeface="Courier New" pitchFamily="49" charset="0"/>
                        </a:rPr>
                        <a:t>.......</a:t>
                      </a:r>
                      <a:r>
                        <a:rPr kumimoji="0" lang="de-DE" sz="2400" b="0" i="0" u="none" strike="noStrike" cap="none" normalizeH="0" baseline="0">
                          <a:ln>
                            <a:noFill/>
                          </a:ln>
                          <a:solidFill>
                            <a:schemeClr val="tx1"/>
                          </a:solidFill>
                          <a:effectLst/>
                          <a:latin typeface="Tahoma" pitchFamily="34" charset="0"/>
                        </a:rPr>
                        <a:t> </a:t>
                      </a: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xmlns="" val="10001"/>
                  </a:ext>
                </a:extLst>
              </a:tr>
              <a:tr h="1219200">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a:ln>
                          <a:noFill/>
                        </a:ln>
                        <a:solidFill>
                          <a:schemeClr val="tx1"/>
                        </a:solidFill>
                        <a:effectLst/>
                        <a:latin typeface="Tahoma" pitchFamily="34" charset="0"/>
                        <a:cs typeface="Times New Roman" pitchFamily="18"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a:ln>
                          <a:noFill/>
                        </a:ln>
                        <a:solidFill>
                          <a:schemeClr val="tx1"/>
                        </a:solidFill>
                        <a:effectLst/>
                        <a:latin typeface="Tahoma" pitchFamily="34"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a:ln>
                          <a:noFill/>
                        </a:ln>
                        <a:solidFill>
                          <a:schemeClr val="tx1"/>
                        </a:solidFill>
                        <a:effectLst/>
                        <a:latin typeface="Tahoma" pitchFamily="34"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cs typeface="Times New Roman" pitchFamily="18" charset="0"/>
                        </a:rPr>
                        <a:t>Zufüh-</a:t>
                      </a:r>
                      <a:br>
                        <a:rPr kumimoji="0" lang="de-DE" sz="2400" b="0" i="0" u="none" strike="noStrike" cap="none" normalizeH="0" baseline="0">
                          <a:ln>
                            <a:noFill/>
                          </a:ln>
                          <a:solidFill>
                            <a:schemeClr val="tx1"/>
                          </a:solidFill>
                          <a:effectLst/>
                          <a:latin typeface="Tahoma" pitchFamily="34" charset="0"/>
                          <a:cs typeface="Times New Roman" pitchFamily="18" charset="0"/>
                        </a:rPr>
                      </a:br>
                      <a:r>
                        <a:rPr kumimoji="0" lang="de-DE" sz="2400" b="0" i="0" u="none" strike="noStrike" cap="none" normalizeH="0" baseline="0">
                          <a:ln>
                            <a:noFill/>
                          </a:ln>
                          <a:solidFill>
                            <a:schemeClr val="tx1"/>
                          </a:solidFill>
                          <a:effectLst/>
                          <a:latin typeface="Tahoma" pitchFamily="34" charset="0"/>
                          <a:cs typeface="Times New Roman" pitchFamily="18" charset="0"/>
                        </a:rPr>
                        <a:t>rung</a:t>
                      </a:r>
                      <a:r>
                        <a:rPr kumimoji="0" lang="de-DE" sz="2400" b="0" i="0" u="none" strike="noStrike" cap="none" normalizeH="0" baseline="0">
                          <a:ln>
                            <a:noFill/>
                          </a:ln>
                          <a:solidFill>
                            <a:schemeClr val="tx1"/>
                          </a:solidFill>
                          <a:effectLst/>
                          <a:latin typeface="Tahoma" pitchFamily="34" charset="0"/>
                        </a:rPr>
                        <a:t> </a:t>
                      </a: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cs typeface="Times New Roman" pitchFamily="18" charset="0"/>
                        </a:rPr>
                        <a:t>752, Zu-führung zu Fördermit-</a:t>
                      </a:r>
                      <a:r>
                        <a:rPr kumimoji="0" lang="de-DE" sz="2400" b="0" i="0" u="none" strike="noStrike" cap="none" normalizeH="0" baseline="0" dirty="0" err="1">
                          <a:ln>
                            <a:noFill/>
                          </a:ln>
                          <a:solidFill>
                            <a:schemeClr val="tx1"/>
                          </a:solidFill>
                          <a:effectLst/>
                          <a:latin typeface="Tahoma" pitchFamily="34" charset="0"/>
                          <a:cs typeface="Times New Roman" pitchFamily="18" charset="0"/>
                        </a:rPr>
                        <a:t>tel</a:t>
                      </a:r>
                      <a:r>
                        <a:rPr kumimoji="0" lang="de-DE" sz="2400" b="0" i="0" u="none" strike="noStrike" cap="none" normalizeH="0" baseline="0" dirty="0">
                          <a:ln>
                            <a:noFill/>
                          </a:ln>
                          <a:solidFill>
                            <a:schemeClr val="tx1"/>
                          </a:solidFill>
                          <a:effectLst/>
                          <a:latin typeface="Tahoma" pitchFamily="34" charset="0"/>
                          <a:cs typeface="Times New Roman" pitchFamily="18" charset="0"/>
                        </a:rPr>
                        <a:t> nach dem KHG zu Sonder-posten</a:t>
                      </a:r>
                      <a:r>
                        <a:rPr kumimoji="0" lang="de-DE" sz="2400" b="0" i="0" u="none" strike="noStrike" cap="none" normalizeH="0" baseline="0" dirty="0">
                          <a:ln>
                            <a:noFill/>
                          </a:ln>
                          <a:solidFill>
                            <a:schemeClr val="tx1"/>
                          </a:solidFill>
                          <a:effectLst/>
                          <a:latin typeface="Tahoma" pitchFamily="34" charset="0"/>
                        </a:rPr>
                        <a:t> </a:t>
                      </a:r>
                    </a:p>
                  </a:txBody>
                  <a:tcPr horzOverflow="overflow">
                    <a:lnL>
                      <a:noFill/>
                    </a:lnL>
                    <a:lnR>
                      <a:noFill/>
                    </a:lnR>
                    <a:lnT>
                      <a:noFill/>
                    </a:lnT>
                    <a:lnB cap="flat">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rPr>
                        <a:t>100.000</a:t>
                      </a:r>
                    </a:p>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dirty="0">
                        <a:ln>
                          <a:noFill/>
                        </a:ln>
                        <a:solidFill>
                          <a:schemeClr val="tx1"/>
                        </a:solidFill>
                        <a:effectLst/>
                        <a:latin typeface="Tahoma" pitchFamily="34" charset="0"/>
                      </a:endParaRPr>
                    </a:p>
                  </a:txBody>
                  <a:tcP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xmlns="" val="10002"/>
                  </a:ext>
                </a:extLst>
              </a:tr>
            </a:tbl>
          </a:graphicData>
        </a:graphic>
      </p:graphicFrame>
      <p:sp>
        <p:nvSpPr>
          <p:cNvPr id="646173" name="Line 29"/>
          <p:cNvSpPr>
            <a:spLocks noChangeShapeType="1"/>
          </p:cNvSpPr>
          <p:nvPr/>
        </p:nvSpPr>
        <p:spPr bwMode="auto">
          <a:xfrm>
            <a:off x="152400" y="1855788"/>
            <a:ext cx="8839200" cy="0"/>
          </a:xfrm>
          <a:prstGeom prst="line">
            <a:avLst/>
          </a:prstGeom>
          <a:noFill/>
          <a:ln w="57150">
            <a:solidFill>
              <a:schemeClr val="tx1"/>
            </a:solidFill>
            <a:round/>
            <a:headEnd/>
            <a:tailEnd/>
          </a:ln>
          <a:effectLst/>
        </p:spPr>
        <p:txBody>
          <a:bodyPr/>
          <a:lstStyle/>
          <a:p>
            <a:pPr>
              <a:defRPr/>
            </a:pPr>
            <a:endParaRPr lang="de-DE"/>
          </a:p>
        </p:txBody>
      </p:sp>
      <p:sp>
        <p:nvSpPr>
          <p:cNvPr id="646174" name="Line 30"/>
          <p:cNvSpPr>
            <a:spLocks noChangeShapeType="1"/>
          </p:cNvSpPr>
          <p:nvPr/>
        </p:nvSpPr>
        <p:spPr bwMode="auto">
          <a:xfrm>
            <a:off x="4724400" y="1855788"/>
            <a:ext cx="0" cy="4545012"/>
          </a:xfrm>
          <a:prstGeom prst="line">
            <a:avLst/>
          </a:prstGeom>
          <a:noFill/>
          <a:ln w="57150">
            <a:solidFill>
              <a:schemeClr val="tx1"/>
            </a:solidFill>
            <a:round/>
            <a:headEnd/>
            <a:tailEnd/>
          </a:ln>
          <a:effectLst/>
        </p:spPr>
        <p:txBody>
          <a:bodyPr/>
          <a:lstStyle/>
          <a:p>
            <a:pPr>
              <a:defRPr/>
            </a:pPr>
            <a:endParaRPr lang="de-DE"/>
          </a:p>
        </p:txBody>
      </p:sp>
      <p:sp>
        <p:nvSpPr>
          <p:cNvPr id="2" name="Foliennummernplatzhalter 1"/>
          <p:cNvSpPr>
            <a:spLocks noGrp="1"/>
          </p:cNvSpPr>
          <p:nvPr>
            <p:ph type="sldNum" sz="quarter" idx="12"/>
          </p:nvPr>
        </p:nvSpPr>
        <p:spPr/>
        <p:txBody>
          <a:bodyPr/>
          <a:lstStyle/>
          <a:p>
            <a:fld id="{372817A5-82A8-4669-B4D0-C2D67780DFD0}" type="slidenum">
              <a:rPr lang="de-DE" smtClean="0"/>
              <a:t>37</a:t>
            </a:fld>
            <a:endParaRPr lang="de-DE"/>
          </a:p>
        </p:txBody>
      </p:sp>
    </p:spTree>
    <p:extLst>
      <p:ext uri="{BB962C8B-B14F-4D97-AF65-F5344CB8AC3E}">
        <p14:creationId xmlns:p14="http://schemas.microsoft.com/office/powerpoint/2010/main" val="535219677"/>
      </p:ext>
    </p:extLst>
  </p:cSld>
  <p:clrMapOvr>
    <a:masterClrMapping/>
  </p:clrMapOvr>
  <mc:AlternateContent xmlns:mc="http://schemas.openxmlformats.org/markup-compatibility/2006" xmlns:p14="http://schemas.microsoft.com/office/powerpoint/2010/main">
    <mc:Choice Requires="p14">
      <p:transition spd="slow" p14:dur="2000" advTm="22383"/>
    </mc:Choice>
    <mc:Fallback xmlns="">
      <p:transition spd="slow" advTm="22383"/>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47248" name="Group 80"/>
          <p:cNvGraphicFramePr>
            <a:graphicFrameLocks noGrp="1"/>
          </p:cNvGraphicFramePr>
          <p:nvPr>
            <p:extLst>
              <p:ext uri="{D42A27DB-BD31-4B8C-83A1-F6EECF244321}">
                <p14:modId xmlns:p14="http://schemas.microsoft.com/office/powerpoint/2010/main" val="1221731754"/>
              </p:ext>
            </p:extLst>
          </p:nvPr>
        </p:nvGraphicFramePr>
        <p:xfrm>
          <a:off x="152400" y="1295400"/>
          <a:ext cx="8758238" cy="3306904"/>
        </p:xfrm>
        <a:graphic>
          <a:graphicData uri="http://schemas.openxmlformats.org/drawingml/2006/table">
            <a:tbl>
              <a:tblPr/>
              <a:tblGrid>
                <a:gridCol w="1371600">
                  <a:extLst>
                    <a:ext uri="{9D8B030D-6E8A-4147-A177-3AD203B41FA5}">
                      <a16:colId xmlns:a16="http://schemas.microsoft.com/office/drawing/2014/main" xmlns="" val="20000"/>
                    </a:ext>
                  </a:extLst>
                </a:gridCol>
                <a:gridCol w="990600">
                  <a:extLst>
                    <a:ext uri="{9D8B030D-6E8A-4147-A177-3AD203B41FA5}">
                      <a16:colId xmlns:a16="http://schemas.microsoft.com/office/drawing/2014/main" xmlns="" val="20001"/>
                    </a:ext>
                  </a:extLst>
                </a:gridCol>
                <a:gridCol w="1524000">
                  <a:extLst>
                    <a:ext uri="{9D8B030D-6E8A-4147-A177-3AD203B41FA5}">
                      <a16:colId xmlns:a16="http://schemas.microsoft.com/office/drawing/2014/main" xmlns="" val="20002"/>
                    </a:ext>
                  </a:extLst>
                </a:gridCol>
                <a:gridCol w="1436688">
                  <a:extLst>
                    <a:ext uri="{9D8B030D-6E8A-4147-A177-3AD203B41FA5}">
                      <a16:colId xmlns:a16="http://schemas.microsoft.com/office/drawing/2014/main" xmlns="" val="20003"/>
                    </a:ext>
                  </a:extLst>
                </a:gridCol>
                <a:gridCol w="1992312">
                  <a:extLst>
                    <a:ext uri="{9D8B030D-6E8A-4147-A177-3AD203B41FA5}">
                      <a16:colId xmlns:a16="http://schemas.microsoft.com/office/drawing/2014/main" xmlns="" val="20004"/>
                    </a:ext>
                  </a:extLst>
                </a:gridCol>
                <a:gridCol w="1443038">
                  <a:extLst>
                    <a:ext uri="{9D8B030D-6E8A-4147-A177-3AD203B41FA5}">
                      <a16:colId xmlns:a16="http://schemas.microsoft.com/office/drawing/2014/main" xmlns="" val="20005"/>
                    </a:ext>
                  </a:extLst>
                </a:gridCol>
              </a:tblGrid>
              <a:tr h="838120">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rPr>
                        <a:t>Soll</a:t>
                      </a:r>
                    </a:p>
                  </a:txBody>
                  <a:tcPr marT="45716" marB="45716" horzOverflow="overflow">
                    <a:lnL cap="flat">
                      <a:noFill/>
                    </a:lnL>
                    <a:lnR>
                      <a:noFill/>
                    </a:lnR>
                    <a:lnT cap="flat">
                      <a:noFill/>
                    </a:lnT>
                    <a:lnB>
                      <a:noFill/>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cs typeface="Times New Roman" pitchFamily="18" charset="0"/>
                        </a:rPr>
                        <a:t>Sonderposten aus Fördermitteln nach KHG (Bestandskonto 22) </a:t>
                      </a:r>
                    </a:p>
                  </a:txBody>
                  <a:tcPr marT="45716" marB="45716" horzOverflow="overflow">
                    <a:lnL>
                      <a:noFill/>
                    </a:lnL>
                    <a:lnR>
                      <a:noFill/>
                    </a:lnR>
                    <a:lnT cap="flat">
                      <a:noFill/>
                    </a:lnT>
                    <a:lnB>
                      <a:noFill/>
                    </a:lnB>
                    <a:lnTlToBr>
                      <a:noFill/>
                    </a:lnTlToBr>
                    <a:lnBlToTr>
                      <a:noFill/>
                    </a:lnBlToTr>
                    <a:noFill/>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rPr>
                        <a:t>Haben</a:t>
                      </a:r>
                    </a:p>
                  </a:txBody>
                  <a:tcPr marT="45716" marB="45716"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xmlns="" val="10000"/>
                  </a:ext>
                </a:extLst>
              </a:tr>
              <a:tr h="914312">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a:ln>
                          <a:noFill/>
                        </a:ln>
                        <a:solidFill>
                          <a:schemeClr val="tx1"/>
                        </a:solidFill>
                        <a:effectLst/>
                        <a:latin typeface="Tahoma" pitchFamily="34" charset="0"/>
                      </a:endParaRPr>
                    </a:p>
                  </a:txBody>
                  <a:tcPr marT="45716" marB="45716"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a:ln>
                          <a:noFill/>
                        </a:ln>
                        <a:solidFill>
                          <a:schemeClr val="tx1"/>
                        </a:solidFill>
                        <a:effectLst/>
                        <a:latin typeface="Tahoma" pitchFamily="34" charset="0"/>
                      </a:endParaRPr>
                    </a:p>
                  </a:txBody>
                  <a:tcPr marT="45716" marB="4571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dirty="0">
                        <a:ln>
                          <a:noFill/>
                        </a:ln>
                        <a:solidFill>
                          <a:schemeClr val="tx1"/>
                        </a:solidFill>
                        <a:effectLst/>
                        <a:latin typeface="Tahoma" pitchFamily="34" charset="0"/>
                      </a:endParaRPr>
                    </a:p>
                  </a:txBody>
                  <a:tcPr marT="45716" marB="45716"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dirty="0">
                        <a:ln>
                          <a:noFill/>
                        </a:ln>
                        <a:solidFill>
                          <a:schemeClr val="tx1"/>
                        </a:solidFill>
                        <a:effectLst/>
                        <a:latin typeface="Tahoma" pitchFamily="34" charset="0"/>
                      </a:endParaRPr>
                    </a:p>
                  </a:txBody>
                  <a:tcPr marT="45716" marB="45716"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rPr>
                        <a:t>EBK</a:t>
                      </a:r>
                    </a:p>
                  </a:txBody>
                  <a:tcPr marT="45716" marB="4571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cs typeface="Times New Roman" pitchFamily="18" charset="0"/>
                        </a:rPr>
                        <a:t>........</a:t>
                      </a:r>
                      <a:r>
                        <a:rPr kumimoji="0" lang="de-DE" sz="2400" b="0" i="0" u="none" strike="noStrike" cap="none" normalizeH="0" baseline="0">
                          <a:ln>
                            <a:noFill/>
                          </a:ln>
                          <a:solidFill>
                            <a:schemeClr val="tx1"/>
                          </a:solidFill>
                          <a:effectLst/>
                          <a:latin typeface="Tahoma" pitchFamily="34" charset="0"/>
                        </a:rPr>
                        <a:t> </a:t>
                      </a:r>
                    </a:p>
                    <a:p>
                      <a:pPr marL="0" marR="0" lvl="0" indent="0" algn="r"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a:ln>
                          <a:noFill/>
                        </a:ln>
                        <a:solidFill>
                          <a:schemeClr val="tx1"/>
                        </a:solidFill>
                        <a:effectLst/>
                        <a:latin typeface="Tahoma" pitchFamily="34" charset="0"/>
                      </a:endParaRPr>
                    </a:p>
                  </a:txBody>
                  <a:tcPr marT="45716" marB="45716"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xmlns="" val="10001"/>
                  </a:ext>
                </a:extLst>
              </a:tr>
              <a:tr h="1554331">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a:ln>
                          <a:noFill/>
                        </a:ln>
                        <a:solidFill>
                          <a:schemeClr val="tx1"/>
                        </a:solidFill>
                        <a:effectLst/>
                        <a:latin typeface="Tahoma" pitchFamily="34" charset="0"/>
                        <a:cs typeface="Times New Roman" pitchFamily="18" charset="0"/>
                      </a:endParaRPr>
                    </a:p>
                  </a:txBody>
                  <a:tcPr marT="45716" marB="45716"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a:ln>
                          <a:noFill/>
                        </a:ln>
                        <a:solidFill>
                          <a:schemeClr val="tx1"/>
                        </a:solidFill>
                        <a:effectLst/>
                        <a:latin typeface="Tahoma" pitchFamily="34" charset="0"/>
                      </a:endParaRPr>
                    </a:p>
                  </a:txBody>
                  <a:tcPr marT="45716" marB="45716"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a:ln>
                          <a:noFill/>
                        </a:ln>
                        <a:solidFill>
                          <a:schemeClr val="tx1"/>
                        </a:solidFill>
                        <a:effectLst/>
                        <a:latin typeface="Tahoma" pitchFamily="34" charset="0"/>
                      </a:endParaRPr>
                    </a:p>
                  </a:txBody>
                  <a:tcPr marT="45716" marB="45716"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cs typeface="Times New Roman" pitchFamily="18" charset="0"/>
                        </a:rPr>
                        <a:t>Um-</a:t>
                      </a:r>
                      <a:br>
                        <a:rPr kumimoji="0" lang="de-DE" sz="2400" b="0" i="0" u="none" strike="noStrike" cap="none" normalizeH="0" baseline="0">
                          <a:ln>
                            <a:noFill/>
                          </a:ln>
                          <a:solidFill>
                            <a:schemeClr val="tx1"/>
                          </a:solidFill>
                          <a:effectLst/>
                          <a:latin typeface="Tahoma" pitchFamily="34" charset="0"/>
                          <a:cs typeface="Times New Roman" pitchFamily="18" charset="0"/>
                        </a:rPr>
                      </a:br>
                      <a:r>
                        <a:rPr kumimoji="0" lang="de-DE" sz="2400" b="0" i="0" u="none" strike="noStrike" cap="none" normalizeH="0" baseline="0">
                          <a:ln>
                            <a:noFill/>
                          </a:ln>
                          <a:solidFill>
                            <a:schemeClr val="tx1"/>
                          </a:solidFill>
                          <a:effectLst/>
                          <a:latin typeface="Tahoma" pitchFamily="34" charset="0"/>
                          <a:cs typeface="Times New Roman" pitchFamily="18" charset="0"/>
                        </a:rPr>
                        <a:t>buchung</a:t>
                      </a:r>
                      <a:r>
                        <a:rPr kumimoji="0" lang="de-DE" sz="2400" b="0" i="0" u="none" strike="noStrike" cap="none" normalizeH="0" baseline="0">
                          <a:ln>
                            <a:noFill/>
                          </a:ln>
                          <a:solidFill>
                            <a:schemeClr val="tx1"/>
                          </a:solidFill>
                          <a:effectLst/>
                          <a:latin typeface="Tahoma" pitchFamily="34" charset="0"/>
                        </a:rPr>
                        <a:t> </a:t>
                      </a:r>
                    </a:p>
                  </a:txBody>
                  <a:tcPr marT="45716" marB="45716"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cs typeface="Times New Roman" pitchFamily="18" charset="0"/>
                        </a:rPr>
                        <a:t>350, Verbindlich-</a:t>
                      </a:r>
                      <a:r>
                        <a:rPr kumimoji="0" lang="de-DE" sz="2400" b="0" i="0" u="none" strike="noStrike" cap="none" normalizeH="0" baseline="0" dirty="0" err="1">
                          <a:ln>
                            <a:noFill/>
                          </a:ln>
                          <a:solidFill>
                            <a:schemeClr val="tx1"/>
                          </a:solidFill>
                          <a:effectLst/>
                          <a:latin typeface="Tahoma" pitchFamily="34" charset="0"/>
                          <a:cs typeface="Times New Roman" pitchFamily="18" charset="0"/>
                        </a:rPr>
                        <a:t>keiten</a:t>
                      </a:r>
                      <a:r>
                        <a:rPr kumimoji="0" lang="de-DE" sz="2400" b="0" i="0" u="none" strike="noStrike" cap="none" normalizeH="0" baseline="0" dirty="0">
                          <a:ln>
                            <a:noFill/>
                          </a:ln>
                          <a:solidFill>
                            <a:schemeClr val="tx1"/>
                          </a:solidFill>
                          <a:effectLst/>
                          <a:latin typeface="Tahoma" pitchFamily="34" charset="0"/>
                          <a:cs typeface="Times New Roman" pitchFamily="18" charset="0"/>
                        </a:rPr>
                        <a:t> nach dem KHG</a:t>
                      </a:r>
                      <a:r>
                        <a:rPr kumimoji="0" lang="de-DE" sz="2400" b="0" i="0" u="none" strike="noStrike" cap="none" normalizeH="0" baseline="0" dirty="0">
                          <a:ln>
                            <a:noFill/>
                          </a:ln>
                          <a:solidFill>
                            <a:schemeClr val="tx1"/>
                          </a:solidFill>
                          <a:effectLst/>
                          <a:latin typeface="Tahoma" pitchFamily="34" charset="0"/>
                        </a:rPr>
                        <a:t> </a:t>
                      </a:r>
                    </a:p>
                  </a:txBody>
                  <a:tcPr marT="45716" marB="45716"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rPr>
                        <a:t>100.000</a:t>
                      </a:r>
                    </a:p>
                  </a:txBody>
                  <a:tcPr marT="45716" marB="45716"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xmlns="" val="10002"/>
                  </a:ext>
                </a:extLst>
              </a:tr>
            </a:tbl>
          </a:graphicData>
        </a:graphic>
      </p:graphicFrame>
      <p:sp>
        <p:nvSpPr>
          <p:cNvPr id="647198" name="Line 30"/>
          <p:cNvSpPr>
            <a:spLocks noChangeShapeType="1"/>
          </p:cNvSpPr>
          <p:nvPr/>
        </p:nvSpPr>
        <p:spPr bwMode="auto">
          <a:xfrm>
            <a:off x="4038600" y="2133600"/>
            <a:ext cx="0" cy="2438400"/>
          </a:xfrm>
          <a:prstGeom prst="line">
            <a:avLst/>
          </a:prstGeom>
          <a:noFill/>
          <a:ln w="57150">
            <a:solidFill>
              <a:schemeClr val="tx1"/>
            </a:solidFill>
            <a:round/>
            <a:headEnd/>
            <a:tailEnd/>
          </a:ln>
          <a:effectLst/>
        </p:spPr>
        <p:txBody>
          <a:bodyPr/>
          <a:lstStyle/>
          <a:p>
            <a:pPr>
              <a:defRPr/>
            </a:pPr>
            <a:endParaRPr lang="de-DE"/>
          </a:p>
        </p:txBody>
      </p:sp>
      <p:sp>
        <p:nvSpPr>
          <p:cNvPr id="647219" name="Line 51"/>
          <p:cNvSpPr>
            <a:spLocks noChangeShapeType="1"/>
          </p:cNvSpPr>
          <p:nvPr/>
        </p:nvSpPr>
        <p:spPr bwMode="auto">
          <a:xfrm>
            <a:off x="152400" y="2133600"/>
            <a:ext cx="8763000" cy="0"/>
          </a:xfrm>
          <a:prstGeom prst="line">
            <a:avLst/>
          </a:prstGeom>
          <a:noFill/>
          <a:ln w="57150">
            <a:solidFill>
              <a:schemeClr val="tx1"/>
            </a:solidFill>
            <a:round/>
            <a:headEnd/>
            <a:tailEnd/>
          </a:ln>
          <a:effectLst/>
        </p:spPr>
        <p:txBody>
          <a:bodyPr/>
          <a:lstStyle/>
          <a:p>
            <a:pPr>
              <a:defRPr/>
            </a:pPr>
            <a:endParaRPr lang="de-DE"/>
          </a:p>
        </p:txBody>
      </p:sp>
      <p:sp>
        <p:nvSpPr>
          <p:cNvPr id="2" name="Foliennummernplatzhalter 1"/>
          <p:cNvSpPr>
            <a:spLocks noGrp="1"/>
          </p:cNvSpPr>
          <p:nvPr>
            <p:ph type="sldNum" sz="quarter" idx="12"/>
          </p:nvPr>
        </p:nvSpPr>
        <p:spPr/>
        <p:txBody>
          <a:bodyPr/>
          <a:lstStyle/>
          <a:p>
            <a:fld id="{372817A5-82A8-4669-B4D0-C2D67780DFD0}" type="slidenum">
              <a:rPr lang="de-DE" smtClean="0"/>
              <a:t>38</a:t>
            </a:fld>
            <a:endParaRPr lang="de-DE"/>
          </a:p>
        </p:txBody>
      </p:sp>
    </p:spTree>
    <p:extLst>
      <p:ext uri="{BB962C8B-B14F-4D97-AF65-F5344CB8AC3E}">
        <p14:creationId xmlns:p14="http://schemas.microsoft.com/office/powerpoint/2010/main" val="3034596773"/>
      </p:ext>
    </p:extLst>
  </p:cSld>
  <p:clrMapOvr>
    <a:masterClrMapping/>
  </p:clrMapOvr>
  <mc:AlternateContent xmlns:mc="http://schemas.openxmlformats.org/markup-compatibility/2006" xmlns:p14="http://schemas.microsoft.com/office/powerpoint/2010/main">
    <mc:Choice Requires="p14">
      <p:transition spd="slow" p14:dur="2000" advTm="28126"/>
    </mc:Choice>
    <mc:Fallback xmlns="">
      <p:transition spd="slow" advTm="28126"/>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8194" name="Rectangle 2"/>
          <p:cNvSpPr>
            <a:spLocks noGrp="1" noChangeArrowheads="1"/>
          </p:cNvSpPr>
          <p:nvPr>
            <p:ph type="title"/>
          </p:nvPr>
        </p:nvSpPr>
        <p:spPr/>
        <p:txBody>
          <a:bodyPr/>
          <a:lstStyle/>
          <a:p>
            <a:pPr eaLnBrk="1" hangingPunct="1">
              <a:defRPr/>
            </a:pPr>
            <a:r>
              <a:rPr lang="de-DE" dirty="0"/>
              <a:t>Sonderposten </a:t>
            </a:r>
          </a:p>
        </p:txBody>
      </p:sp>
      <p:sp>
        <p:nvSpPr>
          <p:cNvPr id="648195" name="Rectangle 3"/>
          <p:cNvSpPr>
            <a:spLocks noGrp="1" noChangeArrowheads="1"/>
          </p:cNvSpPr>
          <p:nvPr>
            <p:ph type="body" idx="1"/>
          </p:nvPr>
        </p:nvSpPr>
        <p:spPr/>
        <p:txBody>
          <a:bodyPr/>
          <a:lstStyle/>
          <a:p>
            <a:pPr eaLnBrk="1" hangingPunct="1">
              <a:defRPr/>
            </a:pPr>
            <a:r>
              <a:rPr lang="de-DE">
                <a:cs typeface="Times New Roman" pitchFamily="18" charset="0"/>
              </a:rPr>
              <a:t>Langfristiges Kapital</a:t>
            </a:r>
            <a:r>
              <a:rPr lang="de-DE"/>
              <a:t> </a:t>
            </a:r>
          </a:p>
          <a:p>
            <a:pPr eaLnBrk="1" hangingPunct="1">
              <a:defRPr/>
            </a:pPr>
            <a:r>
              <a:rPr lang="de-DE">
                <a:cs typeface="Times New Roman" pitchFamily="18" charset="0"/>
              </a:rPr>
              <a:t>Zwischenform zwischen Eigenkapital und Fremdkapital</a:t>
            </a:r>
            <a:r>
              <a:rPr lang="de-DE"/>
              <a:t> </a:t>
            </a:r>
          </a:p>
        </p:txBody>
      </p:sp>
      <p:sp>
        <p:nvSpPr>
          <p:cNvPr id="2" name="Foliennummernplatzhalter 1"/>
          <p:cNvSpPr>
            <a:spLocks noGrp="1"/>
          </p:cNvSpPr>
          <p:nvPr>
            <p:ph type="sldNum" sz="quarter" idx="12"/>
          </p:nvPr>
        </p:nvSpPr>
        <p:spPr/>
        <p:txBody>
          <a:bodyPr/>
          <a:lstStyle/>
          <a:p>
            <a:fld id="{372817A5-82A8-4669-B4D0-C2D67780DFD0}" type="slidenum">
              <a:rPr lang="de-DE" smtClean="0"/>
              <a:t>39</a:t>
            </a:fld>
            <a:endParaRPr lang="de-DE"/>
          </a:p>
        </p:txBody>
      </p:sp>
    </p:spTree>
    <p:extLst>
      <p:ext uri="{BB962C8B-B14F-4D97-AF65-F5344CB8AC3E}">
        <p14:creationId xmlns:p14="http://schemas.microsoft.com/office/powerpoint/2010/main" val="151568733"/>
      </p:ext>
    </p:extLst>
  </p:cSld>
  <p:clrMapOvr>
    <a:masterClrMapping/>
  </p:clrMapOvr>
  <mc:AlternateContent xmlns:mc="http://schemas.openxmlformats.org/markup-compatibility/2006" xmlns:p14="http://schemas.microsoft.com/office/powerpoint/2010/main">
    <mc:Choice Requires="p14">
      <p:transition spd="slow" p14:dur="2000" advTm="78596"/>
    </mc:Choice>
    <mc:Fallback xmlns="">
      <p:transition spd="slow" advTm="78596"/>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42" name="Rectangle 2"/>
          <p:cNvSpPr>
            <a:spLocks noGrp="1" noChangeArrowheads="1"/>
          </p:cNvSpPr>
          <p:nvPr>
            <p:ph type="title"/>
          </p:nvPr>
        </p:nvSpPr>
        <p:spPr>
          <a:xfrm>
            <a:off x="0" y="0"/>
            <a:ext cx="9144000" cy="692150"/>
          </a:xfrm>
        </p:spPr>
        <p:txBody>
          <a:bodyPr>
            <a:normAutofit fontScale="90000"/>
          </a:bodyPr>
          <a:lstStyle/>
          <a:p>
            <a:pPr eaLnBrk="1" hangingPunct="1">
              <a:defRPr/>
            </a:pPr>
            <a:r>
              <a:rPr lang="de-DE" sz="4000"/>
              <a:t>Aktivseite</a:t>
            </a:r>
          </a:p>
        </p:txBody>
      </p:sp>
      <p:graphicFrame>
        <p:nvGraphicFramePr>
          <p:cNvPr id="1700340" name="Group 500"/>
          <p:cNvGraphicFramePr>
            <a:graphicFrameLocks noGrp="1"/>
          </p:cNvGraphicFramePr>
          <p:nvPr>
            <p:ph idx="1"/>
          </p:nvPr>
        </p:nvGraphicFramePr>
        <p:xfrm>
          <a:off x="539750" y="620713"/>
          <a:ext cx="8229600" cy="6248400"/>
        </p:xfrm>
        <a:graphic>
          <a:graphicData uri="http://schemas.openxmlformats.org/drawingml/2006/table">
            <a:tbl>
              <a:tblPr/>
              <a:tblGrid>
                <a:gridCol w="419100">
                  <a:extLst>
                    <a:ext uri="{9D8B030D-6E8A-4147-A177-3AD203B41FA5}">
                      <a16:colId xmlns:a16="http://schemas.microsoft.com/office/drawing/2014/main" xmlns="" val="20000"/>
                    </a:ext>
                  </a:extLst>
                </a:gridCol>
                <a:gridCol w="257175">
                  <a:extLst>
                    <a:ext uri="{9D8B030D-6E8A-4147-A177-3AD203B41FA5}">
                      <a16:colId xmlns:a16="http://schemas.microsoft.com/office/drawing/2014/main" xmlns="" val="20001"/>
                    </a:ext>
                  </a:extLst>
                </a:gridCol>
                <a:gridCol w="255588">
                  <a:extLst>
                    <a:ext uri="{9D8B030D-6E8A-4147-A177-3AD203B41FA5}">
                      <a16:colId xmlns:a16="http://schemas.microsoft.com/office/drawing/2014/main" xmlns="" val="20002"/>
                    </a:ext>
                  </a:extLst>
                </a:gridCol>
                <a:gridCol w="7297737">
                  <a:extLst>
                    <a:ext uri="{9D8B030D-6E8A-4147-A177-3AD203B41FA5}">
                      <a16:colId xmlns:a16="http://schemas.microsoft.com/office/drawing/2014/main" xmlns="" val="20003"/>
                    </a:ext>
                  </a:extLst>
                </a:gridCol>
              </a:tblGrid>
              <a:tr h="257175">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2000" b="1" i="0" u="none" strike="noStrike" cap="none" normalizeH="0" baseline="0">
                          <a:ln>
                            <a:noFill/>
                          </a:ln>
                          <a:solidFill>
                            <a:schemeClr val="tx1"/>
                          </a:solidFill>
                          <a:effectLst/>
                          <a:latin typeface="Times New Roman" pitchFamily="18" charset="0"/>
                          <a:cs typeface="Times New Roman" pitchFamily="18" charset="0"/>
                        </a:rPr>
                        <a:t>A. Ausstehende Einlagen</a:t>
                      </a:r>
                      <a:r>
                        <a:rPr kumimoji="0" lang="de-DE" sz="1800" b="1" i="0" u="none" strike="noStrike" cap="none" normalizeH="0" baseline="0">
                          <a:ln>
                            <a:noFill/>
                          </a:ln>
                          <a:solidFill>
                            <a:schemeClr val="tx1"/>
                          </a:solidFill>
                          <a:effectLst/>
                          <a:latin typeface="Times New Roman" pitchFamily="18" charset="0"/>
                          <a:cs typeface="Times New Roman" pitchFamily="18" charset="0"/>
                        </a:rPr>
                        <a:t> auf das gezeichnete/festgesetzte Kapital (KGr. 00)</a:t>
                      </a:r>
                      <a:endParaRPr kumimoji="0" lang="de-DE" sz="1800" b="0" i="0" u="none" strike="noStrike" cap="none" normalizeH="0" baseline="3000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de-DE"/>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xmlns="" val="10000"/>
                  </a:ext>
                </a:extLst>
              </a:tr>
              <a:tr h="171450">
                <a:tc gridSpan="4">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2000" b="1" i="0" u="none" strike="noStrike" cap="none" normalizeH="0" baseline="0">
                          <a:ln>
                            <a:noFill/>
                          </a:ln>
                          <a:solidFill>
                            <a:schemeClr val="tx1"/>
                          </a:solidFill>
                          <a:effectLst/>
                          <a:latin typeface="Times New Roman" pitchFamily="18" charset="0"/>
                          <a:cs typeface="Times New Roman" pitchFamily="18" charset="0"/>
                        </a:rPr>
                        <a:t>B. Anlagevermögen</a:t>
                      </a:r>
                      <a:endParaRPr kumimoji="0" lang="de-DE" sz="20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de-DE"/>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xmlns="" val="10001"/>
                  </a:ext>
                </a:extLst>
              </a:tr>
              <a:tr h="228600">
                <a:tc gridSpan="3">
                  <a:txBody>
                    <a:bodyPr/>
                    <a:lstStyle/>
                    <a:p>
                      <a:pPr marL="0" marR="0" lvl="0" indent="0" algn="l" defTabSz="914400" rtl="0" eaLnBrk="1" fontAlgn="base" latinLnBrk="0" hangingPunct="1">
                        <a:lnSpc>
                          <a:spcPct val="100000"/>
                        </a:lnSpc>
                        <a:spcBef>
                          <a:spcPct val="0"/>
                        </a:spcBef>
                        <a:spcAft>
                          <a:spcPct val="0"/>
                        </a:spcAft>
                        <a:buClr>
                          <a:schemeClr val="tx1"/>
                        </a:buClr>
                        <a:buSzTx/>
                        <a:buFontTx/>
                        <a:buNone/>
                        <a:tabLst/>
                      </a:pPr>
                      <a:endParaRPr kumimoji="0" lang="de-DE" sz="1800" b="0" i="0" u="none" strike="noStrike" cap="none" normalizeH="0" baseline="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de-DE"/>
                    </a:p>
                  </a:txBody>
                  <a:tcPr/>
                </a:tc>
                <a:tc hMerge="1">
                  <a:txBody>
                    <a:bodyPr/>
                    <a:lstStyle/>
                    <a:p>
                      <a:endParaRPr lang="de-DE"/>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800" b="1" i="0" u="none" strike="noStrike" cap="none" normalizeH="0" baseline="0">
                          <a:ln>
                            <a:noFill/>
                          </a:ln>
                          <a:solidFill>
                            <a:schemeClr val="tx1"/>
                          </a:solidFill>
                          <a:effectLst/>
                          <a:latin typeface="Times New Roman" pitchFamily="18" charset="0"/>
                          <a:cs typeface="Times New Roman" pitchFamily="18" charset="0"/>
                        </a:rPr>
                        <a:t>I. Immaterielle Vermögensgegenstände und dafür geleistete Anzahlungen (KUGr. 090 u. 091) </a:t>
                      </a:r>
                      <a:r>
                        <a:rPr kumimoji="0" lang="de-DE" sz="1800" b="0" i="0" u="none" strike="noStrike" cap="none" normalizeH="0" baseline="30000">
                          <a:ln>
                            <a:noFill/>
                          </a:ln>
                          <a:solidFill>
                            <a:schemeClr val="tx1"/>
                          </a:solidFill>
                          <a:effectLst/>
                          <a:latin typeface="Times New Roman" pitchFamily="18" charset="0"/>
                          <a:cs typeface="Times New Roman" pitchFamily="18" charset="0"/>
                        </a:rPr>
                        <a:t> </a:t>
                      </a:r>
                      <a:endParaRPr kumimoji="0" lang="de-DE"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228600">
                <a:tc gridSpan="3">
                  <a:txBody>
                    <a:bodyPr/>
                    <a:lstStyle/>
                    <a:p>
                      <a:pPr marL="0" marR="0" lvl="0" indent="0" algn="l" defTabSz="914400" rtl="0" eaLnBrk="1" fontAlgn="base" latinLnBrk="0" hangingPunct="1">
                        <a:lnSpc>
                          <a:spcPct val="100000"/>
                        </a:lnSpc>
                        <a:spcBef>
                          <a:spcPct val="0"/>
                        </a:spcBef>
                        <a:spcAft>
                          <a:spcPct val="0"/>
                        </a:spcAft>
                        <a:buClr>
                          <a:schemeClr val="tx1"/>
                        </a:buClr>
                        <a:buSzTx/>
                        <a:buFontTx/>
                        <a:buNone/>
                        <a:tabLst/>
                      </a:pPr>
                      <a:endParaRPr kumimoji="0" lang="de-DE" sz="1800" b="0" i="0" u="none" strike="noStrike" cap="none" normalizeH="0" baseline="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de-DE"/>
                    </a:p>
                  </a:txBody>
                  <a:tcPr/>
                </a:tc>
                <a:tc hMerge="1">
                  <a:txBody>
                    <a:bodyPr/>
                    <a:lstStyle/>
                    <a:p>
                      <a:endParaRPr lang="de-DE"/>
                    </a:p>
                  </a:txBody>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1800" b="1" i="0" u="none" strike="noStrike" cap="none" normalizeH="0" baseline="0">
                          <a:ln>
                            <a:noFill/>
                          </a:ln>
                          <a:solidFill>
                            <a:schemeClr val="tx1"/>
                          </a:solidFill>
                          <a:effectLst/>
                          <a:latin typeface="Times New Roman" pitchFamily="18" charset="0"/>
                          <a:cs typeface="Times New Roman" pitchFamily="18" charset="0"/>
                        </a:rPr>
                        <a:t>II. Sachanlagen</a:t>
                      </a:r>
                      <a:endParaRPr kumimoji="0" lang="de-DE"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228600">
                <a:tc gridSpan="3">
                  <a:txBody>
                    <a:bodyPr/>
                    <a:lstStyle/>
                    <a:p>
                      <a:pPr marL="0" marR="0" lvl="0" indent="0" algn="l" defTabSz="914400" rtl="0" eaLnBrk="1" fontAlgn="base" latinLnBrk="0" hangingPunct="1">
                        <a:lnSpc>
                          <a:spcPct val="100000"/>
                        </a:lnSpc>
                        <a:spcBef>
                          <a:spcPct val="0"/>
                        </a:spcBef>
                        <a:spcAft>
                          <a:spcPct val="0"/>
                        </a:spcAft>
                        <a:buClr>
                          <a:schemeClr val="tx1"/>
                        </a:buClr>
                        <a:buSzTx/>
                        <a:buFontTx/>
                        <a:buNone/>
                        <a:tabLst/>
                      </a:pPr>
                      <a:endParaRPr kumimoji="0" lang="de-DE" sz="1800" b="0" i="0" u="none" strike="noStrike" cap="none" normalizeH="0" baseline="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de-DE"/>
                    </a:p>
                  </a:txBody>
                  <a:tcPr/>
                </a:tc>
                <a:tc hMerge="1">
                  <a:txBody>
                    <a:bodyPr/>
                    <a:lstStyle/>
                    <a:p>
                      <a:endParaRPr lang="de-DE"/>
                    </a:p>
                  </a:txBody>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1800" b="1" i="0" u="none" strike="noStrike" cap="none" normalizeH="0" baseline="0">
                          <a:ln>
                            <a:noFill/>
                          </a:ln>
                          <a:solidFill>
                            <a:schemeClr val="tx1"/>
                          </a:solidFill>
                          <a:effectLst/>
                          <a:latin typeface="Times New Roman" pitchFamily="18" charset="0"/>
                          <a:cs typeface="Times New Roman" pitchFamily="18" charset="0"/>
                        </a:rPr>
                        <a:t>III. Finanzanlagen</a:t>
                      </a:r>
                      <a:endParaRPr kumimoji="0" lang="de-DE"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171450">
                <a:tc gridSpan="4">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2000" b="1" i="0" u="none" strike="noStrike" cap="none" normalizeH="0" baseline="0">
                          <a:ln>
                            <a:noFill/>
                          </a:ln>
                          <a:solidFill>
                            <a:schemeClr val="tx1"/>
                          </a:solidFill>
                          <a:effectLst/>
                          <a:latin typeface="Times New Roman" pitchFamily="18" charset="0"/>
                          <a:cs typeface="Times New Roman" pitchFamily="18" charset="0"/>
                        </a:rPr>
                        <a:t>C. Umlaufvermögen</a:t>
                      </a:r>
                      <a:endParaRPr kumimoji="0" lang="de-DE" sz="20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de-DE"/>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xmlns="" val="10005"/>
                  </a:ext>
                </a:extLst>
              </a:tr>
              <a:tr h="228600">
                <a:tc gridSpan="2">
                  <a:txBody>
                    <a:bodyPr/>
                    <a:lstStyle/>
                    <a:p>
                      <a:pPr marL="0" marR="0" lvl="0" indent="0" algn="l" defTabSz="914400" rtl="0" eaLnBrk="1" fontAlgn="base" latinLnBrk="0" hangingPunct="1">
                        <a:lnSpc>
                          <a:spcPct val="100000"/>
                        </a:lnSpc>
                        <a:spcBef>
                          <a:spcPct val="0"/>
                        </a:spcBef>
                        <a:spcAft>
                          <a:spcPct val="0"/>
                        </a:spcAft>
                        <a:buClr>
                          <a:schemeClr val="tx1"/>
                        </a:buClr>
                        <a:buSzTx/>
                        <a:buFontTx/>
                        <a:buNone/>
                        <a:tabLst/>
                      </a:pPr>
                      <a:endParaRPr kumimoji="0" lang="de-DE" sz="1800" b="0" i="0" u="none" strike="noStrike" cap="none" normalizeH="0" baseline="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de-DE"/>
                    </a:p>
                  </a:txBody>
                  <a:tcPr/>
                </a:tc>
                <a:tc grid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1800" b="1" i="0" u="none" strike="noStrike" cap="none" normalizeH="0" baseline="0">
                          <a:ln>
                            <a:noFill/>
                          </a:ln>
                          <a:solidFill>
                            <a:schemeClr val="tx1"/>
                          </a:solidFill>
                          <a:effectLst/>
                          <a:latin typeface="Times New Roman" pitchFamily="18" charset="0"/>
                          <a:cs typeface="Times New Roman" pitchFamily="18" charset="0"/>
                        </a:rPr>
                        <a:t>I. Vorräte</a:t>
                      </a:r>
                      <a:endParaRPr kumimoji="0" lang="de-DE"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xmlns="" val="10006"/>
                  </a:ext>
                </a:extLst>
              </a:tr>
              <a:tr h="228600">
                <a:tc gridSpan="2">
                  <a:txBody>
                    <a:bodyPr/>
                    <a:lstStyle/>
                    <a:p>
                      <a:pPr marL="0" marR="0" lvl="0" indent="0" algn="l" defTabSz="914400" rtl="0" eaLnBrk="1" fontAlgn="base" latinLnBrk="0" hangingPunct="1">
                        <a:lnSpc>
                          <a:spcPct val="100000"/>
                        </a:lnSpc>
                        <a:spcBef>
                          <a:spcPct val="0"/>
                        </a:spcBef>
                        <a:spcAft>
                          <a:spcPct val="0"/>
                        </a:spcAft>
                        <a:buClr>
                          <a:schemeClr val="tx1"/>
                        </a:buClr>
                        <a:buSzTx/>
                        <a:buFontTx/>
                        <a:buNone/>
                        <a:tabLst/>
                      </a:pPr>
                      <a:endParaRPr kumimoji="0" lang="de-DE" sz="1800" b="0" i="0" u="none" strike="noStrike" cap="none" normalizeH="0" baseline="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de-DE"/>
                    </a:p>
                  </a:txBody>
                  <a:tcPr/>
                </a:tc>
                <a:tc grid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1800" b="1" i="0" u="none" strike="noStrike" cap="none" normalizeH="0" baseline="0">
                          <a:ln>
                            <a:noFill/>
                          </a:ln>
                          <a:solidFill>
                            <a:schemeClr val="tx1"/>
                          </a:solidFill>
                          <a:effectLst/>
                          <a:latin typeface="Times New Roman" pitchFamily="18" charset="0"/>
                          <a:cs typeface="Times New Roman" pitchFamily="18" charset="0"/>
                        </a:rPr>
                        <a:t>II. Forderungen und sonstige Vermögensgegenstände</a:t>
                      </a:r>
                      <a:endParaRPr kumimoji="0" lang="de-DE"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xmlns="" val="10007"/>
                  </a:ext>
                </a:extLst>
              </a:tr>
              <a:tr h="228600">
                <a:tc gridSpan="2">
                  <a:txBody>
                    <a:bodyPr/>
                    <a:lstStyle/>
                    <a:p>
                      <a:pPr marL="0" marR="0" lvl="0" indent="0" algn="l" defTabSz="914400" rtl="0" eaLnBrk="1" fontAlgn="base" latinLnBrk="0" hangingPunct="1">
                        <a:lnSpc>
                          <a:spcPct val="100000"/>
                        </a:lnSpc>
                        <a:spcBef>
                          <a:spcPct val="0"/>
                        </a:spcBef>
                        <a:spcAft>
                          <a:spcPct val="0"/>
                        </a:spcAft>
                        <a:buClr>
                          <a:schemeClr val="tx1"/>
                        </a:buClr>
                        <a:buSzTx/>
                        <a:buFontTx/>
                        <a:buNone/>
                        <a:tabLst/>
                      </a:pPr>
                      <a:endParaRPr kumimoji="0" lang="de-DE" sz="1800" b="0" i="0" u="none" strike="noStrike" cap="none" normalizeH="0" baseline="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de-DE"/>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800" b="1" i="0" u="none" strike="noStrike" cap="none" normalizeH="0" baseline="0">
                          <a:ln>
                            <a:noFill/>
                          </a:ln>
                          <a:solidFill>
                            <a:schemeClr val="tx1"/>
                          </a:solidFill>
                          <a:effectLst/>
                          <a:latin typeface="Times New Roman" pitchFamily="18" charset="0"/>
                          <a:ea typeface="Times New Roman" pitchFamily="18" charset="0"/>
                          <a:cs typeface="Arial" charset="0"/>
                        </a:rPr>
                        <a:t>III. Wertpapiere des Umlaufvermögens (KGr. 14</a:t>
                      </a:r>
                      <a:r>
                        <a:rPr kumimoji="0" lang="de-DE" sz="1800" b="0" i="0" u="none" strike="noStrike" cap="none" normalizeH="0" baseline="0">
                          <a:ln>
                            <a:noFill/>
                          </a:ln>
                          <a:solidFill>
                            <a:schemeClr val="tx1"/>
                          </a:solidFill>
                          <a:effectLst/>
                          <a:latin typeface="Times New Roman" pitchFamily="18" charset="0"/>
                          <a:ea typeface="Times New Roman" pitchFamily="18" charset="0"/>
                          <a:cs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xmlns="" val="10008"/>
                  </a:ext>
                </a:extLst>
              </a:tr>
              <a:tr h="228600">
                <a:tc gridSpan="2">
                  <a:txBody>
                    <a:bodyPr/>
                    <a:lstStyle/>
                    <a:p>
                      <a:pPr marL="0" marR="0" lvl="0" indent="0" algn="l" defTabSz="914400" rtl="0" eaLnBrk="1" fontAlgn="base" latinLnBrk="0" hangingPunct="1">
                        <a:lnSpc>
                          <a:spcPct val="100000"/>
                        </a:lnSpc>
                        <a:spcBef>
                          <a:spcPct val="0"/>
                        </a:spcBef>
                        <a:spcAft>
                          <a:spcPct val="0"/>
                        </a:spcAft>
                        <a:buClr>
                          <a:schemeClr val="tx1"/>
                        </a:buClr>
                        <a:buSzTx/>
                        <a:buFontTx/>
                        <a:buNone/>
                        <a:tabLst/>
                      </a:pPr>
                      <a:endParaRPr kumimoji="0" lang="de-DE" sz="1800" b="0" i="0" u="none" strike="noStrike" cap="none" normalizeH="0" baseline="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hMerge="1">
                  <a:txBody>
                    <a:bodyPr/>
                    <a:lstStyle/>
                    <a:p>
                      <a:endParaRPr lang="de-DE"/>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800" b="1" i="0" u="none" strike="noStrike" cap="none" normalizeH="0" baseline="0">
                          <a:ln>
                            <a:noFill/>
                          </a:ln>
                          <a:solidFill>
                            <a:schemeClr val="tx1"/>
                          </a:solidFill>
                          <a:effectLst/>
                          <a:latin typeface="Times New Roman" pitchFamily="18" charset="0"/>
                          <a:cs typeface="Times New Roman" pitchFamily="18" charset="0"/>
                        </a:rPr>
                        <a:t>IV. Schecks, Kassenbestand, … Guthaben bei Kreditinstituten (KGr. 13) </a:t>
                      </a:r>
                      <a:r>
                        <a:rPr kumimoji="0" lang="de-DE" sz="1800" b="1" i="0" u="none" strike="noStrike" cap="none" normalizeH="0" baseline="30000">
                          <a:ln>
                            <a:noFill/>
                          </a:ln>
                          <a:solidFill>
                            <a:schemeClr val="tx1"/>
                          </a:solidFill>
                          <a:effectLst/>
                          <a:latin typeface="Times New Roman" pitchFamily="18" charset="0"/>
                          <a:cs typeface="Times New Roman" pitchFamily="18" charset="0"/>
                        </a:rPr>
                        <a:t> </a:t>
                      </a:r>
                      <a:endParaRPr kumimoji="0" lang="de-DE"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xmlns="" val="10009"/>
                  </a:ext>
                </a:extLst>
              </a:tr>
              <a:tr h="171450">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2000" b="1" i="0" u="none" strike="noStrike" cap="none" normalizeH="0" baseline="0">
                          <a:ln>
                            <a:noFill/>
                          </a:ln>
                          <a:solidFill>
                            <a:srgbClr val="000000"/>
                          </a:solidFill>
                          <a:effectLst/>
                          <a:latin typeface="Times New Roman" pitchFamily="18" charset="0"/>
                          <a:cs typeface="Times New Roman" pitchFamily="18" charset="0"/>
                        </a:rPr>
                        <a:t>D.Ausgleichsposten nach dem KHG</a:t>
                      </a:r>
                      <a:endParaRPr kumimoji="0" lang="de-DE" sz="2000" b="0" i="0" u="none" strike="noStrike" cap="none" normalizeH="0" baseline="0">
                        <a:ln>
                          <a:noFill/>
                        </a:ln>
                        <a:solidFill>
                          <a:srgbClr val="000000"/>
                        </a:solidFill>
                        <a:effectLst/>
                        <a:latin typeface="Times New Roman" pitchFamily="18"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rgbClr val="FFFFCC"/>
                    </a:solidFill>
                  </a:tcPr>
                </a:tc>
                <a:tc hMerge="1">
                  <a:txBody>
                    <a:bodyPr/>
                    <a:lstStyle/>
                    <a:p>
                      <a:endParaRPr lang="de-DE"/>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xmlns="" val="10010"/>
                  </a:ext>
                </a:extLst>
              </a:tr>
              <a:tr h="274638">
                <a:tc>
                  <a:txBody>
                    <a:bodyPr/>
                    <a:lstStyle/>
                    <a:p>
                      <a:pPr marL="0" marR="0" lvl="0" indent="0" algn="l" defTabSz="914400" rtl="0" eaLnBrk="1" fontAlgn="base" latinLnBrk="0" hangingPunct="1">
                        <a:lnSpc>
                          <a:spcPct val="100000"/>
                        </a:lnSpc>
                        <a:spcBef>
                          <a:spcPct val="0"/>
                        </a:spcBef>
                        <a:spcAft>
                          <a:spcPct val="0"/>
                        </a:spcAft>
                        <a:buClr>
                          <a:schemeClr val="tx1"/>
                        </a:buClr>
                        <a:buSzTx/>
                        <a:buFontTx/>
                        <a:buNone/>
                        <a:tabLst/>
                      </a:pPr>
                      <a:endParaRPr kumimoji="0" lang="de-DE" sz="1800" b="0" i="0" u="none" strike="noStrike" cap="none" normalizeH="0" baseline="0">
                        <a:ln>
                          <a:noFill/>
                        </a:ln>
                        <a:solidFill>
                          <a:srgbClr val="000000"/>
                        </a:solidFill>
                        <a:effectLst>
                          <a:outerShdw blurRad="38100" dist="38100" dir="2700000" algn="tl">
                            <a:srgbClr val="FFFFFF"/>
                          </a:outerShdw>
                        </a:effectLst>
                        <a:latin typeface="Times New Roman" pitchFamily="18"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rgbClr val="FFFFCC"/>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800" b="0" i="0" u="none" strike="noStrike" cap="none" normalizeH="0" baseline="0">
                          <a:ln>
                            <a:noFill/>
                          </a:ln>
                          <a:solidFill>
                            <a:srgbClr val="000000"/>
                          </a:solidFill>
                          <a:effectLst/>
                          <a:latin typeface="Times New Roman" pitchFamily="18" charset="0"/>
                          <a:cs typeface="Times New Roman" pitchFamily="18" charset="0"/>
                        </a:rPr>
                        <a:t>1.Ausgleichsposten aus Darlehensförderung (KUGr. 180</a:t>
                      </a:r>
                      <a:r>
                        <a:rPr kumimoji="0" lang="de-DE" sz="1800" b="1" i="0" u="none" strike="noStrike" cap="none" normalizeH="0" baseline="0">
                          <a:ln>
                            <a:noFill/>
                          </a:ln>
                          <a:solidFill>
                            <a:srgbClr val="000000"/>
                          </a:solidFill>
                          <a:effectLst/>
                          <a:latin typeface="Times New Roman" pitchFamily="18" charset="0"/>
                          <a:cs typeface="Times New Roman" pitchFamily="18" charset="0"/>
                        </a:rPr>
                        <a:t>) </a:t>
                      </a:r>
                      <a:r>
                        <a:rPr kumimoji="0" lang="de-DE" sz="1800" b="1" i="0" u="none" strike="noStrike" cap="none" normalizeH="0" baseline="30000">
                          <a:ln>
                            <a:noFill/>
                          </a:ln>
                          <a:solidFill>
                            <a:srgbClr val="000000"/>
                          </a:solidFill>
                          <a:effectLst/>
                          <a:latin typeface="Times New Roman" pitchFamily="18" charset="0"/>
                          <a:cs typeface="Times New Roman" pitchFamily="18" charset="0"/>
                        </a:rPr>
                        <a:t> </a:t>
                      </a:r>
                      <a:endParaRPr kumimoji="0" lang="de-DE" sz="1800" b="0" i="0" u="none" strike="noStrike" cap="none" normalizeH="0" baseline="0">
                        <a:ln>
                          <a:noFill/>
                        </a:ln>
                        <a:solidFill>
                          <a:srgbClr val="000000"/>
                        </a:solidFill>
                        <a:effectLst/>
                        <a:latin typeface="Times New Roman" pitchFamily="18"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rgbClr val="FFFFCC"/>
                    </a:solidFill>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xmlns="" val="10011"/>
                  </a:ext>
                </a:extLst>
              </a:tr>
              <a:tr h="228600">
                <a:tc>
                  <a:txBody>
                    <a:bodyPr/>
                    <a:lstStyle/>
                    <a:p>
                      <a:pPr marL="0" marR="0" lvl="0" indent="0" algn="l" defTabSz="914400" rtl="0" eaLnBrk="1" fontAlgn="base" latinLnBrk="0" hangingPunct="1">
                        <a:lnSpc>
                          <a:spcPct val="100000"/>
                        </a:lnSpc>
                        <a:spcBef>
                          <a:spcPct val="0"/>
                        </a:spcBef>
                        <a:spcAft>
                          <a:spcPct val="0"/>
                        </a:spcAft>
                        <a:buClr>
                          <a:schemeClr val="tx1"/>
                        </a:buClr>
                        <a:buSzTx/>
                        <a:buFontTx/>
                        <a:buNone/>
                        <a:tabLst/>
                      </a:pPr>
                      <a:endParaRPr kumimoji="0" lang="de-DE" sz="1800" b="0" i="0" u="none" strike="noStrike" cap="none" normalizeH="0" baseline="0">
                        <a:ln>
                          <a:noFill/>
                        </a:ln>
                        <a:solidFill>
                          <a:srgbClr val="000000"/>
                        </a:solidFill>
                        <a:effectLst>
                          <a:outerShdw blurRad="38100" dist="38100" dir="2700000" algn="tl">
                            <a:srgbClr val="FFFFFF"/>
                          </a:outerShdw>
                        </a:effectLst>
                        <a:latin typeface="Times New Roman" pitchFamily="18"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rgbClr val="FFFFCC"/>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800" b="0" i="0" u="none" strike="noStrike" cap="none" normalizeH="0" baseline="0" dirty="0">
                          <a:ln>
                            <a:noFill/>
                          </a:ln>
                          <a:solidFill>
                            <a:srgbClr val="000000"/>
                          </a:solidFill>
                          <a:effectLst/>
                          <a:latin typeface="Times New Roman" pitchFamily="18" charset="0"/>
                          <a:cs typeface="Times New Roman" pitchFamily="18" charset="0"/>
                        </a:rPr>
                        <a:t>2.Ausgleichsposten für Eigenmittelförderung (</a:t>
                      </a:r>
                      <a:r>
                        <a:rPr kumimoji="0" lang="de-DE" sz="1800" b="0" i="0" u="none" strike="noStrike" cap="none" normalizeH="0" baseline="0" dirty="0" err="1">
                          <a:ln>
                            <a:noFill/>
                          </a:ln>
                          <a:solidFill>
                            <a:srgbClr val="000000"/>
                          </a:solidFill>
                          <a:effectLst/>
                          <a:latin typeface="Times New Roman" pitchFamily="18" charset="0"/>
                          <a:cs typeface="Times New Roman" pitchFamily="18" charset="0"/>
                        </a:rPr>
                        <a:t>KUGr</a:t>
                      </a:r>
                      <a:r>
                        <a:rPr kumimoji="0" lang="de-DE" sz="1800" b="0" i="0" u="none" strike="noStrike" cap="none" normalizeH="0" baseline="0" dirty="0">
                          <a:ln>
                            <a:noFill/>
                          </a:ln>
                          <a:solidFill>
                            <a:srgbClr val="000000"/>
                          </a:solidFill>
                          <a:effectLst/>
                          <a:latin typeface="Times New Roman" pitchFamily="18" charset="0"/>
                          <a:cs typeface="Times New Roman" pitchFamily="18" charset="0"/>
                        </a:rPr>
                        <a:t>. 181) </a:t>
                      </a:r>
                      <a:r>
                        <a:rPr kumimoji="0" lang="de-DE" sz="1800" b="0" i="0" u="none" strike="noStrike" cap="none" normalizeH="0" baseline="30000" dirty="0">
                          <a:ln>
                            <a:noFill/>
                          </a:ln>
                          <a:solidFill>
                            <a:srgbClr val="000000"/>
                          </a:solidFill>
                          <a:effectLst/>
                          <a:latin typeface="Times New Roman" pitchFamily="18" charset="0"/>
                          <a:cs typeface="Times New Roman" pitchFamily="18" charset="0"/>
                        </a:rPr>
                        <a:t> </a:t>
                      </a:r>
                      <a:endParaRPr kumimoji="0" lang="de-DE" sz="1800" b="0" i="0" u="none" strike="noStrike" cap="none" normalizeH="0" baseline="0" dirty="0">
                        <a:ln>
                          <a:noFill/>
                        </a:ln>
                        <a:solidFill>
                          <a:srgbClr val="000000"/>
                        </a:solidFill>
                        <a:effectLst/>
                        <a:latin typeface="Times New Roman" pitchFamily="18"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rgbClr val="FFFFCC"/>
                    </a:solidFill>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xmlns="" val="10012"/>
                  </a:ext>
                </a:extLst>
              </a:tr>
              <a:tr h="171450">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2000" b="1" i="0" u="none" strike="noStrike" cap="none" normalizeH="0" baseline="0">
                          <a:ln>
                            <a:noFill/>
                          </a:ln>
                          <a:solidFill>
                            <a:schemeClr val="tx1"/>
                          </a:solidFill>
                          <a:effectLst/>
                          <a:latin typeface="Times New Roman" pitchFamily="18" charset="0"/>
                          <a:cs typeface="Times New Roman" pitchFamily="18" charset="0"/>
                        </a:rPr>
                        <a:t>E. Rechnungsabgrenzungsposten</a:t>
                      </a:r>
                      <a:endParaRPr kumimoji="0" lang="de-DE" sz="20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de-DE"/>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xmlns="" val="10013"/>
                  </a:ext>
                </a:extLst>
              </a:tr>
              <a:tr h="257175">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2000" b="1" i="0" u="none" strike="noStrike" cap="none" normalizeH="0" baseline="0" dirty="0">
                          <a:ln>
                            <a:noFill/>
                          </a:ln>
                          <a:solidFill>
                            <a:schemeClr val="tx1"/>
                          </a:solidFill>
                          <a:effectLst/>
                          <a:latin typeface="Times New Roman" pitchFamily="18" charset="0"/>
                          <a:cs typeface="Times New Roman" pitchFamily="18" charset="0"/>
                        </a:rPr>
                        <a:t>F. Nicht durch Eigenkapital gedeckter Fehlbetrag </a:t>
                      </a:r>
                      <a:endParaRPr kumimoji="0" lang="de-DE" sz="20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sz="2000" b="0" i="0" u="none" strike="noStrike" cap="none" normalizeH="0" baseline="30000" dirty="0">
                          <a:ln>
                            <a:noFill/>
                          </a:ln>
                          <a:solidFill>
                            <a:schemeClr val="tx1"/>
                          </a:solidFill>
                          <a:effectLst/>
                          <a:latin typeface="Times New Roman" pitchFamily="18" charset="0"/>
                          <a:cs typeface="Times New Roman" pitchFamily="18" charset="0"/>
                        </a:rPr>
                        <a:t> </a:t>
                      </a:r>
                      <a:endParaRPr kumimoji="0" lang="de-DE" sz="20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de-DE"/>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xmlns="" val="10014"/>
                  </a:ext>
                </a:extLst>
              </a:tr>
            </a:tbl>
          </a:graphicData>
        </a:graphic>
      </p:graphicFrame>
      <p:sp>
        <p:nvSpPr>
          <p:cNvPr id="2" name="Foliennummernplatzhalter 1">
            <a:extLst>
              <a:ext uri="{FF2B5EF4-FFF2-40B4-BE49-F238E27FC236}">
                <a16:creationId xmlns:a16="http://schemas.microsoft.com/office/drawing/2014/main" xmlns="" id="{1B269F4F-AA5A-4C06-8981-DE704B666411}"/>
              </a:ext>
            </a:extLst>
          </p:cNvPr>
          <p:cNvSpPr>
            <a:spLocks noGrp="1"/>
          </p:cNvSpPr>
          <p:nvPr>
            <p:ph type="sldNum" sz="quarter" idx="12"/>
          </p:nvPr>
        </p:nvSpPr>
        <p:spPr/>
        <p:txBody>
          <a:bodyPr/>
          <a:lstStyle/>
          <a:p>
            <a:fld id="{372817A5-82A8-4669-B4D0-C2D67780DFD0}" type="slidenum">
              <a:rPr lang="de-DE" smtClean="0"/>
              <a:t>4</a:t>
            </a:fld>
            <a:endParaRPr lang="de-DE"/>
          </a:p>
        </p:txBody>
      </p:sp>
    </p:spTree>
    <p:extLst>
      <p:ext uri="{BB962C8B-B14F-4D97-AF65-F5344CB8AC3E}">
        <p14:creationId xmlns:p14="http://schemas.microsoft.com/office/powerpoint/2010/main" val="695734563"/>
      </p:ext>
    </p:extLst>
  </p:cSld>
  <p:clrMapOvr>
    <a:masterClrMapping/>
  </p:clrMapOvr>
  <mc:AlternateContent xmlns:mc="http://schemas.openxmlformats.org/markup-compatibility/2006" xmlns:p14="http://schemas.microsoft.com/office/powerpoint/2010/main">
    <mc:Choice Requires="p14">
      <p:transition spd="slow" p14:dur="2000" advTm="21107"/>
    </mc:Choice>
    <mc:Fallback xmlns="">
      <p:transition spd="slow" advTm="21107"/>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8" name="Rectangle 2"/>
          <p:cNvSpPr>
            <a:spLocks noGrp="1" noChangeArrowheads="1"/>
          </p:cNvSpPr>
          <p:nvPr>
            <p:ph type="title"/>
          </p:nvPr>
        </p:nvSpPr>
        <p:spPr/>
        <p:txBody>
          <a:bodyPr/>
          <a:lstStyle/>
          <a:p>
            <a:pPr eaLnBrk="1" hangingPunct="1">
              <a:defRPr/>
            </a:pPr>
            <a:r>
              <a:rPr lang="de-DE">
                <a:cs typeface="Times New Roman" pitchFamily="18" charset="0"/>
              </a:rPr>
              <a:t>Abschreibungen</a:t>
            </a:r>
            <a:r>
              <a:rPr lang="de-DE"/>
              <a:t> </a:t>
            </a:r>
          </a:p>
        </p:txBody>
      </p:sp>
      <p:sp>
        <p:nvSpPr>
          <p:cNvPr id="649219" name="Rectangle 3"/>
          <p:cNvSpPr>
            <a:spLocks noGrp="1" noChangeArrowheads="1"/>
          </p:cNvSpPr>
          <p:nvPr>
            <p:ph type="body" idx="1"/>
          </p:nvPr>
        </p:nvSpPr>
        <p:spPr>
          <a:xfrm>
            <a:off x="457200" y="1905000"/>
            <a:ext cx="8229600" cy="4724400"/>
          </a:xfrm>
        </p:spPr>
        <p:txBody>
          <a:bodyPr/>
          <a:lstStyle/>
          <a:p>
            <a:pPr eaLnBrk="1" hangingPunct="1">
              <a:lnSpc>
                <a:spcPct val="90000"/>
              </a:lnSpc>
              <a:defRPr/>
            </a:pPr>
            <a:r>
              <a:rPr lang="de-DE" sz="2800">
                <a:cs typeface="Times New Roman" pitchFamily="18" charset="0"/>
              </a:rPr>
              <a:t>Problem: Normale Abschreibungen setzen voraus, dass das Investitionsgut durch Eigenkapital angeschafft wurde, d.h., Abschreibung ist Aufwand und reduziert den Gewinn. Bei öffentlich geförderten Krankenhäusern wurde das Investitionsgut jedoch geschenkt, d.h. der Werteverlust darf nicht gewinnmindernd sein, sondern „Geschenk mindernd“ (Erfolgsneutralität)</a:t>
            </a:r>
            <a:r>
              <a:rPr lang="de-DE" sz="2800"/>
              <a:t> </a:t>
            </a:r>
          </a:p>
          <a:p>
            <a:pPr eaLnBrk="1" hangingPunct="1">
              <a:lnSpc>
                <a:spcPct val="90000"/>
              </a:lnSpc>
              <a:defRPr/>
            </a:pPr>
            <a:r>
              <a:rPr lang="de-DE" sz="2800">
                <a:cs typeface="Times New Roman" pitchFamily="18" charset="0"/>
              </a:rPr>
              <a:t>Folge: Gegenposten, so dass der Abschreibung auf AV eine Abschreibung auf den Sonderposten gegenüber steht</a:t>
            </a:r>
            <a:r>
              <a:rPr lang="de-DE" sz="2800"/>
              <a:t> </a:t>
            </a:r>
          </a:p>
        </p:txBody>
      </p:sp>
      <p:sp>
        <p:nvSpPr>
          <p:cNvPr id="2" name="Foliennummernplatzhalter 1"/>
          <p:cNvSpPr>
            <a:spLocks noGrp="1"/>
          </p:cNvSpPr>
          <p:nvPr>
            <p:ph type="sldNum" sz="quarter" idx="12"/>
          </p:nvPr>
        </p:nvSpPr>
        <p:spPr/>
        <p:txBody>
          <a:bodyPr/>
          <a:lstStyle/>
          <a:p>
            <a:fld id="{372817A5-82A8-4669-B4D0-C2D67780DFD0}" type="slidenum">
              <a:rPr lang="de-DE" smtClean="0"/>
              <a:t>40</a:t>
            </a:fld>
            <a:endParaRPr lang="de-DE"/>
          </a:p>
        </p:txBody>
      </p:sp>
    </p:spTree>
    <p:extLst>
      <p:ext uri="{BB962C8B-B14F-4D97-AF65-F5344CB8AC3E}">
        <p14:creationId xmlns:p14="http://schemas.microsoft.com/office/powerpoint/2010/main" val="3045865340"/>
      </p:ext>
    </p:extLst>
  </p:cSld>
  <p:clrMapOvr>
    <a:masterClrMapping/>
  </p:clrMapOvr>
  <mc:AlternateContent xmlns:mc="http://schemas.openxmlformats.org/markup-compatibility/2006" xmlns:p14="http://schemas.microsoft.com/office/powerpoint/2010/main">
    <mc:Choice Requires="p14">
      <p:transition spd="slow" p14:dur="2000" advTm="93234"/>
    </mc:Choice>
    <mc:Fallback xmlns="">
      <p:transition spd="slow" advTm="93234"/>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0242" name="Rectangle 2"/>
          <p:cNvSpPr>
            <a:spLocks noGrp="1" noChangeArrowheads="1"/>
          </p:cNvSpPr>
          <p:nvPr>
            <p:ph type="title"/>
          </p:nvPr>
        </p:nvSpPr>
        <p:spPr/>
        <p:txBody>
          <a:bodyPr/>
          <a:lstStyle/>
          <a:p>
            <a:pPr eaLnBrk="1" hangingPunct="1">
              <a:defRPr/>
            </a:pPr>
            <a:r>
              <a:rPr lang="de-DE">
                <a:cs typeface="Times New Roman" pitchFamily="18" charset="0"/>
              </a:rPr>
              <a:t>Buchungen</a:t>
            </a:r>
            <a:r>
              <a:rPr lang="de-DE"/>
              <a:t> </a:t>
            </a:r>
          </a:p>
        </p:txBody>
      </p:sp>
      <p:sp>
        <p:nvSpPr>
          <p:cNvPr id="650243" name="Rectangle 3"/>
          <p:cNvSpPr>
            <a:spLocks noGrp="1" noChangeArrowheads="1"/>
          </p:cNvSpPr>
          <p:nvPr>
            <p:ph type="body" idx="1"/>
          </p:nvPr>
        </p:nvSpPr>
        <p:spPr>
          <a:xfrm>
            <a:off x="457200" y="1905000"/>
            <a:ext cx="8229600" cy="4572000"/>
          </a:xfrm>
        </p:spPr>
        <p:txBody>
          <a:bodyPr/>
          <a:lstStyle/>
          <a:p>
            <a:pPr eaLnBrk="1" hangingPunct="1">
              <a:defRPr/>
            </a:pPr>
            <a:r>
              <a:rPr lang="de-DE" sz="2800" dirty="0">
                <a:cs typeface="Times New Roman" pitchFamily="18" charset="0"/>
              </a:rPr>
              <a:t>Erfolgswirksame Reduktion des Anlagevermögens</a:t>
            </a:r>
            <a:r>
              <a:rPr lang="de-DE" sz="2800" dirty="0"/>
              <a:t> </a:t>
            </a:r>
          </a:p>
          <a:p>
            <a:pPr lvl="1" eaLnBrk="1" hangingPunct="1">
              <a:defRPr/>
            </a:pPr>
            <a:r>
              <a:rPr lang="de-DE" sz="2400" dirty="0">
                <a:cs typeface="Times New Roman" pitchFamily="18" charset="0"/>
              </a:rPr>
              <a:t>Abschreibungen auf Sachanlagen (GuV-Konto) an Einrichtungen und Ausstattungen</a:t>
            </a:r>
            <a:r>
              <a:rPr lang="de-DE" sz="2400" dirty="0"/>
              <a:t> (Bilanz-Konto)</a:t>
            </a:r>
          </a:p>
          <a:p>
            <a:pPr eaLnBrk="1" hangingPunct="1">
              <a:defRPr/>
            </a:pPr>
            <a:r>
              <a:rPr lang="de-DE" sz="2800" dirty="0">
                <a:cs typeface="Times New Roman" pitchFamily="18" charset="0"/>
              </a:rPr>
              <a:t>Erfolgswirksame Reduktion des Sonderpostens</a:t>
            </a:r>
            <a:r>
              <a:rPr lang="de-DE" sz="2800" dirty="0"/>
              <a:t> </a:t>
            </a:r>
          </a:p>
          <a:p>
            <a:pPr lvl="1" eaLnBrk="1" hangingPunct="1">
              <a:defRPr/>
            </a:pPr>
            <a:r>
              <a:rPr lang="de-DE" sz="2400" dirty="0">
                <a:cs typeface="Times New Roman" pitchFamily="18" charset="0"/>
              </a:rPr>
              <a:t>Sonderposten aus Fördermitteln nach dem KHG (Bilanz-Konto) an Erträge aus der Auflösung von Sonderposten aus Fördermitteln nach dem KHG</a:t>
            </a:r>
            <a:r>
              <a:rPr lang="de-DE" sz="2400" dirty="0"/>
              <a:t> (GuV-Konto)</a:t>
            </a:r>
          </a:p>
        </p:txBody>
      </p:sp>
      <p:sp>
        <p:nvSpPr>
          <p:cNvPr id="2" name="Foliennummernplatzhalter 1"/>
          <p:cNvSpPr>
            <a:spLocks noGrp="1"/>
          </p:cNvSpPr>
          <p:nvPr>
            <p:ph type="sldNum" sz="quarter" idx="12"/>
          </p:nvPr>
        </p:nvSpPr>
        <p:spPr/>
        <p:txBody>
          <a:bodyPr/>
          <a:lstStyle/>
          <a:p>
            <a:fld id="{372817A5-82A8-4669-B4D0-C2D67780DFD0}" type="slidenum">
              <a:rPr lang="de-DE" smtClean="0"/>
              <a:t>41</a:t>
            </a:fld>
            <a:endParaRPr lang="de-DE"/>
          </a:p>
        </p:txBody>
      </p:sp>
    </p:spTree>
    <p:extLst>
      <p:ext uri="{BB962C8B-B14F-4D97-AF65-F5344CB8AC3E}">
        <p14:creationId xmlns:p14="http://schemas.microsoft.com/office/powerpoint/2010/main" val="973827712"/>
      </p:ext>
    </p:extLst>
  </p:cSld>
  <p:clrMapOvr>
    <a:masterClrMapping/>
  </p:clrMapOvr>
  <mc:AlternateContent xmlns:mc="http://schemas.openxmlformats.org/markup-compatibility/2006" xmlns:p14="http://schemas.microsoft.com/office/powerpoint/2010/main">
    <mc:Choice Requires="p14">
      <p:transition spd="slow" p14:dur="2000" advTm="54826"/>
    </mc:Choice>
    <mc:Fallback xmlns="">
      <p:transition spd="slow" advTm="54826"/>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51337" name="Group 73"/>
          <p:cNvGraphicFramePr>
            <a:graphicFrameLocks noGrp="1"/>
          </p:cNvGraphicFramePr>
          <p:nvPr>
            <p:extLst>
              <p:ext uri="{D42A27DB-BD31-4B8C-83A1-F6EECF244321}">
                <p14:modId xmlns:p14="http://schemas.microsoft.com/office/powerpoint/2010/main" val="2865535941"/>
              </p:ext>
            </p:extLst>
          </p:nvPr>
        </p:nvGraphicFramePr>
        <p:xfrm>
          <a:off x="76200" y="1295400"/>
          <a:ext cx="8974138" cy="3230708"/>
        </p:xfrm>
        <a:graphic>
          <a:graphicData uri="http://schemas.openxmlformats.org/drawingml/2006/table">
            <a:tbl>
              <a:tblPr/>
              <a:tblGrid>
                <a:gridCol w="1371600">
                  <a:extLst>
                    <a:ext uri="{9D8B030D-6E8A-4147-A177-3AD203B41FA5}">
                      <a16:colId xmlns:a16="http://schemas.microsoft.com/office/drawing/2014/main" xmlns="" val="20000"/>
                    </a:ext>
                  </a:extLst>
                </a:gridCol>
                <a:gridCol w="990600">
                  <a:extLst>
                    <a:ext uri="{9D8B030D-6E8A-4147-A177-3AD203B41FA5}">
                      <a16:colId xmlns:a16="http://schemas.microsoft.com/office/drawing/2014/main" xmlns="" val="20001"/>
                    </a:ext>
                  </a:extLst>
                </a:gridCol>
                <a:gridCol w="1524000">
                  <a:extLst>
                    <a:ext uri="{9D8B030D-6E8A-4147-A177-3AD203B41FA5}">
                      <a16:colId xmlns:a16="http://schemas.microsoft.com/office/drawing/2014/main" xmlns="" val="20002"/>
                    </a:ext>
                  </a:extLst>
                </a:gridCol>
                <a:gridCol w="1647825">
                  <a:extLst>
                    <a:ext uri="{9D8B030D-6E8A-4147-A177-3AD203B41FA5}">
                      <a16:colId xmlns:a16="http://schemas.microsoft.com/office/drawing/2014/main" xmlns="" val="20003"/>
                    </a:ext>
                  </a:extLst>
                </a:gridCol>
                <a:gridCol w="2390775">
                  <a:extLst>
                    <a:ext uri="{9D8B030D-6E8A-4147-A177-3AD203B41FA5}">
                      <a16:colId xmlns:a16="http://schemas.microsoft.com/office/drawing/2014/main" xmlns="" val="20004"/>
                    </a:ext>
                  </a:extLst>
                </a:gridCol>
                <a:gridCol w="1049338">
                  <a:extLst>
                    <a:ext uri="{9D8B030D-6E8A-4147-A177-3AD203B41FA5}">
                      <a16:colId xmlns:a16="http://schemas.microsoft.com/office/drawing/2014/main" xmlns="" val="20005"/>
                    </a:ext>
                  </a:extLst>
                </a:gridCol>
              </a:tblGrid>
              <a:tr h="838118">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rPr>
                        <a:t>Soll</a:t>
                      </a:r>
                    </a:p>
                  </a:txBody>
                  <a:tcPr marT="45716" marB="45716" horzOverflow="overflow">
                    <a:lnL cap="flat">
                      <a:noFill/>
                    </a:lnL>
                    <a:lnR>
                      <a:noFill/>
                    </a:lnR>
                    <a:lnT cap="flat">
                      <a:noFill/>
                    </a:lnT>
                    <a:lnB>
                      <a:noFill/>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cs typeface="Times New Roman" pitchFamily="18" charset="0"/>
                        </a:rPr>
                        <a:t>Einrichtungen und Ausstattungen (Bestandskonto 07) </a:t>
                      </a:r>
                    </a:p>
                  </a:txBody>
                  <a:tcPr marT="45716" marB="45716" horzOverflow="overflow">
                    <a:lnL>
                      <a:noFill/>
                    </a:lnL>
                    <a:lnR>
                      <a:noFill/>
                    </a:lnR>
                    <a:lnT cap="flat">
                      <a:noFill/>
                    </a:lnT>
                    <a:lnB>
                      <a:noFill/>
                    </a:lnB>
                    <a:lnTlToBr>
                      <a:noFill/>
                    </a:lnTlToBr>
                    <a:lnBlToTr>
                      <a:noFill/>
                    </a:lnBlToTr>
                    <a:noFill/>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rPr>
                        <a:t>Haben</a:t>
                      </a:r>
                    </a:p>
                  </a:txBody>
                  <a:tcPr marT="45716" marB="45716"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xmlns="" val="10000"/>
                  </a:ext>
                </a:extLst>
              </a:tr>
              <a:tr h="1554327">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a:ln>
                          <a:noFill/>
                        </a:ln>
                        <a:solidFill>
                          <a:schemeClr val="tx1"/>
                        </a:solidFill>
                        <a:effectLst/>
                        <a:latin typeface="Tahoma" pitchFamily="34" charset="0"/>
                      </a:endParaRPr>
                    </a:p>
                  </a:txBody>
                  <a:tcPr marT="45716" marB="45716"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rPr>
                        <a:t>EBK</a:t>
                      </a:r>
                    </a:p>
                  </a:txBody>
                  <a:tcPr marT="45716" marB="4571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cs typeface="Times New Roman" pitchFamily="18" charset="0"/>
                        </a:rPr>
                        <a:t>........</a:t>
                      </a:r>
                      <a:r>
                        <a:rPr kumimoji="0" lang="de-DE" sz="2400" b="0" i="0" u="none" strike="noStrike" cap="none" normalizeH="0" baseline="0" dirty="0">
                          <a:ln>
                            <a:noFill/>
                          </a:ln>
                          <a:solidFill>
                            <a:schemeClr val="tx1"/>
                          </a:solidFill>
                          <a:effectLst/>
                          <a:latin typeface="Tahoma" pitchFamily="34" charset="0"/>
                        </a:rPr>
                        <a:t> </a:t>
                      </a:r>
                    </a:p>
                  </a:txBody>
                  <a:tcPr marT="45716" marB="45716"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rPr>
                        <a:t>Ab-</a:t>
                      </a:r>
                      <a:br>
                        <a:rPr kumimoji="0" lang="de-DE" sz="2400" b="0" i="0" u="none" strike="noStrike" cap="none" normalizeH="0" baseline="0" dirty="0">
                          <a:ln>
                            <a:noFill/>
                          </a:ln>
                          <a:solidFill>
                            <a:schemeClr val="tx1"/>
                          </a:solidFill>
                          <a:effectLst/>
                          <a:latin typeface="Tahoma" pitchFamily="34" charset="0"/>
                        </a:rPr>
                      </a:br>
                      <a:r>
                        <a:rPr kumimoji="0" lang="de-DE" sz="2400" b="0" i="0" u="none" strike="noStrike" cap="none" normalizeH="0" baseline="0" dirty="0" err="1">
                          <a:ln>
                            <a:noFill/>
                          </a:ln>
                          <a:solidFill>
                            <a:schemeClr val="tx1"/>
                          </a:solidFill>
                          <a:effectLst/>
                          <a:latin typeface="Tahoma" pitchFamily="34" charset="0"/>
                        </a:rPr>
                        <a:t>schreibung</a:t>
                      </a:r>
                      <a:endParaRPr kumimoji="0" lang="de-DE" sz="2400" b="0" i="0" u="none" strike="noStrike" cap="none" normalizeH="0" baseline="0" dirty="0">
                        <a:ln>
                          <a:noFill/>
                        </a:ln>
                        <a:solidFill>
                          <a:schemeClr val="tx1"/>
                        </a:solidFill>
                        <a:effectLst/>
                        <a:latin typeface="Tahoma" pitchFamily="34" charset="0"/>
                      </a:endParaRPr>
                    </a:p>
                  </a:txBody>
                  <a:tcPr marT="45716" marB="45716"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cs typeface="Times New Roman" pitchFamily="18" charset="0"/>
                        </a:rPr>
                        <a:t>761, Abschreibungen auf Sachanlagen</a:t>
                      </a:r>
                      <a:r>
                        <a:rPr kumimoji="0" lang="de-DE" sz="2400" b="0" i="0" u="none" strike="noStrike" cap="none" normalizeH="0" baseline="0">
                          <a:ln>
                            <a:noFill/>
                          </a:ln>
                          <a:solidFill>
                            <a:schemeClr val="tx1"/>
                          </a:solidFill>
                          <a:effectLst/>
                          <a:latin typeface="Tahoma" pitchFamily="34" charset="0"/>
                        </a:rPr>
                        <a:t> </a:t>
                      </a:r>
                    </a:p>
                  </a:txBody>
                  <a:tcPr marT="45716" marB="45716"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rPr>
                        <a:t>5.000</a:t>
                      </a:r>
                    </a:p>
                  </a:txBody>
                  <a:tcPr marT="45716" marB="45716"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xmlns="" val="10001"/>
                  </a:ext>
                </a:extLst>
              </a:tr>
              <a:tr h="838118">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cs typeface="Times New Roman" pitchFamily="18" charset="0"/>
                        </a:rPr>
                        <a:t>Erwerb</a:t>
                      </a:r>
                    </a:p>
                  </a:txBody>
                  <a:tcPr marT="45716" marB="45716"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rPr>
                        <a:t>13, Bank</a:t>
                      </a:r>
                    </a:p>
                  </a:txBody>
                  <a:tcPr marT="45716" marB="45716"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rPr>
                        <a:t>100.000</a:t>
                      </a:r>
                    </a:p>
                  </a:txBody>
                  <a:tcPr marT="45716" marB="45716"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dirty="0">
                        <a:ln>
                          <a:noFill/>
                        </a:ln>
                        <a:solidFill>
                          <a:schemeClr val="tx1"/>
                        </a:solidFill>
                        <a:effectLst/>
                        <a:latin typeface="Tahoma" pitchFamily="34" charset="0"/>
                      </a:endParaRPr>
                    </a:p>
                  </a:txBody>
                  <a:tcPr marT="45716" marB="45716"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dirty="0">
                        <a:ln>
                          <a:noFill/>
                        </a:ln>
                        <a:solidFill>
                          <a:schemeClr val="tx1"/>
                        </a:solidFill>
                        <a:effectLst/>
                        <a:latin typeface="Tahoma" pitchFamily="34" charset="0"/>
                      </a:endParaRPr>
                    </a:p>
                  </a:txBody>
                  <a:tcPr marT="45716" marB="45716"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dirty="0">
                        <a:ln>
                          <a:noFill/>
                        </a:ln>
                        <a:solidFill>
                          <a:schemeClr val="tx1"/>
                        </a:solidFill>
                        <a:effectLst/>
                        <a:latin typeface="Tahoma" pitchFamily="34" charset="0"/>
                      </a:endParaRPr>
                    </a:p>
                  </a:txBody>
                  <a:tcPr marT="45716" marB="45716"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xmlns="" val="10002"/>
                  </a:ext>
                </a:extLst>
              </a:tr>
            </a:tbl>
          </a:graphicData>
        </a:graphic>
      </p:graphicFrame>
      <p:sp>
        <p:nvSpPr>
          <p:cNvPr id="651293" name="Line 29"/>
          <p:cNvSpPr>
            <a:spLocks noChangeShapeType="1"/>
          </p:cNvSpPr>
          <p:nvPr/>
        </p:nvSpPr>
        <p:spPr bwMode="auto">
          <a:xfrm>
            <a:off x="3962400" y="2133600"/>
            <a:ext cx="0" cy="2438400"/>
          </a:xfrm>
          <a:prstGeom prst="line">
            <a:avLst/>
          </a:prstGeom>
          <a:noFill/>
          <a:ln w="57150">
            <a:solidFill>
              <a:schemeClr val="tx1"/>
            </a:solidFill>
            <a:round/>
            <a:headEnd/>
            <a:tailEnd/>
          </a:ln>
          <a:effectLst/>
        </p:spPr>
        <p:txBody>
          <a:bodyPr/>
          <a:lstStyle/>
          <a:p>
            <a:pPr>
              <a:defRPr/>
            </a:pPr>
            <a:endParaRPr lang="de-DE"/>
          </a:p>
        </p:txBody>
      </p:sp>
      <p:sp>
        <p:nvSpPr>
          <p:cNvPr id="651294" name="Line 30"/>
          <p:cNvSpPr>
            <a:spLocks noChangeShapeType="1"/>
          </p:cNvSpPr>
          <p:nvPr/>
        </p:nvSpPr>
        <p:spPr bwMode="auto">
          <a:xfrm>
            <a:off x="76200" y="2133600"/>
            <a:ext cx="8915400" cy="0"/>
          </a:xfrm>
          <a:prstGeom prst="line">
            <a:avLst/>
          </a:prstGeom>
          <a:noFill/>
          <a:ln w="57150">
            <a:solidFill>
              <a:schemeClr val="tx1"/>
            </a:solidFill>
            <a:round/>
            <a:headEnd/>
            <a:tailEnd/>
          </a:ln>
          <a:effectLst/>
        </p:spPr>
        <p:txBody>
          <a:bodyPr/>
          <a:lstStyle/>
          <a:p>
            <a:pPr>
              <a:defRPr/>
            </a:pPr>
            <a:endParaRPr lang="de-DE"/>
          </a:p>
        </p:txBody>
      </p:sp>
      <p:sp>
        <p:nvSpPr>
          <p:cNvPr id="2" name="Foliennummernplatzhalter 1"/>
          <p:cNvSpPr>
            <a:spLocks noGrp="1"/>
          </p:cNvSpPr>
          <p:nvPr>
            <p:ph type="sldNum" sz="quarter" idx="12"/>
          </p:nvPr>
        </p:nvSpPr>
        <p:spPr/>
        <p:txBody>
          <a:bodyPr/>
          <a:lstStyle/>
          <a:p>
            <a:fld id="{372817A5-82A8-4669-B4D0-C2D67780DFD0}" type="slidenum">
              <a:rPr lang="de-DE" smtClean="0"/>
              <a:t>42</a:t>
            </a:fld>
            <a:endParaRPr lang="de-DE"/>
          </a:p>
        </p:txBody>
      </p:sp>
    </p:spTree>
    <p:extLst>
      <p:ext uri="{BB962C8B-B14F-4D97-AF65-F5344CB8AC3E}">
        <p14:creationId xmlns:p14="http://schemas.microsoft.com/office/powerpoint/2010/main" val="349270256"/>
      </p:ext>
    </p:extLst>
  </p:cSld>
  <p:clrMapOvr>
    <a:masterClrMapping/>
  </p:clrMapOvr>
  <mc:AlternateContent xmlns:mc="http://schemas.openxmlformats.org/markup-compatibility/2006" xmlns:p14="http://schemas.microsoft.com/office/powerpoint/2010/main">
    <mc:Choice Requires="p14">
      <p:transition spd="slow" p14:dur="2000" advTm="29297"/>
    </mc:Choice>
    <mc:Fallback xmlns="">
      <p:transition spd="slow" advTm="29297"/>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52367" name="Group 79"/>
          <p:cNvGraphicFramePr>
            <a:graphicFrameLocks noGrp="1"/>
          </p:cNvGraphicFramePr>
          <p:nvPr>
            <p:extLst>
              <p:ext uri="{D42A27DB-BD31-4B8C-83A1-F6EECF244321}">
                <p14:modId xmlns:p14="http://schemas.microsoft.com/office/powerpoint/2010/main" val="101621613"/>
              </p:ext>
            </p:extLst>
          </p:nvPr>
        </p:nvGraphicFramePr>
        <p:xfrm>
          <a:off x="80963" y="1295400"/>
          <a:ext cx="8834437" cy="5045076"/>
        </p:xfrm>
        <a:graphic>
          <a:graphicData uri="http://schemas.openxmlformats.org/drawingml/2006/table">
            <a:tbl>
              <a:tblPr/>
              <a:tblGrid>
                <a:gridCol w="1082675">
                  <a:extLst>
                    <a:ext uri="{9D8B030D-6E8A-4147-A177-3AD203B41FA5}">
                      <a16:colId xmlns:a16="http://schemas.microsoft.com/office/drawing/2014/main" xmlns="" val="20000"/>
                    </a:ext>
                  </a:extLst>
                </a:gridCol>
                <a:gridCol w="2041525">
                  <a:extLst>
                    <a:ext uri="{9D8B030D-6E8A-4147-A177-3AD203B41FA5}">
                      <a16:colId xmlns:a16="http://schemas.microsoft.com/office/drawing/2014/main" xmlns="" val="20001"/>
                    </a:ext>
                  </a:extLst>
                </a:gridCol>
                <a:gridCol w="942975">
                  <a:extLst>
                    <a:ext uri="{9D8B030D-6E8A-4147-A177-3AD203B41FA5}">
                      <a16:colId xmlns:a16="http://schemas.microsoft.com/office/drawing/2014/main" xmlns="" val="20002"/>
                    </a:ext>
                  </a:extLst>
                </a:gridCol>
                <a:gridCol w="1435100">
                  <a:extLst>
                    <a:ext uri="{9D8B030D-6E8A-4147-A177-3AD203B41FA5}">
                      <a16:colId xmlns:a16="http://schemas.microsoft.com/office/drawing/2014/main" xmlns="" val="20003"/>
                    </a:ext>
                  </a:extLst>
                </a:gridCol>
                <a:gridCol w="1889125">
                  <a:extLst>
                    <a:ext uri="{9D8B030D-6E8A-4147-A177-3AD203B41FA5}">
                      <a16:colId xmlns:a16="http://schemas.microsoft.com/office/drawing/2014/main" xmlns="" val="20004"/>
                    </a:ext>
                  </a:extLst>
                </a:gridCol>
                <a:gridCol w="1443037">
                  <a:extLst>
                    <a:ext uri="{9D8B030D-6E8A-4147-A177-3AD203B41FA5}">
                      <a16:colId xmlns:a16="http://schemas.microsoft.com/office/drawing/2014/main" xmlns="" val="20005"/>
                    </a:ext>
                  </a:extLst>
                </a:gridCol>
              </a:tblGrid>
              <a:tr h="838306">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rPr>
                        <a:t>Soll</a:t>
                      </a:r>
                    </a:p>
                  </a:txBody>
                  <a:tcPr marT="45726" marB="45726" horzOverflow="overflow">
                    <a:lnL cap="flat">
                      <a:noFill/>
                    </a:lnL>
                    <a:lnR>
                      <a:noFill/>
                    </a:lnR>
                    <a:lnT cap="flat">
                      <a:noFill/>
                    </a:lnT>
                    <a:lnB>
                      <a:noFill/>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cs typeface="Times New Roman" pitchFamily="18" charset="0"/>
                        </a:rPr>
                        <a:t>Sonderposten aus Fördermitteln nach KHG (Bestandskonto 22) </a:t>
                      </a:r>
                    </a:p>
                  </a:txBody>
                  <a:tcPr marT="45726" marB="45726" horzOverflow="overflow">
                    <a:lnL>
                      <a:noFill/>
                    </a:lnL>
                    <a:lnR>
                      <a:noFill/>
                    </a:lnR>
                    <a:lnT cap="flat">
                      <a:noFill/>
                    </a:lnT>
                    <a:lnB>
                      <a:noFill/>
                    </a:lnB>
                    <a:lnTlToBr>
                      <a:noFill/>
                    </a:lnTlToBr>
                    <a:lnBlToTr>
                      <a:noFill/>
                    </a:lnBlToTr>
                    <a:noFill/>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rPr>
                        <a:t>Haben</a:t>
                      </a:r>
                    </a:p>
                  </a:txBody>
                  <a:tcPr marT="45726" marB="45726"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xmlns="" val="10000"/>
                  </a:ext>
                </a:extLst>
              </a:tr>
              <a:tr h="2652094">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rPr>
                        <a:t>Ab-</a:t>
                      </a:r>
                      <a:br>
                        <a:rPr kumimoji="0" lang="de-DE" sz="2400" b="0" i="0" u="none" strike="noStrike" cap="none" normalizeH="0" baseline="0">
                          <a:ln>
                            <a:noFill/>
                          </a:ln>
                          <a:solidFill>
                            <a:schemeClr val="tx1"/>
                          </a:solidFill>
                          <a:effectLst/>
                          <a:latin typeface="Tahoma" pitchFamily="34" charset="0"/>
                        </a:rPr>
                      </a:br>
                      <a:r>
                        <a:rPr kumimoji="0" lang="de-DE" sz="2400" b="0" i="0" u="none" strike="noStrike" cap="none" normalizeH="0" baseline="0">
                          <a:ln>
                            <a:noFill/>
                          </a:ln>
                          <a:solidFill>
                            <a:schemeClr val="tx1"/>
                          </a:solidFill>
                          <a:effectLst/>
                          <a:latin typeface="Tahoma" pitchFamily="34" charset="0"/>
                        </a:rPr>
                        <a:t>schrei-</a:t>
                      </a:r>
                      <a:br>
                        <a:rPr kumimoji="0" lang="de-DE" sz="2400" b="0" i="0" u="none" strike="noStrike" cap="none" normalizeH="0" baseline="0">
                          <a:ln>
                            <a:noFill/>
                          </a:ln>
                          <a:solidFill>
                            <a:schemeClr val="tx1"/>
                          </a:solidFill>
                          <a:effectLst/>
                          <a:latin typeface="Tahoma" pitchFamily="34" charset="0"/>
                        </a:rPr>
                      </a:br>
                      <a:r>
                        <a:rPr kumimoji="0" lang="de-DE" sz="2400" b="0" i="0" u="none" strike="noStrike" cap="none" normalizeH="0" baseline="0">
                          <a:ln>
                            <a:noFill/>
                          </a:ln>
                          <a:solidFill>
                            <a:schemeClr val="tx1"/>
                          </a:solidFill>
                          <a:effectLst/>
                          <a:latin typeface="Tahoma" pitchFamily="34" charset="0"/>
                        </a:rPr>
                        <a:t>bung</a:t>
                      </a:r>
                    </a:p>
                  </a:txBody>
                  <a:tcPr marT="45726" marB="45726"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cs typeface="Times New Roman" pitchFamily="18" charset="0"/>
                        </a:rPr>
                        <a:t>490, Erträge aus der Auflösung von Sonder-</a:t>
                      </a:r>
                      <a:br>
                        <a:rPr kumimoji="0" lang="de-DE" sz="2400" b="0" i="0" u="none" strike="noStrike" cap="none" normalizeH="0" baseline="0" dirty="0">
                          <a:ln>
                            <a:noFill/>
                          </a:ln>
                          <a:solidFill>
                            <a:schemeClr val="tx1"/>
                          </a:solidFill>
                          <a:effectLst/>
                          <a:latin typeface="Tahoma" pitchFamily="34" charset="0"/>
                          <a:cs typeface="Times New Roman" pitchFamily="18" charset="0"/>
                        </a:rPr>
                      </a:br>
                      <a:r>
                        <a:rPr kumimoji="0" lang="de-DE" sz="2400" b="0" i="0" u="none" strike="noStrike" cap="none" normalizeH="0" baseline="0" dirty="0">
                          <a:ln>
                            <a:noFill/>
                          </a:ln>
                          <a:solidFill>
                            <a:schemeClr val="tx1"/>
                          </a:solidFill>
                          <a:effectLst/>
                          <a:latin typeface="Tahoma" pitchFamily="34" charset="0"/>
                          <a:cs typeface="Times New Roman" pitchFamily="18" charset="0"/>
                        </a:rPr>
                        <a:t>posten aus Fördermitteln nach KHG</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rPr>
                        <a:t>5.000</a:t>
                      </a:r>
                    </a:p>
                  </a:txBody>
                  <a:tcPr marT="45726" marB="45726"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dirty="0">
                        <a:ln>
                          <a:noFill/>
                        </a:ln>
                        <a:solidFill>
                          <a:schemeClr val="tx1"/>
                        </a:solidFill>
                        <a:effectLst/>
                        <a:latin typeface="Tahoma" pitchFamily="34" charset="0"/>
                      </a:endParaRPr>
                    </a:p>
                  </a:txBody>
                  <a:tcPr marT="45726" marB="45726"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rPr>
                        <a:t>EBK</a:t>
                      </a:r>
                    </a:p>
                  </a:txBody>
                  <a:tcPr marT="45726" marB="45726"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cs typeface="Times New Roman" pitchFamily="18" charset="0"/>
                        </a:rPr>
                        <a:t>........</a:t>
                      </a:r>
                    </a:p>
                  </a:txBody>
                  <a:tcPr marT="45726" marB="45726"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xmlns="" val="10001"/>
                  </a:ext>
                </a:extLst>
              </a:tr>
              <a:tr h="1554676">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a:ln>
                          <a:noFill/>
                        </a:ln>
                        <a:solidFill>
                          <a:schemeClr val="tx1"/>
                        </a:solidFill>
                        <a:effectLst/>
                        <a:latin typeface="Tahoma" pitchFamily="34" charset="0"/>
                        <a:cs typeface="Times New Roman" pitchFamily="18" charset="0"/>
                      </a:endParaRPr>
                    </a:p>
                  </a:txBody>
                  <a:tcPr marT="45726" marB="45726"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a:ln>
                          <a:noFill/>
                        </a:ln>
                        <a:solidFill>
                          <a:schemeClr val="tx1"/>
                        </a:solidFill>
                        <a:effectLst/>
                        <a:latin typeface="Tahoma" pitchFamily="34" charset="0"/>
                      </a:endParaRPr>
                    </a:p>
                  </a:txBody>
                  <a:tcPr marT="45726" marB="45726"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a:ln>
                          <a:noFill/>
                        </a:ln>
                        <a:solidFill>
                          <a:schemeClr val="tx1"/>
                        </a:solidFill>
                        <a:effectLst/>
                        <a:latin typeface="Tahoma" pitchFamily="34" charset="0"/>
                      </a:endParaRPr>
                    </a:p>
                  </a:txBody>
                  <a:tcPr marT="45726" marB="45726"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cs typeface="Times New Roman" pitchFamily="18" charset="0"/>
                        </a:rPr>
                        <a:t>Um-buchung</a:t>
                      </a:r>
                      <a:r>
                        <a:rPr kumimoji="0" lang="de-DE" sz="2400" b="0" i="0" u="none" strike="noStrike" cap="none" normalizeH="0" baseline="0">
                          <a:ln>
                            <a:noFill/>
                          </a:ln>
                          <a:solidFill>
                            <a:schemeClr val="tx1"/>
                          </a:solidFill>
                          <a:effectLst/>
                          <a:latin typeface="Tahoma" pitchFamily="34" charset="0"/>
                        </a:rPr>
                        <a:t> </a:t>
                      </a:r>
                    </a:p>
                  </a:txBody>
                  <a:tcPr marT="45726" marB="45726"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cs typeface="Times New Roman" pitchFamily="18" charset="0"/>
                        </a:rPr>
                        <a:t>350, Verbindlich-</a:t>
                      </a:r>
                      <a:br>
                        <a:rPr kumimoji="0" lang="de-DE" sz="2400" b="0" i="0" u="none" strike="noStrike" cap="none" normalizeH="0" baseline="0">
                          <a:ln>
                            <a:noFill/>
                          </a:ln>
                          <a:solidFill>
                            <a:schemeClr val="tx1"/>
                          </a:solidFill>
                          <a:effectLst/>
                          <a:latin typeface="Tahoma" pitchFamily="34" charset="0"/>
                          <a:cs typeface="Times New Roman" pitchFamily="18" charset="0"/>
                        </a:rPr>
                      </a:br>
                      <a:r>
                        <a:rPr kumimoji="0" lang="de-DE" sz="2400" b="0" i="0" u="none" strike="noStrike" cap="none" normalizeH="0" baseline="0">
                          <a:ln>
                            <a:noFill/>
                          </a:ln>
                          <a:solidFill>
                            <a:schemeClr val="tx1"/>
                          </a:solidFill>
                          <a:effectLst/>
                          <a:latin typeface="Tahoma" pitchFamily="34" charset="0"/>
                          <a:cs typeface="Times New Roman" pitchFamily="18" charset="0"/>
                        </a:rPr>
                        <a:t>keiten nach dem KHG</a:t>
                      </a:r>
                      <a:r>
                        <a:rPr kumimoji="0" lang="de-DE" sz="2400" b="0" i="0" u="none" strike="noStrike" cap="none" normalizeH="0" baseline="0">
                          <a:ln>
                            <a:noFill/>
                          </a:ln>
                          <a:solidFill>
                            <a:schemeClr val="tx1"/>
                          </a:solidFill>
                          <a:effectLst/>
                          <a:latin typeface="Tahoma" pitchFamily="34" charset="0"/>
                        </a:rPr>
                        <a:t> </a:t>
                      </a:r>
                    </a:p>
                  </a:txBody>
                  <a:tcPr marT="45726" marB="45726"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rPr>
                        <a:t>100.000</a:t>
                      </a:r>
                    </a:p>
                  </a:txBody>
                  <a:tcPr marT="45726" marB="45726"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xmlns="" val="10002"/>
                  </a:ext>
                </a:extLst>
              </a:tr>
            </a:tbl>
          </a:graphicData>
        </a:graphic>
      </p:graphicFrame>
      <p:sp>
        <p:nvSpPr>
          <p:cNvPr id="652317" name="Line 29"/>
          <p:cNvSpPr>
            <a:spLocks noChangeShapeType="1"/>
          </p:cNvSpPr>
          <p:nvPr/>
        </p:nvSpPr>
        <p:spPr bwMode="auto">
          <a:xfrm>
            <a:off x="4114800" y="2133600"/>
            <a:ext cx="0" cy="4191000"/>
          </a:xfrm>
          <a:prstGeom prst="line">
            <a:avLst/>
          </a:prstGeom>
          <a:noFill/>
          <a:ln w="57150">
            <a:solidFill>
              <a:schemeClr val="tx1"/>
            </a:solidFill>
            <a:round/>
            <a:headEnd/>
            <a:tailEnd/>
          </a:ln>
          <a:effectLst/>
        </p:spPr>
        <p:txBody>
          <a:bodyPr/>
          <a:lstStyle/>
          <a:p>
            <a:pPr>
              <a:defRPr/>
            </a:pPr>
            <a:endParaRPr lang="de-DE"/>
          </a:p>
        </p:txBody>
      </p:sp>
      <p:sp>
        <p:nvSpPr>
          <p:cNvPr id="652318" name="Line 30"/>
          <p:cNvSpPr>
            <a:spLocks noChangeShapeType="1"/>
          </p:cNvSpPr>
          <p:nvPr/>
        </p:nvSpPr>
        <p:spPr bwMode="auto">
          <a:xfrm>
            <a:off x="76200" y="2133600"/>
            <a:ext cx="8839200" cy="0"/>
          </a:xfrm>
          <a:prstGeom prst="line">
            <a:avLst/>
          </a:prstGeom>
          <a:noFill/>
          <a:ln w="57150">
            <a:solidFill>
              <a:schemeClr val="tx1"/>
            </a:solidFill>
            <a:round/>
            <a:headEnd/>
            <a:tailEnd/>
          </a:ln>
          <a:effectLst/>
        </p:spPr>
        <p:txBody>
          <a:bodyPr/>
          <a:lstStyle/>
          <a:p>
            <a:pPr>
              <a:defRPr/>
            </a:pPr>
            <a:endParaRPr lang="de-DE"/>
          </a:p>
        </p:txBody>
      </p:sp>
      <p:sp>
        <p:nvSpPr>
          <p:cNvPr id="2" name="Foliennummernplatzhalter 1"/>
          <p:cNvSpPr>
            <a:spLocks noGrp="1"/>
          </p:cNvSpPr>
          <p:nvPr>
            <p:ph type="sldNum" sz="quarter" idx="12"/>
          </p:nvPr>
        </p:nvSpPr>
        <p:spPr/>
        <p:txBody>
          <a:bodyPr/>
          <a:lstStyle/>
          <a:p>
            <a:fld id="{372817A5-82A8-4669-B4D0-C2D67780DFD0}" type="slidenum">
              <a:rPr lang="de-DE" smtClean="0"/>
              <a:t>43</a:t>
            </a:fld>
            <a:endParaRPr lang="de-DE"/>
          </a:p>
        </p:txBody>
      </p:sp>
    </p:spTree>
    <p:extLst>
      <p:ext uri="{BB962C8B-B14F-4D97-AF65-F5344CB8AC3E}">
        <p14:creationId xmlns:p14="http://schemas.microsoft.com/office/powerpoint/2010/main" val="4074393477"/>
      </p:ext>
    </p:extLst>
  </p:cSld>
  <p:clrMapOvr>
    <a:masterClrMapping/>
  </p:clrMapOvr>
  <mc:AlternateContent xmlns:mc="http://schemas.openxmlformats.org/markup-compatibility/2006" xmlns:p14="http://schemas.microsoft.com/office/powerpoint/2010/main">
    <mc:Choice Requires="p14">
      <p:transition spd="slow" p14:dur="2000" advTm="48939"/>
    </mc:Choice>
    <mc:Fallback xmlns="">
      <p:transition spd="slow" advTm="48939"/>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53368" name="Group 56"/>
          <p:cNvGraphicFramePr>
            <a:graphicFrameLocks noGrp="1"/>
          </p:cNvGraphicFramePr>
          <p:nvPr>
            <p:extLst>
              <p:ext uri="{D42A27DB-BD31-4B8C-83A1-F6EECF244321}">
                <p14:modId xmlns:p14="http://schemas.microsoft.com/office/powerpoint/2010/main" val="1973111260"/>
              </p:ext>
            </p:extLst>
          </p:nvPr>
        </p:nvGraphicFramePr>
        <p:xfrm>
          <a:off x="250825" y="1420813"/>
          <a:ext cx="8664575" cy="2392557"/>
        </p:xfrm>
        <a:graphic>
          <a:graphicData uri="http://schemas.openxmlformats.org/drawingml/2006/table">
            <a:tbl>
              <a:tblPr/>
              <a:tblGrid>
                <a:gridCol w="1647825">
                  <a:extLst>
                    <a:ext uri="{9D8B030D-6E8A-4147-A177-3AD203B41FA5}">
                      <a16:colId xmlns:a16="http://schemas.microsoft.com/office/drawing/2014/main" xmlns="" val="20000"/>
                    </a:ext>
                  </a:extLst>
                </a:gridCol>
                <a:gridCol w="2041525">
                  <a:extLst>
                    <a:ext uri="{9D8B030D-6E8A-4147-A177-3AD203B41FA5}">
                      <a16:colId xmlns:a16="http://schemas.microsoft.com/office/drawing/2014/main" xmlns="" val="20001"/>
                    </a:ext>
                  </a:extLst>
                </a:gridCol>
                <a:gridCol w="1182688">
                  <a:extLst>
                    <a:ext uri="{9D8B030D-6E8A-4147-A177-3AD203B41FA5}">
                      <a16:colId xmlns:a16="http://schemas.microsoft.com/office/drawing/2014/main" xmlns="" val="20002"/>
                    </a:ext>
                  </a:extLst>
                </a:gridCol>
                <a:gridCol w="609600">
                  <a:extLst>
                    <a:ext uri="{9D8B030D-6E8A-4147-A177-3AD203B41FA5}">
                      <a16:colId xmlns:a16="http://schemas.microsoft.com/office/drawing/2014/main" xmlns="" val="20003"/>
                    </a:ext>
                  </a:extLst>
                </a:gridCol>
                <a:gridCol w="2133600">
                  <a:extLst>
                    <a:ext uri="{9D8B030D-6E8A-4147-A177-3AD203B41FA5}">
                      <a16:colId xmlns:a16="http://schemas.microsoft.com/office/drawing/2014/main" xmlns="" val="20004"/>
                    </a:ext>
                  </a:extLst>
                </a:gridCol>
                <a:gridCol w="1049337">
                  <a:extLst>
                    <a:ext uri="{9D8B030D-6E8A-4147-A177-3AD203B41FA5}">
                      <a16:colId xmlns:a16="http://schemas.microsoft.com/office/drawing/2014/main" xmlns="" val="20005"/>
                    </a:ext>
                  </a:extLst>
                </a:gridCol>
              </a:tblGrid>
              <a:tr h="838089">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rPr>
                        <a:t>Soll</a:t>
                      </a:r>
                    </a:p>
                  </a:txBody>
                  <a:tcPr marT="45714" marB="45714" horzOverflow="overflow">
                    <a:lnL cap="flat">
                      <a:noFill/>
                    </a:lnL>
                    <a:lnR>
                      <a:noFill/>
                    </a:lnR>
                    <a:lnT cap="flat">
                      <a:noFill/>
                    </a:lnT>
                    <a:lnB>
                      <a:noFill/>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cs typeface="Times New Roman" pitchFamily="18" charset="0"/>
                        </a:rPr>
                        <a:t>Abschreibungen auf Sachanlagen (Erfolgskonto 761) </a:t>
                      </a:r>
                    </a:p>
                  </a:txBody>
                  <a:tcPr marT="45714" marB="45714" horzOverflow="overflow">
                    <a:lnL>
                      <a:noFill/>
                    </a:lnL>
                    <a:lnR>
                      <a:noFill/>
                    </a:lnR>
                    <a:lnT cap="flat">
                      <a:noFill/>
                    </a:lnT>
                    <a:lnB>
                      <a:noFill/>
                    </a:lnB>
                    <a:lnTlToBr>
                      <a:noFill/>
                    </a:lnTlToBr>
                    <a:lnBlToTr>
                      <a:noFill/>
                    </a:lnBlToTr>
                    <a:noFill/>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rPr>
                        <a:t>Haben</a:t>
                      </a:r>
                    </a:p>
                  </a:txBody>
                  <a:tcPr marT="45714" marB="45714"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xmlns="" val="10000"/>
                  </a:ext>
                </a:extLst>
              </a:tr>
              <a:tr h="1554273">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rPr>
                        <a:t>Ab-</a:t>
                      </a:r>
                      <a:br>
                        <a:rPr kumimoji="0" lang="de-DE" sz="2400" b="0" i="0" u="none" strike="noStrike" cap="none" normalizeH="0" baseline="0">
                          <a:ln>
                            <a:noFill/>
                          </a:ln>
                          <a:solidFill>
                            <a:schemeClr val="tx1"/>
                          </a:solidFill>
                          <a:effectLst/>
                          <a:latin typeface="Tahoma" pitchFamily="34" charset="0"/>
                        </a:rPr>
                      </a:br>
                      <a:r>
                        <a:rPr kumimoji="0" lang="de-DE" sz="2400" b="0" i="0" u="none" strike="noStrike" cap="none" normalizeH="0" baseline="0">
                          <a:ln>
                            <a:noFill/>
                          </a:ln>
                          <a:solidFill>
                            <a:schemeClr val="tx1"/>
                          </a:solidFill>
                          <a:effectLst/>
                          <a:latin typeface="Tahoma" pitchFamily="34" charset="0"/>
                        </a:rPr>
                        <a:t>schreibung</a:t>
                      </a:r>
                    </a:p>
                  </a:txBody>
                  <a:tcPr marT="45714" marB="45714"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cs typeface="Times New Roman" pitchFamily="18" charset="0"/>
                        </a:rPr>
                        <a:t>07, Einrichtungen und Ausstattung </a:t>
                      </a:r>
                    </a:p>
                  </a:txBody>
                  <a:tcPr marT="45714" marB="45714" horzOverflow="overflow">
                    <a:lnL>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rPr>
                        <a:t>5.000</a:t>
                      </a:r>
                    </a:p>
                  </a:txBody>
                  <a:tcPr marT="45714" marB="45714"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dirty="0">
                        <a:ln>
                          <a:noFill/>
                        </a:ln>
                        <a:solidFill>
                          <a:schemeClr val="tx1"/>
                        </a:solidFill>
                        <a:effectLst/>
                        <a:latin typeface="Tahoma" pitchFamily="34" charset="0"/>
                      </a:endParaRPr>
                    </a:p>
                  </a:txBody>
                  <a:tcPr marT="45714" marB="45714"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dirty="0">
                        <a:ln>
                          <a:noFill/>
                        </a:ln>
                        <a:solidFill>
                          <a:schemeClr val="tx1"/>
                        </a:solidFill>
                        <a:effectLst/>
                        <a:latin typeface="Tahoma" pitchFamily="34" charset="0"/>
                      </a:endParaRPr>
                    </a:p>
                  </a:txBody>
                  <a:tcPr marT="45714" marB="45714" horzOverflow="overflow">
                    <a:lnL>
                      <a:noFill/>
                    </a:lnL>
                    <a:lnR>
                      <a:noFill/>
                    </a:lnR>
                    <a:lnT>
                      <a:noFill/>
                    </a:lnT>
                    <a:lnB cap="flat">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dirty="0">
                        <a:ln>
                          <a:noFill/>
                        </a:ln>
                        <a:solidFill>
                          <a:schemeClr val="tx1"/>
                        </a:solidFill>
                        <a:effectLst/>
                        <a:latin typeface="Tahoma" pitchFamily="34" charset="0"/>
                        <a:cs typeface="Times New Roman" pitchFamily="18" charset="0"/>
                      </a:endParaRPr>
                    </a:p>
                  </a:txBody>
                  <a:tcPr marT="45714" marB="45714"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xmlns="" val="10001"/>
                  </a:ext>
                </a:extLst>
              </a:tr>
            </a:tbl>
          </a:graphicData>
        </a:graphic>
      </p:graphicFrame>
      <p:sp>
        <p:nvSpPr>
          <p:cNvPr id="653341" name="Line 29"/>
          <p:cNvSpPr>
            <a:spLocks noChangeShapeType="1"/>
          </p:cNvSpPr>
          <p:nvPr/>
        </p:nvSpPr>
        <p:spPr bwMode="auto">
          <a:xfrm>
            <a:off x="5105400" y="2286000"/>
            <a:ext cx="0" cy="1524000"/>
          </a:xfrm>
          <a:prstGeom prst="line">
            <a:avLst/>
          </a:prstGeom>
          <a:noFill/>
          <a:ln w="57150">
            <a:solidFill>
              <a:schemeClr val="tx1"/>
            </a:solidFill>
            <a:round/>
            <a:headEnd/>
            <a:tailEnd/>
          </a:ln>
          <a:effectLst/>
        </p:spPr>
        <p:txBody>
          <a:bodyPr/>
          <a:lstStyle/>
          <a:p>
            <a:pPr>
              <a:defRPr/>
            </a:pPr>
            <a:endParaRPr lang="de-DE"/>
          </a:p>
        </p:txBody>
      </p:sp>
      <p:sp>
        <p:nvSpPr>
          <p:cNvPr id="653342" name="Line 30"/>
          <p:cNvSpPr>
            <a:spLocks noChangeShapeType="1"/>
          </p:cNvSpPr>
          <p:nvPr/>
        </p:nvSpPr>
        <p:spPr bwMode="auto">
          <a:xfrm>
            <a:off x="228600" y="2286000"/>
            <a:ext cx="8686800" cy="0"/>
          </a:xfrm>
          <a:prstGeom prst="line">
            <a:avLst/>
          </a:prstGeom>
          <a:noFill/>
          <a:ln w="57150">
            <a:solidFill>
              <a:schemeClr val="tx1"/>
            </a:solidFill>
            <a:round/>
            <a:headEnd/>
            <a:tailEnd/>
          </a:ln>
          <a:effectLst/>
        </p:spPr>
        <p:txBody>
          <a:bodyPr/>
          <a:lstStyle/>
          <a:p>
            <a:pPr>
              <a:defRPr/>
            </a:pPr>
            <a:endParaRPr lang="de-DE"/>
          </a:p>
        </p:txBody>
      </p:sp>
      <p:sp>
        <p:nvSpPr>
          <p:cNvPr id="2" name="Foliennummernplatzhalter 1"/>
          <p:cNvSpPr>
            <a:spLocks noGrp="1"/>
          </p:cNvSpPr>
          <p:nvPr>
            <p:ph type="sldNum" sz="quarter" idx="12"/>
          </p:nvPr>
        </p:nvSpPr>
        <p:spPr/>
        <p:txBody>
          <a:bodyPr/>
          <a:lstStyle/>
          <a:p>
            <a:fld id="{372817A5-82A8-4669-B4D0-C2D67780DFD0}" type="slidenum">
              <a:rPr lang="de-DE" smtClean="0"/>
              <a:t>44</a:t>
            </a:fld>
            <a:endParaRPr lang="de-DE"/>
          </a:p>
        </p:txBody>
      </p:sp>
    </p:spTree>
    <p:extLst>
      <p:ext uri="{BB962C8B-B14F-4D97-AF65-F5344CB8AC3E}">
        <p14:creationId xmlns:p14="http://schemas.microsoft.com/office/powerpoint/2010/main" val="957400627"/>
      </p:ext>
    </p:extLst>
  </p:cSld>
  <p:clrMapOvr>
    <a:masterClrMapping/>
  </p:clrMapOvr>
  <mc:AlternateContent xmlns:mc="http://schemas.openxmlformats.org/markup-compatibility/2006" xmlns:p14="http://schemas.microsoft.com/office/powerpoint/2010/main">
    <mc:Choice Requires="p14">
      <p:transition spd="slow" p14:dur="2000" advTm="13106"/>
    </mc:Choice>
    <mc:Fallback xmlns="">
      <p:transition spd="slow" advTm="13106"/>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54388" name="Group 52"/>
          <p:cNvGraphicFramePr>
            <a:graphicFrameLocks noGrp="1"/>
          </p:cNvGraphicFramePr>
          <p:nvPr>
            <p:extLst>
              <p:ext uri="{D42A27DB-BD31-4B8C-83A1-F6EECF244321}">
                <p14:modId xmlns:p14="http://schemas.microsoft.com/office/powerpoint/2010/main" val="707083218"/>
              </p:ext>
            </p:extLst>
          </p:nvPr>
        </p:nvGraphicFramePr>
        <p:xfrm>
          <a:off x="76200" y="1295400"/>
          <a:ext cx="8974138" cy="2759075"/>
        </p:xfrm>
        <a:graphic>
          <a:graphicData uri="http://schemas.openxmlformats.org/drawingml/2006/table">
            <a:tbl>
              <a:tblPr/>
              <a:tblGrid>
                <a:gridCol w="1371600">
                  <a:extLst>
                    <a:ext uri="{9D8B030D-6E8A-4147-A177-3AD203B41FA5}">
                      <a16:colId xmlns:a16="http://schemas.microsoft.com/office/drawing/2014/main" xmlns="" val="20000"/>
                    </a:ext>
                  </a:extLst>
                </a:gridCol>
                <a:gridCol w="990600">
                  <a:extLst>
                    <a:ext uri="{9D8B030D-6E8A-4147-A177-3AD203B41FA5}">
                      <a16:colId xmlns:a16="http://schemas.microsoft.com/office/drawing/2014/main" xmlns="" val="20001"/>
                    </a:ext>
                  </a:extLst>
                </a:gridCol>
                <a:gridCol w="1524000">
                  <a:extLst>
                    <a:ext uri="{9D8B030D-6E8A-4147-A177-3AD203B41FA5}">
                      <a16:colId xmlns:a16="http://schemas.microsoft.com/office/drawing/2014/main" xmlns="" val="20002"/>
                    </a:ext>
                  </a:extLst>
                </a:gridCol>
                <a:gridCol w="1647825">
                  <a:extLst>
                    <a:ext uri="{9D8B030D-6E8A-4147-A177-3AD203B41FA5}">
                      <a16:colId xmlns:a16="http://schemas.microsoft.com/office/drawing/2014/main" xmlns="" val="20003"/>
                    </a:ext>
                  </a:extLst>
                </a:gridCol>
                <a:gridCol w="2390775">
                  <a:extLst>
                    <a:ext uri="{9D8B030D-6E8A-4147-A177-3AD203B41FA5}">
                      <a16:colId xmlns:a16="http://schemas.microsoft.com/office/drawing/2014/main" xmlns="" val="20004"/>
                    </a:ext>
                  </a:extLst>
                </a:gridCol>
                <a:gridCol w="1049338">
                  <a:extLst>
                    <a:ext uri="{9D8B030D-6E8A-4147-A177-3AD203B41FA5}">
                      <a16:colId xmlns:a16="http://schemas.microsoft.com/office/drawing/2014/main" xmlns="" val="20005"/>
                    </a:ext>
                  </a:extLst>
                </a:gridCol>
              </a:tblGrid>
              <a:tr h="838393">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rPr>
                        <a:t>Soll</a:t>
                      </a:r>
                    </a:p>
                  </a:txBody>
                  <a:tcPr marT="45731" marB="45731" horzOverflow="overflow">
                    <a:lnL cap="flat">
                      <a:noFill/>
                    </a:lnL>
                    <a:lnR>
                      <a:noFill/>
                    </a:lnR>
                    <a:lnT cap="flat">
                      <a:noFill/>
                    </a:lnT>
                    <a:lnB>
                      <a:noFill/>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cs typeface="Times New Roman" pitchFamily="18" charset="0"/>
                        </a:rPr>
                        <a:t>Erträge aus Auflösung von Sonderposten aus Förderung nach dem KHG (Erfolgskonto 490) </a:t>
                      </a:r>
                    </a:p>
                  </a:txBody>
                  <a:tcPr marT="45731" marB="45731" horzOverflow="overflow">
                    <a:lnL>
                      <a:noFill/>
                    </a:lnL>
                    <a:lnR>
                      <a:noFill/>
                    </a:lnR>
                    <a:lnT cap="flat">
                      <a:noFill/>
                    </a:lnT>
                    <a:lnB>
                      <a:noFill/>
                    </a:lnB>
                    <a:lnTlToBr>
                      <a:noFill/>
                    </a:lnTlToBr>
                    <a:lnBlToTr>
                      <a:noFill/>
                    </a:lnBlToTr>
                    <a:noFill/>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rPr>
                        <a:t>Haben</a:t>
                      </a:r>
                    </a:p>
                  </a:txBody>
                  <a:tcPr marT="45731" marB="45731"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xmlns="" val="10000"/>
                  </a:ext>
                </a:extLst>
              </a:tr>
              <a:tr h="1920682">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a:ln>
                          <a:noFill/>
                        </a:ln>
                        <a:solidFill>
                          <a:schemeClr val="tx1"/>
                        </a:solidFill>
                        <a:effectLst/>
                        <a:latin typeface="Tahoma" pitchFamily="34" charset="0"/>
                      </a:endParaRPr>
                    </a:p>
                  </a:txBody>
                  <a:tcPr marT="45731" marB="45731"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a:ln>
                          <a:noFill/>
                        </a:ln>
                        <a:solidFill>
                          <a:schemeClr val="tx1"/>
                        </a:solidFill>
                        <a:effectLst/>
                        <a:latin typeface="Tahoma" pitchFamily="34" charset="0"/>
                      </a:endParaRPr>
                    </a:p>
                  </a:txBody>
                  <a:tcPr marT="45731" marB="45731" horzOverflow="overflow">
                    <a:lnL>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endParaRPr kumimoji="0" lang="de-DE" sz="2400" b="0" i="0" u="none" strike="noStrike" cap="none" normalizeH="0" baseline="0">
                        <a:ln>
                          <a:noFill/>
                        </a:ln>
                        <a:solidFill>
                          <a:schemeClr val="tx1"/>
                        </a:solidFill>
                        <a:effectLst/>
                        <a:latin typeface="Tahoma" pitchFamily="34" charset="0"/>
                      </a:endParaRPr>
                    </a:p>
                  </a:txBody>
                  <a:tcPr marT="45731" marB="45731"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a:ln>
                            <a:noFill/>
                          </a:ln>
                          <a:solidFill>
                            <a:schemeClr val="tx1"/>
                          </a:solidFill>
                          <a:effectLst/>
                          <a:latin typeface="Tahoma" pitchFamily="34" charset="0"/>
                        </a:rPr>
                        <a:t>Ab-</a:t>
                      </a:r>
                      <a:br>
                        <a:rPr kumimoji="0" lang="de-DE" sz="2400" b="0" i="0" u="none" strike="noStrike" cap="none" normalizeH="0" baseline="0">
                          <a:ln>
                            <a:noFill/>
                          </a:ln>
                          <a:solidFill>
                            <a:schemeClr val="tx1"/>
                          </a:solidFill>
                          <a:effectLst/>
                          <a:latin typeface="Tahoma" pitchFamily="34" charset="0"/>
                        </a:rPr>
                      </a:br>
                      <a:r>
                        <a:rPr kumimoji="0" lang="de-DE" sz="2400" b="0" i="0" u="none" strike="noStrike" cap="none" normalizeH="0" baseline="0">
                          <a:ln>
                            <a:noFill/>
                          </a:ln>
                          <a:solidFill>
                            <a:schemeClr val="tx1"/>
                          </a:solidFill>
                          <a:effectLst/>
                          <a:latin typeface="Tahoma" pitchFamily="34" charset="0"/>
                        </a:rPr>
                        <a:t>schreibung</a:t>
                      </a:r>
                    </a:p>
                  </a:txBody>
                  <a:tcPr marT="45731" marB="45731"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cs typeface="Times New Roman" pitchFamily="18" charset="0"/>
                        </a:rPr>
                        <a:t>22, Sonderposten aus Fördermitteln nach dem KHG </a:t>
                      </a:r>
                    </a:p>
                  </a:txBody>
                  <a:tcPr marT="45731" marB="45731" horzOverflow="overflow">
                    <a:lnL>
                      <a:noFill/>
                    </a:lnL>
                    <a:lnR>
                      <a:noFill/>
                    </a:lnR>
                    <a:lnT>
                      <a:noFill/>
                    </a:lnT>
                    <a:lnB cap="flat">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r>
                        <a:rPr kumimoji="0" lang="de-DE" sz="2400" b="0" i="0" u="none" strike="noStrike" cap="none" normalizeH="0" baseline="0" dirty="0">
                          <a:ln>
                            <a:noFill/>
                          </a:ln>
                          <a:solidFill>
                            <a:schemeClr val="tx1"/>
                          </a:solidFill>
                          <a:effectLst/>
                          <a:latin typeface="Tahoma" pitchFamily="34" charset="0"/>
                        </a:rPr>
                        <a:t>5.000</a:t>
                      </a:r>
                    </a:p>
                  </a:txBody>
                  <a:tcPr marT="45731" marB="45731"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xmlns="" val="10001"/>
                  </a:ext>
                </a:extLst>
              </a:tr>
            </a:tbl>
          </a:graphicData>
        </a:graphic>
      </p:graphicFrame>
      <p:sp>
        <p:nvSpPr>
          <p:cNvPr id="654366" name="Line 30"/>
          <p:cNvSpPr>
            <a:spLocks noChangeShapeType="1"/>
          </p:cNvSpPr>
          <p:nvPr/>
        </p:nvSpPr>
        <p:spPr bwMode="auto">
          <a:xfrm>
            <a:off x="3962400" y="2133600"/>
            <a:ext cx="0" cy="1905000"/>
          </a:xfrm>
          <a:prstGeom prst="line">
            <a:avLst/>
          </a:prstGeom>
          <a:noFill/>
          <a:ln w="57150">
            <a:solidFill>
              <a:schemeClr val="tx1"/>
            </a:solidFill>
            <a:round/>
            <a:headEnd/>
            <a:tailEnd/>
          </a:ln>
          <a:effectLst/>
        </p:spPr>
        <p:txBody>
          <a:bodyPr/>
          <a:lstStyle/>
          <a:p>
            <a:pPr>
              <a:defRPr/>
            </a:pPr>
            <a:endParaRPr lang="de-DE"/>
          </a:p>
        </p:txBody>
      </p:sp>
      <p:sp>
        <p:nvSpPr>
          <p:cNvPr id="654367" name="Line 31"/>
          <p:cNvSpPr>
            <a:spLocks noChangeShapeType="1"/>
          </p:cNvSpPr>
          <p:nvPr/>
        </p:nvSpPr>
        <p:spPr bwMode="auto">
          <a:xfrm>
            <a:off x="76200" y="2133600"/>
            <a:ext cx="8915400" cy="0"/>
          </a:xfrm>
          <a:prstGeom prst="line">
            <a:avLst/>
          </a:prstGeom>
          <a:noFill/>
          <a:ln w="57150">
            <a:solidFill>
              <a:schemeClr val="tx1"/>
            </a:solidFill>
            <a:round/>
            <a:headEnd/>
            <a:tailEnd/>
          </a:ln>
          <a:effectLst/>
        </p:spPr>
        <p:txBody>
          <a:bodyPr/>
          <a:lstStyle/>
          <a:p>
            <a:pPr>
              <a:defRPr/>
            </a:pPr>
            <a:endParaRPr lang="de-DE"/>
          </a:p>
        </p:txBody>
      </p:sp>
      <p:sp>
        <p:nvSpPr>
          <p:cNvPr id="2" name="Foliennummernplatzhalter 1"/>
          <p:cNvSpPr>
            <a:spLocks noGrp="1"/>
          </p:cNvSpPr>
          <p:nvPr>
            <p:ph type="sldNum" sz="quarter" idx="12"/>
          </p:nvPr>
        </p:nvSpPr>
        <p:spPr/>
        <p:txBody>
          <a:bodyPr/>
          <a:lstStyle/>
          <a:p>
            <a:fld id="{372817A5-82A8-4669-B4D0-C2D67780DFD0}" type="slidenum">
              <a:rPr lang="de-DE" smtClean="0"/>
              <a:t>45</a:t>
            </a:fld>
            <a:endParaRPr lang="de-DE"/>
          </a:p>
        </p:txBody>
      </p:sp>
    </p:spTree>
    <p:extLst>
      <p:ext uri="{BB962C8B-B14F-4D97-AF65-F5344CB8AC3E}">
        <p14:creationId xmlns:p14="http://schemas.microsoft.com/office/powerpoint/2010/main" val="3155202472"/>
      </p:ext>
    </p:extLst>
  </p:cSld>
  <p:clrMapOvr>
    <a:masterClrMapping/>
  </p:clrMapOvr>
  <mc:AlternateContent xmlns:mc="http://schemas.openxmlformats.org/markup-compatibility/2006" xmlns:p14="http://schemas.microsoft.com/office/powerpoint/2010/main">
    <mc:Choice Requires="p14">
      <p:transition spd="slow" p14:dur="2000" advTm="26322"/>
    </mc:Choice>
    <mc:Fallback xmlns="">
      <p:transition spd="slow" advTm="26322"/>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55454" name="Group 94"/>
          <p:cNvGraphicFramePr>
            <a:graphicFrameLocks noGrp="1"/>
          </p:cNvGraphicFramePr>
          <p:nvPr>
            <p:extLst>
              <p:ext uri="{D42A27DB-BD31-4B8C-83A1-F6EECF244321}">
                <p14:modId xmlns:p14="http://schemas.microsoft.com/office/powerpoint/2010/main" val="83440156"/>
              </p:ext>
            </p:extLst>
          </p:nvPr>
        </p:nvGraphicFramePr>
        <p:xfrm>
          <a:off x="193675" y="914400"/>
          <a:ext cx="8837613" cy="5486400"/>
        </p:xfrm>
        <a:graphic>
          <a:graphicData uri="http://schemas.openxmlformats.org/drawingml/2006/table">
            <a:tbl>
              <a:tblPr/>
              <a:tblGrid>
                <a:gridCol w="1165225">
                  <a:extLst>
                    <a:ext uri="{9D8B030D-6E8A-4147-A177-3AD203B41FA5}">
                      <a16:colId xmlns:a16="http://schemas.microsoft.com/office/drawing/2014/main" xmlns="" val="20000"/>
                    </a:ext>
                  </a:extLst>
                </a:gridCol>
                <a:gridCol w="2259013">
                  <a:extLst>
                    <a:ext uri="{9D8B030D-6E8A-4147-A177-3AD203B41FA5}">
                      <a16:colId xmlns:a16="http://schemas.microsoft.com/office/drawing/2014/main" xmlns="" val="20001"/>
                    </a:ext>
                  </a:extLst>
                </a:gridCol>
                <a:gridCol w="1182687">
                  <a:extLst>
                    <a:ext uri="{9D8B030D-6E8A-4147-A177-3AD203B41FA5}">
                      <a16:colId xmlns:a16="http://schemas.microsoft.com/office/drawing/2014/main" xmlns="" val="20002"/>
                    </a:ext>
                  </a:extLst>
                </a:gridCol>
                <a:gridCol w="1165225">
                  <a:extLst>
                    <a:ext uri="{9D8B030D-6E8A-4147-A177-3AD203B41FA5}">
                      <a16:colId xmlns:a16="http://schemas.microsoft.com/office/drawing/2014/main" xmlns="" val="20003"/>
                    </a:ext>
                  </a:extLst>
                </a:gridCol>
                <a:gridCol w="1882775">
                  <a:extLst>
                    <a:ext uri="{9D8B030D-6E8A-4147-A177-3AD203B41FA5}">
                      <a16:colId xmlns:a16="http://schemas.microsoft.com/office/drawing/2014/main" xmlns="" val="20004"/>
                    </a:ext>
                  </a:extLst>
                </a:gridCol>
                <a:gridCol w="1182688">
                  <a:extLst>
                    <a:ext uri="{9D8B030D-6E8A-4147-A177-3AD203B41FA5}">
                      <a16:colId xmlns:a16="http://schemas.microsoft.com/office/drawing/2014/main" xmlns="" val="20005"/>
                    </a:ext>
                  </a:extLst>
                </a:gridCol>
              </a:tblGrid>
              <a:tr h="609600">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200" b="0" i="0" u="none" strike="noStrike" cap="none" normalizeH="0" baseline="0" dirty="0">
                          <a:ln>
                            <a:noFill/>
                          </a:ln>
                          <a:solidFill>
                            <a:schemeClr val="tx1"/>
                          </a:solidFill>
                          <a:effectLst/>
                          <a:latin typeface="Tahoma" pitchFamily="34" charset="0"/>
                        </a:rPr>
                        <a:t>Soll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200" b="0" i="0" u="none" strike="noStrike" cap="none" normalizeH="0" baseline="0">
                          <a:ln>
                            <a:noFill/>
                          </a:ln>
                          <a:solidFill>
                            <a:schemeClr val="tx1"/>
                          </a:solidFill>
                          <a:effectLst/>
                          <a:latin typeface="Tahoma" pitchFamily="34" charset="0"/>
                          <a:cs typeface="Times New Roman" pitchFamily="18" charset="0"/>
                        </a:rPr>
                        <a:t>(Aufwendungen)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endParaRPr kumimoji="0" lang="de-DE" sz="2200" b="1"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de-DE"/>
                    </a:p>
                  </a:txBody>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200" b="0" i="0" u="none" strike="noStrike" cap="none" normalizeH="0" baseline="0">
                          <a:ln>
                            <a:noFill/>
                          </a:ln>
                          <a:solidFill>
                            <a:schemeClr val="tx1"/>
                          </a:solidFill>
                          <a:effectLst/>
                          <a:latin typeface="Tahoma" pitchFamily="34" charset="0"/>
                        </a:rPr>
                        <a:t>(Erträge)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r>
                        <a:rPr kumimoji="0" lang="de-DE" sz="2200" b="0" i="0" u="none" strike="noStrike" cap="none" normalizeH="0" baseline="0">
                          <a:ln>
                            <a:noFill/>
                          </a:ln>
                          <a:solidFill>
                            <a:schemeClr val="tx1"/>
                          </a:solidFill>
                          <a:effectLst/>
                          <a:latin typeface="Tahoma" pitchFamily="34" charset="0"/>
                          <a:cs typeface="Times New Roman" pitchFamily="18" charset="0"/>
                        </a:rPr>
                        <a:t>Haben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914400">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200" b="0" i="0" u="none" strike="noStrike" cap="none" normalizeH="0" baseline="0" dirty="0">
                          <a:ln>
                            <a:noFill/>
                          </a:ln>
                          <a:solidFill>
                            <a:schemeClr val="tx1"/>
                          </a:solidFill>
                          <a:effectLst/>
                          <a:latin typeface="Tahoma" pitchFamily="34" charset="0"/>
                        </a:rPr>
                        <a:t>Ab-</a:t>
                      </a:r>
                      <a:br>
                        <a:rPr kumimoji="0" lang="de-DE" sz="2200" b="0" i="0" u="none" strike="noStrike" cap="none" normalizeH="0" baseline="0" dirty="0">
                          <a:ln>
                            <a:noFill/>
                          </a:ln>
                          <a:solidFill>
                            <a:schemeClr val="tx1"/>
                          </a:solidFill>
                          <a:effectLst/>
                          <a:latin typeface="Tahoma" pitchFamily="34" charset="0"/>
                        </a:rPr>
                      </a:br>
                      <a:r>
                        <a:rPr kumimoji="0" lang="de-DE" sz="2200" b="0" i="0" u="none" strike="noStrike" cap="none" normalizeH="0" baseline="0" dirty="0">
                          <a:ln>
                            <a:noFill/>
                          </a:ln>
                          <a:solidFill>
                            <a:schemeClr val="tx1"/>
                          </a:solidFill>
                          <a:effectLst/>
                          <a:latin typeface="Tahoma" pitchFamily="34" charset="0"/>
                        </a:rPr>
                        <a:t>schluss-</a:t>
                      </a:r>
                      <a:br>
                        <a:rPr kumimoji="0" lang="de-DE" sz="2200" b="0" i="0" u="none" strike="noStrike" cap="none" normalizeH="0" baseline="0" dirty="0">
                          <a:ln>
                            <a:noFill/>
                          </a:ln>
                          <a:solidFill>
                            <a:schemeClr val="tx1"/>
                          </a:solidFill>
                          <a:effectLst/>
                          <a:latin typeface="Tahoma" pitchFamily="34" charset="0"/>
                        </a:rPr>
                      </a:br>
                      <a:r>
                        <a:rPr kumimoji="0" lang="de-DE" sz="2200" b="0" i="0" u="none" strike="noStrike" cap="none" normalizeH="0" baseline="0" dirty="0" err="1">
                          <a:ln>
                            <a:noFill/>
                          </a:ln>
                          <a:solidFill>
                            <a:schemeClr val="tx1"/>
                          </a:solidFill>
                          <a:effectLst/>
                          <a:latin typeface="Tahoma" pitchFamily="34" charset="0"/>
                        </a:rPr>
                        <a:t>bu</a:t>
                      </a:r>
                      <a:r>
                        <a:rPr kumimoji="0" lang="de-DE" sz="2200" b="0" i="0" u="none" strike="noStrike" cap="none" normalizeH="0" baseline="0" dirty="0">
                          <a:ln>
                            <a:noFill/>
                          </a:ln>
                          <a:solidFill>
                            <a:schemeClr val="tx1"/>
                          </a:solidFill>
                          <a:effectLst/>
                          <a:latin typeface="Tahoma" pitchFamily="34" charset="0"/>
                        </a:rPr>
                        <a:t>-</a:t>
                      </a:r>
                      <a:br>
                        <a:rPr kumimoji="0" lang="de-DE" sz="2200" b="0" i="0" u="none" strike="noStrike" cap="none" normalizeH="0" baseline="0" dirty="0">
                          <a:ln>
                            <a:noFill/>
                          </a:ln>
                          <a:solidFill>
                            <a:schemeClr val="tx1"/>
                          </a:solidFill>
                          <a:effectLst/>
                          <a:latin typeface="Tahoma" pitchFamily="34" charset="0"/>
                        </a:rPr>
                      </a:br>
                      <a:r>
                        <a:rPr kumimoji="0" lang="de-DE" sz="2200" b="0" i="0" u="none" strike="noStrike" cap="none" normalizeH="0" baseline="0" dirty="0" err="1">
                          <a:ln>
                            <a:noFill/>
                          </a:ln>
                          <a:solidFill>
                            <a:schemeClr val="tx1"/>
                          </a:solidFill>
                          <a:effectLst/>
                          <a:latin typeface="Tahoma" pitchFamily="34" charset="0"/>
                        </a:rPr>
                        <a:t>chung</a:t>
                      </a:r>
                      <a:endParaRPr kumimoji="0" lang="de-DE" sz="2200" b="0" i="0" u="none" strike="noStrike" cap="none" normalizeH="0" baseline="0" dirty="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200" b="0" i="0" u="none" strike="noStrike" cap="none" normalizeH="0" baseline="0" dirty="0">
                          <a:ln>
                            <a:noFill/>
                          </a:ln>
                          <a:solidFill>
                            <a:schemeClr val="tx1"/>
                          </a:solidFill>
                          <a:effectLst/>
                          <a:latin typeface="Tahoma" pitchFamily="34" charset="0"/>
                          <a:cs typeface="Times New Roman" pitchFamily="18" charset="0"/>
                        </a:rPr>
                        <a:t>Zuführung zu Fördermitteln nach KHG zu Sonderposten (Erfolgskonto 752)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de-DE" sz="2200" b="0" i="0" u="none" strike="noStrike" cap="none" normalizeH="0" baseline="0" dirty="0">
                          <a:ln>
                            <a:noFill/>
                          </a:ln>
                          <a:solidFill>
                            <a:schemeClr val="tx1"/>
                          </a:solidFill>
                          <a:effectLst/>
                          <a:latin typeface="Tahoma" pitchFamily="34" charset="0"/>
                        </a:rPr>
                        <a:t>100.000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200" b="0" i="0" u="none" strike="noStrike" cap="none" normalizeH="0" baseline="0" dirty="0">
                          <a:ln>
                            <a:noFill/>
                          </a:ln>
                          <a:solidFill>
                            <a:schemeClr val="tx1"/>
                          </a:solidFill>
                          <a:effectLst/>
                          <a:latin typeface="Tahoma" pitchFamily="34" charset="0"/>
                        </a:rPr>
                        <a:t>Ab-</a:t>
                      </a:r>
                      <a:br>
                        <a:rPr kumimoji="0" lang="de-DE" sz="2200" b="0" i="0" u="none" strike="noStrike" cap="none" normalizeH="0" baseline="0" dirty="0">
                          <a:ln>
                            <a:noFill/>
                          </a:ln>
                          <a:solidFill>
                            <a:schemeClr val="tx1"/>
                          </a:solidFill>
                          <a:effectLst/>
                          <a:latin typeface="Tahoma" pitchFamily="34" charset="0"/>
                        </a:rPr>
                      </a:br>
                      <a:r>
                        <a:rPr kumimoji="0" lang="de-DE" sz="2200" b="0" i="0" u="none" strike="noStrike" cap="none" normalizeH="0" baseline="0" dirty="0">
                          <a:ln>
                            <a:noFill/>
                          </a:ln>
                          <a:solidFill>
                            <a:schemeClr val="tx1"/>
                          </a:solidFill>
                          <a:effectLst/>
                          <a:latin typeface="Tahoma" pitchFamily="34" charset="0"/>
                        </a:rPr>
                        <a:t>schluss-</a:t>
                      </a:r>
                      <a:br>
                        <a:rPr kumimoji="0" lang="de-DE" sz="2200" b="0" i="0" u="none" strike="noStrike" cap="none" normalizeH="0" baseline="0" dirty="0">
                          <a:ln>
                            <a:noFill/>
                          </a:ln>
                          <a:solidFill>
                            <a:schemeClr val="tx1"/>
                          </a:solidFill>
                          <a:effectLst/>
                          <a:latin typeface="Tahoma" pitchFamily="34" charset="0"/>
                        </a:rPr>
                      </a:br>
                      <a:r>
                        <a:rPr kumimoji="0" lang="de-DE" sz="2200" b="0" i="0" u="none" strike="noStrike" cap="none" normalizeH="0" baseline="0" dirty="0" err="1">
                          <a:ln>
                            <a:noFill/>
                          </a:ln>
                          <a:solidFill>
                            <a:schemeClr val="tx1"/>
                          </a:solidFill>
                          <a:effectLst/>
                          <a:latin typeface="Tahoma" pitchFamily="34" charset="0"/>
                        </a:rPr>
                        <a:t>bu</a:t>
                      </a:r>
                      <a:r>
                        <a:rPr kumimoji="0" lang="de-DE" sz="2200" b="0" i="0" u="none" strike="noStrike" cap="none" normalizeH="0" baseline="0" dirty="0">
                          <a:ln>
                            <a:noFill/>
                          </a:ln>
                          <a:solidFill>
                            <a:schemeClr val="tx1"/>
                          </a:solidFill>
                          <a:effectLst/>
                          <a:latin typeface="Tahoma" pitchFamily="34" charset="0"/>
                        </a:rPr>
                        <a:t>-</a:t>
                      </a:r>
                      <a:br>
                        <a:rPr kumimoji="0" lang="de-DE" sz="2200" b="0" i="0" u="none" strike="noStrike" cap="none" normalizeH="0" baseline="0" dirty="0">
                          <a:ln>
                            <a:noFill/>
                          </a:ln>
                          <a:solidFill>
                            <a:schemeClr val="tx1"/>
                          </a:solidFill>
                          <a:effectLst/>
                          <a:latin typeface="Tahoma" pitchFamily="34" charset="0"/>
                        </a:rPr>
                      </a:br>
                      <a:r>
                        <a:rPr kumimoji="0" lang="de-DE" sz="2200" b="0" i="0" u="none" strike="noStrike" cap="none" normalizeH="0" baseline="0" dirty="0" err="1">
                          <a:ln>
                            <a:noFill/>
                          </a:ln>
                          <a:solidFill>
                            <a:schemeClr val="tx1"/>
                          </a:solidFill>
                          <a:effectLst/>
                          <a:latin typeface="Tahoma" pitchFamily="34" charset="0"/>
                        </a:rPr>
                        <a:t>chung</a:t>
                      </a:r>
                      <a:endParaRPr kumimoji="0" lang="de-DE" sz="2200" b="0" i="0" u="none" strike="noStrike" cap="none" normalizeH="0" baseline="0" dirty="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200" b="0" i="0" u="none" strike="noStrike" cap="none" normalizeH="0" baseline="0" dirty="0">
                          <a:ln>
                            <a:noFill/>
                          </a:ln>
                          <a:solidFill>
                            <a:schemeClr val="tx1"/>
                          </a:solidFill>
                          <a:effectLst/>
                          <a:latin typeface="Tahoma" pitchFamily="34" charset="0"/>
                          <a:cs typeface="Times New Roman" pitchFamily="18" charset="0"/>
                        </a:rPr>
                        <a:t>Fördermittel, die zu passiveren sind (Erfolgskonto 460)</a:t>
                      </a:r>
                      <a:r>
                        <a:rPr kumimoji="0" lang="de-DE" sz="2200" b="0" i="0" u="none" strike="noStrike" cap="none" normalizeH="0" baseline="0" dirty="0">
                          <a:ln>
                            <a:noFill/>
                          </a:ln>
                          <a:solidFill>
                            <a:schemeClr val="tx1"/>
                          </a:solidFill>
                          <a:effectLst/>
                          <a:latin typeface="Tahoma"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r>
                        <a:rPr kumimoji="0" lang="de-DE" sz="2200" b="0" i="0" u="none" strike="noStrike" cap="none" normalizeH="0" baseline="0">
                          <a:ln>
                            <a:noFill/>
                          </a:ln>
                          <a:solidFill>
                            <a:schemeClr val="tx1"/>
                          </a:solidFill>
                          <a:effectLst/>
                          <a:latin typeface="Tahoma" pitchFamily="34" charset="0"/>
                        </a:rPr>
                        <a:t>100.000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838200">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200" b="0" i="0" u="none" strike="noStrike" cap="none" normalizeH="0" baseline="0">
                          <a:ln>
                            <a:noFill/>
                          </a:ln>
                          <a:solidFill>
                            <a:schemeClr val="tx1"/>
                          </a:solidFill>
                          <a:effectLst/>
                          <a:latin typeface="Tahoma" pitchFamily="34" charset="0"/>
                        </a:rPr>
                        <a:t>Ab-</a:t>
                      </a:r>
                      <a:br>
                        <a:rPr kumimoji="0" lang="de-DE" sz="2200" b="0" i="0" u="none" strike="noStrike" cap="none" normalizeH="0" baseline="0">
                          <a:ln>
                            <a:noFill/>
                          </a:ln>
                          <a:solidFill>
                            <a:schemeClr val="tx1"/>
                          </a:solidFill>
                          <a:effectLst/>
                          <a:latin typeface="Tahoma" pitchFamily="34" charset="0"/>
                        </a:rPr>
                      </a:br>
                      <a:r>
                        <a:rPr kumimoji="0" lang="de-DE" sz="2200" b="0" i="0" u="none" strike="noStrike" cap="none" normalizeH="0" baseline="0">
                          <a:ln>
                            <a:noFill/>
                          </a:ln>
                          <a:solidFill>
                            <a:schemeClr val="tx1"/>
                          </a:solidFill>
                          <a:effectLst/>
                          <a:latin typeface="Tahoma" pitchFamily="34" charset="0"/>
                        </a:rPr>
                        <a:t>schluss-</a:t>
                      </a:r>
                      <a:br>
                        <a:rPr kumimoji="0" lang="de-DE" sz="2200" b="0" i="0" u="none" strike="noStrike" cap="none" normalizeH="0" baseline="0">
                          <a:ln>
                            <a:noFill/>
                          </a:ln>
                          <a:solidFill>
                            <a:schemeClr val="tx1"/>
                          </a:solidFill>
                          <a:effectLst/>
                          <a:latin typeface="Tahoma" pitchFamily="34" charset="0"/>
                        </a:rPr>
                      </a:br>
                      <a:r>
                        <a:rPr kumimoji="0" lang="de-DE" sz="2200" b="0" i="0" u="none" strike="noStrike" cap="none" normalizeH="0" baseline="0">
                          <a:ln>
                            <a:noFill/>
                          </a:ln>
                          <a:solidFill>
                            <a:schemeClr val="tx1"/>
                          </a:solidFill>
                          <a:effectLst/>
                          <a:latin typeface="Tahoma" pitchFamily="34" charset="0"/>
                        </a:rPr>
                        <a:t>bu-</a:t>
                      </a:r>
                      <a:br>
                        <a:rPr kumimoji="0" lang="de-DE" sz="2200" b="0" i="0" u="none" strike="noStrike" cap="none" normalizeH="0" baseline="0">
                          <a:ln>
                            <a:noFill/>
                          </a:ln>
                          <a:solidFill>
                            <a:schemeClr val="tx1"/>
                          </a:solidFill>
                          <a:effectLst/>
                          <a:latin typeface="Tahoma" pitchFamily="34" charset="0"/>
                        </a:rPr>
                      </a:br>
                      <a:r>
                        <a:rPr kumimoji="0" lang="de-DE" sz="2200" b="0" i="0" u="none" strike="noStrike" cap="none" normalizeH="0" baseline="0">
                          <a:ln>
                            <a:noFill/>
                          </a:ln>
                          <a:solidFill>
                            <a:schemeClr val="tx1"/>
                          </a:solidFill>
                          <a:effectLst/>
                          <a:latin typeface="Tahoma" pitchFamily="34" charset="0"/>
                        </a:rPr>
                        <a:t>chung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200" b="0" i="0" u="none" strike="noStrike" cap="none" normalizeH="0" baseline="0">
                          <a:ln>
                            <a:noFill/>
                          </a:ln>
                          <a:solidFill>
                            <a:schemeClr val="tx1"/>
                          </a:solidFill>
                          <a:effectLst/>
                          <a:latin typeface="Tahoma" pitchFamily="34" charset="0"/>
                          <a:cs typeface="Times New Roman" pitchFamily="18" charset="0"/>
                        </a:rPr>
                        <a:t>Abschreibungen auf Sachanlagen (Erfolgskonto 761)</a:t>
                      </a:r>
                      <a:r>
                        <a:rPr kumimoji="0" lang="de-DE" sz="2200" b="0" i="0" u="none" strike="noStrike" cap="none" normalizeH="0" baseline="0">
                          <a:ln>
                            <a:noFill/>
                          </a:ln>
                          <a:solidFill>
                            <a:schemeClr val="tx1"/>
                          </a:solidFill>
                          <a:effectLst/>
                          <a:latin typeface="Tahoma"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200" b="0" i="0" u="none" strike="noStrike" cap="none" normalizeH="0" baseline="0">
                          <a:ln>
                            <a:noFill/>
                          </a:ln>
                          <a:solidFill>
                            <a:schemeClr val="tx1"/>
                          </a:solidFill>
                          <a:effectLst/>
                          <a:latin typeface="Tahoma" pitchFamily="34" charset="0"/>
                        </a:rPr>
                        <a:t>5.000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200" b="0" i="0" u="none" strike="noStrike" cap="none" normalizeH="0" baseline="0">
                          <a:ln>
                            <a:noFill/>
                          </a:ln>
                          <a:solidFill>
                            <a:schemeClr val="tx1"/>
                          </a:solidFill>
                          <a:effectLst/>
                          <a:latin typeface="Tahoma" pitchFamily="34" charset="0"/>
                        </a:rPr>
                        <a:t>Ab-</a:t>
                      </a:r>
                      <a:br>
                        <a:rPr kumimoji="0" lang="de-DE" sz="2200" b="0" i="0" u="none" strike="noStrike" cap="none" normalizeH="0" baseline="0">
                          <a:ln>
                            <a:noFill/>
                          </a:ln>
                          <a:solidFill>
                            <a:schemeClr val="tx1"/>
                          </a:solidFill>
                          <a:effectLst/>
                          <a:latin typeface="Tahoma" pitchFamily="34" charset="0"/>
                        </a:rPr>
                      </a:br>
                      <a:r>
                        <a:rPr kumimoji="0" lang="de-DE" sz="2200" b="0" i="0" u="none" strike="noStrike" cap="none" normalizeH="0" baseline="0">
                          <a:ln>
                            <a:noFill/>
                          </a:ln>
                          <a:solidFill>
                            <a:schemeClr val="tx1"/>
                          </a:solidFill>
                          <a:effectLst/>
                          <a:latin typeface="Tahoma" pitchFamily="34" charset="0"/>
                        </a:rPr>
                        <a:t>schluss-</a:t>
                      </a:r>
                      <a:br>
                        <a:rPr kumimoji="0" lang="de-DE" sz="2200" b="0" i="0" u="none" strike="noStrike" cap="none" normalizeH="0" baseline="0">
                          <a:ln>
                            <a:noFill/>
                          </a:ln>
                          <a:solidFill>
                            <a:schemeClr val="tx1"/>
                          </a:solidFill>
                          <a:effectLst/>
                          <a:latin typeface="Tahoma" pitchFamily="34" charset="0"/>
                        </a:rPr>
                      </a:br>
                      <a:r>
                        <a:rPr kumimoji="0" lang="de-DE" sz="2200" b="0" i="0" u="none" strike="noStrike" cap="none" normalizeH="0" baseline="0">
                          <a:ln>
                            <a:noFill/>
                          </a:ln>
                          <a:solidFill>
                            <a:schemeClr val="tx1"/>
                          </a:solidFill>
                          <a:effectLst/>
                          <a:latin typeface="Tahoma" pitchFamily="34" charset="0"/>
                        </a:rPr>
                        <a:t>bu-</a:t>
                      </a:r>
                      <a:br>
                        <a:rPr kumimoji="0" lang="de-DE" sz="2200" b="0" i="0" u="none" strike="noStrike" cap="none" normalizeH="0" baseline="0">
                          <a:ln>
                            <a:noFill/>
                          </a:ln>
                          <a:solidFill>
                            <a:schemeClr val="tx1"/>
                          </a:solidFill>
                          <a:effectLst/>
                          <a:latin typeface="Tahoma" pitchFamily="34" charset="0"/>
                        </a:rPr>
                      </a:br>
                      <a:r>
                        <a:rPr kumimoji="0" lang="de-DE" sz="2200" b="0" i="0" u="none" strike="noStrike" cap="none" normalizeH="0" baseline="0">
                          <a:ln>
                            <a:noFill/>
                          </a:ln>
                          <a:solidFill>
                            <a:schemeClr val="tx1"/>
                          </a:solidFill>
                          <a:effectLst/>
                          <a:latin typeface="Tahoma" pitchFamily="34" charset="0"/>
                        </a:rPr>
                        <a:t>chung</a:t>
                      </a:r>
                    </a:p>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2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200" b="0" i="0" u="none" strike="noStrike" cap="none" normalizeH="0" baseline="0" dirty="0">
                          <a:ln>
                            <a:noFill/>
                          </a:ln>
                          <a:solidFill>
                            <a:schemeClr val="tx1"/>
                          </a:solidFill>
                          <a:effectLst/>
                          <a:latin typeface="Tahoma" pitchFamily="34" charset="0"/>
                          <a:cs typeface="Times New Roman" pitchFamily="18" charset="0"/>
                        </a:rPr>
                        <a:t>Erträge aus der Auf-lösung von Sonderposten aus </a:t>
                      </a:r>
                      <a:r>
                        <a:rPr kumimoji="0" lang="de-DE" sz="2200" b="0" i="0" u="none" strike="noStrike" cap="none" normalizeH="0" baseline="0" dirty="0" err="1">
                          <a:ln>
                            <a:noFill/>
                          </a:ln>
                          <a:solidFill>
                            <a:schemeClr val="tx1"/>
                          </a:solidFill>
                          <a:effectLst/>
                          <a:latin typeface="Tahoma" pitchFamily="34" charset="0"/>
                          <a:cs typeface="Times New Roman" pitchFamily="18" charset="0"/>
                        </a:rPr>
                        <a:t>Förderm</a:t>
                      </a:r>
                      <a:r>
                        <a:rPr kumimoji="0" lang="de-DE" sz="2200" b="0" i="0" u="none" strike="noStrike" cap="none" normalizeH="0" baseline="0" dirty="0">
                          <a:ln>
                            <a:noFill/>
                          </a:ln>
                          <a:solidFill>
                            <a:schemeClr val="tx1"/>
                          </a:solidFill>
                          <a:effectLst/>
                          <a:latin typeface="Tahoma" pitchFamily="34" charset="0"/>
                          <a:cs typeface="Times New Roman" pitchFamily="18" charset="0"/>
                        </a:rPr>
                        <a:t>. </a:t>
                      </a:r>
                      <a:r>
                        <a:rPr kumimoji="0" lang="de-DE" sz="2200" b="0" i="0" u="none" strike="noStrike" cap="none" normalizeH="0" baseline="0" dirty="0" err="1">
                          <a:ln>
                            <a:noFill/>
                          </a:ln>
                          <a:solidFill>
                            <a:schemeClr val="tx1"/>
                          </a:solidFill>
                          <a:effectLst/>
                          <a:latin typeface="Tahoma" pitchFamily="34" charset="0"/>
                          <a:cs typeface="Times New Roman" pitchFamily="18" charset="0"/>
                        </a:rPr>
                        <a:t>n.d</a:t>
                      </a:r>
                      <a:r>
                        <a:rPr kumimoji="0" lang="de-DE" sz="2200" b="0" i="0" u="none" strike="noStrike" cap="none" normalizeH="0" baseline="0" dirty="0">
                          <a:ln>
                            <a:noFill/>
                          </a:ln>
                          <a:solidFill>
                            <a:schemeClr val="tx1"/>
                          </a:solidFill>
                          <a:effectLst/>
                          <a:latin typeface="Tahoma" pitchFamily="34" charset="0"/>
                          <a:cs typeface="Times New Roman" pitchFamily="18" charset="0"/>
                        </a:rPr>
                        <a:t>. KHG (Erfolgskonto 490)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200" b="0" i="0" u="none" strike="noStrike" cap="none" normalizeH="0" baseline="0" dirty="0">
                          <a:ln>
                            <a:noFill/>
                          </a:ln>
                          <a:solidFill>
                            <a:schemeClr val="tx1"/>
                          </a:solidFill>
                          <a:effectLst/>
                          <a:latin typeface="Tahoma" pitchFamily="34" charset="0"/>
                        </a:rPr>
                        <a:t>5.000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bl>
          </a:graphicData>
        </a:graphic>
      </p:graphicFrame>
      <p:sp>
        <p:nvSpPr>
          <p:cNvPr id="655389" name="Line 29"/>
          <p:cNvSpPr>
            <a:spLocks noChangeShapeType="1"/>
          </p:cNvSpPr>
          <p:nvPr/>
        </p:nvSpPr>
        <p:spPr bwMode="auto">
          <a:xfrm>
            <a:off x="4800600" y="1524000"/>
            <a:ext cx="0" cy="4876800"/>
          </a:xfrm>
          <a:prstGeom prst="line">
            <a:avLst/>
          </a:prstGeom>
          <a:noFill/>
          <a:ln w="57150">
            <a:solidFill>
              <a:schemeClr val="tx1"/>
            </a:solidFill>
            <a:round/>
            <a:headEnd/>
            <a:tailEnd/>
          </a:ln>
          <a:effectLst/>
        </p:spPr>
        <p:txBody>
          <a:bodyPr/>
          <a:lstStyle/>
          <a:p>
            <a:pPr>
              <a:defRPr/>
            </a:pPr>
            <a:endParaRPr lang="de-DE"/>
          </a:p>
        </p:txBody>
      </p:sp>
      <p:sp>
        <p:nvSpPr>
          <p:cNvPr id="655390" name="Line 30"/>
          <p:cNvSpPr>
            <a:spLocks noChangeShapeType="1"/>
          </p:cNvSpPr>
          <p:nvPr/>
        </p:nvSpPr>
        <p:spPr bwMode="auto">
          <a:xfrm>
            <a:off x="152400" y="1524000"/>
            <a:ext cx="8839200" cy="0"/>
          </a:xfrm>
          <a:prstGeom prst="line">
            <a:avLst/>
          </a:prstGeom>
          <a:noFill/>
          <a:ln w="57150">
            <a:solidFill>
              <a:schemeClr val="tx1"/>
            </a:solidFill>
            <a:round/>
            <a:headEnd/>
            <a:tailEnd/>
          </a:ln>
          <a:effectLst/>
        </p:spPr>
        <p:txBody>
          <a:bodyPr/>
          <a:lstStyle/>
          <a:p>
            <a:pPr>
              <a:defRPr/>
            </a:pPr>
            <a:endParaRPr lang="de-DE"/>
          </a:p>
        </p:txBody>
      </p:sp>
      <p:sp>
        <p:nvSpPr>
          <p:cNvPr id="655455" name="Rectangle 95"/>
          <p:cNvSpPr>
            <a:spLocks noChangeArrowheads="1"/>
          </p:cNvSpPr>
          <p:nvPr/>
        </p:nvSpPr>
        <p:spPr bwMode="auto">
          <a:xfrm>
            <a:off x="468313" y="0"/>
            <a:ext cx="8229600" cy="981075"/>
          </a:xfrm>
          <a:prstGeom prst="rect">
            <a:avLst/>
          </a:prstGeom>
          <a:noFill/>
          <a:ln w="9525">
            <a:noFill/>
            <a:miter lim="800000"/>
            <a:headEnd/>
            <a:tailEnd/>
          </a:ln>
          <a:effectLst/>
        </p:spPr>
        <p:txBody>
          <a:bodyPr anchor="ctr"/>
          <a:lstStyle/>
          <a:p>
            <a:pPr algn="ctr">
              <a:defRPr/>
            </a:pPr>
            <a:r>
              <a:rPr lang="de-DE" sz="4400" dirty="0" err="1">
                <a:cs typeface="Times New Roman" pitchFamily="18" charset="0"/>
              </a:rPr>
              <a:t>GuV</a:t>
            </a:r>
            <a:r>
              <a:rPr lang="de-DE" sz="4400" dirty="0"/>
              <a:t> </a:t>
            </a:r>
          </a:p>
        </p:txBody>
      </p:sp>
      <p:sp>
        <p:nvSpPr>
          <p:cNvPr id="2" name="Foliennummernplatzhalter 1"/>
          <p:cNvSpPr>
            <a:spLocks noGrp="1"/>
          </p:cNvSpPr>
          <p:nvPr>
            <p:ph type="sldNum" sz="quarter" idx="12"/>
          </p:nvPr>
        </p:nvSpPr>
        <p:spPr/>
        <p:txBody>
          <a:bodyPr/>
          <a:lstStyle/>
          <a:p>
            <a:fld id="{372817A5-82A8-4669-B4D0-C2D67780DFD0}" type="slidenum">
              <a:rPr lang="de-DE" smtClean="0"/>
              <a:t>46</a:t>
            </a:fld>
            <a:endParaRPr lang="de-DE"/>
          </a:p>
        </p:txBody>
      </p:sp>
    </p:spTree>
    <p:extLst>
      <p:ext uri="{BB962C8B-B14F-4D97-AF65-F5344CB8AC3E}">
        <p14:creationId xmlns:p14="http://schemas.microsoft.com/office/powerpoint/2010/main" val="4128407269"/>
      </p:ext>
    </p:extLst>
  </p:cSld>
  <p:clrMapOvr>
    <a:masterClrMapping/>
  </p:clrMapOvr>
  <mc:AlternateContent xmlns:mc="http://schemas.openxmlformats.org/markup-compatibility/2006" xmlns:p14="http://schemas.microsoft.com/office/powerpoint/2010/main">
    <mc:Choice Requires="p14">
      <p:transition spd="slow" p14:dur="2000" advTm="60167"/>
    </mc:Choice>
    <mc:Fallback xmlns="">
      <p:transition spd="slow" advTm="60167"/>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6386" name="Rectangle 2"/>
          <p:cNvSpPr>
            <a:spLocks noGrp="1" noChangeArrowheads="1"/>
          </p:cNvSpPr>
          <p:nvPr>
            <p:ph type="title"/>
          </p:nvPr>
        </p:nvSpPr>
        <p:spPr>
          <a:xfrm>
            <a:off x="457200" y="0"/>
            <a:ext cx="8229600" cy="1341438"/>
          </a:xfrm>
        </p:spPr>
        <p:txBody>
          <a:bodyPr/>
          <a:lstStyle/>
          <a:p>
            <a:pPr eaLnBrk="1" hangingPunct="1">
              <a:defRPr/>
            </a:pPr>
            <a:r>
              <a:rPr lang="de-DE">
                <a:cs typeface="Times New Roman" pitchFamily="18" charset="0"/>
              </a:rPr>
              <a:t>Budgetierung</a:t>
            </a:r>
            <a:endParaRPr lang="de-DE"/>
          </a:p>
        </p:txBody>
      </p:sp>
      <p:sp>
        <p:nvSpPr>
          <p:cNvPr id="656387" name="Rectangle 3"/>
          <p:cNvSpPr>
            <a:spLocks noGrp="1" noChangeArrowheads="1"/>
          </p:cNvSpPr>
          <p:nvPr>
            <p:ph type="body" idx="1"/>
          </p:nvPr>
        </p:nvSpPr>
        <p:spPr>
          <a:xfrm>
            <a:off x="457200" y="1412875"/>
            <a:ext cx="8229600" cy="4864100"/>
          </a:xfrm>
        </p:spPr>
        <p:txBody>
          <a:bodyPr>
            <a:normAutofit lnSpcReduction="10000"/>
          </a:bodyPr>
          <a:lstStyle/>
          <a:p>
            <a:pPr eaLnBrk="1" hangingPunct="1">
              <a:lnSpc>
                <a:spcPct val="80000"/>
              </a:lnSpc>
              <a:defRPr/>
            </a:pPr>
            <a:r>
              <a:rPr lang="de-DE" dirty="0"/>
              <a:t>Grundsatz:</a:t>
            </a:r>
          </a:p>
          <a:p>
            <a:pPr lvl="1" eaLnBrk="1" hangingPunct="1">
              <a:lnSpc>
                <a:spcPct val="80000"/>
              </a:lnSpc>
              <a:defRPr/>
            </a:pPr>
            <a:r>
              <a:rPr lang="de-DE" dirty="0"/>
              <a:t>Maßgeblich für das Entgelt ist das prospektive Budget </a:t>
            </a:r>
          </a:p>
          <a:p>
            <a:pPr lvl="1" eaLnBrk="1" hangingPunct="1">
              <a:lnSpc>
                <a:spcPct val="80000"/>
              </a:lnSpc>
              <a:defRPr/>
            </a:pPr>
            <a:r>
              <a:rPr lang="de-DE" dirty="0"/>
              <a:t>Überweisungen der Krankenkassen sind ein Abschlag</a:t>
            </a:r>
          </a:p>
          <a:p>
            <a:pPr lvl="1" eaLnBrk="1" hangingPunct="1">
              <a:lnSpc>
                <a:spcPct val="80000"/>
              </a:lnSpc>
              <a:defRPr/>
            </a:pPr>
            <a:r>
              <a:rPr lang="de-DE" dirty="0"/>
              <a:t>Abweichungen: Rückzahlung oder Nachzahlung</a:t>
            </a:r>
          </a:p>
          <a:p>
            <a:pPr eaLnBrk="1" hangingPunct="1">
              <a:lnSpc>
                <a:spcPct val="80000"/>
              </a:lnSpc>
              <a:defRPr/>
            </a:pPr>
            <a:r>
              <a:rPr lang="de-DE" dirty="0"/>
              <a:t>Buchungen</a:t>
            </a:r>
          </a:p>
          <a:p>
            <a:pPr lvl="1" eaLnBrk="1" hangingPunct="1">
              <a:lnSpc>
                <a:spcPct val="80000"/>
              </a:lnSpc>
              <a:defRPr/>
            </a:pPr>
            <a:r>
              <a:rPr lang="de-DE" dirty="0"/>
              <a:t>bei Entlassung </a:t>
            </a:r>
            <a:r>
              <a:rPr lang="de-DE" dirty="0" smtClean="0"/>
              <a:t>der Patient*in</a:t>
            </a:r>
            <a:endParaRPr lang="de-DE" dirty="0"/>
          </a:p>
          <a:p>
            <a:pPr lvl="2" eaLnBrk="1" hangingPunct="1">
              <a:lnSpc>
                <a:spcPct val="80000"/>
              </a:lnSpc>
              <a:defRPr/>
            </a:pPr>
            <a:r>
              <a:rPr lang="de-DE" dirty="0"/>
              <a:t>Forderungen aus Lieferungen und Leistungen (Bilanz-Konto) an Erlöse aus Krankenhausleistungen (GuV-Konto)</a:t>
            </a:r>
          </a:p>
          <a:p>
            <a:pPr lvl="3" eaLnBrk="1" hangingPunct="1">
              <a:lnSpc>
                <a:spcPct val="80000"/>
              </a:lnSpc>
              <a:defRPr/>
            </a:pPr>
            <a:r>
              <a:rPr lang="de-DE" dirty="0"/>
              <a:t>Erlöskonten stark aufgegliedert, siehe vorne</a:t>
            </a:r>
          </a:p>
          <a:p>
            <a:pPr lvl="1" eaLnBrk="1" hangingPunct="1">
              <a:lnSpc>
                <a:spcPct val="80000"/>
              </a:lnSpc>
              <a:defRPr/>
            </a:pPr>
            <a:r>
              <a:rPr lang="de-DE" dirty="0"/>
              <a:t>Bei Bezahlung durch Krankenkassen</a:t>
            </a:r>
          </a:p>
          <a:p>
            <a:pPr lvl="2" eaLnBrk="1" hangingPunct="1">
              <a:lnSpc>
                <a:spcPct val="80000"/>
              </a:lnSpc>
              <a:defRPr/>
            </a:pPr>
            <a:r>
              <a:rPr lang="de-DE" dirty="0"/>
              <a:t>Bank an Forderungen aus L+L</a:t>
            </a:r>
          </a:p>
        </p:txBody>
      </p:sp>
      <p:sp>
        <p:nvSpPr>
          <p:cNvPr id="2" name="Foliennummernplatzhalter 1"/>
          <p:cNvSpPr>
            <a:spLocks noGrp="1"/>
          </p:cNvSpPr>
          <p:nvPr>
            <p:ph type="sldNum" sz="quarter" idx="12"/>
          </p:nvPr>
        </p:nvSpPr>
        <p:spPr/>
        <p:txBody>
          <a:bodyPr/>
          <a:lstStyle/>
          <a:p>
            <a:fld id="{372817A5-82A8-4669-B4D0-C2D67780DFD0}" type="slidenum">
              <a:rPr lang="de-DE" smtClean="0"/>
              <a:t>47</a:t>
            </a:fld>
            <a:endParaRPr lang="de-DE"/>
          </a:p>
        </p:txBody>
      </p:sp>
    </p:spTree>
    <p:extLst>
      <p:ext uri="{BB962C8B-B14F-4D97-AF65-F5344CB8AC3E}">
        <p14:creationId xmlns:p14="http://schemas.microsoft.com/office/powerpoint/2010/main" val="3637703059"/>
      </p:ext>
    </p:extLst>
  </p:cSld>
  <p:clrMapOvr>
    <a:masterClrMapping/>
  </p:clrMapOvr>
  <mc:AlternateContent xmlns:mc="http://schemas.openxmlformats.org/markup-compatibility/2006" xmlns:p14="http://schemas.microsoft.com/office/powerpoint/2010/main">
    <mc:Choice Requires="p14">
      <p:transition spd="slow" p14:dur="2000" advTm="98176"/>
    </mc:Choice>
    <mc:Fallback xmlns="">
      <p:transition spd="slow" advTm="98176"/>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6386" name="Rectangle 2"/>
          <p:cNvSpPr>
            <a:spLocks noGrp="1" noChangeArrowheads="1"/>
          </p:cNvSpPr>
          <p:nvPr>
            <p:ph type="title"/>
          </p:nvPr>
        </p:nvSpPr>
        <p:spPr>
          <a:xfrm>
            <a:off x="457200" y="0"/>
            <a:ext cx="8229600" cy="1341438"/>
          </a:xfrm>
        </p:spPr>
        <p:txBody>
          <a:bodyPr/>
          <a:lstStyle/>
          <a:p>
            <a:pPr eaLnBrk="1" hangingPunct="1">
              <a:defRPr/>
            </a:pPr>
            <a:r>
              <a:rPr lang="de-DE">
                <a:cs typeface="Times New Roman" pitchFamily="18" charset="0"/>
              </a:rPr>
              <a:t>Budgetierung</a:t>
            </a:r>
            <a:endParaRPr lang="de-DE"/>
          </a:p>
        </p:txBody>
      </p:sp>
      <p:sp>
        <p:nvSpPr>
          <p:cNvPr id="656387" name="Rectangle 3"/>
          <p:cNvSpPr>
            <a:spLocks noGrp="1" noChangeArrowheads="1"/>
          </p:cNvSpPr>
          <p:nvPr>
            <p:ph type="body" idx="1"/>
          </p:nvPr>
        </p:nvSpPr>
        <p:spPr>
          <a:xfrm>
            <a:off x="457200" y="1412875"/>
            <a:ext cx="8229600" cy="5140325"/>
          </a:xfrm>
        </p:spPr>
        <p:txBody>
          <a:bodyPr/>
          <a:lstStyle/>
          <a:p>
            <a:pPr eaLnBrk="1" hangingPunct="1">
              <a:lnSpc>
                <a:spcPct val="80000"/>
              </a:lnSpc>
              <a:defRPr/>
            </a:pPr>
            <a:r>
              <a:rPr lang="de-DE" dirty="0"/>
              <a:t>Buchungen</a:t>
            </a:r>
          </a:p>
          <a:p>
            <a:pPr lvl="1" eaLnBrk="1" hangingPunct="1">
              <a:lnSpc>
                <a:spcPct val="80000"/>
              </a:lnSpc>
              <a:defRPr/>
            </a:pPr>
            <a:r>
              <a:rPr lang="de-DE" dirty="0"/>
              <a:t>bei Entlassung </a:t>
            </a:r>
            <a:r>
              <a:rPr lang="de-DE" dirty="0" smtClean="0"/>
              <a:t>der Patient*in</a:t>
            </a:r>
            <a:endParaRPr lang="de-DE" dirty="0"/>
          </a:p>
          <a:p>
            <a:pPr lvl="2" eaLnBrk="1" hangingPunct="1">
              <a:lnSpc>
                <a:spcPct val="80000"/>
              </a:lnSpc>
              <a:defRPr/>
            </a:pPr>
            <a:r>
              <a:rPr lang="de-DE" dirty="0"/>
              <a:t>…</a:t>
            </a:r>
          </a:p>
          <a:p>
            <a:pPr lvl="1" eaLnBrk="1" hangingPunct="1">
              <a:lnSpc>
                <a:spcPct val="80000"/>
              </a:lnSpc>
              <a:defRPr/>
            </a:pPr>
            <a:r>
              <a:rPr lang="de-DE" dirty="0"/>
              <a:t>Bei Bezahlung durch Krankenkassen</a:t>
            </a:r>
          </a:p>
          <a:p>
            <a:pPr lvl="2" eaLnBrk="1" hangingPunct="1">
              <a:lnSpc>
                <a:spcPct val="80000"/>
              </a:lnSpc>
              <a:defRPr/>
            </a:pPr>
            <a:r>
              <a:rPr lang="de-DE" dirty="0"/>
              <a:t>…</a:t>
            </a:r>
          </a:p>
          <a:p>
            <a:pPr lvl="1" eaLnBrk="1" hangingPunct="1">
              <a:lnSpc>
                <a:spcPct val="80000"/>
              </a:lnSpc>
              <a:defRPr/>
            </a:pPr>
            <a:r>
              <a:rPr lang="de-DE" dirty="0"/>
              <a:t>Am Bilanzstichtag</a:t>
            </a:r>
          </a:p>
          <a:p>
            <a:pPr lvl="2" eaLnBrk="1" hangingPunct="1">
              <a:lnSpc>
                <a:spcPct val="80000"/>
              </a:lnSpc>
              <a:defRPr/>
            </a:pPr>
            <a:r>
              <a:rPr lang="de-DE" dirty="0"/>
              <a:t>Ausgleichsbeträge (GuV-Konto) an Verbindlichkeiten aus Lieferungen und Leistungen (falls Abschlag &gt; Budget)</a:t>
            </a:r>
          </a:p>
          <a:p>
            <a:pPr lvl="2" eaLnBrk="1" hangingPunct="1">
              <a:lnSpc>
                <a:spcPct val="80000"/>
              </a:lnSpc>
              <a:defRPr/>
            </a:pPr>
            <a:r>
              <a:rPr lang="de-DE" dirty="0"/>
              <a:t>Forderungen aus L+L an Ausgleichsbeträge (GuV-Konto) (falls Abschlag &lt; Budget)</a:t>
            </a:r>
          </a:p>
          <a:p>
            <a:pPr lvl="1" eaLnBrk="1" hangingPunct="1">
              <a:lnSpc>
                <a:spcPct val="80000"/>
              </a:lnSpc>
              <a:defRPr/>
            </a:pPr>
            <a:r>
              <a:rPr lang="de-DE" dirty="0"/>
              <a:t>Hinweis: „Ausgleichsbeträge“ als Unterkonto der Erlöskonten</a:t>
            </a:r>
          </a:p>
        </p:txBody>
      </p:sp>
      <p:sp>
        <p:nvSpPr>
          <p:cNvPr id="2" name="Foliennummernplatzhalter 1"/>
          <p:cNvSpPr>
            <a:spLocks noGrp="1"/>
          </p:cNvSpPr>
          <p:nvPr>
            <p:ph type="sldNum" sz="quarter" idx="12"/>
          </p:nvPr>
        </p:nvSpPr>
        <p:spPr/>
        <p:txBody>
          <a:bodyPr/>
          <a:lstStyle/>
          <a:p>
            <a:fld id="{372817A5-82A8-4669-B4D0-C2D67780DFD0}" type="slidenum">
              <a:rPr lang="de-DE" smtClean="0"/>
              <a:t>48</a:t>
            </a:fld>
            <a:endParaRPr lang="de-DE"/>
          </a:p>
        </p:txBody>
      </p:sp>
    </p:spTree>
    <p:extLst>
      <p:ext uri="{BB962C8B-B14F-4D97-AF65-F5344CB8AC3E}">
        <p14:creationId xmlns:p14="http://schemas.microsoft.com/office/powerpoint/2010/main" val="2458054433"/>
      </p:ext>
    </p:extLst>
  </p:cSld>
  <p:clrMapOvr>
    <a:masterClrMapping/>
  </p:clrMapOvr>
  <mc:AlternateContent xmlns:mc="http://schemas.openxmlformats.org/markup-compatibility/2006" xmlns:p14="http://schemas.microsoft.com/office/powerpoint/2010/main">
    <mc:Choice Requires="p14">
      <p:transition spd="slow" p14:dur="2000" advTm="133175"/>
    </mc:Choice>
    <mc:Fallback xmlns="">
      <p:transition spd="slow" advTm="133175"/>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7410" name="Rectangle 2"/>
          <p:cNvSpPr>
            <a:spLocks noGrp="1" noChangeArrowheads="1"/>
          </p:cNvSpPr>
          <p:nvPr>
            <p:ph type="title"/>
          </p:nvPr>
        </p:nvSpPr>
        <p:spPr>
          <a:xfrm>
            <a:off x="0" y="0"/>
            <a:ext cx="9144000" cy="1384300"/>
          </a:xfrm>
        </p:spPr>
        <p:txBody>
          <a:bodyPr/>
          <a:lstStyle/>
          <a:p>
            <a:pPr eaLnBrk="1" hangingPunct="1">
              <a:defRPr/>
            </a:pPr>
            <a:r>
              <a:rPr lang="de-DE">
                <a:cs typeface="Times New Roman" pitchFamily="18" charset="0"/>
              </a:rPr>
              <a:t>Ausgleichsposten nach dem KHG</a:t>
            </a:r>
            <a:r>
              <a:rPr lang="de-DE"/>
              <a:t> </a:t>
            </a:r>
          </a:p>
        </p:txBody>
      </p:sp>
      <p:sp>
        <p:nvSpPr>
          <p:cNvPr id="657411" name="Rectangle 3"/>
          <p:cNvSpPr>
            <a:spLocks noGrp="1" noChangeArrowheads="1"/>
          </p:cNvSpPr>
          <p:nvPr>
            <p:ph type="body" idx="1"/>
          </p:nvPr>
        </p:nvSpPr>
        <p:spPr>
          <a:xfrm>
            <a:off x="457200" y="1905000"/>
            <a:ext cx="8229600" cy="4648200"/>
          </a:xfrm>
        </p:spPr>
        <p:txBody>
          <a:bodyPr/>
          <a:lstStyle/>
          <a:p>
            <a:pPr eaLnBrk="1" hangingPunct="1">
              <a:lnSpc>
                <a:spcPct val="90000"/>
              </a:lnSpc>
              <a:defRPr/>
            </a:pPr>
            <a:r>
              <a:rPr lang="de-DE" sz="2800">
                <a:cs typeface="Times New Roman" pitchFamily="18" charset="0"/>
              </a:rPr>
              <a:t>Inhalt: reine Bilanzierungshilfe</a:t>
            </a:r>
            <a:r>
              <a:rPr lang="de-DE" sz="2800"/>
              <a:t> </a:t>
            </a:r>
          </a:p>
          <a:p>
            <a:pPr eaLnBrk="1" hangingPunct="1">
              <a:lnSpc>
                <a:spcPct val="90000"/>
              </a:lnSpc>
              <a:defRPr/>
            </a:pPr>
            <a:r>
              <a:rPr lang="de-DE" sz="2800">
                <a:cs typeface="Times New Roman" pitchFamily="18" charset="0"/>
              </a:rPr>
              <a:t>Einführung des KHG: 1.10.72: Bund und Länder (später nur Länder) übernehmen Finanzierung des investiven Bereichs</a:t>
            </a:r>
          </a:p>
          <a:p>
            <a:pPr eaLnBrk="1" hangingPunct="1">
              <a:lnSpc>
                <a:spcPct val="90000"/>
              </a:lnSpc>
              <a:defRPr/>
            </a:pPr>
            <a:r>
              <a:rPr lang="de-DE" sz="2800">
                <a:cs typeface="Times New Roman" pitchFamily="18" charset="0"/>
              </a:rPr>
              <a:t>Buchungstechnisches Problem: Anlagen verschleißen, d.h. es entsteht Abschreibung </a:t>
            </a:r>
            <a:br>
              <a:rPr lang="de-DE" sz="2800">
                <a:cs typeface="Times New Roman" pitchFamily="18" charset="0"/>
              </a:rPr>
            </a:br>
            <a:r>
              <a:rPr lang="de-DE" sz="2800">
                <a:cs typeface="Times New Roman" pitchFamily="18" charset="0"/>
              </a:rPr>
              <a:t>(= Werteverzehr, Verlust des Eigenkapitals). Dies müsste eigentlich über GuV laufen. Allerdings müssen Abschreibungen wegen der dualen Finanzierung erfolgsneutral sein!</a:t>
            </a:r>
          </a:p>
          <a:p>
            <a:pPr eaLnBrk="1" hangingPunct="1">
              <a:lnSpc>
                <a:spcPct val="90000"/>
              </a:lnSpc>
              <a:defRPr/>
            </a:pPr>
            <a:r>
              <a:rPr lang="de-DE" sz="2800">
                <a:cs typeface="Times New Roman" pitchFamily="18" charset="0"/>
              </a:rPr>
              <a:t>Lösung: Entwicklung des Ausgleichspostens  </a:t>
            </a:r>
          </a:p>
        </p:txBody>
      </p:sp>
      <p:sp>
        <p:nvSpPr>
          <p:cNvPr id="2" name="Foliennummernplatzhalter 1"/>
          <p:cNvSpPr>
            <a:spLocks noGrp="1"/>
          </p:cNvSpPr>
          <p:nvPr>
            <p:ph type="sldNum" sz="quarter" idx="12"/>
          </p:nvPr>
        </p:nvSpPr>
        <p:spPr/>
        <p:txBody>
          <a:bodyPr/>
          <a:lstStyle/>
          <a:p>
            <a:fld id="{372817A5-82A8-4669-B4D0-C2D67780DFD0}" type="slidenum">
              <a:rPr lang="de-DE" smtClean="0"/>
              <a:t>49</a:t>
            </a:fld>
            <a:endParaRPr lang="de-DE"/>
          </a:p>
        </p:txBody>
      </p:sp>
    </p:spTree>
    <p:extLst>
      <p:ext uri="{BB962C8B-B14F-4D97-AF65-F5344CB8AC3E}">
        <p14:creationId xmlns:p14="http://schemas.microsoft.com/office/powerpoint/2010/main" val="1113999175"/>
      </p:ext>
    </p:extLst>
  </p:cSld>
  <p:clrMapOvr>
    <a:masterClrMapping/>
  </p:clrMapOvr>
  <mc:AlternateContent xmlns:mc="http://schemas.openxmlformats.org/markup-compatibility/2006" xmlns:p14="http://schemas.microsoft.com/office/powerpoint/2010/main">
    <mc:Choice Requires="p14">
      <p:transition spd="slow" p14:dur="2000" advTm="144428"/>
    </mc:Choice>
    <mc:Fallback xmlns="">
      <p:transition spd="slow" advTm="144428"/>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0997" name="Rectangle 133"/>
          <p:cNvSpPr>
            <a:spLocks noGrp="1" noChangeArrowheads="1"/>
          </p:cNvSpPr>
          <p:nvPr>
            <p:ph type="title"/>
          </p:nvPr>
        </p:nvSpPr>
        <p:spPr>
          <a:xfrm>
            <a:off x="468313" y="0"/>
            <a:ext cx="8229600" cy="908050"/>
          </a:xfrm>
        </p:spPr>
        <p:txBody>
          <a:bodyPr/>
          <a:lstStyle/>
          <a:p>
            <a:pPr eaLnBrk="1" hangingPunct="1">
              <a:defRPr/>
            </a:pPr>
            <a:r>
              <a:rPr lang="de-DE"/>
              <a:t>Passivseite</a:t>
            </a:r>
          </a:p>
        </p:txBody>
      </p:sp>
      <p:graphicFrame>
        <p:nvGraphicFramePr>
          <p:cNvPr id="1701091" name="Group 227"/>
          <p:cNvGraphicFramePr>
            <a:graphicFrameLocks noGrp="1"/>
          </p:cNvGraphicFramePr>
          <p:nvPr>
            <p:ph idx="1"/>
          </p:nvPr>
        </p:nvGraphicFramePr>
        <p:xfrm>
          <a:off x="250825" y="765175"/>
          <a:ext cx="8229600" cy="5520204"/>
        </p:xfrm>
        <a:graphic>
          <a:graphicData uri="http://schemas.openxmlformats.org/drawingml/2006/table">
            <a:tbl>
              <a:tblPr/>
              <a:tblGrid>
                <a:gridCol w="409575">
                  <a:extLst>
                    <a:ext uri="{9D8B030D-6E8A-4147-A177-3AD203B41FA5}">
                      <a16:colId xmlns:a16="http://schemas.microsoft.com/office/drawing/2014/main" xmlns="" val="20000"/>
                    </a:ext>
                  </a:extLst>
                </a:gridCol>
                <a:gridCol w="7820025">
                  <a:extLst>
                    <a:ext uri="{9D8B030D-6E8A-4147-A177-3AD203B41FA5}">
                      <a16:colId xmlns:a16="http://schemas.microsoft.com/office/drawing/2014/main" xmlns="" val="20001"/>
                    </a:ext>
                  </a:extLst>
                </a:gridCol>
              </a:tblGrid>
              <a:tr h="396194">
                <a:tc gridSpan="2">
                  <a:txBody>
                    <a:bodyPr/>
                    <a:lstStyle/>
                    <a:p>
                      <a:pPr marL="609600" marR="0" lvl="0" indent="-609600" algn="just" defTabSz="914400" rtl="0" eaLnBrk="1" fontAlgn="base" latinLnBrk="0" hangingPunct="1">
                        <a:lnSpc>
                          <a:spcPct val="100000"/>
                        </a:lnSpc>
                        <a:spcBef>
                          <a:spcPct val="0"/>
                        </a:spcBef>
                        <a:spcAft>
                          <a:spcPct val="0"/>
                        </a:spcAft>
                        <a:buClrTx/>
                        <a:buSzTx/>
                        <a:buFontTx/>
                        <a:buAutoNum type="alphaUcPeriod"/>
                        <a:tabLst/>
                      </a:pPr>
                      <a:r>
                        <a:rPr kumimoji="0" lang="de-DE" sz="2000" b="1" i="0" u="none" strike="noStrike" cap="none" normalizeH="0" baseline="0">
                          <a:ln>
                            <a:noFill/>
                          </a:ln>
                          <a:solidFill>
                            <a:schemeClr val="tx1"/>
                          </a:solidFill>
                          <a:effectLst/>
                          <a:latin typeface="Times New Roman" pitchFamily="18" charset="0"/>
                          <a:cs typeface="Times New Roman" pitchFamily="18" charset="0"/>
                        </a:rPr>
                        <a:t>Eigenkapital</a:t>
                      </a:r>
                      <a:endParaRPr kumimoji="0" lang="de-DE" sz="2000" b="0" i="0" u="none" strike="noStrike" cap="none" normalizeH="0" baseline="0">
                        <a:ln>
                          <a:noFill/>
                        </a:ln>
                        <a:solidFill>
                          <a:schemeClr val="tx1"/>
                        </a:solidFill>
                        <a:effectLst/>
                        <a:latin typeface="Times New Roman" pitchFamily="18"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xmlns="" val="10000"/>
                  </a:ext>
                </a:extLst>
              </a:tr>
              <a:tr h="700959">
                <a:tc gridSpan="2">
                  <a:txBody>
                    <a:bodyPr/>
                    <a:lstStyle/>
                    <a:p>
                      <a:pPr marL="609600" marR="0" lvl="0" indent="-609600" algn="just" defTabSz="914400" rtl="0" eaLnBrk="1" fontAlgn="base" latinLnBrk="0" hangingPunct="1">
                        <a:lnSpc>
                          <a:spcPct val="100000"/>
                        </a:lnSpc>
                        <a:spcBef>
                          <a:spcPct val="0"/>
                        </a:spcBef>
                        <a:spcAft>
                          <a:spcPct val="0"/>
                        </a:spcAft>
                        <a:buClrTx/>
                        <a:buSzTx/>
                        <a:buFontTx/>
                        <a:buNone/>
                        <a:tabLst/>
                      </a:pPr>
                      <a:r>
                        <a:rPr kumimoji="0" lang="de-DE" sz="2000" b="1" i="0" u="none" strike="noStrike" cap="none" normalizeH="0" baseline="0">
                          <a:ln>
                            <a:noFill/>
                          </a:ln>
                          <a:solidFill>
                            <a:srgbClr val="000000"/>
                          </a:solidFill>
                          <a:effectLst/>
                          <a:latin typeface="Times New Roman" pitchFamily="18" charset="0"/>
                          <a:cs typeface="Times New Roman" pitchFamily="18" charset="0"/>
                        </a:rPr>
                        <a:t>B. Sonderposten aus Zuwendungen zur </a:t>
                      </a:r>
                      <a:endParaRPr kumimoji="0" lang="de-DE" sz="2000" b="0" i="0" u="none" strike="noStrike" cap="none" normalizeH="0" baseline="0">
                        <a:ln>
                          <a:noFill/>
                        </a:ln>
                        <a:solidFill>
                          <a:srgbClr val="000000"/>
                        </a:solidFill>
                        <a:effectLst/>
                        <a:latin typeface="Times New Roman" pitchFamily="18" charset="0"/>
                        <a:cs typeface="Times New Roman" pitchFamily="18" charset="0"/>
                      </a:endParaRPr>
                    </a:p>
                    <a:p>
                      <a:pPr marL="609600" marR="0" lvl="0" indent="-609600" algn="just" defTabSz="914400" rtl="0" eaLnBrk="0" fontAlgn="base" latinLnBrk="0" hangingPunct="0">
                        <a:lnSpc>
                          <a:spcPct val="100000"/>
                        </a:lnSpc>
                        <a:spcBef>
                          <a:spcPct val="0"/>
                        </a:spcBef>
                        <a:spcAft>
                          <a:spcPct val="0"/>
                        </a:spcAft>
                        <a:buClrTx/>
                        <a:buSzTx/>
                        <a:buFontTx/>
                        <a:buNone/>
                        <a:tabLst/>
                      </a:pPr>
                      <a:r>
                        <a:rPr kumimoji="0" lang="de-DE" sz="2000" b="1" i="0" u="none" strike="noStrike" cap="none" normalizeH="0" baseline="0">
                          <a:ln>
                            <a:noFill/>
                          </a:ln>
                          <a:solidFill>
                            <a:srgbClr val="000000"/>
                          </a:solidFill>
                          <a:effectLst/>
                          <a:latin typeface="Times New Roman" pitchFamily="18" charset="0"/>
                          <a:cs typeface="Times New Roman" pitchFamily="18" charset="0"/>
                        </a:rPr>
                        <a:t>Finanzierung des Sachanlagevermögens</a:t>
                      </a:r>
                      <a:endParaRPr kumimoji="0" lang="de-DE" sz="2000" b="0" i="0" u="none" strike="noStrike" cap="none" normalizeH="0" baseline="0">
                        <a:ln>
                          <a:noFill/>
                        </a:ln>
                        <a:solidFill>
                          <a:srgbClr val="000000"/>
                        </a:solidFill>
                        <a:effectLst/>
                        <a:latin typeface="Times New Roman" pitchFamily="18"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de-DE"/>
                    </a:p>
                  </a:txBody>
                  <a:tcPr/>
                </a:tc>
                <a:extLst>
                  <a:ext uri="{0D108BD9-81ED-4DB2-BD59-A6C34878D82A}">
                    <a16:rowId xmlns:a16="http://schemas.microsoft.com/office/drawing/2014/main" xmlns="" val="10001"/>
                  </a:ext>
                </a:extLst>
              </a:tr>
              <a:tr h="365718">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a:ln>
                          <a:noFill/>
                        </a:ln>
                        <a:solidFill>
                          <a:srgbClr val="000000"/>
                        </a:solidFill>
                        <a:effectLst>
                          <a:outerShdw blurRad="38100" dist="38100" dir="2700000" algn="tl">
                            <a:srgbClr val="FFFFFF"/>
                          </a:outerShdw>
                        </a:effectLst>
                        <a:latin typeface="Times New Roman" pitchFamily="18"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609600" marR="0" lvl="0" indent="-609600" algn="l" defTabSz="914400" rtl="0" eaLnBrk="1" fontAlgn="base" latinLnBrk="0" hangingPunct="1">
                        <a:lnSpc>
                          <a:spcPct val="100000"/>
                        </a:lnSpc>
                        <a:spcBef>
                          <a:spcPct val="0"/>
                        </a:spcBef>
                        <a:spcAft>
                          <a:spcPct val="0"/>
                        </a:spcAft>
                        <a:buClrTx/>
                        <a:buSzTx/>
                        <a:buFontTx/>
                        <a:buNone/>
                        <a:tabLst/>
                      </a:pPr>
                      <a:r>
                        <a:rPr kumimoji="0" lang="de-DE" sz="1800" b="0" i="0" u="none" strike="noStrike" cap="none" normalizeH="0" baseline="0">
                          <a:ln>
                            <a:noFill/>
                          </a:ln>
                          <a:solidFill>
                            <a:srgbClr val="000000"/>
                          </a:solidFill>
                          <a:effectLst/>
                          <a:latin typeface="Times New Roman" pitchFamily="18" charset="0"/>
                          <a:cs typeface="Times New Roman" pitchFamily="18" charset="0"/>
                        </a:rPr>
                        <a:t>1.Sonderposten aus Fördermitteln nach dem KHG (KGr. 22) </a:t>
                      </a:r>
                      <a:r>
                        <a:rPr kumimoji="0" lang="de-DE" sz="1800" b="0" i="0" u="none" strike="noStrike" cap="none" normalizeH="0" baseline="30000">
                          <a:ln>
                            <a:noFill/>
                          </a:ln>
                          <a:solidFill>
                            <a:srgbClr val="000000"/>
                          </a:solidFill>
                          <a:effectLst/>
                          <a:latin typeface="Times New Roman" pitchFamily="18" charset="0"/>
                          <a:cs typeface="Times New Roman" pitchFamily="18" charset="0"/>
                        </a:rPr>
                        <a:t> </a:t>
                      </a:r>
                      <a:endParaRPr kumimoji="0" lang="de-DE" sz="1800" b="0" i="0" u="none" strike="noStrike" cap="none" normalizeH="0" baseline="0">
                        <a:ln>
                          <a:noFill/>
                        </a:ln>
                        <a:solidFill>
                          <a:srgbClr val="000000"/>
                        </a:solidFill>
                        <a:effectLst/>
                        <a:latin typeface="Times New Roman" pitchFamily="18"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xmlns="" val="10002"/>
                  </a:ext>
                </a:extLst>
              </a:tr>
              <a:tr h="365718">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a:ln>
                          <a:noFill/>
                        </a:ln>
                        <a:solidFill>
                          <a:srgbClr val="000000"/>
                        </a:solidFill>
                        <a:effectLst>
                          <a:outerShdw blurRad="38100" dist="38100" dir="2700000" algn="tl">
                            <a:srgbClr val="FFFFFF"/>
                          </a:outerShdw>
                        </a:effectLst>
                        <a:latin typeface="Times New Roman" pitchFamily="18"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609600" marR="0" lvl="0" indent="-609600" algn="l" defTabSz="914400" rtl="0" eaLnBrk="1" fontAlgn="base" latinLnBrk="0" hangingPunct="1">
                        <a:lnSpc>
                          <a:spcPct val="100000"/>
                        </a:lnSpc>
                        <a:spcBef>
                          <a:spcPct val="0"/>
                        </a:spcBef>
                        <a:spcAft>
                          <a:spcPct val="0"/>
                        </a:spcAft>
                        <a:buClrTx/>
                        <a:buSzTx/>
                        <a:buFontTx/>
                        <a:buNone/>
                        <a:tabLst/>
                      </a:pPr>
                      <a:r>
                        <a:rPr kumimoji="0" lang="de-DE" sz="1800" b="0" i="0" u="none" strike="noStrike" cap="none" normalizeH="0" baseline="0">
                          <a:ln>
                            <a:noFill/>
                          </a:ln>
                          <a:solidFill>
                            <a:srgbClr val="000000"/>
                          </a:solidFill>
                          <a:effectLst/>
                          <a:latin typeface="Times New Roman" pitchFamily="18" charset="0"/>
                          <a:cs typeface="Times New Roman" pitchFamily="18" charset="0"/>
                        </a:rPr>
                        <a:t>2.Sonderposten aus Zuweisungen und Zuschüssen der öffentlichen Hand (KGr. 23) </a:t>
                      </a:r>
                      <a:endParaRPr kumimoji="0" lang="de-DE" sz="1800" b="0" i="0" u="none" strike="noStrike" cap="none" normalizeH="0" baseline="0">
                        <a:ln>
                          <a:noFill/>
                        </a:ln>
                        <a:solidFill>
                          <a:srgbClr val="000000"/>
                        </a:solidFill>
                        <a:effectLst/>
                        <a:latin typeface="Times New Roman" pitchFamily="18"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xmlns="" val="10003"/>
                  </a:ext>
                </a:extLst>
              </a:tr>
              <a:tr h="365718">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a:ln>
                          <a:noFill/>
                        </a:ln>
                        <a:solidFill>
                          <a:srgbClr val="000000"/>
                        </a:solidFill>
                        <a:effectLst>
                          <a:outerShdw blurRad="38100" dist="38100" dir="2700000" algn="tl">
                            <a:srgbClr val="FFFFFF"/>
                          </a:outerShdw>
                        </a:effectLst>
                        <a:latin typeface="Times New Roman" pitchFamily="18"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609600" marR="0" lvl="0" indent="-609600" algn="l" defTabSz="914400" rtl="0" eaLnBrk="1" fontAlgn="base" latinLnBrk="0" hangingPunct="1">
                        <a:lnSpc>
                          <a:spcPct val="100000"/>
                        </a:lnSpc>
                        <a:spcBef>
                          <a:spcPct val="0"/>
                        </a:spcBef>
                        <a:spcAft>
                          <a:spcPct val="0"/>
                        </a:spcAft>
                        <a:buClrTx/>
                        <a:buSzTx/>
                        <a:buFontTx/>
                        <a:buNone/>
                        <a:tabLst/>
                      </a:pPr>
                      <a:r>
                        <a:rPr kumimoji="0" lang="de-DE" sz="1800" b="0" i="0" u="none" strike="noStrike" cap="none" normalizeH="0" baseline="0">
                          <a:ln>
                            <a:noFill/>
                          </a:ln>
                          <a:solidFill>
                            <a:srgbClr val="000000"/>
                          </a:solidFill>
                          <a:effectLst/>
                          <a:latin typeface="Times New Roman" pitchFamily="18" charset="0"/>
                          <a:cs typeface="Times New Roman" pitchFamily="18" charset="0"/>
                        </a:rPr>
                        <a:t>3.Sonderposten aus Zuwendungen Dritter (KGr. 21) </a:t>
                      </a:r>
                      <a:endParaRPr kumimoji="0" lang="de-DE" sz="1800" b="0" i="0" u="none" strike="noStrike" cap="none" normalizeH="0" baseline="0">
                        <a:ln>
                          <a:noFill/>
                        </a:ln>
                        <a:solidFill>
                          <a:srgbClr val="000000"/>
                        </a:solidFill>
                        <a:effectLst/>
                        <a:latin typeface="Times New Roman" pitchFamily="18"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xmlns="" val="10004"/>
                  </a:ext>
                </a:extLst>
              </a:tr>
              <a:tr h="396194">
                <a:tc gridSpan="2">
                  <a:txBody>
                    <a:bodyPr/>
                    <a:lstStyle/>
                    <a:p>
                      <a:pPr marL="609600" marR="0" lvl="0" indent="-609600" algn="just" defTabSz="914400" rtl="0" eaLnBrk="1" fontAlgn="base" latinLnBrk="0" hangingPunct="1">
                        <a:lnSpc>
                          <a:spcPct val="100000"/>
                        </a:lnSpc>
                        <a:spcBef>
                          <a:spcPct val="0"/>
                        </a:spcBef>
                        <a:spcAft>
                          <a:spcPct val="0"/>
                        </a:spcAft>
                        <a:buClrTx/>
                        <a:buSzTx/>
                        <a:buFontTx/>
                        <a:buNone/>
                        <a:tabLst/>
                      </a:pPr>
                      <a:r>
                        <a:rPr kumimoji="0" lang="de-DE" sz="2000" b="1" i="0" u="none" strike="noStrike" cap="none" normalizeH="0" baseline="0">
                          <a:ln>
                            <a:noFill/>
                          </a:ln>
                          <a:solidFill>
                            <a:schemeClr val="tx1"/>
                          </a:solidFill>
                          <a:effectLst/>
                          <a:latin typeface="Times New Roman" pitchFamily="18" charset="0"/>
                          <a:cs typeface="Times New Roman" pitchFamily="18" charset="0"/>
                        </a:rPr>
                        <a:t>C. Rückstellungen:</a:t>
                      </a:r>
                      <a:endParaRPr kumimoji="0" lang="de-DE" sz="2000" b="0" i="0" u="none" strike="noStrike" cap="none" normalizeH="0" baseline="0">
                        <a:ln>
                          <a:noFill/>
                        </a:ln>
                        <a:solidFill>
                          <a:schemeClr val="tx1"/>
                        </a:solidFill>
                        <a:effectLst/>
                        <a:latin typeface="Times New Roman" pitchFamily="18"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xmlns="" val="10005"/>
                  </a:ext>
                </a:extLst>
              </a:tr>
              <a:tr h="396194">
                <a:tc gridSpan="2">
                  <a:txBody>
                    <a:bodyPr/>
                    <a:lstStyle/>
                    <a:p>
                      <a:pPr marL="609600" marR="0" lvl="0" indent="-609600" algn="just" defTabSz="914400" rtl="0" eaLnBrk="1" fontAlgn="base" latinLnBrk="0" hangingPunct="1">
                        <a:lnSpc>
                          <a:spcPct val="100000"/>
                        </a:lnSpc>
                        <a:spcBef>
                          <a:spcPct val="0"/>
                        </a:spcBef>
                        <a:spcAft>
                          <a:spcPct val="0"/>
                        </a:spcAft>
                        <a:buClrTx/>
                        <a:buSzTx/>
                        <a:buFontTx/>
                        <a:buNone/>
                        <a:tabLst/>
                      </a:pPr>
                      <a:r>
                        <a:rPr kumimoji="0" lang="de-DE" sz="2000" b="1" i="0" u="none" strike="noStrike" cap="none" normalizeH="0" baseline="0">
                          <a:ln>
                            <a:noFill/>
                          </a:ln>
                          <a:solidFill>
                            <a:schemeClr val="tx1"/>
                          </a:solidFill>
                          <a:effectLst/>
                          <a:latin typeface="Times New Roman" pitchFamily="18" charset="0"/>
                          <a:cs typeface="Times New Roman" pitchFamily="18" charset="0"/>
                        </a:rPr>
                        <a:t>D. Verbindlichkeiten:</a:t>
                      </a:r>
                      <a:endParaRPr kumimoji="0" lang="de-DE" sz="2000" b="0" i="0" u="none" strike="noStrike" cap="none" normalizeH="0" baseline="0">
                        <a:ln>
                          <a:noFill/>
                        </a:ln>
                        <a:solidFill>
                          <a:schemeClr val="tx1"/>
                        </a:solidFill>
                        <a:effectLst/>
                        <a:latin typeface="Times New Roman" pitchFamily="18"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xmlns="" val="10006"/>
                  </a:ext>
                </a:extLst>
              </a:tr>
              <a:tr h="365718">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a:ln>
                          <a:noFill/>
                        </a:ln>
                        <a:solidFill>
                          <a:schemeClr val="tx1"/>
                        </a:solidFill>
                        <a:effectLst>
                          <a:outerShdw blurRad="38100" dist="38100" dir="2700000" algn="tl">
                            <a:srgbClr val="000000"/>
                          </a:outerShdw>
                        </a:effectLst>
                        <a:latin typeface="Times New Roman" pitchFamily="18"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609600" marR="0" lvl="0" indent="-609600" algn="l" defTabSz="914400" rtl="0" eaLnBrk="1" fontAlgn="base" latinLnBrk="0" hangingPunct="1">
                        <a:lnSpc>
                          <a:spcPct val="100000"/>
                        </a:lnSpc>
                        <a:spcBef>
                          <a:spcPct val="0"/>
                        </a:spcBef>
                        <a:spcAft>
                          <a:spcPct val="0"/>
                        </a:spcAft>
                        <a:buClrTx/>
                        <a:buSzTx/>
                        <a:buFontTx/>
                        <a:buNone/>
                        <a:tabLst/>
                      </a:pPr>
                      <a:r>
                        <a:rPr kumimoji="0" lang="de-DE" sz="1800" b="0" i="0" u="none" strike="noStrike" cap="none" normalizeH="0" baseline="0">
                          <a:ln>
                            <a:noFill/>
                          </a:ln>
                          <a:solidFill>
                            <a:schemeClr val="tx1"/>
                          </a:solidFill>
                          <a:effectLst/>
                          <a:latin typeface="Times New Roman" pitchFamily="18" charset="0"/>
                          <a:cs typeface="Times New Roman" pitchFamily="18" charset="0"/>
                        </a:rPr>
                        <a:t>1.Verbindlichkeiten gegenüber Kreditinstituten (KGr. 34)</a:t>
                      </a:r>
                      <a:endParaRPr kumimoji="0" lang="de-DE" sz="1800" b="0" i="0" u="none" strike="noStrike" cap="none" normalizeH="0" baseline="0">
                        <a:ln>
                          <a:noFill/>
                        </a:ln>
                        <a:solidFill>
                          <a:schemeClr val="tx1"/>
                        </a:solidFill>
                        <a:effectLst/>
                        <a:latin typeface="Times New Roman" pitchFamily="18"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7"/>
                  </a:ext>
                </a:extLst>
              </a:tr>
              <a:tr h="365718">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a:ln>
                          <a:noFill/>
                        </a:ln>
                        <a:solidFill>
                          <a:schemeClr val="tx1"/>
                        </a:solidFill>
                        <a:effectLst>
                          <a:outerShdw blurRad="38100" dist="38100" dir="2700000" algn="tl">
                            <a:srgbClr val="000000"/>
                          </a:outerShdw>
                        </a:effectLst>
                        <a:latin typeface="Times New Roman" pitchFamily="18"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609600" marR="0" lvl="0" indent="-609600" algn="l" defTabSz="914400" rtl="0" eaLnBrk="1" fontAlgn="base" latinLnBrk="0" hangingPunct="1">
                        <a:lnSpc>
                          <a:spcPct val="100000"/>
                        </a:lnSpc>
                        <a:spcBef>
                          <a:spcPct val="0"/>
                        </a:spcBef>
                        <a:spcAft>
                          <a:spcPct val="0"/>
                        </a:spcAft>
                        <a:buClrTx/>
                        <a:buSzTx/>
                        <a:buFontTx/>
                        <a:buNone/>
                        <a:tabLst/>
                      </a:pPr>
                      <a:r>
                        <a:rPr kumimoji="0" lang="de-DE" sz="1800" b="0" i="0" u="none" strike="noStrike" cap="none" normalizeH="0" baseline="0">
                          <a:ln>
                            <a:noFill/>
                          </a:ln>
                          <a:solidFill>
                            <a:schemeClr val="tx1"/>
                          </a:solidFill>
                          <a:effectLst/>
                          <a:latin typeface="Times New Roman" pitchFamily="18" charset="0"/>
                          <a:cs typeface="Times New Roman" pitchFamily="18" charset="0"/>
                        </a:rPr>
                        <a:t>davon gefördert nach dem KHG</a:t>
                      </a:r>
                      <a:endParaRPr kumimoji="0" lang="de-DE" sz="1800" b="0" i="0" u="none" strike="noStrike" cap="none" normalizeH="0" baseline="0">
                        <a:ln>
                          <a:noFill/>
                        </a:ln>
                        <a:solidFill>
                          <a:schemeClr val="tx1"/>
                        </a:solidFill>
                        <a:effectLst/>
                        <a:latin typeface="Times New Roman" pitchFamily="18"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8"/>
                  </a:ext>
                </a:extLst>
              </a:tr>
              <a:tr h="365718">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a:ln>
                          <a:noFill/>
                        </a:ln>
                        <a:solidFill>
                          <a:schemeClr val="tx1"/>
                        </a:solidFill>
                        <a:effectLst>
                          <a:outerShdw blurRad="38100" dist="38100" dir="2700000" algn="tl">
                            <a:srgbClr val="000000"/>
                          </a:outerShdw>
                        </a:effectLst>
                        <a:latin typeface="Times New Roman" pitchFamily="18"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609600" marR="0" lvl="0" indent="-609600" algn="l" defTabSz="914400" rtl="0" eaLnBrk="1" fontAlgn="base" latinLnBrk="0" hangingPunct="1">
                        <a:lnSpc>
                          <a:spcPct val="100000"/>
                        </a:lnSpc>
                        <a:spcBef>
                          <a:spcPct val="0"/>
                        </a:spcBef>
                        <a:spcAft>
                          <a:spcPct val="0"/>
                        </a:spcAft>
                        <a:buClrTx/>
                        <a:buSzTx/>
                        <a:buFontTx/>
                        <a:buNone/>
                        <a:tabLst/>
                      </a:pPr>
                      <a:r>
                        <a:rPr kumimoji="0" lang="de-DE" sz="1800" b="0" i="0" u="none" strike="noStrike" cap="none" normalizeH="0" baseline="0">
                          <a:ln>
                            <a:noFill/>
                          </a:ln>
                          <a:solidFill>
                            <a:schemeClr val="tx1"/>
                          </a:solidFill>
                          <a:effectLst/>
                          <a:latin typeface="Times New Roman" pitchFamily="18" charset="0"/>
                        </a:rPr>
                        <a:t>…</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9"/>
                  </a:ext>
                </a:extLst>
              </a:tr>
              <a:tr h="430164">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a:ln>
                          <a:noFill/>
                        </a:ln>
                        <a:solidFill>
                          <a:schemeClr val="tx1"/>
                        </a:solidFill>
                        <a:effectLst>
                          <a:outerShdw blurRad="38100" dist="38100" dir="2700000" algn="tl">
                            <a:srgbClr val="000000"/>
                          </a:outerShdw>
                        </a:effectLst>
                        <a:latin typeface="Times New Roman" pitchFamily="18"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609600" marR="0" lvl="0" indent="-609600" algn="l" defTabSz="914400" rtl="0" eaLnBrk="1" fontAlgn="base" latinLnBrk="0" hangingPunct="1">
                        <a:lnSpc>
                          <a:spcPct val="100000"/>
                        </a:lnSpc>
                        <a:spcBef>
                          <a:spcPct val="0"/>
                        </a:spcBef>
                        <a:spcAft>
                          <a:spcPct val="0"/>
                        </a:spcAft>
                        <a:buClrTx/>
                        <a:buSzTx/>
                        <a:buFontTx/>
                        <a:buNone/>
                        <a:tabLst/>
                      </a:pPr>
                      <a:r>
                        <a:rPr kumimoji="0" lang="de-DE" sz="1800" b="0" i="0" u="none" strike="noStrike" cap="none" normalizeH="0" baseline="0">
                          <a:ln>
                            <a:noFill/>
                          </a:ln>
                          <a:solidFill>
                            <a:schemeClr val="tx1"/>
                          </a:solidFill>
                          <a:effectLst/>
                          <a:latin typeface="Times New Roman" pitchFamily="18" charset="0"/>
                          <a:cs typeface="Times New Roman" pitchFamily="18" charset="0"/>
                        </a:rPr>
                        <a:t>6.Verbindlichkeiten nach dem Krankenhausfinanzierungsrecht (KGr. 35)</a:t>
                      </a:r>
                      <a:endParaRPr kumimoji="0" lang="de-DE" sz="1800" b="0" i="0" u="none" strike="noStrike" cap="none" normalizeH="0" baseline="0">
                        <a:ln>
                          <a:noFill/>
                        </a:ln>
                        <a:solidFill>
                          <a:schemeClr val="tx1"/>
                        </a:solidFill>
                        <a:effectLst/>
                        <a:latin typeface="Times New Roman" pitchFamily="18"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10"/>
                  </a:ext>
                </a:extLst>
              </a:tr>
              <a:tr h="365718">
                <a:tc gridSpan="2">
                  <a:txBody>
                    <a:bodyPr/>
                    <a:lstStyle/>
                    <a:p>
                      <a:pPr marL="609600" marR="0" lvl="0" indent="-609600" algn="just" defTabSz="914400" rtl="0" eaLnBrk="1" fontAlgn="base" latinLnBrk="0" hangingPunct="1">
                        <a:lnSpc>
                          <a:spcPct val="100000"/>
                        </a:lnSpc>
                        <a:spcBef>
                          <a:spcPct val="0"/>
                        </a:spcBef>
                        <a:spcAft>
                          <a:spcPct val="0"/>
                        </a:spcAft>
                        <a:buClrTx/>
                        <a:buSzTx/>
                        <a:buFontTx/>
                        <a:buNone/>
                        <a:tabLst/>
                      </a:pPr>
                      <a:r>
                        <a:rPr kumimoji="0" lang="de-DE" sz="1800" b="1" i="0" u="none" strike="noStrike" cap="none" normalizeH="0" baseline="0">
                          <a:ln>
                            <a:noFill/>
                          </a:ln>
                          <a:solidFill>
                            <a:srgbClr val="000000"/>
                          </a:solidFill>
                          <a:effectLst/>
                          <a:latin typeface="Times New Roman" pitchFamily="18" charset="0"/>
                          <a:cs typeface="Times New Roman" pitchFamily="18" charset="0"/>
                        </a:rPr>
                        <a:t>E. Ausgleichsposten aus Darlehensförderung (KGr. 24)</a:t>
                      </a:r>
                      <a:endParaRPr kumimoji="0" lang="de-DE" sz="1800" b="0" i="0" u="none" strike="noStrike" cap="none" normalizeH="0" baseline="0">
                        <a:ln>
                          <a:noFill/>
                        </a:ln>
                        <a:solidFill>
                          <a:srgbClr val="000000"/>
                        </a:solidFill>
                        <a:effectLst/>
                        <a:latin typeface="Times New Roman" pitchFamily="18"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hMerge="1">
                  <a:txBody>
                    <a:bodyPr/>
                    <a:lstStyle/>
                    <a:p>
                      <a:endParaRPr lang="de-DE"/>
                    </a:p>
                  </a:txBody>
                  <a:tcPr/>
                </a:tc>
                <a:extLst>
                  <a:ext uri="{0D108BD9-81ED-4DB2-BD59-A6C34878D82A}">
                    <a16:rowId xmlns:a16="http://schemas.microsoft.com/office/drawing/2014/main" xmlns="" val="10011"/>
                  </a:ext>
                </a:extLst>
              </a:tr>
              <a:tr h="640006">
                <a:tc gridSpan="2">
                  <a:txBody>
                    <a:bodyPr/>
                    <a:lstStyle/>
                    <a:p>
                      <a:pPr marL="609600" marR="0" lvl="0" indent="-609600" algn="l" defTabSz="914400" rtl="0" eaLnBrk="1" fontAlgn="base" latinLnBrk="0" hangingPunct="1">
                        <a:lnSpc>
                          <a:spcPct val="100000"/>
                        </a:lnSpc>
                        <a:spcBef>
                          <a:spcPct val="0"/>
                        </a:spcBef>
                        <a:spcAft>
                          <a:spcPct val="0"/>
                        </a:spcAft>
                        <a:buClrTx/>
                        <a:buSzTx/>
                        <a:buFontTx/>
                        <a:buNone/>
                        <a:tabLst/>
                      </a:pPr>
                      <a:r>
                        <a:rPr kumimoji="0" lang="de-DE" sz="1800" b="1" i="0" u="none" strike="noStrike" cap="none" normalizeH="0" baseline="0">
                          <a:ln>
                            <a:noFill/>
                          </a:ln>
                          <a:solidFill>
                            <a:schemeClr val="tx1"/>
                          </a:solidFill>
                          <a:effectLst/>
                          <a:latin typeface="Times New Roman" pitchFamily="18" charset="0"/>
                          <a:cs typeface="Times New Roman" pitchFamily="18" charset="0"/>
                        </a:rPr>
                        <a:t>F. Rechnungsabgrenzungsposten (KGr. 38) </a:t>
                      </a:r>
                      <a:endParaRPr kumimoji="0" lang="de-DE" sz="1800" b="0" i="0" u="none" strike="noStrike" cap="none" normalizeH="0" baseline="0">
                        <a:ln>
                          <a:noFill/>
                        </a:ln>
                        <a:solidFill>
                          <a:schemeClr val="tx1"/>
                        </a:solidFill>
                        <a:effectLst/>
                        <a:latin typeface="Times New Roman" pitchFamily="18" charset="0"/>
                        <a:cs typeface="Times New Roman" pitchFamily="18" charset="0"/>
                      </a:endParaRPr>
                    </a:p>
                    <a:p>
                      <a:pPr marL="609600" marR="0" lvl="0" indent="-609600" algn="l" defTabSz="914400" rtl="0" eaLnBrk="0" fontAlgn="base" latinLnBrk="0" hangingPunct="0">
                        <a:lnSpc>
                          <a:spcPct val="100000"/>
                        </a:lnSpc>
                        <a:spcBef>
                          <a:spcPct val="0"/>
                        </a:spcBef>
                        <a:spcAft>
                          <a:spcPct val="0"/>
                        </a:spcAft>
                        <a:buClrTx/>
                        <a:buSzTx/>
                        <a:buFontTx/>
                        <a:buNone/>
                        <a:tabLst/>
                      </a:pPr>
                      <a:r>
                        <a:rPr kumimoji="0" lang="de-DE" sz="1800" b="0" i="0" u="none" strike="noStrike" cap="none" normalizeH="0" baseline="30000">
                          <a:ln>
                            <a:noFill/>
                          </a:ln>
                          <a:solidFill>
                            <a:schemeClr val="tx1"/>
                          </a:solidFill>
                          <a:effectLst/>
                          <a:latin typeface="Times New Roman" pitchFamily="18" charset="0"/>
                          <a:cs typeface="Times New Roman" pitchFamily="18" charset="0"/>
                        </a:rPr>
                        <a:t> </a:t>
                      </a:r>
                      <a:endParaRPr kumimoji="0" lang="de-DE" sz="1800" b="0" i="0" u="none" strike="noStrike" cap="none" normalizeH="0" baseline="0">
                        <a:ln>
                          <a:noFill/>
                        </a:ln>
                        <a:solidFill>
                          <a:schemeClr val="tx1"/>
                        </a:solidFill>
                        <a:effectLst/>
                        <a:latin typeface="Times New Roman" pitchFamily="18"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xmlns="" val="10012"/>
                  </a:ext>
                </a:extLst>
              </a:tr>
            </a:tbl>
          </a:graphicData>
        </a:graphic>
      </p:graphicFrame>
      <p:sp>
        <p:nvSpPr>
          <p:cNvPr id="3" name="Foliennummernplatzhalter 2">
            <a:extLst>
              <a:ext uri="{FF2B5EF4-FFF2-40B4-BE49-F238E27FC236}">
                <a16:creationId xmlns:a16="http://schemas.microsoft.com/office/drawing/2014/main" xmlns="" id="{B69E6141-0875-4EC4-8DF7-406D2D2F8FBE}"/>
              </a:ext>
            </a:extLst>
          </p:cNvPr>
          <p:cNvSpPr>
            <a:spLocks noGrp="1"/>
          </p:cNvSpPr>
          <p:nvPr>
            <p:ph type="sldNum" sz="quarter" idx="12"/>
          </p:nvPr>
        </p:nvSpPr>
        <p:spPr/>
        <p:txBody>
          <a:bodyPr/>
          <a:lstStyle/>
          <a:p>
            <a:fld id="{372817A5-82A8-4669-B4D0-C2D67780DFD0}" type="slidenum">
              <a:rPr lang="de-DE" smtClean="0"/>
              <a:t>5</a:t>
            </a:fld>
            <a:endParaRPr lang="de-DE"/>
          </a:p>
        </p:txBody>
      </p:sp>
    </p:spTree>
    <p:extLst>
      <p:ext uri="{BB962C8B-B14F-4D97-AF65-F5344CB8AC3E}">
        <p14:creationId xmlns:p14="http://schemas.microsoft.com/office/powerpoint/2010/main" val="2623133564"/>
      </p:ext>
    </p:extLst>
  </p:cSld>
  <p:clrMapOvr>
    <a:masterClrMapping/>
  </p:clrMapOvr>
  <mc:AlternateContent xmlns:mc="http://schemas.openxmlformats.org/markup-compatibility/2006" xmlns:p14="http://schemas.microsoft.com/office/powerpoint/2010/main">
    <mc:Choice Requires="p14">
      <p:transition spd="slow" p14:dur="2000" advTm="51340"/>
    </mc:Choice>
    <mc:Fallback xmlns="">
      <p:transition spd="slow" advTm="51340"/>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3634" name="Rectangle 2"/>
          <p:cNvSpPr>
            <a:spLocks noGrp="1" noChangeArrowheads="1"/>
          </p:cNvSpPr>
          <p:nvPr>
            <p:ph type="title"/>
          </p:nvPr>
        </p:nvSpPr>
        <p:spPr>
          <a:xfrm>
            <a:off x="0" y="0"/>
            <a:ext cx="9144000" cy="1384300"/>
          </a:xfrm>
        </p:spPr>
        <p:txBody>
          <a:bodyPr/>
          <a:lstStyle/>
          <a:p>
            <a:pPr eaLnBrk="1" hangingPunct="1">
              <a:defRPr/>
            </a:pPr>
            <a:r>
              <a:rPr lang="de-DE">
                <a:cs typeface="Times New Roman" pitchFamily="18" charset="0"/>
              </a:rPr>
              <a:t>Ausgleichsposten nach dem KHG</a:t>
            </a:r>
            <a:r>
              <a:rPr lang="de-DE"/>
              <a:t> </a:t>
            </a:r>
          </a:p>
        </p:txBody>
      </p:sp>
      <p:sp>
        <p:nvSpPr>
          <p:cNvPr id="1733635" name="Rectangle 3"/>
          <p:cNvSpPr>
            <a:spLocks noGrp="1" noChangeArrowheads="1"/>
          </p:cNvSpPr>
          <p:nvPr>
            <p:ph type="body" idx="1"/>
          </p:nvPr>
        </p:nvSpPr>
        <p:spPr>
          <a:xfrm>
            <a:off x="457200" y="1905000"/>
            <a:ext cx="8229600" cy="4648200"/>
          </a:xfrm>
        </p:spPr>
        <p:txBody>
          <a:bodyPr/>
          <a:lstStyle/>
          <a:p>
            <a:pPr eaLnBrk="1" hangingPunct="1">
              <a:defRPr/>
            </a:pPr>
            <a:r>
              <a:rPr lang="de-DE" dirty="0">
                <a:cs typeface="Times New Roman" pitchFamily="18" charset="0"/>
              </a:rPr>
              <a:t>Ziel: Neutralisierung der Abschreibungen von Anlagen, die vor Inkrafttreten des KHG mit Eigenmitteln oder mit Darlehen finanziert wurden</a:t>
            </a:r>
            <a:r>
              <a:rPr lang="de-DE" dirty="0"/>
              <a:t> </a:t>
            </a:r>
          </a:p>
          <a:p>
            <a:pPr eaLnBrk="1" hangingPunct="1">
              <a:defRPr/>
            </a:pPr>
            <a:r>
              <a:rPr lang="de-DE" dirty="0">
                <a:cs typeface="Times New Roman" pitchFamily="18" charset="0"/>
              </a:rPr>
              <a:t>2 Arten: </a:t>
            </a:r>
          </a:p>
          <a:p>
            <a:pPr lvl="1" eaLnBrk="1" hangingPunct="1">
              <a:defRPr/>
            </a:pPr>
            <a:r>
              <a:rPr lang="de-DE" dirty="0">
                <a:cs typeface="Times New Roman" pitchFamily="18" charset="0"/>
              </a:rPr>
              <a:t>aus Eigenmitteln finanziert</a:t>
            </a:r>
          </a:p>
          <a:p>
            <a:pPr lvl="1" eaLnBrk="1" hangingPunct="1">
              <a:defRPr/>
            </a:pPr>
            <a:r>
              <a:rPr lang="de-DE" dirty="0">
                <a:cs typeface="Times New Roman" pitchFamily="18" charset="0"/>
              </a:rPr>
              <a:t>aus Darlehn finanziert</a:t>
            </a:r>
            <a:r>
              <a:rPr lang="de-DE" dirty="0"/>
              <a:t> </a:t>
            </a:r>
            <a:endParaRPr lang="de-DE" dirty="0">
              <a:cs typeface="Times New Roman" pitchFamily="18" charset="0"/>
            </a:endParaRPr>
          </a:p>
        </p:txBody>
      </p:sp>
      <p:sp>
        <p:nvSpPr>
          <p:cNvPr id="2" name="Foliennummernplatzhalter 1"/>
          <p:cNvSpPr>
            <a:spLocks noGrp="1"/>
          </p:cNvSpPr>
          <p:nvPr>
            <p:ph type="sldNum" sz="quarter" idx="12"/>
          </p:nvPr>
        </p:nvSpPr>
        <p:spPr/>
        <p:txBody>
          <a:bodyPr/>
          <a:lstStyle/>
          <a:p>
            <a:fld id="{372817A5-82A8-4669-B4D0-C2D67780DFD0}" type="slidenum">
              <a:rPr lang="de-DE" smtClean="0"/>
              <a:t>50</a:t>
            </a:fld>
            <a:endParaRPr lang="de-DE"/>
          </a:p>
        </p:txBody>
      </p:sp>
    </p:spTree>
    <p:extLst>
      <p:ext uri="{BB962C8B-B14F-4D97-AF65-F5344CB8AC3E}">
        <p14:creationId xmlns:p14="http://schemas.microsoft.com/office/powerpoint/2010/main" val="1127318963"/>
      </p:ext>
    </p:extLst>
  </p:cSld>
  <p:clrMapOvr>
    <a:masterClrMapping/>
  </p:clrMapOvr>
  <mc:AlternateContent xmlns:mc="http://schemas.openxmlformats.org/markup-compatibility/2006" xmlns:p14="http://schemas.microsoft.com/office/powerpoint/2010/main">
    <mc:Choice Requires="p14">
      <p:transition spd="slow" p14:dur="2000" advTm="31435"/>
    </mc:Choice>
    <mc:Fallback xmlns="">
      <p:transition spd="slow" advTm="31435"/>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4658" name="Rectangle 2"/>
          <p:cNvSpPr>
            <a:spLocks noGrp="1" noChangeArrowheads="1"/>
          </p:cNvSpPr>
          <p:nvPr>
            <p:ph type="title"/>
          </p:nvPr>
        </p:nvSpPr>
        <p:spPr>
          <a:xfrm>
            <a:off x="1151620" y="116632"/>
            <a:ext cx="6840760" cy="981075"/>
          </a:xfrm>
        </p:spPr>
        <p:txBody>
          <a:bodyPr>
            <a:normAutofit fontScale="90000"/>
          </a:bodyPr>
          <a:lstStyle/>
          <a:p>
            <a:pPr eaLnBrk="1" hangingPunct="1">
              <a:defRPr/>
            </a:pPr>
            <a:r>
              <a:rPr lang="de-DE" dirty="0"/>
              <a:t>Ausgleichsposten für Eigenmittelförderung</a:t>
            </a:r>
          </a:p>
        </p:txBody>
      </p:sp>
      <p:sp>
        <p:nvSpPr>
          <p:cNvPr id="1734659" name="Rectangle 3"/>
          <p:cNvSpPr>
            <a:spLocks noGrp="1" noChangeArrowheads="1"/>
          </p:cNvSpPr>
          <p:nvPr>
            <p:ph type="body" idx="1"/>
          </p:nvPr>
        </p:nvSpPr>
        <p:spPr>
          <a:xfrm>
            <a:off x="457200" y="1905000"/>
            <a:ext cx="8229600" cy="4692650"/>
          </a:xfrm>
        </p:spPr>
        <p:txBody>
          <a:bodyPr/>
          <a:lstStyle/>
          <a:p>
            <a:pPr eaLnBrk="1" hangingPunct="1">
              <a:defRPr/>
            </a:pPr>
            <a:r>
              <a:rPr lang="de-DE" dirty="0"/>
              <a:t>Beispiel: </a:t>
            </a:r>
          </a:p>
          <a:p>
            <a:pPr lvl="1" eaLnBrk="1" hangingPunct="1">
              <a:defRPr/>
            </a:pPr>
            <a:r>
              <a:rPr lang="de-DE" dirty="0"/>
              <a:t>Kauf eines Gebäudes aus Eigenmitteln für 1.000.000 DM zum 1.1.70, Abschreibung auf 40 Jahre</a:t>
            </a:r>
          </a:p>
          <a:p>
            <a:pPr lvl="1" eaLnBrk="1" hangingPunct="1">
              <a:defRPr/>
            </a:pPr>
            <a:r>
              <a:rPr lang="de-DE" dirty="0"/>
              <a:t>Abschreibung pro Jahr: 25.000 DM (</a:t>
            </a:r>
            <a:r>
              <a:rPr lang="de-DE" dirty="0">
                <a:cs typeface="Tahoma" pitchFamily="34" charset="0"/>
              </a:rPr>
              <a:t>≈ 12.500 Euro)</a:t>
            </a:r>
          </a:p>
          <a:p>
            <a:pPr lvl="1" eaLnBrk="1" hangingPunct="1">
              <a:defRPr/>
            </a:pPr>
            <a:r>
              <a:rPr lang="de-DE" dirty="0"/>
              <a:t>Buchwert am 1.1.2006: 100.000 DM (</a:t>
            </a:r>
            <a:r>
              <a:rPr lang="de-DE" dirty="0">
                <a:cs typeface="Tahoma" pitchFamily="34" charset="0"/>
              </a:rPr>
              <a:t>≈ 50.000 Euro)</a:t>
            </a:r>
            <a:endParaRPr lang="de-DE" dirty="0"/>
          </a:p>
        </p:txBody>
      </p:sp>
      <p:sp>
        <p:nvSpPr>
          <p:cNvPr id="2" name="Foliennummernplatzhalter 1"/>
          <p:cNvSpPr>
            <a:spLocks noGrp="1"/>
          </p:cNvSpPr>
          <p:nvPr>
            <p:ph type="sldNum" sz="quarter" idx="12"/>
          </p:nvPr>
        </p:nvSpPr>
        <p:spPr/>
        <p:txBody>
          <a:bodyPr/>
          <a:lstStyle/>
          <a:p>
            <a:fld id="{372817A5-82A8-4669-B4D0-C2D67780DFD0}" type="slidenum">
              <a:rPr lang="de-DE" smtClean="0"/>
              <a:t>51</a:t>
            </a:fld>
            <a:endParaRPr lang="de-DE"/>
          </a:p>
        </p:txBody>
      </p:sp>
    </p:spTree>
    <p:extLst>
      <p:ext uri="{BB962C8B-B14F-4D97-AF65-F5344CB8AC3E}">
        <p14:creationId xmlns:p14="http://schemas.microsoft.com/office/powerpoint/2010/main" val="2940122497"/>
      </p:ext>
    </p:extLst>
  </p:cSld>
  <p:clrMapOvr>
    <a:masterClrMapping/>
  </p:clrMapOvr>
  <mc:AlternateContent xmlns:mc="http://schemas.openxmlformats.org/markup-compatibility/2006" xmlns:p14="http://schemas.microsoft.com/office/powerpoint/2010/main">
    <mc:Choice Requires="p14">
      <p:transition spd="slow" p14:dur="2000" advTm="37272"/>
    </mc:Choice>
    <mc:Fallback xmlns="">
      <p:transition spd="slow" advTm="37272"/>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03" name="Rectangle 3"/>
          <p:cNvSpPr>
            <a:spLocks noGrp="1" noChangeArrowheads="1"/>
          </p:cNvSpPr>
          <p:nvPr>
            <p:ph type="body" idx="1"/>
          </p:nvPr>
        </p:nvSpPr>
        <p:spPr>
          <a:xfrm>
            <a:off x="457200" y="1905000"/>
            <a:ext cx="8229600" cy="4692650"/>
          </a:xfrm>
        </p:spPr>
        <p:txBody>
          <a:bodyPr/>
          <a:lstStyle/>
          <a:p>
            <a:pPr eaLnBrk="1" hangingPunct="1">
              <a:lnSpc>
                <a:spcPct val="90000"/>
              </a:lnSpc>
              <a:defRPr/>
            </a:pPr>
            <a:r>
              <a:rPr lang="de-DE" sz="2800"/>
              <a:t>Buchungen</a:t>
            </a:r>
          </a:p>
          <a:p>
            <a:pPr lvl="1" eaLnBrk="1" hangingPunct="1">
              <a:lnSpc>
                <a:spcPct val="90000"/>
              </a:lnSpc>
              <a:defRPr/>
            </a:pPr>
            <a:r>
              <a:rPr lang="de-DE" sz="2400"/>
              <a:t>Abschreibung:</a:t>
            </a:r>
          </a:p>
          <a:p>
            <a:pPr lvl="2" eaLnBrk="1" hangingPunct="1">
              <a:lnSpc>
                <a:spcPct val="90000"/>
              </a:lnSpc>
              <a:defRPr/>
            </a:pPr>
            <a:r>
              <a:rPr lang="de-DE" sz="2000"/>
              <a:t>Abschreibungen auf geförderte Einrichtungen, die mit Eigenmitteln finanziert wurden (GuV-Konto)</a:t>
            </a:r>
          </a:p>
          <a:p>
            <a:pPr lvl="2" eaLnBrk="1" hangingPunct="1">
              <a:lnSpc>
                <a:spcPct val="90000"/>
              </a:lnSpc>
              <a:defRPr/>
            </a:pPr>
            <a:r>
              <a:rPr lang="de-DE" sz="2000"/>
              <a:t>an Grundstücke und grundstücksgleiche Recht mit Betriebsbauten 12.500 Euro</a:t>
            </a:r>
          </a:p>
          <a:p>
            <a:pPr lvl="1" eaLnBrk="1" hangingPunct="1">
              <a:lnSpc>
                <a:spcPct val="90000"/>
              </a:lnSpc>
              <a:defRPr/>
            </a:pPr>
            <a:r>
              <a:rPr lang="de-DE" sz="2400"/>
              <a:t>Neutralisierung:</a:t>
            </a:r>
          </a:p>
          <a:p>
            <a:pPr lvl="2" eaLnBrk="1" hangingPunct="1">
              <a:lnSpc>
                <a:spcPct val="90000"/>
              </a:lnSpc>
              <a:defRPr/>
            </a:pPr>
            <a:r>
              <a:rPr lang="de-DE" sz="2000"/>
              <a:t>Ausgleichsposten für Eigenmittelförderung (Bilanz-Konto)</a:t>
            </a:r>
          </a:p>
          <a:p>
            <a:pPr lvl="2" eaLnBrk="1" hangingPunct="1">
              <a:lnSpc>
                <a:spcPct val="90000"/>
              </a:lnSpc>
              <a:defRPr/>
            </a:pPr>
            <a:r>
              <a:rPr lang="de-DE" sz="2000"/>
              <a:t>an Erträge aus der Einstellung von Ausgleichsposten für Eigenmittelförderung (GuV-Konto) 12.500 Euro</a:t>
            </a:r>
          </a:p>
          <a:p>
            <a:pPr eaLnBrk="1" hangingPunct="1">
              <a:lnSpc>
                <a:spcPct val="90000"/>
              </a:lnSpc>
              <a:defRPr/>
            </a:pPr>
            <a:r>
              <a:rPr lang="de-DE" sz="2800"/>
              <a:t>Folge:</a:t>
            </a:r>
          </a:p>
          <a:p>
            <a:pPr lvl="1" eaLnBrk="1" hangingPunct="1">
              <a:lnSpc>
                <a:spcPct val="90000"/>
              </a:lnSpc>
              <a:defRPr/>
            </a:pPr>
            <a:r>
              <a:rPr lang="de-DE" sz="2400"/>
              <a:t>Es entsteht eine Bilanzposition „Ausgleichsposten aus Eigenmittelförderung“</a:t>
            </a:r>
          </a:p>
        </p:txBody>
      </p:sp>
      <p:sp>
        <p:nvSpPr>
          <p:cNvPr id="2" name="Foliennummernplatzhalter 1"/>
          <p:cNvSpPr>
            <a:spLocks noGrp="1"/>
          </p:cNvSpPr>
          <p:nvPr>
            <p:ph type="sldNum" sz="quarter" idx="12"/>
          </p:nvPr>
        </p:nvSpPr>
        <p:spPr/>
        <p:txBody>
          <a:bodyPr/>
          <a:lstStyle/>
          <a:p>
            <a:fld id="{372817A5-82A8-4669-B4D0-C2D67780DFD0}" type="slidenum">
              <a:rPr lang="de-DE" smtClean="0"/>
              <a:t>52</a:t>
            </a:fld>
            <a:endParaRPr lang="de-DE"/>
          </a:p>
        </p:txBody>
      </p:sp>
      <p:sp>
        <p:nvSpPr>
          <p:cNvPr id="3" name="Titel 2"/>
          <p:cNvSpPr>
            <a:spLocks noGrp="1"/>
          </p:cNvSpPr>
          <p:nvPr>
            <p:ph type="title"/>
          </p:nvPr>
        </p:nvSpPr>
        <p:spPr/>
        <p:txBody>
          <a:bodyPr>
            <a:normAutofit fontScale="90000"/>
          </a:bodyPr>
          <a:lstStyle/>
          <a:p>
            <a:r>
              <a:rPr lang="de-DE" dirty="0"/>
              <a:t>Ausgleichsposten für Eigenmittelförderung</a:t>
            </a:r>
            <a:endParaRPr lang="en-US" dirty="0"/>
          </a:p>
        </p:txBody>
      </p:sp>
    </p:spTree>
    <p:extLst>
      <p:ext uri="{BB962C8B-B14F-4D97-AF65-F5344CB8AC3E}">
        <p14:creationId xmlns:p14="http://schemas.microsoft.com/office/powerpoint/2010/main" val="3397209740"/>
      </p:ext>
    </p:extLst>
  </p:cSld>
  <p:clrMapOvr>
    <a:masterClrMapping/>
  </p:clrMapOvr>
  <mc:AlternateContent xmlns:mc="http://schemas.openxmlformats.org/markup-compatibility/2006" xmlns:p14="http://schemas.microsoft.com/office/powerpoint/2010/main">
    <mc:Choice Requires="p14">
      <p:transition spd="slow" p14:dur="2000" advTm="91807"/>
    </mc:Choice>
    <mc:Fallback xmlns="">
      <p:transition spd="slow" advTm="91807"/>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6977" name="Rectangle 33"/>
          <p:cNvSpPr>
            <a:spLocks noGrp="1" noChangeArrowheads="1"/>
          </p:cNvSpPr>
          <p:nvPr>
            <p:ph type="title"/>
          </p:nvPr>
        </p:nvSpPr>
        <p:spPr>
          <a:xfrm>
            <a:off x="457200" y="404813"/>
            <a:ext cx="8229600" cy="720725"/>
          </a:xfrm>
        </p:spPr>
        <p:txBody>
          <a:bodyPr/>
          <a:lstStyle/>
          <a:p>
            <a:pPr eaLnBrk="1" hangingPunct="1">
              <a:defRPr/>
            </a:pPr>
            <a:r>
              <a:rPr lang="de-DE" sz="2400"/>
              <a:t>Grundstücke (…) mit Betriebsbauten</a:t>
            </a:r>
            <a:r>
              <a:rPr lang="de-DE" sz="2000"/>
              <a:t> [€]</a:t>
            </a:r>
          </a:p>
        </p:txBody>
      </p:sp>
      <p:graphicFrame>
        <p:nvGraphicFramePr>
          <p:cNvPr id="1747057" name="Group 113"/>
          <p:cNvGraphicFramePr>
            <a:graphicFrameLocks noGrp="1"/>
          </p:cNvGraphicFramePr>
          <p:nvPr>
            <p:ph idx="1"/>
            <p:extLst>
              <p:ext uri="{D42A27DB-BD31-4B8C-83A1-F6EECF244321}">
                <p14:modId xmlns:p14="http://schemas.microsoft.com/office/powerpoint/2010/main" val="3283033186"/>
              </p:ext>
            </p:extLst>
          </p:nvPr>
        </p:nvGraphicFramePr>
        <p:xfrm>
          <a:off x="323850" y="692150"/>
          <a:ext cx="8229600" cy="2209800"/>
        </p:xfrm>
        <a:graphic>
          <a:graphicData uri="http://schemas.openxmlformats.org/drawingml/2006/table">
            <a:tbl>
              <a:tblPr/>
              <a:tblGrid>
                <a:gridCol w="1085850">
                  <a:extLst>
                    <a:ext uri="{9D8B030D-6E8A-4147-A177-3AD203B41FA5}">
                      <a16:colId xmlns:a16="http://schemas.microsoft.com/office/drawing/2014/main" xmlns="" val="20000"/>
                    </a:ext>
                  </a:extLst>
                </a:gridCol>
                <a:gridCol w="2103438">
                  <a:extLst>
                    <a:ext uri="{9D8B030D-6E8A-4147-A177-3AD203B41FA5}">
                      <a16:colId xmlns:a16="http://schemas.microsoft.com/office/drawing/2014/main" xmlns="" val="20001"/>
                    </a:ext>
                  </a:extLst>
                </a:gridCol>
                <a:gridCol w="1100137">
                  <a:extLst>
                    <a:ext uri="{9D8B030D-6E8A-4147-A177-3AD203B41FA5}">
                      <a16:colId xmlns:a16="http://schemas.microsoft.com/office/drawing/2014/main" xmlns="" val="20002"/>
                    </a:ext>
                  </a:extLst>
                </a:gridCol>
                <a:gridCol w="1111250">
                  <a:extLst>
                    <a:ext uri="{9D8B030D-6E8A-4147-A177-3AD203B41FA5}">
                      <a16:colId xmlns:a16="http://schemas.microsoft.com/office/drawing/2014/main" xmlns="" val="20003"/>
                    </a:ext>
                  </a:extLst>
                </a:gridCol>
                <a:gridCol w="1727200">
                  <a:extLst>
                    <a:ext uri="{9D8B030D-6E8A-4147-A177-3AD203B41FA5}">
                      <a16:colId xmlns:a16="http://schemas.microsoft.com/office/drawing/2014/main" xmlns="" val="20004"/>
                    </a:ext>
                  </a:extLst>
                </a:gridCol>
                <a:gridCol w="1101725">
                  <a:extLst>
                    <a:ext uri="{9D8B030D-6E8A-4147-A177-3AD203B41FA5}">
                      <a16:colId xmlns:a16="http://schemas.microsoft.com/office/drawing/2014/main" xmlns="" val="20005"/>
                    </a:ext>
                  </a:extLst>
                </a:gridCol>
              </a:tblGrid>
              <a:tr h="457200">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200" b="0" i="0" u="none" strike="noStrike" cap="none" normalizeH="0" baseline="0" dirty="0">
                          <a:ln>
                            <a:noFill/>
                          </a:ln>
                          <a:solidFill>
                            <a:schemeClr val="tx1"/>
                          </a:solidFill>
                          <a:effectLst/>
                          <a:latin typeface="Tahoma" pitchFamily="34" charset="0"/>
                        </a:rPr>
                        <a:t>Soll</a:t>
                      </a: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200" b="0" i="0" u="none" strike="noStrike" cap="none" normalizeH="0" baseline="0">
                        <a:ln>
                          <a:noFill/>
                        </a:ln>
                        <a:solidFill>
                          <a:schemeClr val="tx1"/>
                        </a:solidFill>
                        <a:effectLst/>
                        <a:latin typeface="Tahoma" pitchFamily="34" charset="0"/>
                        <a:cs typeface="Times New Roman" pitchFamily="18" charset="0"/>
                      </a:endParaRPr>
                    </a:p>
                  </a:txBody>
                  <a:tcPr horzOverflow="overflow">
                    <a:lnL>
                      <a:noFill/>
                    </a:lnL>
                    <a:lnR>
                      <a:noFill/>
                    </a:lnR>
                    <a:lnT cap="flat">
                      <a:noFill/>
                    </a:lnT>
                    <a:lnB>
                      <a:noFill/>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endParaRPr kumimoji="0" lang="de-DE" sz="2200" b="0" i="0" u="none" strike="noStrike" cap="none" normalizeH="0" baseline="0">
                        <a:ln>
                          <a:noFill/>
                        </a:ln>
                        <a:solidFill>
                          <a:schemeClr val="tx1"/>
                        </a:solidFill>
                        <a:effectLst/>
                        <a:latin typeface="Tahoma" pitchFamily="34" charset="0"/>
                      </a:endParaRPr>
                    </a:p>
                  </a:txBody>
                  <a:tcPr horzOverflow="overflow">
                    <a:lnL>
                      <a:noFill/>
                    </a:lnL>
                    <a:lnR>
                      <a:noFill/>
                    </a:lnR>
                    <a:lnT cap="flat">
                      <a:noFill/>
                    </a:lnT>
                    <a:lnB>
                      <a:noFill/>
                    </a:lnB>
                    <a:lnTlToBr>
                      <a:noFill/>
                    </a:lnTlToBr>
                    <a:lnBlToTr>
                      <a:noFill/>
                    </a:lnBlToTr>
                    <a:noFill/>
                  </a:tcPr>
                </a:tc>
                <a:tc hMerge="1">
                  <a:txBody>
                    <a:bodyPr/>
                    <a:lstStyle/>
                    <a:p>
                      <a:endParaRPr lang="de-DE"/>
                    </a:p>
                  </a:txBody>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200" b="0" i="0" u="none" strike="noStrike" cap="none" normalizeH="0" baseline="0">
                        <a:ln>
                          <a:noFill/>
                        </a:ln>
                        <a:solidFill>
                          <a:schemeClr val="tx1"/>
                        </a:solidFill>
                        <a:effectLst/>
                        <a:latin typeface="Tahoma" pitchFamily="34"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r>
                        <a:rPr kumimoji="0" lang="de-DE" sz="2200" b="0" i="0" u="none" strike="noStrike" cap="none" normalizeH="0" baseline="0">
                          <a:ln>
                            <a:noFill/>
                          </a:ln>
                          <a:solidFill>
                            <a:schemeClr val="tx1"/>
                          </a:solidFill>
                          <a:effectLst/>
                          <a:latin typeface="Tahoma" pitchFamily="34" charset="0"/>
                          <a:cs typeface="Times New Roman" pitchFamily="18" charset="0"/>
                        </a:rPr>
                        <a:t>Haben</a:t>
                      </a:r>
                    </a:p>
                  </a:txBody>
                  <a:tcP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xmlns="" val="10000"/>
                  </a:ext>
                </a:extLst>
              </a:tr>
              <a:tr h="914400">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dirty="0">
                          <a:ln>
                            <a:noFill/>
                          </a:ln>
                          <a:solidFill>
                            <a:schemeClr val="tx1"/>
                          </a:solidFill>
                          <a:effectLst/>
                          <a:latin typeface="Tahoma" pitchFamily="34" charset="0"/>
                        </a:rPr>
                        <a:t>1.1.06</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dirty="0">
                          <a:ln>
                            <a:noFill/>
                          </a:ln>
                          <a:solidFill>
                            <a:schemeClr val="tx1"/>
                          </a:solidFill>
                          <a:effectLst/>
                          <a:latin typeface="Tahoma" pitchFamily="34" charset="0"/>
                          <a:cs typeface="Times New Roman" pitchFamily="18" charset="0"/>
                        </a:rPr>
                        <a:t>EBK</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dirty="0">
                          <a:ln>
                            <a:noFill/>
                          </a:ln>
                          <a:solidFill>
                            <a:schemeClr val="tx1"/>
                          </a:solidFill>
                          <a:effectLst/>
                          <a:latin typeface="Tahoma" pitchFamily="34" charset="0"/>
                        </a:rPr>
                        <a:t>50.000</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dirty="0">
                          <a:ln>
                            <a:noFill/>
                          </a:ln>
                          <a:solidFill>
                            <a:schemeClr val="tx1"/>
                          </a:solidFill>
                          <a:effectLst/>
                          <a:latin typeface="Tahoma" pitchFamily="34" charset="0"/>
                        </a:rPr>
                        <a:t>31.12.06</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dirty="0" err="1">
                          <a:ln>
                            <a:noFill/>
                          </a:ln>
                          <a:solidFill>
                            <a:schemeClr val="tx1"/>
                          </a:solidFill>
                          <a:effectLst/>
                          <a:latin typeface="Tahoma" pitchFamily="34" charset="0"/>
                        </a:rPr>
                        <a:t>Abschreib</a:t>
                      </a:r>
                      <a:r>
                        <a:rPr kumimoji="0" lang="de-DE" sz="1800" b="0" i="0" u="none" strike="noStrike" cap="none" normalizeH="0" baseline="0" dirty="0">
                          <a:ln>
                            <a:noFill/>
                          </a:ln>
                          <a:solidFill>
                            <a:schemeClr val="tx1"/>
                          </a:solidFill>
                          <a:effectLst/>
                          <a:latin typeface="Tahoma" pitchFamily="34" charset="0"/>
                        </a:rPr>
                        <a:t>.</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a:ln>
                            <a:noFill/>
                          </a:ln>
                          <a:solidFill>
                            <a:schemeClr val="tx1"/>
                          </a:solidFill>
                          <a:effectLst/>
                          <a:latin typeface="Tahoma" pitchFamily="34" charset="0"/>
                        </a:rPr>
                        <a:t>12.500</a:t>
                      </a: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xmlns="" val="10001"/>
                  </a:ext>
                </a:extLst>
              </a:tr>
              <a:tr h="838200">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a:ln>
                          <a:noFill/>
                        </a:ln>
                        <a:solidFill>
                          <a:schemeClr val="tx1"/>
                        </a:solidFill>
                        <a:effectLst/>
                        <a:latin typeface="Tahoma" pitchFamily="34"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a:ln>
                          <a:noFill/>
                        </a:ln>
                        <a:solidFill>
                          <a:schemeClr val="tx1"/>
                        </a:solidFill>
                        <a:effectLst/>
                        <a:latin typeface="Tahoma" pitchFamily="34"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a:ln>
                          <a:noFill/>
                        </a:ln>
                        <a:solidFill>
                          <a:schemeClr val="tx1"/>
                        </a:solidFill>
                        <a:effectLst/>
                        <a:latin typeface="Tahoma" pitchFamily="34"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a:ln>
                            <a:noFill/>
                          </a:ln>
                          <a:solidFill>
                            <a:schemeClr val="tx1"/>
                          </a:solidFill>
                          <a:effectLst/>
                          <a:latin typeface="Tahoma" pitchFamily="34" charset="0"/>
                        </a:rPr>
                        <a:t>31.12.06</a:t>
                      </a: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dirty="0">
                          <a:ln>
                            <a:noFill/>
                          </a:ln>
                          <a:solidFill>
                            <a:schemeClr val="tx1"/>
                          </a:solidFill>
                          <a:effectLst/>
                          <a:latin typeface="Tahoma" pitchFamily="34" charset="0"/>
                          <a:cs typeface="Times New Roman" pitchFamily="18" charset="0"/>
                        </a:rPr>
                        <a:t>SBK</a:t>
                      </a:r>
                    </a:p>
                  </a:txBody>
                  <a:tcPr horzOverflow="overflow">
                    <a:lnL>
                      <a:noFill/>
                    </a:lnL>
                    <a:lnR>
                      <a:noFill/>
                    </a:lnR>
                    <a:lnT>
                      <a:noFill/>
                    </a:lnT>
                    <a:lnB cap="flat">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dirty="0">
                          <a:ln>
                            <a:noFill/>
                          </a:ln>
                          <a:solidFill>
                            <a:schemeClr val="tx1"/>
                          </a:solidFill>
                          <a:effectLst/>
                          <a:latin typeface="Tahoma" pitchFamily="34" charset="0"/>
                        </a:rPr>
                        <a:t>37.500</a:t>
                      </a:r>
                    </a:p>
                  </a:txBody>
                  <a:tcP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xmlns="" val="10002"/>
                  </a:ext>
                </a:extLst>
              </a:tr>
            </a:tbl>
          </a:graphicData>
        </a:graphic>
      </p:graphicFrame>
      <p:sp>
        <p:nvSpPr>
          <p:cNvPr id="1746982" name="Line 38"/>
          <p:cNvSpPr>
            <a:spLocks noChangeShapeType="1"/>
          </p:cNvSpPr>
          <p:nvPr/>
        </p:nvSpPr>
        <p:spPr bwMode="auto">
          <a:xfrm>
            <a:off x="323850" y="1125538"/>
            <a:ext cx="8208963" cy="0"/>
          </a:xfrm>
          <a:prstGeom prst="line">
            <a:avLst/>
          </a:prstGeom>
          <a:noFill/>
          <a:ln w="38100">
            <a:solidFill>
              <a:schemeClr val="tx1"/>
            </a:solidFill>
            <a:round/>
            <a:headEnd/>
            <a:tailEnd/>
          </a:ln>
          <a:effectLst/>
        </p:spPr>
        <p:txBody>
          <a:bodyPr/>
          <a:lstStyle/>
          <a:p>
            <a:pPr>
              <a:defRPr/>
            </a:pPr>
            <a:endParaRPr lang="de-DE"/>
          </a:p>
        </p:txBody>
      </p:sp>
      <p:sp>
        <p:nvSpPr>
          <p:cNvPr id="1746983" name="Line 39"/>
          <p:cNvSpPr>
            <a:spLocks noChangeShapeType="1"/>
          </p:cNvSpPr>
          <p:nvPr/>
        </p:nvSpPr>
        <p:spPr bwMode="auto">
          <a:xfrm>
            <a:off x="4572000" y="1125538"/>
            <a:ext cx="0" cy="1727200"/>
          </a:xfrm>
          <a:prstGeom prst="line">
            <a:avLst/>
          </a:prstGeom>
          <a:noFill/>
          <a:ln w="38100">
            <a:solidFill>
              <a:schemeClr val="tx1"/>
            </a:solidFill>
            <a:round/>
            <a:headEnd/>
            <a:tailEnd/>
          </a:ln>
          <a:effectLst/>
        </p:spPr>
        <p:txBody>
          <a:bodyPr/>
          <a:lstStyle/>
          <a:p>
            <a:pPr>
              <a:defRPr/>
            </a:pPr>
            <a:endParaRPr lang="de-DE"/>
          </a:p>
        </p:txBody>
      </p:sp>
      <p:graphicFrame>
        <p:nvGraphicFramePr>
          <p:cNvPr id="1747058" name="Group 114"/>
          <p:cNvGraphicFramePr>
            <a:graphicFrameLocks noGrp="1"/>
          </p:cNvGraphicFramePr>
          <p:nvPr>
            <p:extLst>
              <p:ext uri="{D42A27DB-BD31-4B8C-83A1-F6EECF244321}">
                <p14:modId xmlns:p14="http://schemas.microsoft.com/office/powerpoint/2010/main" val="2719327964"/>
              </p:ext>
            </p:extLst>
          </p:nvPr>
        </p:nvGraphicFramePr>
        <p:xfrm>
          <a:off x="323850" y="3213100"/>
          <a:ext cx="8229600" cy="2209800"/>
        </p:xfrm>
        <a:graphic>
          <a:graphicData uri="http://schemas.openxmlformats.org/drawingml/2006/table">
            <a:tbl>
              <a:tblPr/>
              <a:tblGrid>
                <a:gridCol w="1085850">
                  <a:extLst>
                    <a:ext uri="{9D8B030D-6E8A-4147-A177-3AD203B41FA5}">
                      <a16:colId xmlns:a16="http://schemas.microsoft.com/office/drawing/2014/main" xmlns="" val="20000"/>
                    </a:ext>
                  </a:extLst>
                </a:gridCol>
                <a:gridCol w="2103438">
                  <a:extLst>
                    <a:ext uri="{9D8B030D-6E8A-4147-A177-3AD203B41FA5}">
                      <a16:colId xmlns:a16="http://schemas.microsoft.com/office/drawing/2014/main" xmlns="" val="20001"/>
                    </a:ext>
                  </a:extLst>
                </a:gridCol>
                <a:gridCol w="1100137">
                  <a:extLst>
                    <a:ext uri="{9D8B030D-6E8A-4147-A177-3AD203B41FA5}">
                      <a16:colId xmlns:a16="http://schemas.microsoft.com/office/drawing/2014/main" xmlns="" val="20002"/>
                    </a:ext>
                  </a:extLst>
                </a:gridCol>
                <a:gridCol w="1111250">
                  <a:extLst>
                    <a:ext uri="{9D8B030D-6E8A-4147-A177-3AD203B41FA5}">
                      <a16:colId xmlns:a16="http://schemas.microsoft.com/office/drawing/2014/main" xmlns="" val="20003"/>
                    </a:ext>
                  </a:extLst>
                </a:gridCol>
                <a:gridCol w="1727200">
                  <a:extLst>
                    <a:ext uri="{9D8B030D-6E8A-4147-A177-3AD203B41FA5}">
                      <a16:colId xmlns:a16="http://schemas.microsoft.com/office/drawing/2014/main" xmlns="" val="20004"/>
                    </a:ext>
                  </a:extLst>
                </a:gridCol>
                <a:gridCol w="1101725">
                  <a:extLst>
                    <a:ext uri="{9D8B030D-6E8A-4147-A177-3AD203B41FA5}">
                      <a16:colId xmlns:a16="http://schemas.microsoft.com/office/drawing/2014/main" xmlns="" val="20005"/>
                    </a:ext>
                  </a:extLst>
                </a:gridCol>
              </a:tblGrid>
              <a:tr h="457200">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200" b="0" i="0" u="none" strike="noStrike" cap="none" normalizeH="0" baseline="0" dirty="0">
                          <a:ln>
                            <a:noFill/>
                          </a:ln>
                          <a:solidFill>
                            <a:schemeClr val="tx1"/>
                          </a:solidFill>
                          <a:effectLst/>
                          <a:latin typeface="Tahoma" pitchFamily="34" charset="0"/>
                        </a:rPr>
                        <a:t>Soll</a:t>
                      </a: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200" b="0" i="0" u="none" strike="noStrike" cap="none" normalizeH="0" baseline="0" dirty="0">
                        <a:ln>
                          <a:noFill/>
                        </a:ln>
                        <a:solidFill>
                          <a:schemeClr val="tx1"/>
                        </a:solidFill>
                        <a:effectLst/>
                        <a:latin typeface="Tahoma" pitchFamily="34" charset="0"/>
                        <a:cs typeface="Times New Roman" pitchFamily="18" charset="0"/>
                      </a:endParaRPr>
                    </a:p>
                  </a:txBody>
                  <a:tcPr horzOverflow="overflow">
                    <a:lnL>
                      <a:noFill/>
                    </a:lnL>
                    <a:lnR>
                      <a:noFill/>
                    </a:lnR>
                    <a:lnT cap="flat">
                      <a:noFill/>
                    </a:lnT>
                    <a:lnB>
                      <a:noFill/>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endParaRPr kumimoji="0" lang="de-DE" sz="2200" b="0" i="0" u="none" strike="noStrike" cap="none" normalizeH="0" baseline="0">
                        <a:ln>
                          <a:noFill/>
                        </a:ln>
                        <a:solidFill>
                          <a:schemeClr val="tx1"/>
                        </a:solidFill>
                        <a:effectLst/>
                        <a:latin typeface="Tahoma" pitchFamily="34" charset="0"/>
                      </a:endParaRPr>
                    </a:p>
                  </a:txBody>
                  <a:tcPr horzOverflow="overflow">
                    <a:lnL>
                      <a:noFill/>
                    </a:lnL>
                    <a:lnR>
                      <a:noFill/>
                    </a:lnR>
                    <a:lnT cap="flat">
                      <a:noFill/>
                    </a:lnT>
                    <a:lnB>
                      <a:noFill/>
                    </a:lnB>
                    <a:lnTlToBr>
                      <a:noFill/>
                    </a:lnTlToBr>
                    <a:lnBlToTr>
                      <a:noFill/>
                    </a:lnBlToTr>
                    <a:noFill/>
                  </a:tcPr>
                </a:tc>
                <a:tc hMerge="1">
                  <a:txBody>
                    <a:bodyPr/>
                    <a:lstStyle/>
                    <a:p>
                      <a:endParaRPr lang="de-DE"/>
                    </a:p>
                  </a:txBody>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200" b="0" i="0" u="none" strike="noStrike" cap="none" normalizeH="0" baseline="0">
                        <a:ln>
                          <a:noFill/>
                        </a:ln>
                        <a:solidFill>
                          <a:schemeClr val="tx1"/>
                        </a:solidFill>
                        <a:effectLst/>
                        <a:latin typeface="Tahoma" pitchFamily="34"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r>
                        <a:rPr kumimoji="0" lang="de-DE" sz="2200" b="0" i="0" u="none" strike="noStrike" cap="none" normalizeH="0" baseline="0">
                          <a:ln>
                            <a:noFill/>
                          </a:ln>
                          <a:solidFill>
                            <a:schemeClr val="tx1"/>
                          </a:solidFill>
                          <a:effectLst/>
                          <a:latin typeface="Tahoma" pitchFamily="34" charset="0"/>
                          <a:cs typeface="Times New Roman" pitchFamily="18" charset="0"/>
                        </a:rPr>
                        <a:t>Haben</a:t>
                      </a:r>
                    </a:p>
                  </a:txBody>
                  <a:tcP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xmlns="" val="10000"/>
                  </a:ext>
                </a:extLst>
              </a:tr>
              <a:tr h="914400">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a:ln>
                            <a:noFill/>
                          </a:ln>
                          <a:solidFill>
                            <a:schemeClr val="tx1"/>
                          </a:solidFill>
                          <a:effectLst/>
                          <a:latin typeface="Tahoma" pitchFamily="34" charset="0"/>
                        </a:rPr>
                        <a:t>31.12.06</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dirty="0">
                          <a:ln>
                            <a:noFill/>
                          </a:ln>
                          <a:solidFill>
                            <a:schemeClr val="tx1"/>
                          </a:solidFill>
                          <a:effectLst/>
                          <a:latin typeface="Tahoma" pitchFamily="34" charset="0"/>
                          <a:cs typeface="Times New Roman" pitchFamily="18" charset="0"/>
                        </a:rPr>
                        <a:t>Grundstücke</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dirty="0">
                          <a:ln>
                            <a:noFill/>
                          </a:ln>
                          <a:solidFill>
                            <a:schemeClr val="tx1"/>
                          </a:solidFill>
                          <a:effectLst/>
                          <a:latin typeface="Tahoma" pitchFamily="34" charset="0"/>
                        </a:rPr>
                        <a:t>12.500</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dirty="0">
                          <a:ln>
                            <a:noFill/>
                          </a:ln>
                          <a:solidFill>
                            <a:schemeClr val="tx1"/>
                          </a:solidFill>
                          <a:effectLst/>
                          <a:latin typeface="Tahoma" pitchFamily="34" charset="0"/>
                        </a:rPr>
                        <a:t>31.12.06</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dirty="0" err="1">
                          <a:ln>
                            <a:noFill/>
                          </a:ln>
                          <a:solidFill>
                            <a:schemeClr val="tx1"/>
                          </a:solidFill>
                          <a:effectLst/>
                          <a:latin typeface="Tahoma" pitchFamily="34" charset="0"/>
                        </a:rPr>
                        <a:t>GuV</a:t>
                      </a:r>
                      <a:endParaRPr kumimoji="0" lang="de-DE" sz="1800" b="0" i="0" u="none" strike="noStrike" cap="none" normalizeH="0" baseline="0" dirty="0">
                        <a:ln>
                          <a:noFill/>
                        </a:ln>
                        <a:solidFill>
                          <a:schemeClr val="tx1"/>
                        </a:solidFill>
                        <a:effectLst/>
                        <a:latin typeface="Tahoma"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dirty="0">
                          <a:ln>
                            <a:noFill/>
                          </a:ln>
                          <a:solidFill>
                            <a:schemeClr val="tx1"/>
                          </a:solidFill>
                          <a:effectLst/>
                          <a:latin typeface="Tahoma" pitchFamily="34" charset="0"/>
                        </a:rPr>
                        <a:t>12.500</a:t>
                      </a: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xmlns="" val="10001"/>
                  </a:ext>
                </a:extLst>
              </a:tr>
              <a:tr h="838200">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a:ln>
                          <a:noFill/>
                        </a:ln>
                        <a:solidFill>
                          <a:schemeClr val="tx1"/>
                        </a:solidFill>
                        <a:effectLst/>
                        <a:latin typeface="Tahoma" pitchFamily="34"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a:ln>
                          <a:noFill/>
                        </a:ln>
                        <a:solidFill>
                          <a:schemeClr val="tx1"/>
                        </a:solidFill>
                        <a:effectLst/>
                        <a:latin typeface="Tahoma" pitchFamily="34"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a:ln>
                          <a:noFill/>
                        </a:ln>
                        <a:solidFill>
                          <a:schemeClr val="tx1"/>
                        </a:solidFill>
                        <a:effectLst/>
                        <a:latin typeface="Tahoma" pitchFamily="34"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a:ln>
                          <a:noFill/>
                        </a:ln>
                        <a:solidFill>
                          <a:schemeClr val="tx1"/>
                        </a:solidFill>
                        <a:effectLst/>
                        <a:latin typeface="Tahoma" pitchFamily="34"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a:ln>
                          <a:noFill/>
                        </a:ln>
                        <a:solidFill>
                          <a:schemeClr val="tx1"/>
                        </a:solidFill>
                        <a:effectLst/>
                        <a:latin typeface="Tahoma" pitchFamily="34" charset="0"/>
                        <a:cs typeface="Times New Roman" pitchFamily="18"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dirty="0">
                        <a:ln>
                          <a:noFill/>
                        </a:ln>
                        <a:solidFill>
                          <a:schemeClr val="tx1"/>
                        </a:solidFill>
                        <a:effectLst/>
                        <a:latin typeface="Tahoma" pitchFamily="34" charset="0"/>
                      </a:endParaRPr>
                    </a:p>
                  </a:txBody>
                  <a:tcP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xmlns="" val="10002"/>
                  </a:ext>
                </a:extLst>
              </a:tr>
            </a:tbl>
          </a:graphicData>
        </a:graphic>
      </p:graphicFrame>
      <p:sp>
        <p:nvSpPr>
          <p:cNvPr id="1747093" name="Line 149"/>
          <p:cNvSpPr>
            <a:spLocks noChangeShapeType="1"/>
          </p:cNvSpPr>
          <p:nvPr/>
        </p:nvSpPr>
        <p:spPr bwMode="auto">
          <a:xfrm>
            <a:off x="323850" y="3646488"/>
            <a:ext cx="8208963" cy="0"/>
          </a:xfrm>
          <a:prstGeom prst="line">
            <a:avLst/>
          </a:prstGeom>
          <a:noFill/>
          <a:ln w="38100">
            <a:solidFill>
              <a:schemeClr val="tx1"/>
            </a:solidFill>
            <a:round/>
            <a:headEnd/>
            <a:tailEnd/>
          </a:ln>
          <a:effectLst/>
        </p:spPr>
        <p:txBody>
          <a:bodyPr/>
          <a:lstStyle/>
          <a:p>
            <a:pPr>
              <a:defRPr/>
            </a:pPr>
            <a:endParaRPr lang="de-DE"/>
          </a:p>
        </p:txBody>
      </p:sp>
      <p:sp>
        <p:nvSpPr>
          <p:cNvPr id="1747094" name="Line 150"/>
          <p:cNvSpPr>
            <a:spLocks noChangeShapeType="1"/>
          </p:cNvSpPr>
          <p:nvPr/>
        </p:nvSpPr>
        <p:spPr bwMode="auto">
          <a:xfrm>
            <a:off x="4572000" y="3646488"/>
            <a:ext cx="0" cy="1727200"/>
          </a:xfrm>
          <a:prstGeom prst="line">
            <a:avLst/>
          </a:prstGeom>
          <a:noFill/>
          <a:ln w="38100">
            <a:solidFill>
              <a:schemeClr val="tx1"/>
            </a:solidFill>
            <a:round/>
            <a:headEnd/>
            <a:tailEnd/>
          </a:ln>
          <a:effectLst/>
        </p:spPr>
        <p:txBody>
          <a:bodyPr/>
          <a:lstStyle/>
          <a:p>
            <a:pPr>
              <a:defRPr/>
            </a:pPr>
            <a:endParaRPr lang="de-DE"/>
          </a:p>
        </p:txBody>
      </p:sp>
      <p:sp>
        <p:nvSpPr>
          <p:cNvPr id="1747099" name="Rectangle 155"/>
          <p:cNvSpPr>
            <a:spLocks noChangeArrowheads="1"/>
          </p:cNvSpPr>
          <p:nvPr/>
        </p:nvSpPr>
        <p:spPr bwMode="auto">
          <a:xfrm>
            <a:off x="323850" y="3068638"/>
            <a:ext cx="8229600" cy="720725"/>
          </a:xfrm>
          <a:prstGeom prst="rect">
            <a:avLst/>
          </a:prstGeom>
          <a:noFill/>
          <a:ln w="9525">
            <a:noFill/>
            <a:miter lim="800000"/>
            <a:headEnd/>
            <a:tailEnd/>
          </a:ln>
          <a:effectLst/>
        </p:spPr>
        <p:txBody>
          <a:bodyPr anchor="ctr"/>
          <a:lstStyle/>
          <a:p>
            <a:pPr algn="ctr">
              <a:defRPr/>
            </a:pPr>
            <a:r>
              <a:rPr lang="de-DE" sz="2400" dirty="0"/>
              <a:t>Abschreibungen</a:t>
            </a:r>
            <a:r>
              <a:rPr lang="de-DE" dirty="0"/>
              <a:t> [€]</a:t>
            </a:r>
          </a:p>
        </p:txBody>
      </p:sp>
      <p:sp>
        <p:nvSpPr>
          <p:cNvPr id="3" name="Foliennummernplatzhalter 2">
            <a:extLst>
              <a:ext uri="{FF2B5EF4-FFF2-40B4-BE49-F238E27FC236}">
                <a16:creationId xmlns:a16="http://schemas.microsoft.com/office/drawing/2014/main" xmlns="" id="{368C2D3C-E59A-449F-BE01-6ADE0A72522D}"/>
              </a:ext>
            </a:extLst>
          </p:cNvPr>
          <p:cNvSpPr>
            <a:spLocks noGrp="1"/>
          </p:cNvSpPr>
          <p:nvPr>
            <p:ph type="sldNum" sz="quarter" idx="12"/>
          </p:nvPr>
        </p:nvSpPr>
        <p:spPr/>
        <p:txBody>
          <a:bodyPr/>
          <a:lstStyle/>
          <a:p>
            <a:fld id="{372817A5-82A8-4669-B4D0-C2D67780DFD0}" type="slidenum">
              <a:rPr lang="de-DE" smtClean="0"/>
              <a:t>53</a:t>
            </a:fld>
            <a:endParaRPr lang="de-DE"/>
          </a:p>
        </p:txBody>
      </p:sp>
    </p:spTree>
    <p:extLst>
      <p:ext uri="{BB962C8B-B14F-4D97-AF65-F5344CB8AC3E}">
        <p14:creationId xmlns:p14="http://schemas.microsoft.com/office/powerpoint/2010/main" val="1097733263"/>
      </p:ext>
    </p:extLst>
  </p:cSld>
  <p:clrMapOvr>
    <a:masterClrMapping/>
  </p:clrMapOvr>
  <mc:AlternateContent xmlns:mc="http://schemas.openxmlformats.org/markup-compatibility/2006" xmlns:p14="http://schemas.microsoft.com/office/powerpoint/2010/main">
    <mc:Choice Requires="p14">
      <p:transition spd="slow" p14:dur="2000" advTm="35325"/>
    </mc:Choice>
    <mc:Fallback xmlns="">
      <p:transition spd="slow" advTm="35325"/>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8994" name="Rectangle 2"/>
          <p:cNvSpPr>
            <a:spLocks noGrp="1" noChangeArrowheads="1"/>
          </p:cNvSpPr>
          <p:nvPr>
            <p:ph type="title"/>
          </p:nvPr>
        </p:nvSpPr>
        <p:spPr>
          <a:xfrm>
            <a:off x="457200" y="404813"/>
            <a:ext cx="8229600" cy="720725"/>
          </a:xfrm>
        </p:spPr>
        <p:txBody>
          <a:bodyPr/>
          <a:lstStyle/>
          <a:p>
            <a:pPr eaLnBrk="1" hangingPunct="1">
              <a:defRPr/>
            </a:pPr>
            <a:r>
              <a:rPr lang="de-DE" sz="2400"/>
              <a:t>Ausgleichsposten f.Eigenm.f.</a:t>
            </a:r>
            <a:r>
              <a:rPr lang="de-DE" sz="2000"/>
              <a:t> [€]</a:t>
            </a:r>
          </a:p>
        </p:txBody>
      </p:sp>
      <p:graphicFrame>
        <p:nvGraphicFramePr>
          <p:cNvPr id="1748995" name="Group 3"/>
          <p:cNvGraphicFramePr>
            <a:graphicFrameLocks noGrp="1"/>
          </p:cNvGraphicFramePr>
          <p:nvPr>
            <p:ph idx="1"/>
            <p:extLst>
              <p:ext uri="{D42A27DB-BD31-4B8C-83A1-F6EECF244321}">
                <p14:modId xmlns:p14="http://schemas.microsoft.com/office/powerpoint/2010/main" val="727469204"/>
              </p:ext>
            </p:extLst>
          </p:nvPr>
        </p:nvGraphicFramePr>
        <p:xfrm>
          <a:off x="323850" y="692150"/>
          <a:ext cx="8229600" cy="2209800"/>
        </p:xfrm>
        <a:graphic>
          <a:graphicData uri="http://schemas.openxmlformats.org/drawingml/2006/table">
            <a:tbl>
              <a:tblPr/>
              <a:tblGrid>
                <a:gridCol w="1085850">
                  <a:extLst>
                    <a:ext uri="{9D8B030D-6E8A-4147-A177-3AD203B41FA5}">
                      <a16:colId xmlns:a16="http://schemas.microsoft.com/office/drawing/2014/main" xmlns="" val="20000"/>
                    </a:ext>
                  </a:extLst>
                </a:gridCol>
                <a:gridCol w="2103438">
                  <a:extLst>
                    <a:ext uri="{9D8B030D-6E8A-4147-A177-3AD203B41FA5}">
                      <a16:colId xmlns:a16="http://schemas.microsoft.com/office/drawing/2014/main" xmlns="" val="20001"/>
                    </a:ext>
                  </a:extLst>
                </a:gridCol>
                <a:gridCol w="1100137">
                  <a:extLst>
                    <a:ext uri="{9D8B030D-6E8A-4147-A177-3AD203B41FA5}">
                      <a16:colId xmlns:a16="http://schemas.microsoft.com/office/drawing/2014/main" xmlns="" val="20002"/>
                    </a:ext>
                  </a:extLst>
                </a:gridCol>
                <a:gridCol w="1111250">
                  <a:extLst>
                    <a:ext uri="{9D8B030D-6E8A-4147-A177-3AD203B41FA5}">
                      <a16:colId xmlns:a16="http://schemas.microsoft.com/office/drawing/2014/main" xmlns="" val="20003"/>
                    </a:ext>
                  </a:extLst>
                </a:gridCol>
                <a:gridCol w="1727200">
                  <a:extLst>
                    <a:ext uri="{9D8B030D-6E8A-4147-A177-3AD203B41FA5}">
                      <a16:colId xmlns:a16="http://schemas.microsoft.com/office/drawing/2014/main" xmlns="" val="20004"/>
                    </a:ext>
                  </a:extLst>
                </a:gridCol>
                <a:gridCol w="1101725">
                  <a:extLst>
                    <a:ext uri="{9D8B030D-6E8A-4147-A177-3AD203B41FA5}">
                      <a16:colId xmlns:a16="http://schemas.microsoft.com/office/drawing/2014/main" xmlns="" val="20005"/>
                    </a:ext>
                  </a:extLst>
                </a:gridCol>
              </a:tblGrid>
              <a:tr h="457200">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200" b="0" i="0" u="none" strike="noStrike" cap="none" normalizeH="0" baseline="0" dirty="0">
                          <a:ln>
                            <a:noFill/>
                          </a:ln>
                          <a:solidFill>
                            <a:schemeClr val="tx1"/>
                          </a:solidFill>
                          <a:effectLst/>
                          <a:latin typeface="Tahoma" pitchFamily="34" charset="0"/>
                        </a:rPr>
                        <a:t>Soll</a:t>
                      </a: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200" b="0" i="0" u="none" strike="noStrike" cap="none" normalizeH="0" baseline="0">
                        <a:ln>
                          <a:noFill/>
                        </a:ln>
                        <a:solidFill>
                          <a:schemeClr val="tx1"/>
                        </a:solidFill>
                        <a:effectLst/>
                        <a:latin typeface="Tahoma" pitchFamily="34" charset="0"/>
                        <a:cs typeface="Times New Roman" pitchFamily="18" charset="0"/>
                      </a:endParaRPr>
                    </a:p>
                  </a:txBody>
                  <a:tcPr horzOverflow="overflow">
                    <a:lnL>
                      <a:noFill/>
                    </a:lnL>
                    <a:lnR>
                      <a:noFill/>
                    </a:lnR>
                    <a:lnT cap="flat">
                      <a:noFill/>
                    </a:lnT>
                    <a:lnB>
                      <a:noFill/>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endParaRPr kumimoji="0" lang="de-DE" sz="2200" b="0" i="0" u="none" strike="noStrike" cap="none" normalizeH="0" baseline="0">
                        <a:ln>
                          <a:noFill/>
                        </a:ln>
                        <a:solidFill>
                          <a:schemeClr val="tx1"/>
                        </a:solidFill>
                        <a:effectLst/>
                        <a:latin typeface="Tahoma" pitchFamily="34" charset="0"/>
                      </a:endParaRPr>
                    </a:p>
                  </a:txBody>
                  <a:tcPr horzOverflow="overflow">
                    <a:lnL>
                      <a:noFill/>
                    </a:lnL>
                    <a:lnR>
                      <a:noFill/>
                    </a:lnR>
                    <a:lnT cap="flat">
                      <a:noFill/>
                    </a:lnT>
                    <a:lnB>
                      <a:noFill/>
                    </a:lnB>
                    <a:lnTlToBr>
                      <a:noFill/>
                    </a:lnTlToBr>
                    <a:lnBlToTr>
                      <a:noFill/>
                    </a:lnBlToTr>
                    <a:noFill/>
                  </a:tcPr>
                </a:tc>
                <a:tc hMerge="1">
                  <a:txBody>
                    <a:bodyPr/>
                    <a:lstStyle/>
                    <a:p>
                      <a:endParaRPr lang="de-DE"/>
                    </a:p>
                  </a:txBody>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200" b="0" i="0" u="none" strike="noStrike" cap="none" normalizeH="0" baseline="0">
                        <a:ln>
                          <a:noFill/>
                        </a:ln>
                        <a:solidFill>
                          <a:schemeClr val="tx1"/>
                        </a:solidFill>
                        <a:effectLst/>
                        <a:latin typeface="Tahoma" pitchFamily="34"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r>
                        <a:rPr kumimoji="0" lang="de-DE" sz="2200" b="0" i="0" u="none" strike="noStrike" cap="none" normalizeH="0" baseline="0">
                          <a:ln>
                            <a:noFill/>
                          </a:ln>
                          <a:solidFill>
                            <a:schemeClr val="tx1"/>
                          </a:solidFill>
                          <a:effectLst/>
                          <a:latin typeface="Tahoma" pitchFamily="34" charset="0"/>
                          <a:cs typeface="Times New Roman" pitchFamily="18" charset="0"/>
                        </a:rPr>
                        <a:t>Haben</a:t>
                      </a:r>
                    </a:p>
                  </a:txBody>
                  <a:tcP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xmlns="" val="10000"/>
                  </a:ext>
                </a:extLst>
              </a:tr>
              <a:tr h="914400">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dirty="0">
                          <a:ln>
                            <a:noFill/>
                          </a:ln>
                          <a:solidFill>
                            <a:schemeClr val="tx1"/>
                          </a:solidFill>
                          <a:effectLst/>
                          <a:latin typeface="Tahoma" pitchFamily="34" charset="0"/>
                        </a:rPr>
                        <a:t>1.1.06</a:t>
                      </a:r>
                    </a:p>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dirty="0">
                        <a:ln>
                          <a:noFill/>
                        </a:ln>
                        <a:solidFill>
                          <a:schemeClr val="tx1"/>
                        </a:solidFill>
                        <a:effectLst/>
                        <a:latin typeface="Tahoma" pitchFamily="34"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dirty="0">
                          <a:ln>
                            <a:noFill/>
                          </a:ln>
                          <a:solidFill>
                            <a:schemeClr val="tx1"/>
                          </a:solidFill>
                          <a:effectLst/>
                          <a:latin typeface="Tahoma" pitchFamily="34" charset="0"/>
                          <a:cs typeface="Times New Roman" pitchFamily="18" charset="0"/>
                        </a:rPr>
                        <a:t>EBK</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dirty="0">
                          <a:ln>
                            <a:noFill/>
                          </a:ln>
                          <a:solidFill>
                            <a:schemeClr val="tx1"/>
                          </a:solidFill>
                          <a:effectLst/>
                          <a:latin typeface="Tahoma" pitchFamily="34" charset="0"/>
                        </a:rPr>
                        <a:t>450.000</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dirty="0">
                          <a:ln>
                            <a:noFill/>
                          </a:ln>
                          <a:solidFill>
                            <a:schemeClr val="tx1"/>
                          </a:solidFill>
                          <a:effectLst/>
                          <a:latin typeface="Tahoma" pitchFamily="34" charset="0"/>
                        </a:rPr>
                        <a:t>31.12.06</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dirty="0">
                          <a:ln>
                            <a:noFill/>
                          </a:ln>
                          <a:solidFill>
                            <a:schemeClr val="tx1"/>
                          </a:solidFill>
                          <a:effectLst/>
                          <a:latin typeface="Tahoma" pitchFamily="34" charset="0"/>
                        </a:rPr>
                        <a:t>SBK</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a:ln>
                            <a:noFill/>
                          </a:ln>
                          <a:solidFill>
                            <a:schemeClr val="tx1"/>
                          </a:solidFill>
                          <a:effectLst/>
                          <a:latin typeface="Tahoma" pitchFamily="34" charset="0"/>
                        </a:rPr>
                        <a:t>462.500</a:t>
                      </a: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xmlns="" val="10001"/>
                  </a:ext>
                </a:extLst>
              </a:tr>
              <a:tr h="838200">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a:ln>
                            <a:noFill/>
                          </a:ln>
                          <a:solidFill>
                            <a:schemeClr val="tx1"/>
                          </a:solidFill>
                          <a:effectLst/>
                          <a:latin typeface="Tahoma" pitchFamily="34" charset="0"/>
                        </a:rPr>
                        <a:t>31.12.06</a:t>
                      </a: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a:ln>
                            <a:noFill/>
                          </a:ln>
                          <a:solidFill>
                            <a:schemeClr val="tx1"/>
                          </a:solidFill>
                          <a:effectLst/>
                          <a:latin typeface="Tahoma" pitchFamily="34" charset="0"/>
                        </a:rPr>
                        <a:t>Einstellung</a:t>
                      </a:r>
                    </a:p>
                  </a:txBody>
                  <a:tcPr horzOverflow="overflow">
                    <a:lnL>
                      <a:noFill/>
                    </a:lnL>
                    <a:lnR>
                      <a:noFill/>
                    </a:lnR>
                    <a:lnT>
                      <a:noFill/>
                    </a:lnT>
                    <a:lnB cap="flat">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a:ln>
                            <a:noFill/>
                          </a:ln>
                          <a:solidFill>
                            <a:schemeClr val="tx1"/>
                          </a:solidFill>
                          <a:effectLst/>
                          <a:latin typeface="Tahoma" pitchFamily="34" charset="0"/>
                        </a:rPr>
                        <a:t>12.500</a:t>
                      </a: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a:ln>
                          <a:noFill/>
                        </a:ln>
                        <a:solidFill>
                          <a:schemeClr val="tx1"/>
                        </a:solidFill>
                        <a:effectLst/>
                        <a:latin typeface="Tahoma" pitchFamily="34"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dirty="0">
                        <a:ln>
                          <a:noFill/>
                        </a:ln>
                        <a:solidFill>
                          <a:schemeClr val="tx1"/>
                        </a:solidFill>
                        <a:effectLst/>
                        <a:latin typeface="Tahoma" pitchFamily="34" charset="0"/>
                        <a:cs typeface="Times New Roman" pitchFamily="18"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dirty="0">
                        <a:ln>
                          <a:noFill/>
                        </a:ln>
                        <a:solidFill>
                          <a:schemeClr val="tx1"/>
                        </a:solidFill>
                        <a:effectLst/>
                        <a:latin typeface="Tahoma" pitchFamily="34" charset="0"/>
                      </a:endParaRPr>
                    </a:p>
                  </a:txBody>
                  <a:tcP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xmlns="" val="10002"/>
                  </a:ext>
                </a:extLst>
              </a:tr>
            </a:tbl>
          </a:graphicData>
        </a:graphic>
      </p:graphicFrame>
      <p:sp>
        <p:nvSpPr>
          <p:cNvPr id="1749030" name="Line 38"/>
          <p:cNvSpPr>
            <a:spLocks noChangeShapeType="1"/>
          </p:cNvSpPr>
          <p:nvPr/>
        </p:nvSpPr>
        <p:spPr bwMode="auto">
          <a:xfrm>
            <a:off x="323850" y="1125538"/>
            <a:ext cx="8208963" cy="0"/>
          </a:xfrm>
          <a:prstGeom prst="line">
            <a:avLst/>
          </a:prstGeom>
          <a:noFill/>
          <a:ln w="38100">
            <a:solidFill>
              <a:schemeClr val="tx1"/>
            </a:solidFill>
            <a:round/>
            <a:headEnd/>
            <a:tailEnd/>
          </a:ln>
          <a:effectLst/>
        </p:spPr>
        <p:txBody>
          <a:bodyPr/>
          <a:lstStyle/>
          <a:p>
            <a:pPr>
              <a:defRPr/>
            </a:pPr>
            <a:endParaRPr lang="de-DE"/>
          </a:p>
        </p:txBody>
      </p:sp>
      <p:sp>
        <p:nvSpPr>
          <p:cNvPr id="1749031" name="Line 39"/>
          <p:cNvSpPr>
            <a:spLocks noChangeShapeType="1"/>
          </p:cNvSpPr>
          <p:nvPr/>
        </p:nvSpPr>
        <p:spPr bwMode="auto">
          <a:xfrm>
            <a:off x="4572000" y="1125538"/>
            <a:ext cx="0" cy="1727200"/>
          </a:xfrm>
          <a:prstGeom prst="line">
            <a:avLst/>
          </a:prstGeom>
          <a:noFill/>
          <a:ln w="38100">
            <a:solidFill>
              <a:schemeClr val="tx1"/>
            </a:solidFill>
            <a:round/>
            <a:headEnd/>
            <a:tailEnd/>
          </a:ln>
          <a:effectLst/>
        </p:spPr>
        <p:txBody>
          <a:bodyPr/>
          <a:lstStyle/>
          <a:p>
            <a:pPr>
              <a:defRPr/>
            </a:pPr>
            <a:endParaRPr lang="de-DE"/>
          </a:p>
        </p:txBody>
      </p:sp>
      <p:graphicFrame>
        <p:nvGraphicFramePr>
          <p:cNvPr id="1749032" name="Group 40"/>
          <p:cNvGraphicFramePr>
            <a:graphicFrameLocks noGrp="1"/>
          </p:cNvGraphicFramePr>
          <p:nvPr>
            <p:extLst>
              <p:ext uri="{D42A27DB-BD31-4B8C-83A1-F6EECF244321}">
                <p14:modId xmlns:p14="http://schemas.microsoft.com/office/powerpoint/2010/main" val="66623277"/>
              </p:ext>
            </p:extLst>
          </p:nvPr>
        </p:nvGraphicFramePr>
        <p:xfrm>
          <a:off x="323850" y="3213100"/>
          <a:ext cx="8229600" cy="2209800"/>
        </p:xfrm>
        <a:graphic>
          <a:graphicData uri="http://schemas.openxmlformats.org/drawingml/2006/table">
            <a:tbl>
              <a:tblPr/>
              <a:tblGrid>
                <a:gridCol w="1085850">
                  <a:extLst>
                    <a:ext uri="{9D8B030D-6E8A-4147-A177-3AD203B41FA5}">
                      <a16:colId xmlns:a16="http://schemas.microsoft.com/office/drawing/2014/main" xmlns="" val="20000"/>
                    </a:ext>
                  </a:extLst>
                </a:gridCol>
                <a:gridCol w="2103438">
                  <a:extLst>
                    <a:ext uri="{9D8B030D-6E8A-4147-A177-3AD203B41FA5}">
                      <a16:colId xmlns:a16="http://schemas.microsoft.com/office/drawing/2014/main" xmlns="" val="20001"/>
                    </a:ext>
                  </a:extLst>
                </a:gridCol>
                <a:gridCol w="1100137">
                  <a:extLst>
                    <a:ext uri="{9D8B030D-6E8A-4147-A177-3AD203B41FA5}">
                      <a16:colId xmlns:a16="http://schemas.microsoft.com/office/drawing/2014/main" xmlns="" val="20002"/>
                    </a:ext>
                  </a:extLst>
                </a:gridCol>
                <a:gridCol w="1111250">
                  <a:extLst>
                    <a:ext uri="{9D8B030D-6E8A-4147-A177-3AD203B41FA5}">
                      <a16:colId xmlns:a16="http://schemas.microsoft.com/office/drawing/2014/main" xmlns="" val="20003"/>
                    </a:ext>
                  </a:extLst>
                </a:gridCol>
                <a:gridCol w="1727200">
                  <a:extLst>
                    <a:ext uri="{9D8B030D-6E8A-4147-A177-3AD203B41FA5}">
                      <a16:colId xmlns:a16="http://schemas.microsoft.com/office/drawing/2014/main" xmlns="" val="20004"/>
                    </a:ext>
                  </a:extLst>
                </a:gridCol>
                <a:gridCol w="1101725">
                  <a:extLst>
                    <a:ext uri="{9D8B030D-6E8A-4147-A177-3AD203B41FA5}">
                      <a16:colId xmlns:a16="http://schemas.microsoft.com/office/drawing/2014/main" xmlns="" val="20005"/>
                    </a:ext>
                  </a:extLst>
                </a:gridCol>
              </a:tblGrid>
              <a:tr h="457200">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200" b="0" i="0" u="none" strike="noStrike" cap="none" normalizeH="0" baseline="0" dirty="0">
                          <a:ln>
                            <a:noFill/>
                          </a:ln>
                          <a:solidFill>
                            <a:schemeClr val="tx1"/>
                          </a:solidFill>
                          <a:effectLst/>
                          <a:latin typeface="Tahoma" pitchFamily="34" charset="0"/>
                        </a:rPr>
                        <a:t>Soll</a:t>
                      </a: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200" b="0" i="0" u="none" strike="noStrike" cap="none" normalizeH="0" baseline="0">
                        <a:ln>
                          <a:noFill/>
                        </a:ln>
                        <a:solidFill>
                          <a:schemeClr val="tx1"/>
                        </a:solidFill>
                        <a:effectLst/>
                        <a:latin typeface="Tahoma" pitchFamily="34" charset="0"/>
                        <a:cs typeface="Times New Roman" pitchFamily="18" charset="0"/>
                      </a:endParaRPr>
                    </a:p>
                  </a:txBody>
                  <a:tcPr horzOverflow="overflow">
                    <a:lnL>
                      <a:noFill/>
                    </a:lnL>
                    <a:lnR>
                      <a:noFill/>
                    </a:lnR>
                    <a:lnT cap="flat">
                      <a:noFill/>
                    </a:lnT>
                    <a:lnB>
                      <a:noFill/>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endParaRPr kumimoji="0" lang="de-DE" sz="2200" b="0" i="0" u="none" strike="noStrike" cap="none" normalizeH="0" baseline="0">
                        <a:ln>
                          <a:noFill/>
                        </a:ln>
                        <a:solidFill>
                          <a:schemeClr val="tx1"/>
                        </a:solidFill>
                        <a:effectLst/>
                        <a:latin typeface="Tahoma" pitchFamily="34" charset="0"/>
                      </a:endParaRPr>
                    </a:p>
                  </a:txBody>
                  <a:tcPr horzOverflow="overflow">
                    <a:lnL>
                      <a:noFill/>
                    </a:lnL>
                    <a:lnR>
                      <a:noFill/>
                    </a:lnR>
                    <a:lnT cap="flat">
                      <a:noFill/>
                    </a:lnT>
                    <a:lnB>
                      <a:noFill/>
                    </a:lnB>
                    <a:lnTlToBr>
                      <a:noFill/>
                    </a:lnTlToBr>
                    <a:lnBlToTr>
                      <a:noFill/>
                    </a:lnBlToTr>
                    <a:noFill/>
                  </a:tcPr>
                </a:tc>
                <a:tc hMerge="1">
                  <a:txBody>
                    <a:bodyPr/>
                    <a:lstStyle/>
                    <a:p>
                      <a:endParaRPr lang="de-DE"/>
                    </a:p>
                  </a:txBody>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200" b="0" i="0" u="none" strike="noStrike" cap="none" normalizeH="0" baseline="0">
                        <a:ln>
                          <a:noFill/>
                        </a:ln>
                        <a:solidFill>
                          <a:schemeClr val="tx1"/>
                        </a:solidFill>
                        <a:effectLst/>
                        <a:latin typeface="Tahoma" pitchFamily="34"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r>
                        <a:rPr kumimoji="0" lang="de-DE" sz="2200" b="0" i="0" u="none" strike="noStrike" cap="none" normalizeH="0" baseline="0">
                          <a:ln>
                            <a:noFill/>
                          </a:ln>
                          <a:solidFill>
                            <a:schemeClr val="tx1"/>
                          </a:solidFill>
                          <a:effectLst/>
                          <a:latin typeface="Tahoma" pitchFamily="34" charset="0"/>
                          <a:cs typeface="Times New Roman" pitchFamily="18" charset="0"/>
                        </a:rPr>
                        <a:t>Haben</a:t>
                      </a:r>
                    </a:p>
                  </a:txBody>
                  <a:tcP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xmlns="" val="10000"/>
                  </a:ext>
                </a:extLst>
              </a:tr>
              <a:tr h="914400">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dirty="0">
                          <a:ln>
                            <a:noFill/>
                          </a:ln>
                          <a:solidFill>
                            <a:schemeClr val="tx1"/>
                          </a:solidFill>
                          <a:effectLst/>
                          <a:latin typeface="Tahoma" pitchFamily="34" charset="0"/>
                        </a:rPr>
                        <a:t>31.12.06</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dirty="0" err="1">
                          <a:ln>
                            <a:noFill/>
                          </a:ln>
                          <a:solidFill>
                            <a:schemeClr val="tx1"/>
                          </a:solidFill>
                          <a:effectLst/>
                          <a:latin typeface="Tahoma" pitchFamily="34" charset="0"/>
                          <a:cs typeface="Times New Roman" pitchFamily="18" charset="0"/>
                        </a:rPr>
                        <a:t>GuV</a:t>
                      </a:r>
                      <a:endParaRPr kumimoji="0" lang="de-DE" sz="1800" b="0" i="0" u="none" strike="noStrike" cap="none" normalizeH="0" baseline="0" dirty="0">
                        <a:ln>
                          <a:noFill/>
                        </a:ln>
                        <a:solidFill>
                          <a:schemeClr val="tx1"/>
                        </a:solidFill>
                        <a:effectLst/>
                        <a:latin typeface="Tahoma" pitchFamily="34" charset="0"/>
                        <a:cs typeface="Times New Roman" pitchFamily="18"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dirty="0">
                          <a:ln>
                            <a:noFill/>
                          </a:ln>
                          <a:solidFill>
                            <a:schemeClr val="tx1"/>
                          </a:solidFill>
                          <a:effectLst/>
                          <a:latin typeface="Tahoma" pitchFamily="34" charset="0"/>
                        </a:rPr>
                        <a:t>12.500</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dirty="0">
                          <a:ln>
                            <a:noFill/>
                          </a:ln>
                          <a:solidFill>
                            <a:schemeClr val="tx1"/>
                          </a:solidFill>
                          <a:effectLst/>
                          <a:latin typeface="Tahoma" pitchFamily="34" charset="0"/>
                        </a:rPr>
                        <a:t>31.12.06</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dirty="0">
                          <a:ln>
                            <a:noFill/>
                          </a:ln>
                          <a:solidFill>
                            <a:schemeClr val="tx1"/>
                          </a:solidFill>
                          <a:effectLst/>
                          <a:latin typeface="Tahoma" pitchFamily="34" charset="0"/>
                        </a:rPr>
                        <a:t>AP f. EMF</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a:ln>
                            <a:noFill/>
                          </a:ln>
                          <a:solidFill>
                            <a:schemeClr val="tx1"/>
                          </a:solidFill>
                          <a:effectLst/>
                          <a:latin typeface="Tahoma" pitchFamily="34" charset="0"/>
                        </a:rPr>
                        <a:t>12.500</a:t>
                      </a: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xmlns="" val="10001"/>
                  </a:ext>
                </a:extLst>
              </a:tr>
              <a:tr h="838200">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a:ln>
                          <a:noFill/>
                        </a:ln>
                        <a:solidFill>
                          <a:schemeClr val="tx1"/>
                        </a:solidFill>
                        <a:effectLst/>
                        <a:latin typeface="Tahoma" pitchFamily="34"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a:ln>
                          <a:noFill/>
                        </a:ln>
                        <a:solidFill>
                          <a:schemeClr val="tx1"/>
                        </a:solidFill>
                        <a:effectLst/>
                        <a:latin typeface="Tahoma" pitchFamily="34"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a:ln>
                          <a:noFill/>
                        </a:ln>
                        <a:solidFill>
                          <a:schemeClr val="tx1"/>
                        </a:solidFill>
                        <a:effectLst/>
                        <a:latin typeface="Tahoma" pitchFamily="34"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a:ln>
                          <a:noFill/>
                        </a:ln>
                        <a:solidFill>
                          <a:schemeClr val="tx1"/>
                        </a:solidFill>
                        <a:effectLst/>
                        <a:latin typeface="Tahoma" pitchFamily="34"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dirty="0">
                        <a:ln>
                          <a:noFill/>
                        </a:ln>
                        <a:solidFill>
                          <a:schemeClr val="tx1"/>
                        </a:solidFill>
                        <a:effectLst/>
                        <a:latin typeface="Tahoma" pitchFamily="34" charset="0"/>
                        <a:cs typeface="Times New Roman" pitchFamily="18"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dirty="0">
                        <a:ln>
                          <a:noFill/>
                        </a:ln>
                        <a:solidFill>
                          <a:schemeClr val="tx1"/>
                        </a:solidFill>
                        <a:effectLst/>
                        <a:latin typeface="Tahoma" pitchFamily="34" charset="0"/>
                      </a:endParaRPr>
                    </a:p>
                  </a:txBody>
                  <a:tcP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xmlns="" val="10002"/>
                  </a:ext>
                </a:extLst>
              </a:tr>
            </a:tbl>
          </a:graphicData>
        </a:graphic>
      </p:graphicFrame>
      <p:sp>
        <p:nvSpPr>
          <p:cNvPr id="1749067" name="Line 75"/>
          <p:cNvSpPr>
            <a:spLocks noChangeShapeType="1"/>
          </p:cNvSpPr>
          <p:nvPr/>
        </p:nvSpPr>
        <p:spPr bwMode="auto">
          <a:xfrm>
            <a:off x="323850" y="3646488"/>
            <a:ext cx="8208963" cy="0"/>
          </a:xfrm>
          <a:prstGeom prst="line">
            <a:avLst/>
          </a:prstGeom>
          <a:noFill/>
          <a:ln w="38100">
            <a:solidFill>
              <a:schemeClr val="tx1"/>
            </a:solidFill>
            <a:round/>
            <a:headEnd/>
            <a:tailEnd/>
          </a:ln>
          <a:effectLst/>
        </p:spPr>
        <p:txBody>
          <a:bodyPr/>
          <a:lstStyle/>
          <a:p>
            <a:pPr>
              <a:defRPr/>
            </a:pPr>
            <a:endParaRPr lang="de-DE"/>
          </a:p>
        </p:txBody>
      </p:sp>
      <p:sp>
        <p:nvSpPr>
          <p:cNvPr id="1749068" name="Line 76"/>
          <p:cNvSpPr>
            <a:spLocks noChangeShapeType="1"/>
          </p:cNvSpPr>
          <p:nvPr/>
        </p:nvSpPr>
        <p:spPr bwMode="auto">
          <a:xfrm>
            <a:off x="4572000" y="3646488"/>
            <a:ext cx="0" cy="1727200"/>
          </a:xfrm>
          <a:prstGeom prst="line">
            <a:avLst/>
          </a:prstGeom>
          <a:noFill/>
          <a:ln w="38100">
            <a:solidFill>
              <a:schemeClr val="tx1"/>
            </a:solidFill>
            <a:round/>
            <a:headEnd/>
            <a:tailEnd/>
          </a:ln>
          <a:effectLst/>
        </p:spPr>
        <p:txBody>
          <a:bodyPr/>
          <a:lstStyle/>
          <a:p>
            <a:pPr>
              <a:defRPr/>
            </a:pPr>
            <a:endParaRPr lang="de-DE"/>
          </a:p>
        </p:txBody>
      </p:sp>
      <p:sp>
        <p:nvSpPr>
          <p:cNvPr id="1749069" name="Rectangle 77"/>
          <p:cNvSpPr>
            <a:spLocks noChangeArrowheads="1"/>
          </p:cNvSpPr>
          <p:nvPr/>
        </p:nvSpPr>
        <p:spPr bwMode="auto">
          <a:xfrm>
            <a:off x="323850" y="3068638"/>
            <a:ext cx="8229600" cy="720725"/>
          </a:xfrm>
          <a:prstGeom prst="rect">
            <a:avLst/>
          </a:prstGeom>
          <a:noFill/>
          <a:ln w="9525">
            <a:noFill/>
            <a:miter lim="800000"/>
            <a:headEnd/>
            <a:tailEnd/>
          </a:ln>
          <a:effectLst/>
        </p:spPr>
        <p:txBody>
          <a:bodyPr anchor="ctr"/>
          <a:lstStyle/>
          <a:p>
            <a:pPr algn="ctr">
              <a:defRPr/>
            </a:pPr>
            <a:r>
              <a:rPr lang="de-DE" sz="2400" dirty="0"/>
              <a:t>Erträge aus der Einstellung von AP für EMF [€]</a:t>
            </a:r>
          </a:p>
        </p:txBody>
      </p:sp>
      <p:sp>
        <p:nvSpPr>
          <p:cNvPr id="3" name="Foliennummernplatzhalter 2">
            <a:extLst>
              <a:ext uri="{FF2B5EF4-FFF2-40B4-BE49-F238E27FC236}">
                <a16:creationId xmlns:a16="http://schemas.microsoft.com/office/drawing/2014/main" xmlns="" id="{4AA68F10-A7A2-4F6E-BB43-48973A901949}"/>
              </a:ext>
            </a:extLst>
          </p:cNvPr>
          <p:cNvSpPr>
            <a:spLocks noGrp="1"/>
          </p:cNvSpPr>
          <p:nvPr>
            <p:ph type="sldNum" sz="quarter" idx="12"/>
          </p:nvPr>
        </p:nvSpPr>
        <p:spPr/>
        <p:txBody>
          <a:bodyPr/>
          <a:lstStyle/>
          <a:p>
            <a:fld id="{372817A5-82A8-4669-B4D0-C2D67780DFD0}" type="slidenum">
              <a:rPr lang="de-DE" smtClean="0"/>
              <a:t>54</a:t>
            </a:fld>
            <a:endParaRPr lang="de-DE"/>
          </a:p>
        </p:txBody>
      </p:sp>
    </p:spTree>
    <p:extLst>
      <p:ext uri="{BB962C8B-B14F-4D97-AF65-F5344CB8AC3E}">
        <p14:creationId xmlns:p14="http://schemas.microsoft.com/office/powerpoint/2010/main" val="1336497127"/>
      </p:ext>
    </p:extLst>
  </p:cSld>
  <p:clrMapOvr>
    <a:masterClrMapping/>
  </p:clrMapOvr>
  <mc:AlternateContent xmlns:mc="http://schemas.openxmlformats.org/markup-compatibility/2006" xmlns:p14="http://schemas.microsoft.com/office/powerpoint/2010/main">
    <mc:Choice Requires="p14">
      <p:transition spd="slow" p14:dur="2000" advTm="36240"/>
    </mc:Choice>
    <mc:Fallback xmlns="">
      <p:transition spd="slow" advTm="36240"/>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0018" name="Rectangle 2"/>
          <p:cNvSpPr>
            <a:spLocks noGrp="1" noChangeArrowheads="1"/>
          </p:cNvSpPr>
          <p:nvPr>
            <p:ph type="title"/>
          </p:nvPr>
        </p:nvSpPr>
        <p:spPr>
          <a:xfrm>
            <a:off x="457200" y="404813"/>
            <a:ext cx="8229600" cy="720725"/>
          </a:xfrm>
        </p:spPr>
        <p:txBody>
          <a:bodyPr/>
          <a:lstStyle/>
          <a:p>
            <a:pPr eaLnBrk="1" hangingPunct="1">
              <a:defRPr/>
            </a:pPr>
            <a:r>
              <a:rPr lang="de-DE" sz="2400"/>
              <a:t>Bilanz zum 31.12.06</a:t>
            </a:r>
            <a:r>
              <a:rPr lang="de-DE" sz="2000"/>
              <a:t> [€]</a:t>
            </a:r>
          </a:p>
        </p:txBody>
      </p:sp>
      <p:graphicFrame>
        <p:nvGraphicFramePr>
          <p:cNvPr id="1750096" name="Group 80"/>
          <p:cNvGraphicFramePr>
            <a:graphicFrameLocks noGrp="1"/>
          </p:cNvGraphicFramePr>
          <p:nvPr>
            <p:ph idx="1"/>
            <p:extLst>
              <p:ext uri="{D42A27DB-BD31-4B8C-83A1-F6EECF244321}">
                <p14:modId xmlns:p14="http://schemas.microsoft.com/office/powerpoint/2010/main" val="3668353843"/>
              </p:ext>
            </p:extLst>
          </p:nvPr>
        </p:nvGraphicFramePr>
        <p:xfrm>
          <a:off x="323850" y="692150"/>
          <a:ext cx="8229600" cy="2209800"/>
        </p:xfrm>
        <a:graphic>
          <a:graphicData uri="http://schemas.openxmlformats.org/drawingml/2006/table">
            <a:tbl>
              <a:tblPr/>
              <a:tblGrid>
                <a:gridCol w="2592388">
                  <a:extLst>
                    <a:ext uri="{9D8B030D-6E8A-4147-A177-3AD203B41FA5}">
                      <a16:colId xmlns:a16="http://schemas.microsoft.com/office/drawing/2014/main" xmlns="" val="20000"/>
                    </a:ext>
                  </a:extLst>
                </a:gridCol>
                <a:gridCol w="596900">
                  <a:extLst>
                    <a:ext uri="{9D8B030D-6E8A-4147-A177-3AD203B41FA5}">
                      <a16:colId xmlns:a16="http://schemas.microsoft.com/office/drawing/2014/main" xmlns="" val="20001"/>
                    </a:ext>
                  </a:extLst>
                </a:gridCol>
                <a:gridCol w="1100137">
                  <a:extLst>
                    <a:ext uri="{9D8B030D-6E8A-4147-A177-3AD203B41FA5}">
                      <a16:colId xmlns:a16="http://schemas.microsoft.com/office/drawing/2014/main" xmlns="" val="20002"/>
                    </a:ext>
                  </a:extLst>
                </a:gridCol>
                <a:gridCol w="1111250">
                  <a:extLst>
                    <a:ext uri="{9D8B030D-6E8A-4147-A177-3AD203B41FA5}">
                      <a16:colId xmlns:a16="http://schemas.microsoft.com/office/drawing/2014/main" xmlns="" val="20003"/>
                    </a:ext>
                  </a:extLst>
                </a:gridCol>
                <a:gridCol w="1727200">
                  <a:extLst>
                    <a:ext uri="{9D8B030D-6E8A-4147-A177-3AD203B41FA5}">
                      <a16:colId xmlns:a16="http://schemas.microsoft.com/office/drawing/2014/main" xmlns="" val="20004"/>
                    </a:ext>
                  </a:extLst>
                </a:gridCol>
                <a:gridCol w="1101725">
                  <a:extLst>
                    <a:ext uri="{9D8B030D-6E8A-4147-A177-3AD203B41FA5}">
                      <a16:colId xmlns:a16="http://schemas.microsoft.com/office/drawing/2014/main" xmlns="" val="20005"/>
                    </a:ext>
                  </a:extLst>
                </a:gridCol>
              </a:tblGrid>
              <a:tr h="457200">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200" b="0" i="0" u="none" strike="noStrike" cap="none" normalizeH="0" baseline="0" dirty="0">
                          <a:ln>
                            <a:noFill/>
                          </a:ln>
                          <a:solidFill>
                            <a:schemeClr val="tx1"/>
                          </a:solidFill>
                          <a:effectLst/>
                          <a:latin typeface="Tahoma" pitchFamily="34" charset="0"/>
                        </a:rPr>
                        <a:t>Aktiva</a:t>
                      </a: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200" b="0" i="0" u="none" strike="noStrike" cap="none" normalizeH="0" baseline="0">
                        <a:ln>
                          <a:noFill/>
                        </a:ln>
                        <a:solidFill>
                          <a:schemeClr val="tx1"/>
                        </a:solidFill>
                        <a:effectLst/>
                        <a:latin typeface="Tahoma" pitchFamily="34" charset="0"/>
                        <a:cs typeface="Times New Roman" pitchFamily="18" charset="0"/>
                      </a:endParaRPr>
                    </a:p>
                  </a:txBody>
                  <a:tcPr horzOverflow="overflow">
                    <a:lnL>
                      <a:noFill/>
                    </a:lnL>
                    <a:lnR>
                      <a:noFill/>
                    </a:lnR>
                    <a:lnT cap="flat">
                      <a:noFill/>
                    </a:lnT>
                    <a:lnB>
                      <a:noFill/>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endParaRPr kumimoji="0" lang="de-DE" sz="2200" b="0" i="0" u="none" strike="noStrike" cap="none" normalizeH="0" baseline="0">
                        <a:ln>
                          <a:noFill/>
                        </a:ln>
                        <a:solidFill>
                          <a:schemeClr val="tx1"/>
                        </a:solidFill>
                        <a:effectLst/>
                        <a:latin typeface="Tahoma" pitchFamily="34" charset="0"/>
                      </a:endParaRPr>
                    </a:p>
                  </a:txBody>
                  <a:tcPr horzOverflow="overflow">
                    <a:lnL>
                      <a:noFill/>
                    </a:lnL>
                    <a:lnR>
                      <a:noFill/>
                    </a:lnR>
                    <a:lnT cap="flat">
                      <a:noFill/>
                    </a:lnT>
                    <a:lnB>
                      <a:noFill/>
                    </a:lnB>
                    <a:lnTlToBr>
                      <a:noFill/>
                    </a:lnTlToBr>
                    <a:lnBlToTr>
                      <a:noFill/>
                    </a:lnBlToTr>
                    <a:noFill/>
                  </a:tcPr>
                </a:tc>
                <a:tc hMerge="1">
                  <a:txBody>
                    <a:bodyPr/>
                    <a:lstStyle/>
                    <a:p>
                      <a:endParaRPr lang="de-DE"/>
                    </a:p>
                  </a:txBody>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200" b="0" i="0" u="none" strike="noStrike" cap="none" normalizeH="0" baseline="0">
                        <a:ln>
                          <a:noFill/>
                        </a:ln>
                        <a:solidFill>
                          <a:schemeClr val="tx1"/>
                        </a:solidFill>
                        <a:effectLst/>
                        <a:latin typeface="Tahoma" pitchFamily="34"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r>
                        <a:rPr kumimoji="0" lang="de-DE" sz="2200" b="0" i="0" u="none" strike="noStrike" cap="none" normalizeH="0" baseline="0">
                          <a:ln>
                            <a:noFill/>
                          </a:ln>
                          <a:solidFill>
                            <a:schemeClr val="tx1"/>
                          </a:solidFill>
                          <a:effectLst/>
                          <a:latin typeface="Tahoma" pitchFamily="34" charset="0"/>
                          <a:cs typeface="Times New Roman" pitchFamily="18" charset="0"/>
                        </a:rPr>
                        <a:t>Passiva</a:t>
                      </a:r>
                    </a:p>
                  </a:txBody>
                  <a:tcP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xmlns="" val="10000"/>
                  </a:ext>
                </a:extLst>
              </a:tr>
              <a:tr h="914400">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dirty="0">
                          <a:ln>
                            <a:noFill/>
                          </a:ln>
                          <a:solidFill>
                            <a:schemeClr val="tx1"/>
                          </a:solidFill>
                          <a:effectLst/>
                          <a:latin typeface="Tahoma" pitchFamily="34" charset="0"/>
                        </a:rPr>
                        <a:t>Grundstücke</a:t>
                      </a:r>
                    </a:p>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dirty="0">
                        <a:ln>
                          <a:noFill/>
                        </a:ln>
                        <a:solidFill>
                          <a:schemeClr val="tx1"/>
                        </a:solidFill>
                        <a:effectLst/>
                        <a:latin typeface="Tahoma" pitchFamily="34"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dirty="0">
                        <a:ln>
                          <a:noFill/>
                        </a:ln>
                        <a:solidFill>
                          <a:schemeClr val="tx1"/>
                        </a:solidFill>
                        <a:effectLst/>
                        <a:latin typeface="Tahoma" pitchFamily="34" charset="0"/>
                        <a:cs typeface="Times New Roman" pitchFamily="18"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dirty="0">
                          <a:ln>
                            <a:noFill/>
                          </a:ln>
                          <a:solidFill>
                            <a:schemeClr val="tx1"/>
                          </a:solidFill>
                          <a:effectLst/>
                          <a:latin typeface="Tahoma" pitchFamily="34" charset="0"/>
                        </a:rPr>
                        <a:t>37.500</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a:ln>
                          <a:noFill/>
                        </a:ln>
                        <a:solidFill>
                          <a:schemeClr val="tx1"/>
                        </a:solidFill>
                        <a:effectLst/>
                        <a:latin typeface="Tahoma"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a:ln>
                          <a:noFill/>
                        </a:ln>
                        <a:solidFill>
                          <a:schemeClr val="tx1"/>
                        </a:solidFill>
                        <a:effectLst/>
                        <a:latin typeface="Tahoma"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a:ln>
                          <a:noFill/>
                        </a:ln>
                        <a:solidFill>
                          <a:schemeClr val="tx1"/>
                        </a:solidFill>
                        <a:effectLst/>
                        <a:latin typeface="Tahoma" pitchFamily="34"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xmlns="" val="10001"/>
                  </a:ext>
                </a:extLst>
              </a:tr>
              <a:tr h="838200">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a:ln>
                            <a:noFill/>
                          </a:ln>
                          <a:solidFill>
                            <a:schemeClr val="tx1"/>
                          </a:solidFill>
                          <a:effectLst/>
                          <a:latin typeface="Tahoma" pitchFamily="34" charset="0"/>
                        </a:rPr>
                        <a:t>AP f. EMF</a:t>
                      </a: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a:ln>
                          <a:noFill/>
                        </a:ln>
                        <a:solidFill>
                          <a:schemeClr val="tx1"/>
                        </a:solidFill>
                        <a:effectLst/>
                        <a:latin typeface="Tahoma" pitchFamily="34"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dirty="0">
                          <a:ln>
                            <a:noFill/>
                          </a:ln>
                          <a:solidFill>
                            <a:schemeClr val="tx1"/>
                          </a:solidFill>
                          <a:effectLst/>
                          <a:latin typeface="Tahoma" pitchFamily="34" charset="0"/>
                        </a:rPr>
                        <a:t>462.500</a:t>
                      </a: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dirty="0">
                        <a:ln>
                          <a:noFill/>
                        </a:ln>
                        <a:solidFill>
                          <a:schemeClr val="tx1"/>
                        </a:solidFill>
                        <a:effectLst/>
                        <a:latin typeface="Tahoma" pitchFamily="34"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dirty="0">
                        <a:ln>
                          <a:noFill/>
                        </a:ln>
                        <a:solidFill>
                          <a:schemeClr val="tx1"/>
                        </a:solidFill>
                        <a:effectLst/>
                        <a:latin typeface="Tahoma" pitchFamily="34" charset="0"/>
                        <a:cs typeface="Times New Roman" pitchFamily="18"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dirty="0">
                        <a:ln>
                          <a:noFill/>
                        </a:ln>
                        <a:solidFill>
                          <a:schemeClr val="tx1"/>
                        </a:solidFill>
                        <a:effectLst/>
                        <a:latin typeface="Tahoma" pitchFamily="34" charset="0"/>
                      </a:endParaRPr>
                    </a:p>
                  </a:txBody>
                  <a:tcP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xmlns="" val="10002"/>
                  </a:ext>
                </a:extLst>
              </a:tr>
            </a:tbl>
          </a:graphicData>
        </a:graphic>
      </p:graphicFrame>
      <p:sp>
        <p:nvSpPr>
          <p:cNvPr id="1750054" name="Line 38"/>
          <p:cNvSpPr>
            <a:spLocks noChangeShapeType="1"/>
          </p:cNvSpPr>
          <p:nvPr/>
        </p:nvSpPr>
        <p:spPr bwMode="auto">
          <a:xfrm>
            <a:off x="323850" y="1125538"/>
            <a:ext cx="8208963" cy="0"/>
          </a:xfrm>
          <a:prstGeom prst="line">
            <a:avLst/>
          </a:prstGeom>
          <a:noFill/>
          <a:ln w="38100">
            <a:solidFill>
              <a:schemeClr val="tx1"/>
            </a:solidFill>
            <a:round/>
            <a:headEnd/>
            <a:tailEnd/>
          </a:ln>
          <a:effectLst/>
        </p:spPr>
        <p:txBody>
          <a:bodyPr/>
          <a:lstStyle/>
          <a:p>
            <a:pPr>
              <a:defRPr/>
            </a:pPr>
            <a:endParaRPr lang="de-DE"/>
          </a:p>
        </p:txBody>
      </p:sp>
      <p:sp>
        <p:nvSpPr>
          <p:cNvPr id="1750055" name="Line 39"/>
          <p:cNvSpPr>
            <a:spLocks noChangeShapeType="1"/>
          </p:cNvSpPr>
          <p:nvPr/>
        </p:nvSpPr>
        <p:spPr bwMode="auto">
          <a:xfrm>
            <a:off x="4572000" y="1125538"/>
            <a:ext cx="0" cy="1727200"/>
          </a:xfrm>
          <a:prstGeom prst="line">
            <a:avLst/>
          </a:prstGeom>
          <a:noFill/>
          <a:ln w="38100">
            <a:solidFill>
              <a:schemeClr val="tx1"/>
            </a:solidFill>
            <a:round/>
            <a:headEnd/>
            <a:tailEnd/>
          </a:ln>
          <a:effectLst/>
        </p:spPr>
        <p:txBody>
          <a:bodyPr/>
          <a:lstStyle/>
          <a:p>
            <a:pPr>
              <a:defRPr/>
            </a:pPr>
            <a:endParaRPr lang="de-DE"/>
          </a:p>
        </p:txBody>
      </p:sp>
      <p:graphicFrame>
        <p:nvGraphicFramePr>
          <p:cNvPr id="1750101" name="Group 85"/>
          <p:cNvGraphicFramePr>
            <a:graphicFrameLocks noGrp="1"/>
          </p:cNvGraphicFramePr>
          <p:nvPr>
            <p:extLst>
              <p:ext uri="{D42A27DB-BD31-4B8C-83A1-F6EECF244321}">
                <p14:modId xmlns:p14="http://schemas.microsoft.com/office/powerpoint/2010/main" val="4159009013"/>
              </p:ext>
            </p:extLst>
          </p:nvPr>
        </p:nvGraphicFramePr>
        <p:xfrm>
          <a:off x="323850" y="3213100"/>
          <a:ext cx="8280404" cy="2209800"/>
        </p:xfrm>
        <a:graphic>
          <a:graphicData uri="http://schemas.openxmlformats.org/drawingml/2006/table">
            <a:tbl>
              <a:tblPr/>
              <a:tblGrid>
                <a:gridCol w="3008082">
                  <a:extLst>
                    <a:ext uri="{9D8B030D-6E8A-4147-A177-3AD203B41FA5}">
                      <a16:colId xmlns:a16="http://schemas.microsoft.com/office/drawing/2014/main" xmlns="" val="20000"/>
                    </a:ext>
                  </a:extLst>
                </a:gridCol>
                <a:gridCol w="208266">
                  <a:extLst>
                    <a:ext uri="{9D8B030D-6E8A-4147-A177-3AD203B41FA5}">
                      <a16:colId xmlns:a16="http://schemas.microsoft.com/office/drawing/2014/main" xmlns="" val="20001"/>
                    </a:ext>
                  </a:extLst>
                </a:gridCol>
                <a:gridCol w="1098466">
                  <a:extLst>
                    <a:ext uri="{9D8B030D-6E8A-4147-A177-3AD203B41FA5}">
                      <a16:colId xmlns:a16="http://schemas.microsoft.com/office/drawing/2014/main" xmlns="" val="20002"/>
                    </a:ext>
                  </a:extLst>
                </a:gridCol>
                <a:gridCol w="2657271">
                  <a:extLst>
                    <a:ext uri="{9D8B030D-6E8A-4147-A177-3AD203B41FA5}">
                      <a16:colId xmlns:a16="http://schemas.microsoft.com/office/drawing/2014/main" xmlns="" val="20003"/>
                    </a:ext>
                  </a:extLst>
                </a:gridCol>
                <a:gridCol w="208266">
                  <a:extLst>
                    <a:ext uri="{9D8B030D-6E8A-4147-A177-3AD203B41FA5}">
                      <a16:colId xmlns:a16="http://schemas.microsoft.com/office/drawing/2014/main" xmlns="" val="20004"/>
                    </a:ext>
                  </a:extLst>
                </a:gridCol>
                <a:gridCol w="1100053">
                  <a:extLst>
                    <a:ext uri="{9D8B030D-6E8A-4147-A177-3AD203B41FA5}">
                      <a16:colId xmlns:a16="http://schemas.microsoft.com/office/drawing/2014/main" xmlns="" val="20005"/>
                    </a:ext>
                  </a:extLst>
                </a:gridCol>
              </a:tblGrid>
              <a:tr h="457200">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200" b="0" i="0" u="none" strike="noStrike" cap="none" normalizeH="0" baseline="0" dirty="0">
                          <a:ln>
                            <a:noFill/>
                          </a:ln>
                          <a:solidFill>
                            <a:schemeClr val="tx1"/>
                          </a:solidFill>
                          <a:effectLst/>
                          <a:latin typeface="Tahoma" pitchFamily="34" charset="0"/>
                        </a:rPr>
                        <a:t>Soll</a:t>
                      </a:r>
                    </a:p>
                  </a:txBody>
                  <a:tcPr marL="91433" marR="91433"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200" b="0" i="0" u="none" strike="noStrike" cap="none" normalizeH="0" baseline="0">
                        <a:ln>
                          <a:noFill/>
                        </a:ln>
                        <a:solidFill>
                          <a:schemeClr val="tx1"/>
                        </a:solidFill>
                        <a:effectLst/>
                        <a:latin typeface="Tahoma" pitchFamily="34" charset="0"/>
                        <a:cs typeface="Times New Roman" pitchFamily="18" charset="0"/>
                      </a:endParaRPr>
                    </a:p>
                  </a:txBody>
                  <a:tcPr marL="91433" marR="91433" horzOverflow="overflow">
                    <a:lnL>
                      <a:noFill/>
                    </a:lnL>
                    <a:lnR>
                      <a:noFill/>
                    </a:lnR>
                    <a:lnT cap="flat">
                      <a:noFill/>
                    </a:lnT>
                    <a:lnB>
                      <a:noFill/>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endParaRPr kumimoji="0" lang="de-DE" sz="2200" b="0" i="0" u="none" strike="noStrike" cap="none" normalizeH="0" baseline="0">
                        <a:ln>
                          <a:noFill/>
                        </a:ln>
                        <a:solidFill>
                          <a:schemeClr val="tx1"/>
                        </a:solidFill>
                        <a:effectLst/>
                        <a:latin typeface="Tahoma" pitchFamily="34" charset="0"/>
                      </a:endParaRPr>
                    </a:p>
                  </a:txBody>
                  <a:tcPr marL="91433" marR="91433" horzOverflow="overflow">
                    <a:lnL>
                      <a:noFill/>
                    </a:lnL>
                    <a:lnR>
                      <a:noFill/>
                    </a:lnR>
                    <a:lnT cap="flat">
                      <a:noFill/>
                    </a:lnT>
                    <a:lnB>
                      <a:noFill/>
                    </a:lnB>
                    <a:lnTlToBr>
                      <a:noFill/>
                    </a:lnTlToBr>
                    <a:lnBlToTr>
                      <a:noFill/>
                    </a:lnBlToTr>
                    <a:noFill/>
                  </a:tcPr>
                </a:tc>
                <a:tc hMerge="1">
                  <a:txBody>
                    <a:bodyPr/>
                    <a:lstStyle/>
                    <a:p>
                      <a:endParaRPr lang="de-DE"/>
                    </a:p>
                  </a:txBody>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200" b="0" i="0" u="none" strike="noStrike" cap="none" normalizeH="0" baseline="0">
                        <a:ln>
                          <a:noFill/>
                        </a:ln>
                        <a:solidFill>
                          <a:schemeClr val="tx1"/>
                        </a:solidFill>
                        <a:effectLst/>
                        <a:latin typeface="Tahoma" pitchFamily="34" charset="0"/>
                      </a:endParaRPr>
                    </a:p>
                  </a:txBody>
                  <a:tcPr marL="91433" marR="91433" horzOverflow="overflow">
                    <a:lnL>
                      <a:noFill/>
                    </a:lnL>
                    <a:lnR>
                      <a:noFill/>
                    </a:lnR>
                    <a:lnT cap="fla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r>
                        <a:rPr kumimoji="0" lang="de-DE" sz="2200" b="0" i="0" u="none" strike="noStrike" cap="none" normalizeH="0" baseline="0">
                          <a:ln>
                            <a:noFill/>
                          </a:ln>
                          <a:solidFill>
                            <a:schemeClr val="tx1"/>
                          </a:solidFill>
                          <a:effectLst/>
                          <a:latin typeface="Tahoma" pitchFamily="34" charset="0"/>
                          <a:cs typeface="Times New Roman" pitchFamily="18" charset="0"/>
                        </a:rPr>
                        <a:t>Haben</a:t>
                      </a:r>
                    </a:p>
                  </a:txBody>
                  <a:tcPr marL="91433" marR="91433"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xmlns="" val="10000"/>
                  </a:ext>
                </a:extLst>
              </a:tr>
              <a:tr h="914400">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a:ln>
                            <a:noFill/>
                          </a:ln>
                          <a:solidFill>
                            <a:schemeClr val="tx1"/>
                          </a:solidFill>
                          <a:effectLst/>
                          <a:latin typeface="Tahoma" pitchFamily="34" charset="0"/>
                        </a:rPr>
                        <a:t>Abschreibungen</a:t>
                      </a:r>
                    </a:p>
                  </a:txBody>
                  <a:tcPr marL="91433" marR="91433"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a:ln>
                          <a:noFill/>
                        </a:ln>
                        <a:solidFill>
                          <a:schemeClr val="tx1"/>
                        </a:solidFill>
                        <a:effectLst/>
                        <a:latin typeface="Tahoma" pitchFamily="34" charset="0"/>
                        <a:cs typeface="Times New Roman" pitchFamily="18" charset="0"/>
                      </a:endParaRPr>
                    </a:p>
                  </a:txBody>
                  <a:tcPr marL="91433" marR="91433"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a:ln>
                            <a:noFill/>
                          </a:ln>
                          <a:solidFill>
                            <a:schemeClr val="tx1"/>
                          </a:solidFill>
                          <a:effectLst/>
                          <a:latin typeface="Tahoma" pitchFamily="34" charset="0"/>
                        </a:rPr>
                        <a:t>12.500</a:t>
                      </a:r>
                    </a:p>
                  </a:txBody>
                  <a:tcPr marL="91433" marR="91433"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dirty="0">
                          <a:ln>
                            <a:noFill/>
                          </a:ln>
                          <a:solidFill>
                            <a:schemeClr val="tx1"/>
                          </a:solidFill>
                          <a:effectLst/>
                          <a:latin typeface="Tahoma" pitchFamily="34" charset="0"/>
                        </a:rPr>
                        <a:t>Erträge aus der Ein-stellung von AP für EMF</a:t>
                      </a:r>
                    </a:p>
                  </a:txBody>
                  <a:tcPr marL="91433" marR="91433"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a:ln>
                          <a:noFill/>
                        </a:ln>
                        <a:solidFill>
                          <a:schemeClr val="tx1"/>
                        </a:solidFill>
                        <a:effectLst/>
                        <a:latin typeface="Tahoma" pitchFamily="34" charset="0"/>
                      </a:endParaRPr>
                    </a:p>
                  </a:txBody>
                  <a:tcPr marL="91433" marR="91433"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dirty="0">
                          <a:ln>
                            <a:noFill/>
                          </a:ln>
                          <a:solidFill>
                            <a:schemeClr val="tx1"/>
                          </a:solidFill>
                          <a:effectLst/>
                          <a:latin typeface="Tahoma" pitchFamily="34" charset="0"/>
                        </a:rPr>
                        <a:t>12.500</a:t>
                      </a:r>
                    </a:p>
                  </a:txBody>
                  <a:tcPr marL="91433" marR="91433"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xmlns="" val="10001"/>
                  </a:ext>
                </a:extLst>
              </a:tr>
              <a:tr h="838200">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33" marR="91433"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33" marR="91433"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33" marR="91433"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33" marR="91433"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a:ln>
                          <a:noFill/>
                        </a:ln>
                        <a:solidFill>
                          <a:schemeClr val="tx1"/>
                        </a:solidFill>
                        <a:effectLst>
                          <a:outerShdw blurRad="38100" dist="38100" dir="2700000" algn="tl">
                            <a:srgbClr val="000000"/>
                          </a:outerShdw>
                        </a:effectLst>
                        <a:latin typeface="Tahoma" pitchFamily="34" charset="0"/>
                        <a:cs typeface="Times New Roman" pitchFamily="18" charset="0"/>
                      </a:endParaRPr>
                    </a:p>
                  </a:txBody>
                  <a:tcPr marL="91433" marR="91433"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33" marR="91433"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xmlns="" val="10002"/>
                  </a:ext>
                </a:extLst>
              </a:tr>
            </a:tbl>
          </a:graphicData>
        </a:graphic>
      </p:graphicFrame>
      <p:sp>
        <p:nvSpPr>
          <p:cNvPr id="1750091" name="Line 75"/>
          <p:cNvSpPr>
            <a:spLocks noChangeShapeType="1"/>
          </p:cNvSpPr>
          <p:nvPr/>
        </p:nvSpPr>
        <p:spPr bwMode="auto">
          <a:xfrm>
            <a:off x="323850" y="3646488"/>
            <a:ext cx="8208963" cy="0"/>
          </a:xfrm>
          <a:prstGeom prst="line">
            <a:avLst/>
          </a:prstGeom>
          <a:noFill/>
          <a:ln w="38100">
            <a:solidFill>
              <a:schemeClr val="tx1"/>
            </a:solidFill>
            <a:round/>
            <a:headEnd/>
            <a:tailEnd/>
          </a:ln>
          <a:effectLst/>
        </p:spPr>
        <p:txBody>
          <a:bodyPr/>
          <a:lstStyle/>
          <a:p>
            <a:pPr>
              <a:defRPr/>
            </a:pPr>
            <a:endParaRPr lang="de-DE"/>
          </a:p>
        </p:txBody>
      </p:sp>
      <p:sp>
        <p:nvSpPr>
          <p:cNvPr id="1750092" name="Line 76"/>
          <p:cNvSpPr>
            <a:spLocks noChangeShapeType="1"/>
          </p:cNvSpPr>
          <p:nvPr/>
        </p:nvSpPr>
        <p:spPr bwMode="auto">
          <a:xfrm>
            <a:off x="4572000" y="3646488"/>
            <a:ext cx="0" cy="1727200"/>
          </a:xfrm>
          <a:prstGeom prst="line">
            <a:avLst/>
          </a:prstGeom>
          <a:noFill/>
          <a:ln w="38100">
            <a:solidFill>
              <a:schemeClr val="tx1"/>
            </a:solidFill>
            <a:round/>
            <a:headEnd/>
            <a:tailEnd/>
          </a:ln>
          <a:effectLst/>
        </p:spPr>
        <p:txBody>
          <a:bodyPr/>
          <a:lstStyle/>
          <a:p>
            <a:pPr>
              <a:defRPr/>
            </a:pPr>
            <a:endParaRPr lang="de-DE"/>
          </a:p>
        </p:txBody>
      </p:sp>
      <p:sp>
        <p:nvSpPr>
          <p:cNvPr id="1750093" name="Rectangle 77"/>
          <p:cNvSpPr>
            <a:spLocks noChangeArrowheads="1"/>
          </p:cNvSpPr>
          <p:nvPr/>
        </p:nvSpPr>
        <p:spPr bwMode="auto">
          <a:xfrm>
            <a:off x="323850" y="3068638"/>
            <a:ext cx="8229600" cy="720725"/>
          </a:xfrm>
          <a:prstGeom prst="rect">
            <a:avLst/>
          </a:prstGeom>
          <a:noFill/>
          <a:ln w="9525">
            <a:noFill/>
            <a:miter lim="800000"/>
            <a:headEnd/>
            <a:tailEnd/>
          </a:ln>
          <a:effectLst/>
        </p:spPr>
        <p:txBody>
          <a:bodyPr anchor="ctr"/>
          <a:lstStyle/>
          <a:p>
            <a:pPr algn="ctr">
              <a:defRPr/>
            </a:pPr>
            <a:r>
              <a:rPr lang="de-DE" sz="2800" dirty="0" err="1"/>
              <a:t>GuV</a:t>
            </a:r>
            <a:r>
              <a:rPr lang="de-DE" sz="2800" dirty="0"/>
              <a:t> [€]</a:t>
            </a:r>
          </a:p>
        </p:txBody>
      </p:sp>
      <p:sp>
        <p:nvSpPr>
          <p:cNvPr id="3" name="Foliennummernplatzhalter 2">
            <a:extLst>
              <a:ext uri="{FF2B5EF4-FFF2-40B4-BE49-F238E27FC236}">
                <a16:creationId xmlns:a16="http://schemas.microsoft.com/office/drawing/2014/main" xmlns="" id="{DE48E49C-8E41-486A-A3E9-8C8B79AB8390}"/>
              </a:ext>
            </a:extLst>
          </p:cNvPr>
          <p:cNvSpPr>
            <a:spLocks noGrp="1"/>
          </p:cNvSpPr>
          <p:nvPr>
            <p:ph type="sldNum" sz="quarter" idx="12"/>
          </p:nvPr>
        </p:nvSpPr>
        <p:spPr/>
        <p:txBody>
          <a:bodyPr/>
          <a:lstStyle/>
          <a:p>
            <a:fld id="{372817A5-82A8-4669-B4D0-C2D67780DFD0}" type="slidenum">
              <a:rPr lang="de-DE" smtClean="0"/>
              <a:t>55</a:t>
            </a:fld>
            <a:endParaRPr lang="de-DE"/>
          </a:p>
        </p:txBody>
      </p:sp>
    </p:spTree>
    <p:extLst>
      <p:ext uri="{BB962C8B-B14F-4D97-AF65-F5344CB8AC3E}">
        <p14:creationId xmlns:p14="http://schemas.microsoft.com/office/powerpoint/2010/main" val="3117990502"/>
      </p:ext>
    </p:extLst>
  </p:cSld>
  <p:clrMapOvr>
    <a:masterClrMapping/>
  </p:clrMapOvr>
  <mc:AlternateContent xmlns:mc="http://schemas.openxmlformats.org/markup-compatibility/2006" xmlns:p14="http://schemas.microsoft.com/office/powerpoint/2010/main">
    <mc:Choice Requires="p14">
      <p:transition spd="slow" p14:dur="2000" advTm="58232"/>
    </mc:Choice>
    <mc:Fallback xmlns="">
      <p:transition spd="slow" advTm="58232"/>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42" name="Rectangle 2"/>
          <p:cNvSpPr>
            <a:spLocks noGrp="1" noChangeArrowheads="1"/>
          </p:cNvSpPr>
          <p:nvPr>
            <p:ph type="title"/>
          </p:nvPr>
        </p:nvSpPr>
        <p:spPr/>
        <p:txBody>
          <a:bodyPr>
            <a:normAutofit fontScale="90000"/>
          </a:bodyPr>
          <a:lstStyle/>
          <a:p>
            <a:pPr eaLnBrk="1" hangingPunct="1">
              <a:defRPr/>
            </a:pPr>
            <a:r>
              <a:rPr lang="de-DE" dirty="0"/>
              <a:t>Zustand am Ende der Abschreibungsperiode</a:t>
            </a:r>
          </a:p>
        </p:txBody>
      </p:sp>
      <p:sp>
        <p:nvSpPr>
          <p:cNvPr id="1751044" name="Rectangle 4"/>
          <p:cNvSpPr>
            <a:spLocks noChangeArrowheads="1"/>
          </p:cNvSpPr>
          <p:nvPr/>
        </p:nvSpPr>
        <p:spPr bwMode="auto">
          <a:xfrm>
            <a:off x="457200" y="1846263"/>
            <a:ext cx="8229600" cy="720725"/>
          </a:xfrm>
          <a:prstGeom prst="rect">
            <a:avLst/>
          </a:prstGeom>
          <a:noFill/>
          <a:ln w="9525">
            <a:noFill/>
            <a:miter lim="800000"/>
            <a:headEnd/>
            <a:tailEnd/>
          </a:ln>
          <a:effectLst/>
        </p:spPr>
        <p:txBody>
          <a:bodyPr anchor="ctr"/>
          <a:lstStyle/>
          <a:p>
            <a:pPr algn="ctr">
              <a:defRPr/>
            </a:pPr>
            <a:r>
              <a:rPr lang="de-DE" sz="2400" dirty="0"/>
              <a:t>Bilanz zum 31.12.09</a:t>
            </a:r>
            <a:r>
              <a:rPr lang="de-DE" dirty="0"/>
              <a:t> [€]</a:t>
            </a:r>
          </a:p>
        </p:txBody>
      </p:sp>
      <p:graphicFrame>
        <p:nvGraphicFramePr>
          <p:cNvPr id="1751045" name="Group 5"/>
          <p:cNvGraphicFramePr>
            <a:graphicFrameLocks noGrp="1"/>
          </p:cNvGraphicFramePr>
          <p:nvPr>
            <p:extLst>
              <p:ext uri="{D42A27DB-BD31-4B8C-83A1-F6EECF244321}">
                <p14:modId xmlns:p14="http://schemas.microsoft.com/office/powerpoint/2010/main" val="2051973597"/>
              </p:ext>
            </p:extLst>
          </p:nvPr>
        </p:nvGraphicFramePr>
        <p:xfrm>
          <a:off x="323850" y="2230024"/>
          <a:ext cx="8229600" cy="2209800"/>
        </p:xfrm>
        <a:graphic>
          <a:graphicData uri="http://schemas.openxmlformats.org/drawingml/2006/table">
            <a:tbl>
              <a:tblPr/>
              <a:tblGrid>
                <a:gridCol w="2592388">
                  <a:extLst>
                    <a:ext uri="{9D8B030D-6E8A-4147-A177-3AD203B41FA5}">
                      <a16:colId xmlns:a16="http://schemas.microsoft.com/office/drawing/2014/main" xmlns="" val="20000"/>
                    </a:ext>
                  </a:extLst>
                </a:gridCol>
                <a:gridCol w="596900">
                  <a:extLst>
                    <a:ext uri="{9D8B030D-6E8A-4147-A177-3AD203B41FA5}">
                      <a16:colId xmlns:a16="http://schemas.microsoft.com/office/drawing/2014/main" xmlns="" val="20001"/>
                    </a:ext>
                  </a:extLst>
                </a:gridCol>
                <a:gridCol w="1100137">
                  <a:extLst>
                    <a:ext uri="{9D8B030D-6E8A-4147-A177-3AD203B41FA5}">
                      <a16:colId xmlns:a16="http://schemas.microsoft.com/office/drawing/2014/main" xmlns="" val="20002"/>
                    </a:ext>
                  </a:extLst>
                </a:gridCol>
                <a:gridCol w="1111250">
                  <a:extLst>
                    <a:ext uri="{9D8B030D-6E8A-4147-A177-3AD203B41FA5}">
                      <a16:colId xmlns:a16="http://schemas.microsoft.com/office/drawing/2014/main" xmlns="" val="20003"/>
                    </a:ext>
                  </a:extLst>
                </a:gridCol>
                <a:gridCol w="1727200">
                  <a:extLst>
                    <a:ext uri="{9D8B030D-6E8A-4147-A177-3AD203B41FA5}">
                      <a16:colId xmlns:a16="http://schemas.microsoft.com/office/drawing/2014/main" xmlns="" val="20004"/>
                    </a:ext>
                  </a:extLst>
                </a:gridCol>
                <a:gridCol w="1101725">
                  <a:extLst>
                    <a:ext uri="{9D8B030D-6E8A-4147-A177-3AD203B41FA5}">
                      <a16:colId xmlns:a16="http://schemas.microsoft.com/office/drawing/2014/main" xmlns="" val="20005"/>
                    </a:ext>
                  </a:extLst>
                </a:gridCol>
              </a:tblGrid>
              <a:tr h="457200">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200" b="0" i="0" u="none" strike="noStrike" cap="none" normalizeH="0" baseline="0" dirty="0">
                          <a:ln>
                            <a:noFill/>
                          </a:ln>
                          <a:solidFill>
                            <a:schemeClr val="tx1"/>
                          </a:solidFill>
                          <a:effectLst/>
                          <a:latin typeface="Tahoma" pitchFamily="34" charset="0"/>
                        </a:rPr>
                        <a:t>Aktiva</a:t>
                      </a: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200" b="0" i="0" u="none" strike="noStrike" cap="none" normalizeH="0" baseline="0">
                        <a:ln>
                          <a:noFill/>
                        </a:ln>
                        <a:solidFill>
                          <a:schemeClr val="tx1"/>
                        </a:solidFill>
                        <a:effectLst/>
                        <a:latin typeface="Tahoma" pitchFamily="34" charset="0"/>
                        <a:cs typeface="Times New Roman" pitchFamily="18" charset="0"/>
                      </a:endParaRPr>
                    </a:p>
                  </a:txBody>
                  <a:tcPr horzOverflow="overflow">
                    <a:lnL>
                      <a:noFill/>
                    </a:lnL>
                    <a:lnR>
                      <a:noFill/>
                    </a:lnR>
                    <a:lnT cap="flat">
                      <a:noFill/>
                    </a:lnT>
                    <a:lnB>
                      <a:noFill/>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endParaRPr kumimoji="0" lang="de-DE" sz="2200" b="0" i="0" u="none" strike="noStrike" cap="none" normalizeH="0" baseline="0">
                        <a:ln>
                          <a:noFill/>
                        </a:ln>
                        <a:solidFill>
                          <a:schemeClr val="tx1"/>
                        </a:solidFill>
                        <a:effectLst/>
                        <a:latin typeface="Tahoma" pitchFamily="34" charset="0"/>
                      </a:endParaRPr>
                    </a:p>
                  </a:txBody>
                  <a:tcPr horzOverflow="overflow">
                    <a:lnL>
                      <a:noFill/>
                    </a:lnL>
                    <a:lnR>
                      <a:noFill/>
                    </a:lnR>
                    <a:lnT cap="flat">
                      <a:noFill/>
                    </a:lnT>
                    <a:lnB>
                      <a:noFill/>
                    </a:lnB>
                    <a:lnTlToBr>
                      <a:noFill/>
                    </a:lnTlToBr>
                    <a:lnBlToTr>
                      <a:noFill/>
                    </a:lnBlToTr>
                    <a:noFill/>
                  </a:tcPr>
                </a:tc>
                <a:tc hMerge="1">
                  <a:txBody>
                    <a:bodyPr/>
                    <a:lstStyle/>
                    <a:p>
                      <a:endParaRPr lang="de-DE"/>
                    </a:p>
                  </a:txBody>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200" b="0" i="0" u="none" strike="noStrike" cap="none" normalizeH="0" baseline="0">
                        <a:ln>
                          <a:noFill/>
                        </a:ln>
                        <a:solidFill>
                          <a:schemeClr val="tx1"/>
                        </a:solidFill>
                        <a:effectLst/>
                        <a:latin typeface="Tahoma" pitchFamily="34"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r>
                        <a:rPr kumimoji="0" lang="de-DE" sz="2200" b="0" i="0" u="none" strike="noStrike" cap="none" normalizeH="0" baseline="0">
                          <a:ln>
                            <a:noFill/>
                          </a:ln>
                          <a:solidFill>
                            <a:schemeClr val="tx1"/>
                          </a:solidFill>
                          <a:effectLst/>
                          <a:latin typeface="Tahoma" pitchFamily="34" charset="0"/>
                          <a:cs typeface="Times New Roman" pitchFamily="18" charset="0"/>
                        </a:rPr>
                        <a:t>Passiva</a:t>
                      </a:r>
                    </a:p>
                  </a:txBody>
                  <a:tcP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xmlns="" val="10000"/>
                  </a:ext>
                </a:extLst>
              </a:tr>
              <a:tr h="914400">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dirty="0">
                          <a:ln>
                            <a:noFill/>
                          </a:ln>
                          <a:solidFill>
                            <a:schemeClr val="tx1"/>
                          </a:solidFill>
                          <a:effectLst/>
                          <a:latin typeface="Tahoma" pitchFamily="34" charset="0"/>
                        </a:rPr>
                        <a:t>Grundstücke</a:t>
                      </a:r>
                    </a:p>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dirty="0">
                        <a:ln>
                          <a:noFill/>
                        </a:ln>
                        <a:solidFill>
                          <a:schemeClr val="tx1"/>
                        </a:solidFill>
                        <a:effectLst/>
                        <a:latin typeface="Tahoma" pitchFamily="34"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dirty="0">
                        <a:ln>
                          <a:noFill/>
                        </a:ln>
                        <a:solidFill>
                          <a:schemeClr val="tx1"/>
                        </a:solidFill>
                        <a:effectLst/>
                        <a:latin typeface="Tahoma" pitchFamily="34" charset="0"/>
                        <a:cs typeface="Times New Roman" pitchFamily="18"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a:ln>
                            <a:noFill/>
                          </a:ln>
                          <a:solidFill>
                            <a:schemeClr val="tx1"/>
                          </a:solidFill>
                          <a:effectLst/>
                          <a:latin typeface="Tahoma" pitchFamily="34" charset="0"/>
                        </a:rPr>
                        <a:t>0</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a:ln>
                          <a:noFill/>
                        </a:ln>
                        <a:solidFill>
                          <a:schemeClr val="tx1"/>
                        </a:solidFill>
                        <a:effectLst/>
                        <a:latin typeface="Tahoma"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a:ln>
                          <a:noFill/>
                        </a:ln>
                        <a:solidFill>
                          <a:schemeClr val="tx1"/>
                        </a:solidFill>
                        <a:effectLst/>
                        <a:latin typeface="Tahoma"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a:ln>
                          <a:noFill/>
                        </a:ln>
                        <a:solidFill>
                          <a:schemeClr val="tx1"/>
                        </a:solidFill>
                        <a:effectLst/>
                        <a:latin typeface="Tahoma" pitchFamily="34"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xmlns="" val="10001"/>
                  </a:ext>
                </a:extLst>
              </a:tr>
              <a:tr h="838200">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dirty="0">
                          <a:ln>
                            <a:noFill/>
                          </a:ln>
                          <a:solidFill>
                            <a:schemeClr val="tx1"/>
                          </a:solidFill>
                          <a:effectLst/>
                          <a:latin typeface="Tahoma" pitchFamily="34" charset="0"/>
                        </a:rPr>
                        <a:t>AP f. EMF</a:t>
                      </a: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dirty="0">
                        <a:ln>
                          <a:noFill/>
                        </a:ln>
                        <a:solidFill>
                          <a:schemeClr val="tx1"/>
                        </a:solidFill>
                        <a:effectLst/>
                        <a:latin typeface="Tahoma" pitchFamily="34"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dirty="0">
                          <a:ln>
                            <a:noFill/>
                          </a:ln>
                          <a:solidFill>
                            <a:schemeClr val="tx1"/>
                          </a:solidFill>
                          <a:effectLst/>
                          <a:latin typeface="Tahoma" pitchFamily="34" charset="0"/>
                        </a:rPr>
                        <a:t>500.000</a:t>
                      </a: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dirty="0">
                        <a:ln>
                          <a:noFill/>
                        </a:ln>
                        <a:solidFill>
                          <a:schemeClr val="tx1"/>
                        </a:solidFill>
                        <a:effectLst/>
                        <a:latin typeface="Tahoma" pitchFamily="34"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dirty="0">
                        <a:ln>
                          <a:noFill/>
                        </a:ln>
                        <a:solidFill>
                          <a:schemeClr val="tx1"/>
                        </a:solidFill>
                        <a:effectLst/>
                        <a:latin typeface="Tahoma" pitchFamily="34" charset="0"/>
                        <a:cs typeface="Times New Roman" pitchFamily="18"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dirty="0">
                        <a:ln>
                          <a:noFill/>
                        </a:ln>
                        <a:solidFill>
                          <a:schemeClr val="tx1"/>
                        </a:solidFill>
                        <a:effectLst/>
                        <a:latin typeface="Tahoma" pitchFamily="34" charset="0"/>
                      </a:endParaRPr>
                    </a:p>
                  </a:txBody>
                  <a:tcP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xmlns="" val="10002"/>
                  </a:ext>
                </a:extLst>
              </a:tr>
            </a:tbl>
          </a:graphicData>
        </a:graphic>
      </p:graphicFrame>
      <p:sp>
        <p:nvSpPr>
          <p:cNvPr id="1751080" name="Line 40"/>
          <p:cNvSpPr>
            <a:spLocks noChangeShapeType="1"/>
          </p:cNvSpPr>
          <p:nvPr/>
        </p:nvSpPr>
        <p:spPr bwMode="auto">
          <a:xfrm>
            <a:off x="323850" y="2566988"/>
            <a:ext cx="8208963" cy="0"/>
          </a:xfrm>
          <a:prstGeom prst="line">
            <a:avLst/>
          </a:prstGeom>
          <a:noFill/>
          <a:ln w="38100">
            <a:solidFill>
              <a:schemeClr val="tx1"/>
            </a:solidFill>
            <a:round/>
            <a:headEnd/>
            <a:tailEnd/>
          </a:ln>
          <a:effectLst/>
        </p:spPr>
        <p:txBody>
          <a:bodyPr/>
          <a:lstStyle/>
          <a:p>
            <a:pPr>
              <a:defRPr/>
            </a:pPr>
            <a:endParaRPr lang="de-DE"/>
          </a:p>
        </p:txBody>
      </p:sp>
      <p:sp>
        <p:nvSpPr>
          <p:cNvPr id="1751081" name="Line 41"/>
          <p:cNvSpPr>
            <a:spLocks noChangeShapeType="1"/>
          </p:cNvSpPr>
          <p:nvPr/>
        </p:nvSpPr>
        <p:spPr bwMode="auto">
          <a:xfrm>
            <a:off x="4572000" y="2566988"/>
            <a:ext cx="0" cy="1727200"/>
          </a:xfrm>
          <a:prstGeom prst="line">
            <a:avLst/>
          </a:prstGeom>
          <a:noFill/>
          <a:ln w="38100">
            <a:solidFill>
              <a:schemeClr val="tx1"/>
            </a:solidFill>
            <a:round/>
            <a:headEnd/>
            <a:tailEnd/>
          </a:ln>
          <a:effectLst/>
        </p:spPr>
        <p:txBody>
          <a:bodyPr/>
          <a:lstStyle/>
          <a:p>
            <a:pPr>
              <a:defRPr/>
            </a:pPr>
            <a:endParaRPr lang="de-DE"/>
          </a:p>
        </p:txBody>
      </p:sp>
      <p:sp>
        <p:nvSpPr>
          <p:cNvPr id="1751082" name="AutoShape 42"/>
          <p:cNvSpPr>
            <a:spLocks noChangeArrowheads="1"/>
          </p:cNvSpPr>
          <p:nvPr/>
        </p:nvSpPr>
        <p:spPr bwMode="auto">
          <a:xfrm>
            <a:off x="3924300" y="4868863"/>
            <a:ext cx="4319588" cy="1800225"/>
          </a:xfrm>
          <a:prstGeom prst="wedgeRoundRectCallout">
            <a:avLst>
              <a:gd name="adj1" fmla="val -42611"/>
              <a:gd name="adj2" fmla="val -108468"/>
              <a:gd name="adj3" fmla="val 16667"/>
            </a:avLst>
          </a:prstGeom>
          <a:solidFill>
            <a:schemeClr val="bg1"/>
          </a:solidFill>
          <a:ln w="9525">
            <a:solidFill>
              <a:schemeClr val="tx1"/>
            </a:solidFill>
            <a:miter lim="800000"/>
            <a:headEnd/>
            <a:tailEnd/>
          </a:ln>
          <a:effectLst/>
        </p:spPr>
        <p:txBody>
          <a:bodyPr/>
          <a:lstStyle/>
          <a:p>
            <a:pPr>
              <a:defRPr/>
            </a:pPr>
            <a:r>
              <a:rPr lang="de-DE" dirty="0"/>
              <a:t>Dieser Posten bleibt bei der HGB-Bilanz für immer bestehen. Bei einer Überführung in IFRS wird er mit dem Eigenkapital verrechnet.</a:t>
            </a:r>
          </a:p>
        </p:txBody>
      </p:sp>
      <p:sp>
        <p:nvSpPr>
          <p:cNvPr id="2" name="Foliennummernplatzhalter 1"/>
          <p:cNvSpPr>
            <a:spLocks noGrp="1"/>
          </p:cNvSpPr>
          <p:nvPr>
            <p:ph type="sldNum" sz="quarter" idx="12"/>
          </p:nvPr>
        </p:nvSpPr>
        <p:spPr/>
        <p:txBody>
          <a:bodyPr/>
          <a:lstStyle/>
          <a:p>
            <a:fld id="{372817A5-82A8-4669-B4D0-C2D67780DFD0}" type="slidenum">
              <a:rPr lang="de-DE" smtClean="0"/>
              <a:t>56</a:t>
            </a:fld>
            <a:endParaRPr lang="de-DE"/>
          </a:p>
        </p:txBody>
      </p:sp>
    </p:spTree>
    <p:extLst>
      <p:ext uri="{BB962C8B-B14F-4D97-AF65-F5344CB8AC3E}">
        <p14:creationId xmlns:p14="http://schemas.microsoft.com/office/powerpoint/2010/main" val="270680321"/>
      </p:ext>
    </p:extLst>
  </p:cSld>
  <p:clrMapOvr>
    <a:masterClrMapping/>
  </p:clrMapOvr>
  <mc:AlternateContent xmlns:mc="http://schemas.openxmlformats.org/markup-compatibility/2006" xmlns:p14="http://schemas.microsoft.com/office/powerpoint/2010/main">
    <mc:Choice Requires="p14">
      <p:transition spd="slow" p14:dur="2000" advTm="49706"/>
    </mc:Choice>
    <mc:Fallback xmlns="">
      <p:transition spd="slow" advTm="49706"/>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7504" y="476672"/>
            <a:ext cx="8640960" cy="857250"/>
          </a:xfrm>
        </p:spPr>
        <p:txBody>
          <a:bodyPr>
            <a:normAutofit fontScale="90000"/>
          </a:bodyPr>
          <a:lstStyle/>
          <a:p>
            <a:r>
              <a:rPr lang="de-DE" dirty="0"/>
              <a:t>Ausgleichsposten für Eigenmittelförderung in Ostdeutschland</a:t>
            </a:r>
            <a:r>
              <a:rPr lang="en-US" dirty="0"/>
              <a:t> </a:t>
            </a:r>
          </a:p>
        </p:txBody>
      </p:sp>
      <p:sp>
        <p:nvSpPr>
          <p:cNvPr id="3" name="Inhaltsplatzhalter 2"/>
          <p:cNvSpPr>
            <a:spLocks noGrp="1"/>
          </p:cNvSpPr>
          <p:nvPr>
            <p:ph idx="1"/>
          </p:nvPr>
        </p:nvSpPr>
        <p:spPr/>
        <p:txBody>
          <a:bodyPr>
            <a:normAutofit fontScale="85000" lnSpcReduction="10000"/>
          </a:bodyPr>
          <a:lstStyle/>
          <a:p>
            <a:r>
              <a:rPr lang="de-DE" dirty="0"/>
              <a:t>Wiedervereinigung: </a:t>
            </a:r>
          </a:p>
          <a:p>
            <a:pPr lvl="1"/>
            <a:r>
              <a:rPr lang="de-DE" dirty="0"/>
              <a:t>Im Prinzip alle Krankenhäuser in öffentlicher Hand</a:t>
            </a:r>
          </a:p>
          <a:p>
            <a:pPr lvl="1"/>
            <a:r>
              <a:rPr lang="de-DE" dirty="0"/>
              <a:t>Aufstellung einer Krankenhausbilanz, inkl. Bewertung von Anlagevermögen; Bildung von Eigenkapital</a:t>
            </a:r>
          </a:p>
          <a:p>
            <a:r>
              <a:rPr lang="de-DE" dirty="0"/>
              <a:t>Ausgleichsposten</a:t>
            </a:r>
          </a:p>
          <a:p>
            <a:pPr lvl="1"/>
            <a:r>
              <a:rPr lang="de-DE" dirty="0"/>
              <a:t>Seit 1991: Abschreibung der durch Eigenmittel beschafften Anlagevermögen: erfolgsneutral</a:t>
            </a:r>
          </a:p>
          <a:p>
            <a:pPr lvl="1"/>
            <a:r>
              <a:rPr lang="de-DE" dirty="0"/>
              <a:t>Bildung eines “Ausgleichsposten für Eigenmittelförderung”</a:t>
            </a:r>
          </a:p>
          <a:p>
            <a:r>
              <a:rPr lang="de-DE" dirty="0"/>
              <a:t>Analyse</a:t>
            </a:r>
          </a:p>
          <a:p>
            <a:pPr lvl="1"/>
            <a:r>
              <a:rPr lang="de-DE" dirty="0"/>
              <a:t>Ausgleichsposten für Eigenmittelförderung muss von Eigenkapital abgezogen werden</a:t>
            </a:r>
          </a:p>
          <a:p>
            <a:endParaRPr lang="en-US" dirty="0"/>
          </a:p>
        </p:txBody>
      </p:sp>
      <p:sp>
        <p:nvSpPr>
          <p:cNvPr id="4" name="Foliennummernplatzhalter 3"/>
          <p:cNvSpPr>
            <a:spLocks noGrp="1"/>
          </p:cNvSpPr>
          <p:nvPr>
            <p:ph type="sldNum" sz="quarter" idx="12"/>
          </p:nvPr>
        </p:nvSpPr>
        <p:spPr/>
        <p:txBody>
          <a:bodyPr/>
          <a:lstStyle/>
          <a:p>
            <a:fld id="{372817A5-82A8-4669-B4D0-C2D67780DFD0}" type="slidenum">
              <a:rPr lang="de-DE" smtClean="0"/>
              <a:t>57</a:t>
            </a:fld>
            <a:endParaRPr lang="de-DE"/>
          </a:p>
        </p:txBody>
      </p:sp>
    </p:spTree>
    <p:extLst>
      <p:ext uri="{BB962C8B-B14F-4D97-AF65-F5344CB8AC3E}">
        <p14:creationId xmlns:p14="http://schemas.microsoft.com/office/powerpoint/2010/main" val="353357351"/>
      </p:ext>
    </p:extLst>
  </p:cSld>
  <p:clrMapOvr>
    <a:masterClrMapping/>
  </p:clrMapOvr>
  <mc:AlternateContent xmlns:mc="http://schemas.openxmlformats.org/markup-compatibility/2006" xmlns:p14="http://schemas.microsoft.com/office/powerpoint/2010/main">
    <mc:Choice Requires="p14">
      <p:transition spd="slow" p14:dur="2000" advTm="94590"/>
    </mc:Choice>
    <mc:Fallback xmlns="">
      <p:transition spd="slow" advTm="94590"/>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5682" name="Rectangle 2"/>
          <p:cNvSpPr>
            <a:spLocks noGrp="1" noChangeArrowheads="1"/>
          </p:cNvSpPr>
          <p:nvPr>
            <p:ph type="title"/>
          </p:nvPr>
        </p:nvSpPr>
        <p:spPr/>
        <p:txBody>
          <a:bodyPr>
            <a:normAutofit fontScale="90000"/>
          </a:bodyPr>
          <a:lstStyle/>
          <a:p>
            <a:pPr eaLnBrk="1" hangingPunct="1">
              <a:defRPr/>
            </a:pPr>
            <a:r>
              <a:rPr lang="de-DE" dirty="0"/>
              <a:t>Ausgleichsposten aus Darlehnsförderung</a:t>
            </a:r>
          </a:p>
        </p:txBody>
      </p:sp>
      <p:sp>
        <p:nvSpPr>
          <p:cNvPr id="1735683" name="Rectangle 3"/>
          <p:cNvSpPr>
            <a:spLocks noGrp="1" noChangeArrowheads="1"/>
          </p:cNvSpPr>
          <p:nvPr>
            <p:ph type="body" idx="1"/>
          </p:nvPr>
        </p:nvSpPr>
        <p:spPr/>
        <p:txBody>
          <a:bodyPr/>
          <a:lstStyle/>
          <a:p>
            <a:pPr eaLnBrk="1" hangingPunct="1">
              <a:lnSpc>
                <a:spcPct val="90000"/>
              </a:lnSpc>
              <a:defRPr/>
            </a:pPr>
            <a:r>
              <a:rPr lang="de-DE" sz="2800"/>
              <a:t>Inhalt:</a:t>
            </a:r>
          </a:p>
          <a:p>
            <a:pPr lvl="1" eaLnBrk="1" hangingPunct="1">
              <a:lnSpc>
                <a:spcPct val="90000"/>
              </a:lnSpc>
              <a:defRPr/>
            </a:pPr>
            <a:r>
              <a:rPr lang="de-DE" sz="2400"/>
              <a:t>Kauf eines Anlagegegenstandes vor Inkrafttreten des KHG mit Darlehn</a:t>
            </a:r>
          </a:p>
          <a:p>
            <a:pPr lvl="1" eaLnBrk="1" hangingPunct="1">
              <a:lnSpc>
                <a:spcPct val="90000"/>
              </a:lnSpc>
              <a:defRPr/>
            </a:pPr>
            <a:r>
              <a:rPr lang="de-DE" sz="2400"/>
              <a:t>Staat sagt nachträglich zu, die Darlehnsrückzahlung zu übernehmen</a:t>
            </a:r>
          </a:p>
          <a:p>
            <a:pPr lvl="1" eaLnBrk="1" hangingPunct="1">
              <a:lnSpc>
                <a:spcPct val="90000"/>
              </a:lnSpc>
              <a:defRPr/>
            </a:pPr>
            <a:r>
              <a:rPr lang="de-DE" sz="2400"/>
              <a:t>Problem: Erfolgsneutralität der Abschreibungen</a:t>
            </a:r>
          </a:p>
          <a:p>
            <a:pPr eaLnBrk="1" hangingPunct="1">
              <a:lnSpc>
                <a:spcPct val="90000"/>
              </a:lnSpc>
              <a:defRPr/>
            </a:pPr>
            <a:r>
              <a:rPr lang="de-DE" sz="2800"/>
              <a:t>Vorgehen: </a:t>
            </a:r>
          </a:p>
          <a:p>
            <a:pPr lvl="1" eaLnBrk="1" hangingPunct="1">
              <a:lnSpc>
                <a:spcPct val="90000"/>
              </a:lnSpc>
              <a:defRPr/>
            </a:pPr>
            <a:r>
              <a:rPr lang="de-DE" sz="2400"/>
              <a:t>Neutralisierung</a:t>
            </a:r>
          </a:p>
          <a:p>
            <a:pPr lvl="1" eaLnBrk="1" hangingPunct="1">
              <a:lnSpc>
                <a:spcPct val="90000"/>
              </a:lnSpc>
              <a:defRPr/>
            </a:pPr>
            <a:r>
              <a:rPr lang="de-DE" sz="2400"/>
              <a:t>Zins (1.000 Euro) und Tilgung (20.000 Euro) werden getrennt ausgewiesen</a:t>
            </a:r>
            <a:r>
              <a:rPr lang="de-DE" sz="3200"/>
              <a:t> </a:t>
            </a:r>
          </a:p>
        </p:txBody>
      </p:sp>
      <p:sp>
        <p:nvSpPr>
          <p:cNvPr id="2" name="Foliennummernplatzhalter 1"/>
          <p:cNvSpPr>
            <a:spLocks noGrp="1"/>
          </p:cNvSpPr>
          <p:nvPr>
            <p:ph type="sldNum" sz="quarter" idx="12"/>
          </p:nvPr>
        </p:nvSpPr>
        <p:spPr/>
        <p:txBody>
          <a:bodyPr/>
          <a:lstStyle/>
          <a:p>
            <a:fld id="{372817A5-82A8-4669-B4D0-C2D67780DFD0}" type="slidenum">
              <a:rPr lang="de-DE" smtClean="0"/>
              <a:t>58</a:t>
            </a:fld>
            <a:endParaRPr lang="de-DE"/>
          </a:p>
        </p:txBody>
      </p:sp>
    </p:spTree>
    <p:extLst>
      <p:ext uri="{BB962C8B-B14F-4D97-AF65-F5344CB8AC3E}">
        <p14:creationId xmlns:p14="http://schemas.microsoft.com/office/powerpoint/2010/main" val="2930321504"/>
      </p:ext>
    </p:extLst>
  </p:cSld>
  <p:clrMapOvr>
    <a:masterClrMapping/>
  </p:clrMapOvr>
  <mc:AlternateContent xmlns:mc="http://schemas.openxmlformats.org/markup-compatibility/2006" xmlns:p14="http://schemas.microsoft.com/office/powerpoint/2010/main">
    <mc:Choice Requires="p14">
      <p:transition spd="slow" p14:dur="2000" advTm="88705"/>
    </mc:Choice>
    <mc:Fallback xmlns="">
      <p:transition spd="slow" advTm="88705"/>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6706" name="Rectangle 2"/>
          <p:cNvSpPr>
            <a:spLocks noGrp="1" noChangeArrowheads="1"/>
          </p:cNvSpPr>
          <p:nvPr>
            <p:ph type="title"/>
          </p:nvPr>
        </p:nvSpPr>
        <p:spPr/>
        <p:txBody>
          <a:bodyPr/>
          <a:lstStyle/>
          <a:p>
            <a:pPr eaLnBrk="1" hangingPunct="1">
              <a:defRPr/>
            </a:pPr>
            <a:r>
              <a:rPr lang="de-DE" dirty="0"/>
              <a:t>Verbuchung</a:t>
            </a:r>
          </a:p>
        </p:txBody>
      </p:sp>
      <p:sp>
        <p:nvSpPr>
          <p:cNvPr id="1736707" name="Rectangle 3"/>
          <p:cNvSpPr>
            <a:spLocks noGrp="1" noChangeArrowheads="1"/>
          </p:cNvSpPr>
          <p:nvPr>
            <p:ph type="body" idx="1"/>
          </p:nvPr>
        </p:nvSpPr>
        <p:spPr/>
        <p:txBody>
          <a:bodyPr/>
          <a:lstStyle/>
          <a:p>
            <a:pPr eaLnBrk="1" hangingPunct="1">
              <a:lnSpc>
                <a:spcPct val="90000"/>
              </a:lnSpc>
              <a:defRPr/>
            </a:pPr>
            <a:r>
              <a:rPr lang="de-DE" sz="2400"/>
              <a:t>Buchung bei Tilgung</a:t>
            </a:r>
          </a:p>
          <a:p>
            <a:pPr lvl="1" eaLnBrk="1" hangingPunct="1">
              <a:lnSpc>
                <a:spcPct val="90000"/>
              </a:lnSpc>
              <a:defRPr/>
            </a:pPr>
            <a:r>
              <a:rPr lang="de-DE" sz="2000"/>
              <a:t>Verbindlichkeit gegenüber Kreditinstituten an Bank 20.000 Euro</a:t>
            </a:r>
          </a:p>
          <a:p>
            <a:pPr eaLnBrk="1" hangingPunct="1">
              <a:lnSpc>
                <a:spcPct val="90000"/>
              </a:lnSpc>
              <a:defRPr/>
            </a:pPr>
            <a:r>
              <a:rPr lang="de-DE" sz="2400"/>
              <a:t>Buchung bei Zinszahlung </a:t>
            </a:r>
          </a:p>
          <a:p>
            <a:pPr lvl="1" eaLnBrk="1" hangingPunct="1">
              <a:lnSpc>
                <a:spcPct val="90000"/>
              </a:lnSpc>
              <a:defRPr/>
            </a:pPr>
            <a:r>
              <a:rPr lang="de-DE" sz="2000"/>
              <a:t>Zinsaufwand (GuV-Konto) an Bank 1.000 Euro</a:t>
            </a:r>
          </a:p>
          <a:p>
            <a:pPr eaLnBrk="1" hangingPunct="1">
              <a:lnSpc>
                <a:spcPct val="90000"/>
              </a:lnSpc>
              <a:defRPr/>
            </a:pPr>
            <a:r>
              <a:rPr lang="de-DE" sz="2400"/>
              <a:t>Buchung bei Überweisung der Förderung</a:t>
            </a:r>
          </a:p>
          <a:p>
            <a:pPr lvl="1" eaLnBrk="1" hangingPunct="1">
              <a:lnSpc>
                <a:spcPct val="90000"/>
              </a:lnSpc>
              <a:defRPr/>
            </a:pPr>
            <a:r>
              <a:rPr lang="de-DE" sz="2000"/>
              <a:t>Bank an Erträge aus Darlehnsförderung (GuV-Konto) 21.000 Euro</a:t>
            </a:r>
          </a:p>
          <a:p>
            <a:pPr eaLnBrk="1" hangingPunct="1">
              <a:lnSpc>
                <a:spcPct val="90000"/>
              </a:lnSpc>
              <a:defRPr/>
            </a:pPr>
            <a:r>
              <a:rPr lang="de-DE" sz="2400"/>
              <a:t>Abschreibungsbuchung</a:t>
            </a:r>
          </a:p>
          <a:p>
            <a:pPr lvl="1" eaLnBrk="1" hangingPunct="1">
              <a:lnSpc>
                <a:spcPct val="90000"/>
              </a:lnSpc>
              <a:defRPr/>
            </a:pPr>
            <a:r>
              <a:rPr lang="de-DE" sz="2000"/>
              <a:t>Abschreibungen auf geförderte Einrichtungen, die mit Darlehn finanziert wurden (GuV-Konto) an Grundstücke und grundstücksgleiche Recht mit Betriebsbauten 25.000 Euro</a:t>
            </a:r>
          </a:p>
        </p:txBody>
      </p:sp>
      <p:sp>
        <p:nvSpPr>
          <p:cNvPr id="2" name="Foliennummernplatzhalter 1"/>
          <p:cNvSpPr>
            <a:spLocks noGrp="1"/>
          </p:cNvSpPr>
          <p:nvPr>
            <p:ph type="sldNum" sz="quarter" idx="12"/>
          </p:nvPr>
        </p:nvSpPr>
        <p:spPr/>
        <p:txBody>
          <a:bodyPr/>
          <a:lstStyle/>
          <a:p>
            <a:fld id="{372817A5-82A8-4669-B4D0-C2D67780DFD0}" type="slidenum">
              <a:rPr lang="de-DE" smtClean="0"/>
              <a:t>59</a:t>
            </a:fld>
            <a:endParaRPr lang="de-DE"/>
          </a:p>
        </p:txBody>
      </p:sp>
    </p:spTree>
    <p:extLst>
      <p:ext uri="{BB962C8B-B14F-4D97-AF65-F5344CB8AC3E}">
        <p14:creationId xmlns:p14="http://schemas.microsoft.com/office/powerpoint/2010/main" val="738132508"/>
      </p:ext>
    </p:extLst>
  </p:cSld>
  <p:clrMapOvr>
    <a:masterClrMapping/>
  </p:clrMapOvr>
  <mc:AlternateContent xmlns:mc="http://schemas.openxmlformats.org/markup-compatibility/2006" xmlns:p14="http://schemas.microsoft.com/office/powerpoint/2010/main">
    <mc:Choice Requires="p14">
      <p:transition spd="slow" p14:dur="2000" advTm="124505"/>
    </mc:Choice>
    <mc:Fallback xmlns="">
      <p:transition spd="slow" advTm="124505"/>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1890" name="Rectangle 2"/>
          <p:cNvSpPr>
            <a:spLocks noGrp="1" noChangeArrowheads="1"/>
          </p:cNvSpPr>
          <p:nvPr>
            <p:ph type="title"/>
          </p:nvPr>
        </p:nvSpPr>
        <p:spPr>
          <a:xfrm>
            <a:off x="468313" y="0"/>
            <a:ext cx="8229600" cy="981075"/>
          </a:xfrm>
        </p:spPr>
        <p:txBody>
          <a:bodyPr/>
          <a:lstStyle/>
          <a:p>
            <a:pPr eaLnBrk="1" hangingPunct="1">
              <a:defRPr/>
            </a:pPr>
            <a:r>
              <a:rPr lang="de-DE"/>
              <a:t>GuV - Betriebserträge</a:t>
            </a:r>
          </a:p>
        </p:txBody>
      </p:sp>
      <p:graphicFrame>
        <p:nvGraphicFramePr>
          <p:cNvPr id="1701956" name="Group 68"/>
          <p:cNvGraphicFramePr>
            <a:graphicFrameLocks noGrp="1"/>
          </p:cNvGraphicFramePr>
          <p:nvPr>
            <p:ph idx="1"/>
          </p:nvPr>
        </p:nvGraphicFramePr>
        <p:xfrm>
          <a:off x="457200" y="1412875"/>
          <a:ext cx="8229600" cy="4981671"/>
        </p:xfrm>
        <a:graphic>
          <a:graphicData uri="http://schemas.openxmlformats.org/drawingml/2006/table">
            <a:tbl>
              <a:tblPr/>
              <a:tblGrid>
                <a:gridCol w="8229600">
                  <a:extLst>
                    <a:ext uri="{9D8B030D-6E8A-4147-A177-3AD203B41FA5}">
                      <a16:colId xmlns:a16="http://schemas.microsoft.com/office/drawing/2014/main" xmlns="" val="20000"/>
                    </a:ext>
                  </a:extLst>
                </a:gridCol>
              </a:tblGrid>
              <a:tr h="503206">
                <a:tc>
                  <a:txBody>
                    <a:bodyPr/>
                    <a:lstStyle/>
                    <a:p>
                      <a:pPr marL="609600" marR="0" lvl="0" indent="-609600" algn="l" defTabSz="914400" rtl="0" eaLnBrk="1" fontAlgn="base" latinLnBrk="0" hangingPunct="1">
                        <a:lnSpc>
                          <a:spcPct val="100000"/>
                        </a:lnSpc>
                        <a:spcBef>
                          <a:spcPct val="0"/>
                        </a:spcBef>
                        <a:spcAft>
                          <a:spcPct val="0"/>
                        </a:spcAft>
                        <a:buClrTx/>
                        <a:buSzTx/>
                        <a:buFontTx/>
                        <a:buNone/>
                        <a:tabLst/>
                      </a:pPr>
                      <a:r>
                        <a:rPr kumimoji="0" lang="de-DE" sz="2000" b="0" i="0" u="none" strike="noStrike" cap="none" normalizeH="0" baseline="0">
                          <a:ln>
                            <a:noFill/>
                          </a:ln>
                          <a:solidFill>
                            <a:schemeClr val="tx1"/>
                          </a:solidFill>
                          <a:effectLst/>
                          <a:latin typeface="Arial" charset="0"/>
                          <a:ea typeface="Times New Roman" pitchFamily="18" charset="0"/>
                          <a:cs typeface="Arial" charset="0"/>
                        </a:rPr>
                        <a:t>1.Erlöse aus Krankenhausleistungen (KGr. 40) </a:t>
                      </a:r>
                      <a:r>
                        <a:rPr kumimoji="0" lang="de-DE" sz="2000" b="0" i="0" u="none" strike="noStrike" cap="none" normalizeH="0" baseline="30000">
                          <a:ln>
                            <a:noFill/>
                          </a:ln>
                          <a:solidFill>
                            <a:schemeClr val="tx1"/>
                          </a:solidFill>
                          <a:effectLst/>
                          <a:latin typeface="Arial" charset="0"/>
                          <a:ea typeface="Times New Roman" pitchFamily="18" charset="0"/>
                          <a:cs typeface="Arial" charset="0"/>
                        </a:rPr>
                        <a:t> </a:t>
                      </a:r>
                      <a:endParaRPr kumimoji="0" lang="de-DE" sz="2000" b="0" i="0" u="none" strike="noStrike" cap="none" normalizeH="0" baseline="0">
                        <a:ln>
                          <a:noFill/>
                        </a:ln>
                        <a:solidFill>
                          <a:schemeClr val="tx1"/>
                        </a:solidFill>
                        <a:effectLst/>
                        <a:latin typeface="Arial" charset="0"/>
                        <a:ea typeface="Times New Roman" pitchFamily="18" charset="0"/>
                        <a:cs typeface="Arial"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447646">
                <a:tc>
                  <a:txBody>
                    <a:bodyPr/>
                    <a:lstStyle/>
                    <a:p>
                      <a:pPr marL="609600" marR="0" lvl="0" indent="-609600" algn="l" defTabSz="914400" rtl="0" eaLnBrk="1" fontAlgn="base" latinLnBrk="0" hangingPunct="1">
                        <a:lnSpc>
                          <a:spcPct val="100000"/>
                        </a:lnSpc>
                        <a:spcBef>
                          <a:spcPct val="0"/>
                        </a:spcBef>
                        <a:spcAft>
                          <a:spcPct val="0"/>
                        </a:spcAft>
                        <a:buClrTx/>
                        <a:buSzTx/>
                        <a:buFontTx/>
                        <a:buNone/>
                        <a:tabLst/>
                      </a:pPr>
                      <a:r>
                        <a:rPr kumimoji="0" lang="de-DE" sz="2000" b="0" i="0" u="none" strike="noStrike" cap="none" normalizeH="0" baseline="0">
                          <a:ln>
                            <a:noFill/>
                          </a:ln>
                          <a:solidFill>
                            <a:schemeClr val="tx1"/>
                          </a:solidFill>
                          <a:effectLst/>
                          <a:latin typeface="Arial" charset="0"/>
                          <a:ea typeface="Times New Roman" pitchFamily="18" charset="0"/>
                          <a:cs typeface="Arial" charset="0"/>
                        </a:rPr>
                        <a:t>2.Erlöse aus Wahlleistungen (KGr. 41) </a:t>
                      </a:r>
                      <a:r>
                        <a:rPr kumimoji="0" lang="de-DE" sz="2000" b="0" i="0" u="none" strike="noStrike" cap="none" normalizeH="0" baseline="30000">
                          <a:ln>
                            <a:noFill/>
                          </a:ln>
                          <a:solidFill>
                            <a:schemeClr val="tx1"/>
                          </a:solidFill>
                          <a:effectLst/>
                          <a:latin typeface="Arial" charset="0"/>
                          <a:ea typeface="Times New Roman" pitchFamily="18" charset="0"/>
                          <a:cs typeface="Arial" charset="0"/>
                        </a:rPr>
                        <a:t> </a:t>
                      </a:r>
                      <a:endParaRPr kumimoji="0" lang="de-DE" sz="2000" b="0" i="0" u="none" strike="noStrike" cap="none" normalizeH="0" baseline="0">
                        <a:ln>
                          <a:noFill/>
                        </a:ln>
                        <a:solidFill>
                          <a:schemeClr val="tx1"/>
                        </a:solidFill>
                        <a:effectLst/>
                        <a:latin typeface="Arial" charset="0"/>
                        <a:ea typeface="Times New Roman" pitchFamily="18" charset="0"/>
                        <a:cs typeface="Arial"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447646">
                <a:tc>
                  <a:txBody>
                    <a:bodyPr/>
                    <a:lstStyle/>
                    <a:p>
                      <a:pPr marL="609600" marR="0" lvl="0" indent="-609600" algn="l" defTabSz="914400" rtl="0" eaLnBrk="1" fontAlgn="base" latinLnBrk="0" hangingPunct="1">
                        <a:lnSpc>
                          <a:spcPct val="100000"/>
                        </a:lnSpc>
                        <a:spcBef>
                          <a:spcPct val="0"/>
                        </a:spcBef>
                        <a:spcAft>
                          <a:spcPct val="0"/>
                        </a:spcAft>
                        <a:buClrTx/>
                        <a:buSzTx/>
                        <a:buFontTx/>
                        <a:buNone/>
                        <a:tabLst/>
                      </a:pPr>
                      <a:r>
                        <a:rPr kumimoji="0" lang="de-DE" sz="2000" b="0" i="0" u="none" strike="noStrike" cap="none" normalizeH="0" baseline="0">
                          <a:ln>
                            <a:noFill/>
                          </a:ln>
                          <a:solidFill>
                            <a:schemeClr val="tx1"/>
                          </a:solidFill>
                          <a:effectLst/>
                          <a:latin typeface="Arial" charset="0"/>
                          <a:ea typeface="Times New Roman" pitchFamily="18" charset="0"/>
                          <a:cs typeface="Arial" charset="0"/>
                        </a:rPr>
                        <a:t>3.Erlöse aus ambulanten Leistungen des Krankenhauses (KGr. 42) </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447646">
                <a:tc>
                  <a:txBody>
                    <a:bodyPr/>
                    <a:lstStyle/>
                    <a:p>
                      <a:pPr marL="609600" marR="0" lvl="0" indent="-609600" algn="l" defTabSz="914400" rtl="0" eaLnBrk="1" fontAlgn="base" latinLnBrk="0" hangingPunct="1">
                        <a:lnSpc>
                          <a:spcPct val="100000"/>
                        </a:lnSpc>
                        <a:spcBef>
                          <a:spcPct val="0"/>
                        </a:spcBef>
                        <a:spcAft>
                          <a:spcPct val="0"/>
                        </a:spcAft>
                        <a:buClrTx/>
                        <a:buSzTx/>
                        <a:buFontTx/>
                        <a:buNone/>
                        <a:tabLst/>
                      </a:pPr>
                      <a:r>
                        <a:rPr kumimoji="0" lang="de-DE" sz="2000" b="0" i="0" u="none" strike="noStrike" cap="none" normalizeH="0" baseline="0">
                          <a:ln>
                            <a:noFill/>
                          </a:ln>
                          <a:solidFill>
                            <a:schemeClr val="tx1"/>
                          </a:solidFill>
                          <a:effectLst/>
                          <a:latin typeface="Arial" charset="0"/>
                          <a:ea typeface="Times New Roman" pitchFamily="18" charset="0"/>
                          <a:cs typeface="Arial" charset="0"/>
                        </a:rPr>
                        <a:t>4.Nutzungsentgelte der Ärzte (KGr. 43) </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1005776">
                <a:tc>
                  <a:txBody>
                    <a:bodyPr/>
                    <a:lstStyle/>
                    <a:p>
                      <a:pPr marL="609600" marR="0" lvl="0" indent="-609600" algn="l" defTabSz="914400" rtl="0" eaLnBrk="1" fontAlgn="base" latinLnBrk="0" hangingPunct="1">
                        <a:lnSpc>
                          <a:spcPct val="100000"/>
                        </a:lnSpc>
                        <a:spcBef>
                          <a:spcPct val="0"/>
                        </a:spcBef>
                        <a:spcAft>
                          <a:spcPct val="0"/>
                        </a:spcAft>
                        <a:buClrTx/>
                        <a:buSzTx/>
                        <a:buFontTx/>
                        <a:buNone/>
                        <a:tabLst/>
                      </a:pPr>
                      <a:r>
                        <a:rPr kumimoji="0" lang="de-DE" sz="2000" b="0" i="0" u="none" strike="noStrike" cap="none" normalizeH="0" baseline="0">
                          <a:ln>
                            <a:noFill/>
                          </a:ln>
                          <a:solidFill>
                            <a:srgbClr val="000000"/>
                          </a:solidFill>
                          <a:effectLst/>
                          <a:latin typeface="Arial" charset="0"/>
                          <a:ea typeface="Times New Roman" pitchFamily="18" charset="0"/>
                          <a:cs typeface="Arial" charset="0"/>
                        </a:rPr>
                        <a:t>5.Erhöhung oder Verminderung des Bestandes an fertigen und unfertigen Erzeugnissen/unfertigen Leistungen (KUGr. 550 u. 551)</a:t>
                      </a:r>
                      <a:r>
                        <a:rPr kumimoji="0" lang="de-DE" sz="2000" b="0" i="0" u="none" strike="noStrike" cap="none" normalizeH="0" baseline="0">
                          <a:ln>
                            <a:noFill/>
                          </a:ln>
                          <a:solidFill>
                            <a:schemeClr val="tx1"/>
                          </a:solidFill>
                          <a:effectLst/>
                          <a:latin typeface="Arial" charset="0"/>
                          <a:ea typeface="Times New Roman" pitchFamily="18" charset="0"/>
                          <a:cs typeface="Arial" charset="0"/>
                        </a:rPr>
                        <a:t> </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xmlns="" val="10004"/>
                  </a:ext>
                </a:extLst>
              </a:tr>
              <a:tr h="446059">
                <a:tc>
                  <a:txBody>
                    <a:bodyPr/>
                    <a:lstStyle/>
                    <a:p>
                      <a:pPr marL="609600" marR="0" lvl="0" indent="-609600" algn="l" defTabSz="914400" rtl="0" eaLnBrk="1" fontAlgn="base" latinLnBrk="0" hangingPunct="1">
                        <a:lnSpc>
                          <a:spcPct val="100000"/>
                        </a:lnSpc>
                        <a:spcBef>
                          <a:spcPct val="0"/>
                        </a:spcBef>
                        <a:spcAft>
                          <a:spcPct val="0"/>
                        </a:spcAft>
                        <a:buClrTx/>
                        <a:buSzTx/>
                        <a:buFontTx/>
                        <a:buNone/>
                        <a:tabLst/>
                      </a:pPr>
                      <a:r>
                        <a:rPr kumimoji="0" lang="de-DE" sz="2000" b="0" i="0" u="none" strike="noStrike" cap="none" normalizeH="0" baseline="0">
                          <a:ln>
                            <a:noFill/>
                          </a:ln>
                          <a:solidFill>
                            <a:schemeClr val="tx1"/>
                          </a:solidFill>
                          <a:effectLst/>
                          <a:latin typeface="Arial" charset="0"/>
                          <a:ea typeface="Times New Roman" pitchFamily="18" charset="0"/>
                          <a:cs typeface="Arial" charset="0"/>
                        </a:rPr>
                        <a:t>6.andere aktivierte Eigenleistungen (KUGr. 552) </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700995">
                <a:tc>
                  <a:txBody>
                    <a:bodyPr/>
                    <a:lstStyle/>
                    <a:p>
                      <a:pPr marL="609600" marR="0" lvl="0" indent="-609600" algn="l" defTabSz="914400" rtl="0" eaLnBrk="1" fontAlgn="base" latinLnBrk="0" hangingPunct="1">
                        <a:lnSpc>
                          <a:spcPct val="100000"/>
                        </a:lnSpc>
                        <a:spcBef>
                          <a:spcPct val="0"/>
                        </a:spcBef>
                        <a:spcAft>
                          <a:spcPct val="0"/>
                        </a:spcAft>
                        <a:buClrTx/>
                        <a:buSzTx/>
                        <a:buFontTx/>
                        <a:buNone/>
                        <a:tabLst/>
                      </a:pPr>
                      <a:r>
                        <a:rPr kumimoji="0" lang="de-DE" sz="2000" b="0" i="0" u="none" strike="noStrike" cap="none" normalizeH="0" baseline="0">
                          <a:ln>
                            <a:noFill/>
                          </a:ln>
                          <a:solidFill>
                            <a:schemeClr val="tx1"/>
                          </a:solidFill>
                          <a:effectLst/>
                          <a:latin typeface="Arial" charset="0"/>
                          <a:ea typeface="Times New Roman" pitchFamily="18" charset="0"/>
                          <a:cs typeface="Arial" charset="0"/>
                        </a:rPr>
                        <a:t>7.Zuweisungen und Zuschüsse der öffentlichen Hand, soweit nicht unter Nr. 11 (KUGr. 472) </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r h="982600">
                <a:tc>
                  <a:txBody>
                    <a:bodyPr/>
                    <a:lstStyle/>
                    <a:p>
                      <a:pPr marL="609600" marR="0" lvl="0" indent="-609600" algn="l" defTabSz="914400" rtl="0" eaLnBrk="1" fontAlgn="base" latinLnBrk="0" hangingPunct="1">
                        <a:lnSpc>
                          <a:spcPct val="100000"/>
                        </a:lnSpc>
                        <a:spcBef>
                          <a:spcPct val="0"/>
                        </a:spcBef>
                        <a:spcAft>
                          <a:spcPct val="0"/>
                        </a:spcAft>
                        <a:buClrTx/>
                        <a:buSzTx/>
                        <a:buFontTx/>
                        <a:buNone/>
                        <a:tabLst/>
                      </a:pPr>
                      <a:r>
                        <a:rPr kumimoji="0" lang="de-DE" sz="2000" b="0" i="0" u="none" strike="noStrike" cap="none" normalizeH="0" baseline="0">
                          <a:ln>
                            <a:noFill/>
                          </a:ln>
                          <a:solidFill>
                            <a:schemeClr val="tx1"/>
                          </a:solidFill>
                          <a:effectLst/>
                          <a:latin typeface="Arial" charset="0"/>
                          <a:ea typeface="Times New Roman" pitchFamily="18" charset="0"/>
                          <a:cs typeface="Arial" charset="0"/>
                        </a:rPr>
                        <a:t>8.sonstige betriebliche Erträge </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7"/>
                  </a:ext>
                </a:extLst>
              </a:tr>
            </a:tbl>
          </a:graphicData>
        </a:graphic>
      </p:graphicFrame>
      <p:sp>
        <p:nvSpPr>
          <p:cNvPr id="2" name="Foliennummernplatzhalter 1">
            <a:extLst>
              <a:ext uri="{FF2B5EF4-FFF2-40B4-BE49-F238E27FC236}">
                <a16:creationId xmlns:a16="http://schemas.microsoft.com/office/drawing/2014/main" xmlns="" id="{373100AF-15B2-4B36-BD13-D4599AB13466}"/>
              </a:ext>
            </a:extLst>
          </p:cNvPr>
          <p:cNvSpPr>
            <a:spLocks noGrp="1"/>
          </p:cNvSpPr>
          <p:nvPr>
            <p:ph type="sldNum" sz="quarter" idx="12"/>
          </p:nvPr>
        </p:nvSpPr>
        <p:spPr/>
        <p:txBody>
          <a:bodyPr/>
          <a:lstStyle/>
          <a:p>
            <a:fld id="{372817A5-82A8-4669-B4D0-C2D67780DFD0}" type="slidenum">
              <a:rPr lang="de-DE" smtClean="0"/>
              <a:t>6</a:t>
            </a:fld>
            <a:endParaRPr lang="de-DE"/>
          </a:p>
        </p:txBody>
      </p:sp>
    </p:spTree>
    <p:extLst>
      <p:ext uri="{BB962C8B-B14F-4D97-AF65-F5344CB8AC3E}">
        <p14:creationId xmlns:p14="http://schemas.microsoft.com/office/powerpoint/2010/main" val="1476587652"/>
      </p:ext>
    </p:extLst>
  </p:cSld>
  <p:clrMapOvr>
    <a:masterClrMapping/>
  </p:clrMapOvr>
  <mc:AlternateContent xmlns:mc="http://schemas.openxmlformats.org/markup-compatibility/2006" xmlns:p14="http://schemas.microsoft.com/office/powerpoint/2010/main">
    <mc:Choice Requires="p14">
      <p:transition spd="slow" p14:dur="2000" advTm="47148"/>
    </mc:Choice>
    <mc:Fallback xmlns="">
      <p:transition spd="slow" advTm="47148"/>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826" name="Rectangle 2"/>
          <p:cNvSpPr>
            <a:spLocks noGrp="1" noChangeArrowheads="1"/>
          </p:cNvSpPr>
          <p:nvPr>
            <p:ph type="title"/>
          </p:nvPr>
        </p:nvSpPr>
        <p:spPr/>
        <p:txBody>
          <a:bodyPr/>
          <a:lstStyle/>
          <a:p>
            <a:pPr eaLnBrk="1" hangingPunct="1">
              <a:defRPr/>
            </a:pPr>
            <a:r>
              <a:rPr lang="de-DE"/>
              <a:t>Verbuchung</a:t>
            </a:r>
          </a:p>
        </p:txBody>
      </p:sp>
      <p:sp>
        <p:nvSpPr>
          <p:cNvPr id="1741827" name="Rectangle 3"/>
          <p:cNvSpPr>
            <a:spLocks noGrp="1" noChangeArrowheads="1"/>
          </p:cNvSpPr>
          <p:nvPr>
            <p:ph type="body" idx="1"/>
          </p:nvPr>
        </p:nvSpPr>
        <p:spPr/>
        <p:txBody>
          <a:bodyPr/>
          <a:lstStyle/>
          <a:p>
            <a:pPr eaLnBrk="1" hangingPunct="1">
              <a:defRPr/>
            </a:pPr>
            <a:r>
              <a:rPr lang="de-DE" sz="2800"/>
              <a:t>Neutralisierungsbuchung</a:t>
            </a:r>
          </a:p>
          <a:p>
            <a:pPr lvl="1" eaLnBrk="1" hangingPunct="1">
              <a:defRPr/>
            </a:pPr>
            <a:r>
              <a:rPr lang="de-DE" sz="2400"/>
              <a:t>Bisheriges Ergebnis:</a:t>
            </a:r>
          </a:p>
          <a:p>
            <a:pPr lvl="2" eaLnBrk="1" hangingPunct="1">
              <a:defRPr/>
            </a:pPr>
            <a:r>
              <a:rPr lang="de-DE" sz="2000"/>
              <a:t>Ertrag: 21.000 Euro</a:t>
            </a:r>
          </a:p>
          <a:p>
            <a:pPr lvl="2" eaLnBrk="1" hangingPunct="1">
              <a:defRPr/>
            </a:pPr>
            <a:r>
              <a:rPr lang="de-DE" sz="2000"/>
              <a:t>Aufwand: Abschreibungen + Zinskosten 26.000 Euro</a:t>
            </a:r>
          </a:p>
          <a:p>
            <a:pPr lvl="2" eaLnBrk="1" hangingPunct="1">
              <a:defRPr/>
            </a:pPr>
            <a:r>
              <a:rPr lang="de-DE" sz="2000"/>
              <a:t>Folge: Neutralisierung von 5.000 Euro = Abschreibung – Tilgung!</a:t>
            </a:r>
          </a:p>
          <a:p>
            <a:pPr lvl="1" eaLnBrk="1" hangingPunct="1">
              <a:defRPr/>
            </a:pPr>
            <a:r>
              <a:rPr lang="de-DE" sz="2400"/>
              <a:t>Buchung</a:t>
            </a:r>
          </a:p>
          <a:p>
            <a:pPr lvl="2" eaLnBrk="1" hangingPunct="1">
              <a:defRPr/>
            </a:pPr>
            <a:r>
              <a:rPr lang="de-DE" sz="2000"/>
              <a:t>Ausgleichsposten aus Darlehnsförderung (Bilanz-Konto) an Erträge aus der Einstellung von Ausgleichsposten aus Darlehnsförderung (GuV-Konto) 5.000 Euro</a:t>
            </a:r>
          </a:p>
        </p:txBody>
      </p:sp>
      <p:sp>
        <p:nvSpPr>
          <p:cNvPr id="2" name="Foliennummernplatzhalter 1"/>
          <p:cNvSpPr>
            <a:spLocks noGrp="1"/>
          </p:cNvSpPr>
          <p:nvPr>
            <p:ph type="sldNum" sz="quarter" idx="12"/>
          </p:nvPr>
        </p:nvSpPr>
        <p:spPr/>
        <p:txBody>
          <a:bodyPr/>
          <a:lstStyle/>
          <a:p>
            <a:fld id="{372817A5-82A8-4669-B4D0-C2D67780DFD0}" type="slidenum">
              <a:rPr lang="de-DE" smtClean="0"/>
              <a:t>60</a:t>
            </a:fld>
            <a:endParaRPr lang="de-DE"/>
          </a:p>
        </p:txBody>
      </p:sp>
    </p:spTree>
    <p:extLst>
      <p:ext uri="{BB962C8B-B14F-4D97-AF65-F5344CB8AC3E}">
        <p14:creationId xmlns:p14="http://schemas.microsoft.com/office/powerpoint/2010/main" val="1319358365"/>
      </p:ext>
    </p:extLst>
  </p:cSld>
  <p:clrMapOvr>
    <a:masterClrMapping/>
  </p:clrMapOvr>
  <mc:AlternateContent xmlns:mc="http://schemas.openxmlformats.org/markup-compatibility/2006" xmlns:p14="http://schemas.microsoft.com/office/powerpoint/2010/main">
    <mc:Choice Requires="p14">
      <p:transition spd="slow" p14:dur="2000" advTm="95048"/>
    </mc:Choice>
    <mc:Fallback xmlns="">
      <p:transition spd="slow" advTm="95048"/>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2066" name="Rectangle 2"/>
          <p:cNvSpPr>
            <a:spLocks noGrp="1" noChangeArrowheads="1"/>
          </p:cNvSpPr>
          <p:nvPr>
            <p:ph type="title"/>
          </p:nvPr>
        </p:nvSpPr>
        <p:spPr>
          <a:xfrm>
            <a:off x="457200" y="404813"/>
            <a:ext cx="8229600" cy="720725"/>
          </a:xfrm>
        </p:spPr>
        <p:txBody>
          <a:bodyPr/>
          <a:lstStyle/>
          <a:p>
            <a:pPr eaLnBrk="1" hangingPunct="1">
              <a:defRPr/>
            </a:pPr>
            <a:r>
              <a:rPr lang="de-DE" sz="2400"/>
              <a:t>GuV</a:t>
            </a:r>
            <a:r>
              <a:rPr lang="de-DE" sz="2000"/>
              <a:t> [€]</a:t>
            </a:r>
          </a:p>
        </p:txBody>
      </p:sp>
      <p:graphicFrame>
        <p:nvGraphicFramePr>
          <p:cNvPr id="1752153" name="Group 89"/>
          <p:cNvGraphicFramePr>
            <a:graphicFrameLocks noGrp="1"/>
          </p:cNvGraphicFramePr>
          <p:nvPr>
            <p:ph idx="1"/>
            <p:extLst>
              <p:ext uri="{D42A27DB-BD31-4B8C-83A1-F6EECF244321}">
                <p14:modId xmlns:p14="http://schemas.microsoft.com/office/powerpoint/2010/main" val="1817160628"/>
              </p:ext>
            </p:extLst>
          </p:nvPr>
        </p:nvGraphicFramePr>
        <p:xfrm>
          <a:off x="323850" y="692150"/>
          <a:ext cx="8229600" cy="2286000"/>
        </p:xfrm>
        <a:graphic>
          <a:graphicData uri="http://schemas.openxmlformats.org/drawingml/2006/table">
            <a:tbl>
              <a:tblPr/>
              <a:tblGrid>
                <a:gridCol w="1085850">
                  <a:extLst>
                    <a:ext uri="{9D8B030D-6E8A-4147-A177-3AD203B41FA5}">
                      <a16:colId xmlns:a16="http://schemas.microsoft.com/office/drawing/2014/main" xmlns="" val="20000"/>
                    </a:ext>
                  </a:extLst>
                </a:gridCol>
                <a:gridCol w="2103438">
                  <a:extLst>
                    <a:ext uri="{9D8B030D-6E8A-4147-A177-3AD203B41FA5}">
                      <a16:colId xmlns:a16="http://schemas.microsoft.com/office/drawing/2014/main" xmlns="" val="20001"/>
                    </a:ext>
                  </a:extLst>
                </a:gridCol>
                <a:gridCol w="1100137">
                  <a:extLst>
                    <a:ext uri="{9D8B030D-6E8A-4147-A177-3AD203B41FA5}">
                      <a16:colId xmlns:a16="http://schemas.microsoft.com/office/drawing/2014/main" xmlns="" val="20002"/>
                    </a:ext>
                  </a:extLst>
                </a:gridCol>
                <a:gridCol w="1111250">
                  <a:extLst>
                    <a:ext uri="{9D8B030D-6E8A-4147-A177-3AD203B41FA5}">
                      <a16:colId xmlns:a16="http://schemas.microsoft.com/office/drawing/2014/main" xmlns="" val="20003"/>
                    </a:ext>
                  </a:extLst>
                </a:gridCol>
                <a:gridCol w="1727200">
                  <a:extLst>
                    <a:ext uri="{9D8B030D-6E8A-4147-A177-3AD203B41FA5}">
                      <a16:colId xmlns:a16="http://schemas.microsoft.com/office/drawing/2014/main" xmlns="" val="20004"/>
                    </a:ext>
                  </a:extLst>
                </a:gridCol>
                <a:gridCol w="1101725">
                  <a:extLst>
                    <a:ext uri="{9D8B030D-6E8A-4147-A177-3AD203B41FA5}">
                      <a16:colId xmlns:a16="http://schemas.microsoft.com/office/drawing/2014/main" xmlns="" val="20005"/>
                    </a:ext>
                  </a:extLst>
                </a:gridCol>
              </a:tblGrid>
              <a:tr h="457200">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200" b="0" i="0" u="none" strike="noStrike" cap="none" normalizeH="0" baseline="0" dirty="0">
                          <a:ln>
                            <a:noFill/>
                          </a:ln>
                          <a:solidFill>
                            <a:schemeClr val="tx1"/>
                          </a:solidFill>
                          <a:effectLst/>
                          <a:latin typeface="Tahoma" pitchFamily="34" charset="0"/>
                        </a:rPr>
                        <a:t>Soll</a:t>
                      </a: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200" b="0" i="0" u="none" strike="noStrike" cap="none" normalizeH="0" baseline="0">
                        <a:ln>
                          <a:noFill/>
                        </a:ln>
                        <a:solidFill>
                          <a:schemeClr val="tx1"/>
                        </a:solidFill>
                        <a:effectLst/>
                        <a:latin typeface="Tahoma" pitchFamily="34" charset="0"/>
                        <a:cs typeface="Times New Roman" pitchFamily="18" charset="0"/>
                      </a:endParaRPr>
                    </a:p>
                  </a:txBody>
                  <a:tcPr horzOverflow="overflow">
                    <a:lnL>
                      <a:noFill/>
                    </a:lnL>
                    <a:lnR>
                      <a:noFill/>
                    </a:lnR>
                    <a:lnT cap="flat">
                      <a:noFill/>
                    </a:lnT>
                    <a:lnB>
                      <a:noFill/>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endParaRPr kumimoji="0" lang="de-DE" sz="2200" b="0" i="0" u="none" strike="noStrike" cap="none" normalizeH="0" baseline="0">
                        <a:ln>
                          <a:noFill/>
                        </a:ln>
                        <a:solidFill>
                          <a:schemeClr val="tx1"/>
                        </a:solidFill>
                        <a:effectLst/>
                        <a:latin typeface="Tahoma" pitchFamily="34" charset="0"/>
                      </a:endParaRPr>
                    </a:p>
                  </a:txBody>
                  <a:tcPr horzOverflow="overflow">
                    <a:lnL>
                      <a:noFill/>
                    </a:lnL>
                    <a:lnR>
                      <a:noFill/>
                    </a:lnR>
                    <a:lnT cap="flat">
                      <a:noFill/>
                    </a:lnT>
                    <a:lnB>
                      <a:noFill/>
                    </a:lnB>
                    <a:lnTlToBr>
                      <a:noFill/>
                    </a:lnTlToBr>
                    <a:lnBlToTr>
                      <a:noFill/>
                    </a:lnBlToTr>
                    <a:noFill/>
                  </a:tcPr>
                </a:tc>
                <a:tc hMerge="1">
                  <a:txBody>
                    <a:bodyPr/>
                    <a:lstStyle/>
                    <a:p>
                      <a:endParaRPr lang="de-DE"/>
                    </a:p>
                  </a:txBody>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200" b="0" i="0" u="none" strike="noStrike" cap="none" normalizeH="0" baseline="0">
                        <a:ln>
                          <a:noFill/>
                        </a:ln>
                        <a:solidFill>
                          <a:schemeClr val="tx1"/>
                        </a:solidFill>
                        <a:effectLst/>
                        <a:latin typeface="Tahoma" pitchFamily="34"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r>
                        <a:rPr kumimoji="0" lang="de-DE" sz="2200" b="0" i="0" u="none" strike="noStrike" cap="none" normalizeH="0" baseline="0">
                          <a:ln>
                            <a:noFill/>
                          </a:ln>
                          <a:solidFill>
                            <a:schemeClr val="tx1"/>
                          </a:solidFill>
                          <a:effectLst/>
                          <a:latin typeface="Tahoma" pitchFamily="34" charset="0"/>
                          <a:cs typeface="Times New Roman" pitchFamily="18" charset="0"/>
                        </a:rPr>
                        <a:t>Haben</a:t>
                      </a:r>
                    </a:p>
                  </a:txBody>
                  <a:tcP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xmlns="" val="10000"/>
                  </a:ext>
                </a:extLst>
              </a:tr>
              <a:tr h="914400">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dirty="0">
                          <a:ln>
                            <a:noFill/>
                          </a:ln>
                          <a:solidFill>
                            <a:schemeClr val="tx1"/>
                          </a:solidFill>
                          <a:effectLst/>
                          <a:latin typeface="Tahoma" pitchFamily="34" charset="0"/>
                        </a:rPr>
                        <a:t>15.10.06</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dirty="0">
                          <a:ln>
                            <a:noFill/>
                          </a:ln>
                          <a:solidFill>
                            <a:schemeClr val="tx1"/>
                          </a:solidFill>
                          <a:effectLst/>
                          <a:latin typeface="Tahoma" pitchFamily="34" charset="0"/>
                          <a:cs typeface="Times New Roman" pitchFamily="18" charset="0"/>
                        </a:rPr>
                        <a:t>Zinsaufwand</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dirty="0">
                          <a:ln>
                            <a:noFill/>
                          </a:ln>
                          <a:solidFill>
                            <a:schemeClr val="tx1"/>
                          </a:solidFill>
                          <a:effectLst/>
                          <a:latin typeface="Tahoma" pitchFamily="34" charset="0"/>
                        </a:rPr>
                        <a:t>1.000</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dirty="0">
                          <a:ln>
                            <a:noFill/>
                          </a:ln>
                          <a:solidFill>
                            <a:schemeClr val="tx1"/>
                          </a:solidFill>
                          <a:effectLst/>
                          <a:latin typeface="Tahoma" pitchFamily="34" charset="0"/>
                        </a:rPr>
                        <a:t>17.11.06</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dirty="0">
                          <a:ln>
                            <a:noFill/>
                          </a:ln>
                          <a:solidFill>
                            <a:schemeClr val="tx1"/>
                          </a:solidFill>
                          <a:effectLst/>
                          <a:latin typeface="Tahoma" pitchFamily="34" charset="0"/>
                        </a:rPr>
                        <a:t>Erträge aus </a:t>
                      </a:r>
                      <a:r>
                        <a:rPr kumimoji="0" lang="de-DE" sz="1800" b="0" i="0" u="none" strike="noStrike" cap="none" normalizeH="0" baseline="0" dirty="0" err="1">
                          <a:ln>
                            <a:noFill/>
                          </a:ln>
                          <a:solidFill>
                            <a:schemeClr val="tx1"/>
                          </a:solidFill>
                          <a:effectLst/>
                          <a:latin typeface="Tahoma" pitchFamily="34" charset="0"/>
                        </a:rPr>
                        <a:t>Darlehnsf</a:t>
                      </a:r>
                      <a:r>
                        <a:rPr kumimoji="0" lang="de-DE" sz="1800" b="0" i="0" u="none" strike="noStrike" cap="none" normalizeH="0" baseline="0" dirty="0">
                          <a:ln>
                            <a:noFill/>
                          </a:ln>
                          <a:solidFill>
                            <a:schemeClr val="tx1"/>
                          </a:solidFill>
                          <a:effectLst/>
                          <a:latin typeface="Tahoma" pitchFamily="34" charset="0"/>
                        </a:rPr>
                        <a:t>.</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a:ln>
                            <a:noFill/>
                          </a:ln>
                          <a:solidFill>
                            <a:schemeClr val="tx1"/>
                          </a:solidFill>
                          <a:effectLst/>
                          <a:latin typeface="Tahoma" pitchFamily="34" charset="0"/>
                        </a:rPr>
                        <a:t>21.000</a:t>
                      </a: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xmlns="" val="10001"/>
                  </a:ext>
                </a:extLst>
              </a:tr>
              <a:tr h="838200">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a:ln>
                            <a:noFill/>
                          </a:ln>
                          <a:solidFill>
                            <a:schemeClr val="tx1"/>
                          </a:solidFill>
                          <a:effectLst/>
                          <a:latin typeface="Tahoma" pitchFamily="34" charset="0"/>
                        </a:rPr>
                        <a:t>31.12.06</a:t>
                      </a: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a:ln>
                            <a:noFill/>
                          </a:ln>
                          <a:solidFill>
                            <a:schemeClr val="tx1"/>
                          </a:solidFill>
                          <a:effectLst/>
                          <a:latin typeface="Tahoma" pitchFamily="34" charset="0"/>
                        </a:rPr>
                        <a:t>Abschreibungen</a:t>
                      </a: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a:ln>
                            <a:noFill/>
                          </a:ln>
                          <a:solidFill>
                            <a:schemeClr val="tx1"/>
                          </a:solidFill>
                          <a:effectLst/>
                          <a:latin typeface="Tahoma" pitchFamily="34" charset="0"/>
                        </a:rPr>
                        <a:t>25.000</a:t>
                      </a: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a:ln>
                            <a:noFill/>
                          </a:ln>
                          <a:solidFill>
                            <a:schemeClr val="tx1"/>
                          </a:solidFill>
                          <a:effectLst/>
                          <a:latin typeface="Tahoma" pitchFamily="34" charset="0"/>
                        </a:rPr>
                        <a:t>31.12.06</a:t>
                      </a: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dirty="0">
                          <a:ln>
                            <a:noFill/>
                          </a:ln>
                          <a:solidFill>
                            <a:schemeClr val="tx1"/>
                          </a:solidFill>
                          <a:effectLst/>
                          <a:latin typeface="Tahoma" pitchFamily="34" charset="0"/>
                        </a:rPr>
                        <a:t>Erträge aus der ES v. AP a. DF</a:t>
                      </a:r>
                    </a:p>
                  </a:txBody>
                  <a:tcPr horzOverflow="overflow">
                    <a:lnL>
                      <a:noFill/>
                    </a:lnL>
                    <a:lnR>
                      <a:noFill/>
                    </a:lnR>
                    <a:lnT>
                      <a:noFill/>
                    </a:lnT>
                    <a:lnB cap="flat">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dirty="0">
                          <a:ln>
                            <a:noFill/>
                          </a:ln>
                          <a:solidFill>
                            <a:schemeClr val="tx1"/>
                          </a:solidFill>
                          <a:effectLst/>
                          <a:latin typeface="Tahoma" pitchFamily="34" charset="0"/>
                        </a:rPr>
                        <a:t>5.000</a:t>
                      </a:r>
                    </a:p>
                  </a:txBody>
                  <a:tcP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xmlns="" val="10002"/>
                  </a:ext>
                </a:extLst>
              </a:tr>
            </a:tbl>
          </a:graphicData>
        </a:graphic>
      </p:graphicFrame>
      <p:sp>
        <p:nvSpPr>
          <p:cNvPr id="1752102" name="Line 38"/>
          <p:cNvSpPr>
            <a:spLocks noChangeShapeType="1"/>
          </p:cNvSpPr>
          <p:nvPr/>
        </p:nvSpPr>
        <p:spPr bwMode="auto">
          <a:xfrm>
            <a:off x="323850" y="1125538"/>
            <a:ext cx="8208963" cy="0"/>
          </a:xfrm>
          <a:prstGeom prst="line">
            <a:avLst/>
          </a:prstGeom>
          <a:noFill/>
          <a:ln w="38100">
            <a:solidFill>
              <a:schemeClr val="tx1"/>
            </a:solidFill>
            <a:round/>
            <a:headEnd/>
            <a:tailEnd/>
          </a:ln>
          <a:effectLst/>
        </p:spPr>
        <p:txBody>
          <a:bodyPr/>
          <a:lstStyle/>
          <a:p>
            <a:pPr>
              <a:defRPr/>
            </a:pPr>
            <a:endParaRPr lang="de-DE"/>
          </a:p>
        </p:txBody>
      </p:sp>
      <p:sp>
        <p:nvSpPr>
          <p:cNvPr id="1752103" name="Line 39"/>
          <p:cNvSpPr>
            <a:spLocks noChangeShapeType="1"/>
          </p:cNvSpPr>
          <p:nvPr/>
        </p:nvSpPr>
        <p:spPr bwMode="auto">
          <a:xfrm>
            <a:off x="4572000" y="1125538"/>
            <a:ext cx="0" cy="1727200"/>
          </a:xfrm>
          <a:prstGeom prst="line">
            <a:avLst/>
          </a:prstGeom>
          <a:noFill/>
          <a:ln w="38100">
            <a:solidFill>
              <a:schemeClr val="tx1"/>
            </a:solidFill>
            <a:round/>
            <a:headEnd/>
            <a:tailEnd/>
          </a:ln>
          <a:effectLst/>
        </p:spPr>
        <p:txBody>
          <a:bodyPr/>
          <a:lstStyle/>
          <a:p>
            <a:pPr>
              <a:defRPr/>
            </a:pPr>
            <a:endParaRPr lang="de-DE"/>
          </a:p>
        </p:txBody>
      </p:sp>
      <p:graphicFrame>
        <p:nvGraphicFramePr>
          <p:cNvPr id="1752163" name="Group 99"/>
          <p:cNvGraphicFramePr>
            <a:graphicFrameLocks noGrp="1"/>
          </p:cNvGraphicFramePr>
          <p:nvPr>
            <p:extLst>
              <p:ext uri="{D42A27DB-BD31-4B8C-83A1-F6EECF244321}">
                <p14:modId xmlns:p14="http://schemas.microsoft.com/office/powerpoint/2010/main" val="1889297705"/>
              </p:ext>
            </p:extLst>
          </p:nvPr>
        </p:nvGraphicFramePr>
        <p:xfrm>
          <a:off x="323850" y="3213100"/>
          <a:ext cx="8255000" cy="2209800"/>
        </p:xfrm>
        <a:graphic>
          <a:graphicData uri="http://schemas.openxmlformats.org/drawingml/2006/table">
            <a:tbl>
              <a:tblPr/>
              <a:tblGrid>
                <a:gridCol w="3008197">
                  <a:extLst>
                    <a:ext uri="{9D8B030D-6E8A-4147-A177-3AD203B41FA5}">
                      <a16:colId xmlns:a16="http://schemas.microsoft.com/office/drawing/2014/main" xmlns="" val="20000"/>
                    </a:ext>
                  </a:extLst>
                </a:gridCol>
                <a:gridCol w="208272">
                  <a:extLst>
                    <a:ext uri="{9D8B030D-6E8A-4147-A177-3AD203B41FA5}">
                      <a16:colId xmlns:a16="http://schemas.microsoft.com/office/drawing/2014/main" xmlns="" val="20001"/>
                    </a:ext>
                  </a:extLst>
                </a:gridCol>
                <a:gridCol w="1098508">
                  <a:extLst>
                    <a:ext uri="{9D8B030D-6E8A-4147-A177-3AD203B41FA5}">
                      <a16:colId xmlns:a16="http://schemas.microsoft.com/office/drawing/2014/main" xmlns="" val="20002"/>
                    </a:ext>
                  </a:extLst>
                </a:gridCol>
                <a:gridCol w="1111207">
                  <a:extLst>
                    <a:ext uri="{9D8B030D-6E8A-4147-A177-3AD203B41FA5}">
                      <a16:colId xmlns:a16="http://schemas.microsoft.com/office/drawing/2014/main" xmlns="" val="20003"/>
                    </a:ext>
                  </a:extLst>
                </a:gridCol>
                <a:gridCol w="1727133">
                  <a:extLst>
                    <a:ext uri="{9D8B030D-6E8A-4147-A177-3AD203B41FA5}">
                      <a16:colId xmlns:a16="http://schemas.microsoft.com/office/drawing/2014/main" xmlns="" val="20004"/>
                    </a:ext>
                  </a:extLst>
                </a:gridCol>
                <a:gridCol w="1101683">
                  <a:extLst>
                    <a:ext uri="{9D8B030D-6E8A-4147-A177-3AD203B41FA5}">
                      <a16:colId xmlns:a16="http://schemas.microsoft.com/office/drawing/2014/main" xmlns="" val="20005"/>
                    </a:ext>
                  </a:extLst>
                </a:gridCol>
              </a:tblGrid>
              <a:tr h="457200">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2200" b="0" i="0" u="none" strike="noStrike" cap="none" normalizeH="0" baseline="0" dirty="0">
                          <a:ln>
                            <a:noFill/>
                          </a:ln>
                          <a:solidFill>
                            <a:schemeClr val="tx1"/>
                          </a:solidFill>
                          <a:effectLst/>
                          <a:latin typeface="Tahoma" pitchFamily="34" charset="0"/>
                        </a:rPr>
                        <a:t>Soll</a:t>
                      </a:r>
                    </a:p>
                  </a:txBody>
                  <a:tcPr marL="91436" marR="91436"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200" b="0" i="0" u="none" strike="noStrike" cap="none" normalizeH="0" baseline="0">
                        <a:ln>
                          <a:noFill/>
                        </a:ln>
                        <a:solidFill>
                          <a:schemeClr val="tx1"/>
                        </a:solidFill>
                        <a:effectLst/>
                        <a:latin typeface="Tahoma" pitchFamily="34" charset="0"/>
                        <a:cs typeface="Times New Roman" pitchFamily="18" charset="0"/>
                      </a:endParaRPr>
                    </a:p>
                  </a:txBody>
                  <a:tcPr marL="91436" marR="91436" horzOverflow="overflow">
                    <a:lnL>
                      <a:noFill/>
                    </a:lnL>
                    <a:lnR>
                      <a:noFill/>
                    </a:lnR>
                    <a:lnT cap="flat">
                      <a:noFill/>
                    </a:lnT>
                    <a:lnB>
                      <a:noFill/>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endParaRPr kumimoji="0" lang="de-DE" sz="2200" b="0" i="0" u="none" strike="noStrike" cap="none" normalizeH="0" baseline="0">
                        <a:ln>
                          <a:noFill/>
                        </a:ln>
                        <a:solidFill>
                          <a:schemeClr val="tx1"/>
                        </a:solidFill>
                        <a:effectLst/>
                        <a:latin typeface="Tahoma" pitchFamily="34" charset="0"/>
                      </a:endParaRPr>
                    </a:p>
                  </a:txBody>
                  <a:tcPr marL="91436" marR="91436" horzOverflow="overflow">
                    <a:lnL>
                      <a:noFill/>
                    </a:lnL>
                    <a:lnR>
                      <a:noFill/>
                    </a:lnR>
                    <a:lnT cap="flat">
                      <a:noFill/>
                    </a:lnT>
                    <a:lnB>
                      <a:noFill/>
                    </a:lnB>
                    <a:lnTlToBr>
                      <a:noFill/>
                    </a:lnTlToBr>
                    <a:lnBlToTr>
                      <a:noFill/>
                    </a:lnBlToTr>
                    <a:noFill/>
                  </a:tcPr>
                </a:tc>
                <a:tc hMerge="1">
                  <a:txBody>
                    <a:bodyPr/>
                    <a:lstStyle/>
                    <a:p>
                      <a:endParaRPr lang="de-DE"/>
                    </a:p>
                  </a:txBody>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2200" b="0" i="0" u="none" strike="noStrike" cap="none" normalizeH="0" baseline="0">
                        <a:ln>
                          <a:noFill/>
                        </a:ln>
                        <a:solidFill>
                          <a:schemeClr val="tx1"/>
                        </a:solidFill>
                        <a:effectLst/>
                        <a:latin typeface="Tahoma" pitchFamily="34" charset="0"/>
                      </a:endParaRPr>
                    </a:p>
                  </a:txBody>
                  <a:tcPr marL="91436" marR="91436" horzOverflow="overflow">
                    <a:lnL>
                      <a:noFill/>
                    </a:lnL>
                    <a:lnR>
                      <a:noFill/>
                    </a:lnR>
                    <a:lnT cap="fla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r>
                        <a:rPr kumimoji="0" lang="de-DE" sz="2200" b="0" i="0" u="none" strike="noStrike" cap="none" normalizeH="0" baseline="0">
                          <a:ln>
                            <a:noFill/>
                          </a:ln>
                          <a:solidFill>
                            <a:schemeClr val="tx1"/>
                          </a:solidFill>
                          <a:effectLst/>
                          <a:latin typeface="Tahoma" pitchFamily="34" charset="0"/>
                          <a:cs typeface="Times New Roman" pitchFamily="18" charset="0"/>
                        </a:rPr>
                        <a:t>Haben</a:t>
                      </a:r>
                    </a:p>
                  </a:txBody>
                  <a:tcPr marL="91436" marR="91436"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xmlns="" val="10000"/>
                  </a:ext>
                </a:extLst>
              </a:tr>
              <a:tr h="914400">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dirty="0">
                          <a:ln>
                            <a:noFill/>
                          </a:ln>
                          <a:solidFill>
                            <a:schemeClr val="tx1"/>
                          </a:solidFill>
                          <a:effectLst/>
                          <a:latin typeface="Tahoma" pitchFamily="34" charset="0"/>
                        </a:rPr>
                        <a:t>…</a:t>
                      </a:r>
                    </a:p>
                  </a:txBody>
                  <a:tcPr marL="91436" marR="91436"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a:ln>
                            <a:noFill/>
                          </a:ln>
                          <a:solidFill>
                            <a:schemeClr val="tx1"/>
                          </a:solidFill>
                          <a:effectLst/>
                          <a:latin typeface="Tahoma" pitchFamily="34" charset="0"/>
                          <a:cs typeface="Times New Roman" pitchFamily="18" charset="0"/>
                        </a:rPr>
                        <a:t>…</a:t>
                      </a:r>
                    </a:p>
                  </a:txBody>
                  <a:tcPr marL="91436" marR="9143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a:ln>
                          <a:noFill/>
                        </a:ln>
                        <a:solidFill>
                          <a:schemeClr val="tx1"/>
                        </a:solidFill>
                        <a:effectLst/>
                        <a:latin typeface="Tahoma" pitchFamily="34" charset="0"/>
                      </a:endParaRPr>
                    </a:p>
                  </a:txBody>
                  <a:tcPr marL="91436" marR="91436"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a:ln>
                          <a:noFill/>
                        </a:ln>
                        <a:solidFill>
                          <a:schemeClr val="tx1"/>
                        </a:solidFill>
                        <a:effectLst/>
                        <a:latin typeface="Tahoma" pitchFamily="34" charset="0"/>
                      </a:endParaRPr>
                    </a:p>
                  </a:txBody>
                  <a:tcPr marL="91436" marR="91436"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a:ln>
                          <a:noFill/>
                        </a:ln>
                        <a:solidFill>
                          <a:schemeClr val="tx1"/>
                        </a:solidFill>
                        <a:effectLst/>
                        <a:latin typeface="Tahoma" pitchFamily="34" charset="0"/>
                      </a:endParaRPr>
                    </a:p>
                  </a:txBody>
                  <a:tcPr marL="91436" marR="91436"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a:ln>
                          <a:noFill/>
                        </a:ln>
                        <a:solidFill>
                          <a:schemeClr val="tx1"/>
                        </a:solidFill>
                        <a:effectLst/>
                        <a:latin typeface="Tahoma" pitchFamily="34" charset="0"/>
                      </a:endParaRPr>
                    </a:p>
                  </a:txBody>
                  <a:tcPr marL="91436" marR="91436"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xmlns="" val="10001"/>
                  </a:ext>
                </a:extLst>
              </a:tr>
              <a:tr h="838200">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a:ln>
                            <a:noFill/>
                          </a:ln>
                          <a:solidFill>
                            <a:schemeClr val="tx1"/>
                          </a:solidFill>
                          <a:effectLst/>
                          <a:latin typeface="Tahoma" pitchFamily="34" charset="0"/>
                        </a:rPr>
                        <a:t>Ausgleichsposten aus Darlehnsförderung</a:t>
                      </a:r>
                    </a:p>
                  </a:txBody>
                  <a:tcPr marL="91436" marR="91436"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dirty="0">
                        <a:ln>
                          <a:noFill/>
                        </a:ln>
                        <a:solidFill>
                          <a:schemeClr val="tx1"/>
                        </a:solidFill>
                        <a:effectLst/>
                        <a:latin typeface="Tahoma" pitchFamily="34" charset="0"/>
                      </a:endParaRPr>
                    </a:p>
                  </a:txBody>
                  <a:tcPr marL="91436" marR="91436"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de-DE" sz="1800" b="0" i="0" u="none" strike="noStrike" cap="none" normalizeH="0" baseline="0" dirty="0">
                          <a:ln>
                            <a:noFill/>
                          </a:ln>
                          <a:solidFill>
                            <a:schemeClr val="tx1"/>
                          </a:solidFill>
                          <a:effectLst/>
                          <a:latin typeface="Tahoma" pitchFamily="34" charset="0"/>
                        </a:rPr>
                        <a:t>70.000</a:t>
                      </a:r>
                    </a:p>
                  </a:txBody>
                  <a:tcPr marL="91436" marR="91436"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dirty="0">
                        <a:ln>
                          <a:noFill/>
                        </a:ln>
                        <a:solidFill>
                          <a:schemeClr val="tx1"/>
                        </a:solidFill>
                        <a:effectLst/>
                        <a:latin typeface="Tahoma" pitchFamily="34" charset="0"/>
                      </a:endParaRPr>
                    </a:p>
                  </a:txBody>
                  <a:tcPr marL="91436" marR="91436"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dirty="0">
                        <a:ln>
                          <a:noFill/>
                        </a:ln>
                        <a:solidFill>
                          <a:schemeClr val="tx1"/>
                        </a:solidFill>
                        <a:effectLst/>
                        <a:latin typeface="Tahoma" pitchFamily="34" charset="0"/>
                        <a:cs typeface="Times New Roman" pitchFamily="18" charset="0"/>
                      </a:endParaRPr>
                    </a:p>
                  </a:txBody>
                  <a:tcPr marL="91436" marR="91436"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de-DE" sz="1800" b="0" i="0" u="none" strike="noStrike" cap="none" normalizeH="0" baseline="0" dirty="0">
                        <a:ln>
                          <a:noFill/>
                        </a:ln>
                        <a:solidFill>
                          <a:schemeClr val="tx1"/>
                        </a:solidFill>
                        <a:effectLst/>
                        <a:latin typeface="Tahoma" pitchFamily="34" charset="0"/>
                      </a:endParaRPr>
                    </a:p>
                  </a:txBody>
                  <a:tcPr marL="91436" marR="91436"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xmlns="" val="10002"/>
                  </a:ext>
                </a:extLst>
              </a:tr>
            </a:tbl>
          </a:graphicData>
        </a:graphic>
      </p:graphicFrame>
      <p:sp>
        <p:nvSpPr>
          <p:cNvPr id="1752139" name="Line 75"/>
          <p:cNvSpPr>
            <a:spLocks noChangeShapeType="1"/>
          </p:cNvSpPr>
          <p:nvPr/>
        </p:nvSpPr>
        <p:spPr bwMode="auto">
          <a:xfrm>
            <a:off x="323850" y="3646488"/>
            <a:ext cx="8208963" cy="0"/>
          </a:xfrm>
          <a:prstGeom prst="line">
            <a:avLst/>
          </a:prstGeom>
          <a:noFill/>
          <a:ln w="38100">
            <a:solidFill>
              <a:schemeClr val="tx1"/>
            </a:solidFill>
            <a:round/>
            <a:headEnd/>
            <a:tailEnd/>
          </a:ln>
          <a:effectLst/>
        </p:spPr>
        <p:txBody>
          <a:bodyPr/>
          <a:lstStyle/>
          <a:p>
            <a:pPr>
              <a:defRPr/>
            </a:pPr>
            <a:endParaRPr lang="de-DE"/>
          </a:p>
        </p:txBody>
      </p:sp>
      <p:sp>
        <p:nvSpPr>
          <p:cNvPr id="1752140" name="Line 76"/>
          <p:cNvSpPr>
            <a:spLocks noChangeShapeType="1"/>
          </p:cNvSpPr>
          <p:nvPr/>
        </p:nvSpPr>
        <p:spPr bwMode="auto">
          <a:xfrm>
            <a:off x="4572000" y="3646488"/>
            <a:ext cx="0" cy="1727200"/>
          </a:xfrm>
          <a:prstGeom prst="line">
            <a:avLst/>
          </a:prstGeom>
          <a:noFill/>
          <a:ln w="38100">
            <a:solidFill>
              <a:schemeClr val="tx1"/>
            </a:solidFill>
            <a:round/>
            <a:headEnd/>
            <a:tailEnd/>
          </a:ln>
          <a:effectLst/>
        </p:spPr>
        <p:txBody>
          <a:bodyPr/>
          <a:lstStyle/>
          <a:p>
            <a:pPr>
              <a:defRPr/>
            </a:pPr>
            <a:endParaRPr lang="de-DE"/>
          </a:p>
        </p:txBody>
      </p:sp>
      <p:sp>
        <p:nvSpPr>
          <p:cNvPr id="1752141" name="Rectangle 77"/>
          <p:cNvSpPr>
            <a:spLocks noChangeArrowheads="1"/>
          </p:cNvSpPr>
          <p:nvPr/>
        </p:nvSpPr>
        <p:spPr bwMode="auto">
          <a:xfrm>
            <a:off x="323850" y="3068638"/>
            <a:ext cx="8229600" cy="720725"/>
          </a:xfrm>
          <a:prstGeom prst="rect">
            <a:avLst/>
          </a:prstGeom>
          <a:noFill/>
          <a:ln w="9525">
            <a:noFill/>
            <a:miter lim="800000"/>
            <a:headEnd/>
            <a:tailEnd/>
          </a:ln>
          <a:effectLst/>
        </p:spPr>
        <p:txBody>
          <a:bodyPr anchor="ctr"/>
          <a:lstStyle/>
          <a:p>
            <a:pPr algn="ctr">
              <a:defRPr/>
            </a:pPr>
            <a:r>
              <a:rPr lang="de-DE" sz="2400" dirty="0"/>
              <a:t>Bilanz</a:t>
            </a:r>
            <a:r>
              <a:rPr lang="de-DE" dirty="0"/>
              <a:t> [€]</a:t>
            </a:r>
          </a:p>
        </p:txBody>
      </p:sp>
      <p:sp>
        <p:nvSpPr>
          <p:cNvPr id="3" name="Foliennummernplatzhalter 2">
            <a:extLst>
              <a:ext uri="{FF2B5EF4-FFF2-40B4-BE49-F238E27FC236}">
                <a16:creationId xmlns:a16="http://schemas.microsoft.com/office/drawing/2014/main" xmlns="" id="{DEDF9D6B-5028-4652-A896-012F8A8F3C19}"/>
              </a:ext>
            </a:extLst>
          </p:cNvPr>
          <p:cNvSpPr>
            <a:spLocks noGrp="1"/>
          </p:cNvSpPr>
          <p:nvPr>
            <p:ph type="sldNum" sz="quarter" idx="12"/>
          </p:nvPr>
        </p:nvSpPr>
        <p:spPr/>
        <p:txBody>
          <a:bodyPr/>
          <a:lstStyle/>
          <a:p>
            <a:fld id="{372817A5-82A8-4669-B4D0-C2D67780DFD0}" type="slidenum">
              <a:rPr lang="de-DE" smtClean="0"/>
              <a:t>61</a:t>
            </a:fld>
            <a:endParaRPr lang="de-DE"/>
          </a:p>
        </p:txBody>
      </p:sp>
    </p:spTree>
    <p:extLst>
      <p:ext uri="{BB962C8B-B14F-4D97-AF65-F5344CB8AC3E}">
        <p14:creationId xmlns:p14="http://schemas.microsoft.com/office/powerpoint/2010/main" val="2508975501"/>
      </p:ext>
    </p:extLst>
  </p:cSld>
  <p:clrMapOvr>
    <a:masterClrMapping/>
  </p:clrMapOvr>
  <mc:AlternateContent xmlns:mc="http://schemas.openxmlformats.org/markup-compatibility/2006" xmlns:p14="http://schemas.microsoft.com/office/powerpoint/2010/main">
    <mc:Choice Requires="p14">
      <p:transition spd="slow" p14:dur="2000" advTm="59503"/>
    </mc:Choice>
    <mc:Fallback xmlns="">
      <p:transition spd="slow" advTm="59503"/>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6162" name="Rectangle 2"/>
          <p:cNvSpPr>
            <a:spLocks noGrp="1" noChangeArrowheads="1"/>
          </p:cNvSpPr>
          <p:nvPr>
            <p:ph type="title"/>
          </p:nvPr>
        </p:nvSpPr>
        <p:spPr/>
        <p:txBody>
          <a:bodyPr>
            <a:normAutofit fontScale="90000"/>
          </a:bodyPr>
          <a:lstStyle/>
          <a:p>
            <a:pPr eaLnBrk="1" hangingPunct="1">
              <a:defRPr/>
            </a:pPr>
            <a:r>
              <a:rPr lang="de-DE" dirty="0"/>
              <a:t>Buchung nach Ende der Abschreibung</a:t>
            </a:r>
          </a:p>
        </p:txBody>
      </p:sp>
      <p:sp>
        <p:nvSpPr>
          <p:cNvPr id="1756163" name="Rectangle 3"/>
          <p:cNvSpPr>
            <a:spLocks noGrp="1" noChangeArrowheads="1"/>
          </p:cNvSpPr>
          <p:nvPr>
            <p:ph type="body" idx="1"/>
          </p:nvPr>
        </p:nvSpPr>
        <p:spPr/>
        <p:txBody>
          <a:bodyPr/>
          <a:lstStyle/>
          <a:p>
            <a:pPr eaLnBrk="1" hangingPunct="1">
              <a:defRPr/>
            </a:pPr>
            <a:r>
              <a:rPr lang="de-DE"/>
              <a:t>in diesem Fall: Abschreibungsperiode ist geringer als Tilgungsperiode</a:t>
            </a:r>
          </a:p>
          <a:p>
            <a:pPr lvl="1" eaLnBrk="1" hangingPunct="1">
              <a:defRPr/>
            </a:pPr>
            <a:r>
              <a:rPr lang="de-DE"/>
              <a:t>Bildung des Aktivpostens „Ausgleichsposten aus Darlehnsförderung“</a:t>
            </a:r>
          </a:p>
          <a:p>
            <a:pPr lvl="1" eaLnBrk="1" hangingPunct="1">
              <a:defRPr/>
            </a:pPr>
            <a:r>
              <a:rPr lang="de-DE"/>
              <a:t>Tilgung erfolgt noch nach Ende der Abschreibungen</a:t>
            </a:r>
          </a:p>
          <a:p>
            <a:pPr eaLnBrk="1" hangingPunct="1">
              <a:defRPr/>
            </a:pPr>
            <a:r>
              <a:rPr lang="de-DE"/>
              <a:t>Problem: Erträge aus Darlehnsförderung gehen ein, ohne entsprechende Kosten</a:t>
            </a:r>
          </a:p>
        </p:txBody>
      </p:sp>
      <p:sp>
        <p:nvSpPr>
          <p:cNvPr id="2" name="Foliennummernplatzhalter 1"/>
          <p:cNvSpPr>
            <a:spLocks noGrp="1"/>
          </p:cNvSpPr>
          <p:nvPr>
            <p:ph type="sldNum" sz="quarter" idx="12"/>
          </p:nvPr>
        </p:nvSpPr>
        <p:spPr/>
        <p:txBody>
          <a:bodyPr/>
          <a:lstStyle/>
          <a:p>
            <a:fld id="{372817A5-82A8-4669-B4D0-C2D67780DFD0}" type="slidenum">
              <a:rPr lang="de-DE" smtClean="0"/>
              <a:t>62</a:t>
            </a:fld>
            <a:endParaRPr lang="de-DE"/>
          </a:p>
        </p:txBody>
      </p:sp>
    </p:spTree>
    <p:extLst>
      <p:ext uri="{BB962C8B-B14F-4D97-AF65-F5344CB8AC3E}">
        <p14:creationId xmlns:p14="http://schemas.microsoft.com/office/powerpoint/2010/main" val="1206243777"/>
      </p:ext>
    </p:extLst>
  </p:cSld>
  <p:clrMapOvr>
    <a:masterClrMapping/>
  </p:clrMapOvr>
  <mc:AlternateContent xmlns:mc="http://schemas.openxmlformats.org/markup-compatibility/2006" xmlns:p14="http://schemas.microsoft.com/office/powerpoint/2010/main">
    <mc:Choice Requires="p14">
      <p:transition spd="slow" p14:dur="2000" advTm="64433"/>
    </mc:Choice>
    <mc:Fallback xmlns="">
      <p:transition spd="slow" advTm="64433"/>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7186" name="Rectangle 2"/>
          <p:cNvSpPr>
            <a:spLocks noGrp="1" noChangeArrowheads="1"/>
          </p:cNvSpPr>
          <p:nvPr>
            <p:ph type="title"/>
          </p:nvPr>
        </p:nvSpPr>
        <p:spPr/>
        <p:txBody>
          <a:bodyPr>
            <a:normAutofit fontScale="90000"/>
          </a:bodyPr>
          <a:lstStyle/>
          <a:p>
            <a:pPr eaLnBrk="1" hangingPunct="1">
              <a:defRPr/>
            </a:pPr>
            <a:r>
              <a:rPr lang="de-DE" dirty="0"/>
              <a:t>Nach Ende der Abschreibungsperiode</a:t>
            </a:r>
          </a:p>
        </p:txBody>
      </p:sp>
      <p:sp>
        <p:nvSpPr>
          <p:cNvPr id="1757187" name="Rectangle 3"/>
          <p:cNvSpPr>
            <a:spLocks noGrp="1" noChangeArrowheads="1"/>
          </p:cNvSpPr>
          <p:nvPr>
            <p:ph type="body" idx="1"/>
          </p:nvPr>
        </p:nvSpPr>
        <p:spPr>
          <a:xfrm>
            <a:off x="457200" y="1600200"/>
            <a:ext cx="8229600" cy="4925144"/>
          </a:xfrm>
        </p:spPr>
        <p:txBody>
          <a:bodyPr>
            <a:normAutofit fontScale="70000" lnSpcReduction="20000"/>
          </a:bodyPr>
          <a:lstStyle/>
          <a:p>
            <a:pPr eaLnBrk="1" hangingPunct="1">
              <a:lnSpc>
                <a:spcPct val="120000"/>
              </a:lnSpc>
              <a:defRPr/>
            </a:pPr>
            <a:r>
              <a:rPr lang="de-DE" dirty="0"/>
              <a:t>Buchung bei Tilgung</a:t>
            </a:r>
          </a:p>
          <a:p>
            <a:pPr lvl="1" eaLnBrk="1" hangingPunct="1">
              <a:lnSpc>
                <a:spcPct val="120000"/>
              </a:lnSpc>
              <a:defRPr/>
            </a:pPr>
            <a:r>
              <a:rPr lang="de-DE" dirty="0"/>
              <a:t>Verbindlichkeit gegenüber Kreditinstituten an Bank 20.000 Euro</a:t>
            </a:r>
          </a:p>
          <a:p>
            <a:pPr eaLnBrk="1" hangingPunct="1">
              <a:lnSpc>
                <a:spcPct val="120000"/>
              </a:lnSpc>
              <a:defRPr/>
            </a:pPr>
            <a:r>
              <a:rPr lang="de-DE" dirty="0"/>
              <a:t>Buchung bei Zinszahlung </a:t>
            </a:r>
          </a:p>
          <a:p>
            <a:pPr lvl="1" eaLnBrk="1" hangingPunct="1">
              <a:lnSpc>
                <a:spcPct val="120000"/>
              </a:lnSpc>
              <a:defRPr/>
            </a:pPr>
            <a:r>
              <a:rPr lang="de-DE" dirty="0"/>
              <a:t>Zinsaufwand (GuV-Konto) an Bank 1.000 Euro</a:t>
            </a:r>
          </a:p>
          <a:p>
            <a:pPr eaLnBrk="1" hangingPunct="1">
              <a:lnSpc>
                <a:spcPct val="120000"/>
              </a:lnSpc>
              <a:defRPr/>
            </a:pPr>
            <a:r>
              <a:rPr lang="de-DE" dirty="0"/>
              <a:t>Buchung bei Überweisung der Förderung</a:t>
            </a:r>
          </a:p>
          <a:p>
            <a:pPr lvl="1" eaLnBrk="1" hangingPunct="1">
              <a:lnSpc>
                <a:spcPct val="120000"/>
              </a:lnSpc>
              <a:defRPr/>
            </a:pPr>
            <a:r>
              <a:rPr lang="de-DE" dirty="0"/>
              <a:t>Bank an Erträge aus Darlehnsförderung (GuV-Konto) 21.000 Euro</a:t>
            </a:r>
          </a:p>
          <a:p>
            <a:pPr eaLnBrk="1" hangingPunct="1">
              <a:lnSpc>
                <a:spcPct val="120000"/>
              </a:lnSpc>
              <a:defRPr/>
            </a:pPr>
            <a:r>
              <a:rPr lang="de-DE" dirty="0"/>
              <a:t>Abschreibungsbuchung entfällt</a:t>
            </a:r>
          </a:p>
          <a:p>
            <a:pPr eaLnBrk="1" hangingPunct="1">
              <a:lnSpc>
                <a:spcPct val="120000"/>
              </a:lnSpc>
              <a:defRPr/>
            </a:pPr>
            <a:r>
              <a:rPr lang="de-DE" dirty="0"/>
              <a:t>Neutralität:</a:t>
            </a:r>
          </a:p>
          <a:p>
            <a:pPr lvl="1" eaLnBrk="1" hangingPunct="1">
              <a:lnSpc>
                <a:spcPct val="120000"/>
              </a:lnSpc>
              <a:defRPr/>
            </a:pPr>
            <a:r>
              <a:rPr lang="de-DE" dirty="0"/>
              <a:t>Erträge: 21.000</a:t>
            </a:r>
          </a:p>
          <a:p>
            <a:pPr lvl="1" eaLnBrk="1" hangingPunct="1">
              <a:lnSpc>
                <a:spcPct val="120000"/>
              </a:lnSpc>
              <a:defRPr/>
            </a:pPr>
            <a:r>
              <a:rPr lang="de-DE" dirty="0"/>
              <a:t>Aufwendungen: 1.000</a:t>
            </a:r>
          </a:p>
          <a:p>
            <a:pPr lvl="1" eaLnBrk="1" hangingPunct="1">
              <a:lnSpc>
                <a:spcPct val="120000"/>
              </a:lnSpc>
              <a:defRPr/>
            </a:pPr>
            <a:r>
              <a:rPr lang="de-DE" dirty="0"/>
              <a:t>Folge: Aufwendungen durch die Auflösung von Ausgleichsposten aus Darlehnsförderung</a:t>
            </a:r>
          </a:p>
          <a:p>
            <a:pPr lvl="2" eaLnBrk="1" hangingPunct="1">
              <a:lnSpc>
                <a:spcPct val="120000"/>
              </a:lnSpc>
              <a:defRPr/>
            </a:pPr>
            <a:r>
              <a:rPr lang="de-DE" dirty="0"/>
              <a:t>d.h. Ausgleichsposten wird bis zum Ende der Tilgungszeit aufgelöst</a:t>
            </a:r>
          </a:p>
        </p:txBody>
      </p:sp>
      <p:sp>
        <p:nvSpPr>
          <p:cNvPr id="2" name="Foliennummernplatzhalter 1"/>
          <p:cNvSpPr>
            <a:spLocks noGrp="1"/>
          </p:cNvSpPr>
          <p:nvPr>
            <p:ph type="sldNum" sz="quarter" idx="12"/>
          </p:nvPr>
        </p:nvSpPr>
        <p:spPr/>
        <p:txBody>
          <a:bodyPr/>
          <a:lstStyle/>
          <a:p>
            <a:fld id="{372817A5-82A8-4669-B4D0-C2D67780DFD0}" type="slidenum">
              <a:rPr lang="de-DE" smtClean="0"/>
              <a:t>63</a:t>
            </a:fld>
            <a:endParaRPr lang="de-DE"/>
          </a:p>
        </p:txBody>
      </p:sp>
    </p:spTree>
    <p:extLst>
      <p:ext uri="{BB962C8B-B14F-4D97-AF65-F5344CB8AC3E}">
        <p14:creationId xmlns:p14="http://schemas.microsoft.com/office/powerpoint/2010/main" val="3896063655"/>
      </p:ext>
    </p:extLst>
  </p:cSld>
  <p:clrMapOvr>
    <a:masterClrMapping/>
  </p:clrMapOvr>
  <mc:AlternateContent xmlns:mc="http://schemas.openxmlformats.org/markup-compatibility/2006" xmlns:p14="http://schemas.microsoft.com/office/powerpoint/2010/main">
    <mc:Choice Requires="p14">
      <p:transition spd="slow" p14:dur="2000" advTm="83451"/>
    </mc:Choice>
    <mc:Fallback xmlns="">
      <p:transition spd="slow" advTm="83451"/>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7730" name="Rectangle 2"/>
          <p:cNvSpPr>
            <a:spLocks noGrp="1" noChangeArrowheads="1"/>
          </p:cNvSpPr>
          <p:nvPr>
            <p:ph type="title"/>
          </p:nvPr>
        </p:nvSpPr>
        <p:spPr/>
        <p:txBody>
          <a:bodyPr/>
          <a:lstStyle/>
          <a:p>
            <a:pPr eaLnBrk="1" hangingPunct="1">
              <a:defRPr/>
            </a:pPr>
            <a:r>
              <a:rPr lang="de-DE" dirty="0"/>
              <a:t>Ausgleichsposten</a:t>
            </a:r>
          </a:p>
        </p:txBody>
      </p:sp>
      <p:sp>
        <p:nvSpPr>
          <p:cNvPr id="1737731" name="Rectangle 3"/>
          <p:cNvSpPr>
            <a:spLocks noGrp="1" noChangeArrowheads="1"/>
          </p:cNvSpPr>
          <p:nvPr>
            <p:ph type="body" idx="1"/>
          </p:nvPr>
        </p:nvSpPr>
        <p:spPr/>
        <p:txBody>
          <a:bodyPr/>
          <a:lstStyle/>
          <a:p>
            <a:pPr eaLnBrk="1" hangingPunct="1">
              <a:defRPr/>
            </a:pPr>
            <a:r>
              <a:rPr lang="de-DE"/>
              <a:t>Hinweis: es kann auch ein Ausgleichsposten aus Darlehnsförderung auf der Passivseite entstehen, wenn</a:t>
            </a:r>
          </a:p>
          <a:p>
            <a:pPr lvl="1" eaLnBrk="1" hangingPunct="1">
              <a:defRPr/>
            </a:pPr>
            <a:r>
              <a:rPr lang="de-DE"/>
              <a:t>Tilgung &gt; Abschreibung</a:t>
            </a:r>
          </a:p>
          <a:p>
            <a:pPr lvl="2" eaLnBrk="1" hangingPunct="1">
              <a:defRPr/>
            </a:pPr>
            <a:r>
              <a:rPr lang="de-DE"/>
              <a:t>i.e. Abschreibungszeitraum &gt; Darlehnsdauer</a:t>
            </a:r>
          </a:p>
        </p:txBody>
      </p:sp>
      <p:sp>
        <p:nvSpPr>
          <p:cNvPr id="2" name="Foliennummernplatzhalter 1"/>
          <p:cNvSpPr>
            <a:spLocks noGrp="1"/>
          </p:cNvSpPr>
          <p:nvPr>
            <p:ph type="sldNum" sz="quarter" idx="12"/>
          </p:nvPr>
        </p:nvSpPr>
        <p:spPr/>
        <p:txBody>
          <a:bodyPr/>
          <a:lstStyle/>
          <a:p>
            <a:fld id="{372817A5-82A8-4669-B4D0-C2D67780DFD0}" type="slidenum">
              <a:rPr lang="de-DE" smtClean="0"/>
              <a:t>64</a:t>
            </a:fld>
            <a:endParaRPr lang="de-DE"/>
          </a:p>
        </p:txBody>
      </p:sp>
    </p:spTree>
    <p:extLst>
      <p:ext uri="{BB962C8B-B14F-4D97-AF65-F5344CB8AC3E}">
        <p14:creationId xmlns:p14="http://schemas.microsoft.com/office/powerpoint/2010/main" val="1449456084"/>
      </p:ext>
    </p:extLst>
  </p:cSld>
  <p:clrMapOvr>
    <a:masterClrMapping/>
  </p:clrMapOvr>
  <mc:AlternateContent xmlns:mc="http://schemas.openxmlformats.org/markup-compatibility/2006" xmlns:p14="http://schemas.microsoft.com/office/powerpoint/2010/main">
    <mc:Choice Requires="p14">
      <p:transition spd="slow" p14:dur="2000" advTm="26216"/>
    </mc:Choice>
    <mc:Fallback xmlns="">
      <p:transition spd="slow" advTm="26216"/>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4914" name="Rectangle 2"/>
          <p:cNvSpPr>
            <a:spLocks noGrp="1" noChangeArrowheads="1"/>
          </p:cNvSpPr>
          <p:nvPr>
            <p:ph type="title"/>
          </p:nvPr>
        </p:nvSpPr>
        <p:spPr>
          <a:xfrm>
            <a:off x="468313" y="0"/>
            <a:ext cx="8229600" cy="908050"/>
          </a:xfrm>
        </p:spPr>
        <p:txBody>
          <a:bodyPr/>
          <a:lstStyle/>
          <a:p>
            <a:pPr eaLnBrk="1" hangingPunct="1">
              <a:defRPr/>
            </a:pPr>
            <a:r>
              <a:rPr lang="de-DE"/>
              <a:t>Gliederung</a:t>
            </a:r>
          </a:p>
        </p:txBody>
      </p:sp>
      <p:sp>
        <p:nvSpPr>
          <p:cNvPr id="1574915" name="Rectangle 3"/>
          <p:cNvSpPr>
            <a:spLocks noGrp="1" noChangeArrowheads="1"/>
          </p:cNvSpPr>
          <p:nvPr>
            <p:ph type="body" idx="1"/>
          </p:nvPr>
        </p:nvSpPr>
        <p:spPr>
          <a:xfrm>
            <a:off x="457200" y="908050"/>
            <a:ext cx="8686800" cy="5949950"/>
          </a:xfrm>
        </p:spPr>
        <p:txBody>
          <a:bodyPr>
            <a:normAutofit lnSpcReduction="10000"/>
          </a:bodyPr>
          <a:lstStyle/>
          <a:p>
            <a:pPr eaLnBrk="1" hangingPunct="1">
              <a:lnSpc>
                <a:spcPct val="90000"/>
              </a:lnSpc>
              <a:buFontTx/>
              <a:buNone/>
              <a:defRPr/>
            </a:pPr>
            <a:r>
              <a:rPr lang="de-DE" sz="2800" dirty="0"/>
              <a:t>1 </a:t>
            </a:r>
            <a:r>
              <a:rPr lang="de-DE" dirty="0"/>
              <a:t>Informationswirtschaft</a:t>
            </a:r>
          </a:p>
          <a:p>
            <a:pPr eaLnBrk="1" hangingPunct="1">
              <a:lnSpc>
                <a:spcPct val="90000"/>
              </a:lnSpc>
              <a:buFontTx/>
              <a:buAutoNum type="arabicPlain" startAt="2"/>
              <a:defRPr/>
            </a:pPr>
            <a:r>
              <a:rPr lang="de-DE" b="1" dirty="0"/>
              <a:t>Jahresabschluss</a:t>
            </a:r>
          </a:p>
          <a:p>
            <a:pPr lvl="1" eaLnBrk="1" hangingPunct="1">
              <a:lnSpc>
                <a:spcPct val="90000"/>
              </a:lnSpc>
              <a:buFontTx/>
              <a:buNone/>
              <a:defRPr/>
            </a:pPr>
            <a:r>
              <a:rPr lang="de-DE" dirty="0"/>
              <a:t>2.1 Grundlagen</a:t>
            </a:r>
          </a:p>
          <a:p>
            <a:pPr lvl="1" eaLnBrk="1" hangingPunct="1">
              <a:lnSpc>
                <a:spcPct val="90000"/>
              </a:lnSpc>
              <a:buFontTx/>
              <a:buNone/>
              <a:defRPr/>
            </a:pPr>
            <a:r>
              <a:rPr lang="de-DE" dirty="0"/>
              <a:t>	2.1.1 Bilanztheorie</a:t>
            </a:r>
          </a:p>
          <a:p>
            <a:pPr lvl="1" eaLnBrk="1" hangingPunct="1">
              <a:lnSpc>
                <a:spcPct val="90000"/>
              </a:lnSpc>
              <a:buFontTx/>
              <a:buNone/>
              <a:defRPr/>
            </a:pPr>
            <a:r>
              <a:rPr lang="de-DE" dirty="0"/>
              <a:t>	2.1.2 Jahresabschluss nach HGB</a:t>
            </a:r>
          </a:p>
          <a:p>
            <a:pPr lvl="1" eaLnBrk="1" hangingPunct="1">
              <a:lnSpc>
                <a:spcPct val="90000"/>
              </a:lnSpc>
              <a:buFontTx/>
              <a:buNone/>
              <a:defRPr/>
            </a:pPr>
            <a:r>
              <a:rPr lang="de-DE" dirty="0"/>
              <a:t>	2.1.3 Internationale Standards</a:t>
            </a:r>
          </a:p>
          <a:p>
            <a:pPr lvl="1" eaLnBrk="1" hangingPunct="1">
              <a:lnSpc>
                <a:spcPct val="90000"/>
              </a:lnSpc>
              <a:buFontTx/>
              <a:buNone/>
              <a:defRPr/>
            </a:pPr>
            <a:r>
              <a:rPr lang="de-DE" b="1" dirty="0"/>
              <a:t>2.2 Jahresabschluss des Krankenhauses</a:t>
            </a:r>
          </a:p>
          <a:p>
            <a:pPr lvl="1" eaLnBrk="1" hangingPunct="1">
              <a:lnSpc>
                <a:spcPct val="90000"/>
              </a:lnSpc>
              <a:buFontTx/>
              <a:buNone/>
              <a:defRPr/>
            </a:pPr>
            <a:r>
              <a:rPr lang="de-DE" dirty="0"/>
              <a:t>	2.2.1 Krankenhausbuchführungsverordnung</a:t>
            </a:r>
          </a:p>
          <a:p>
            <a:pPr lvl="1" eaLnBrk="1" hangingPunct="1">
              <a:lnSpc>
                <a:spcPct val="90000"/>
              </a:lnSpc>
              <a:buFontTx/>
              <a:buNone/>
              <a:defRPr/>
            </a:pPr>
            <a:r>
              <a:rPr lang="de-DE" dirty="0"/>
              <a:t>	2.2.2 Abgrenzungsverordnung</a:t>
            </a:r>
          </a:p>
          <a:p>
            <a:pPr lvl="1" eaLnBrk="1" hangingPunct="1">
              <a:lnSpc>
                <a:spcPct val="90000"/>
              </a:lnSpc>
              <a:buFontTx/>
              <a:buNone/>
              <a:defRPr/>
            </a:pPr>
            <a:r>
              <a:rPr lang="de-DE" dirty="0"/>
              <a:t>	</a:t>
            </a:r>
            <a:r>
              <a:rPr lang="de-DE" b="1" dirty="0"/>
              <a:t>2.2.3 Sonderposten</a:t>
            </a:r>
          </a:p>
          <a:p>
            <a:pPr lvl="1" eaLnBrk="1" hangingPunct="1">
              <a:lnSpc>
                <a:spcPct val="90000"/>
              </a:lnSpc>
              <a:buFontTx/>
              <a:buNone/>
              <a:defRPr/>
            </a:pPr>
            <a:r>
              <a:rPr lang="de-DE" dirty="0"/>
              <a:t>2.3 Bilanzanalyse</a:t>
            </a:r>
          </a:p>
          <a:p>
            <a:pPr eaLnBrk="1" hangingPunct="1">
              <a:lnSpc>
                <a:spcPct val="90000"/>
              </a:lnSpc>
              <a:buFontTx/>
              <a:buNone/>
              <a:defRPr/>
            </a:pPr>
            <a:r>
              <a:rPr lang="de-DE" dirty="0"/>
              <a:t>3 	Controlling</a:t>
            </a:r>
          </a:p>
          <a:p>
            <a:pPr eaLnBrk="1" hangingPunct="1">
              <a:lnSpc>
                <a:spcPct val="90000"/>
              </a:lnSpc>
              <a:buFontTx/>
              <a:buNone/>
              <a:defRPr/>
            </a:pPr>
            <a:r>
              <a:rPr lang="de-DE" dirty="0"/>
              <a:t>4 	Betriebsgenetik</a:t>
            </a:r>
          </a:p>
        </p:txBody>
      </p:sp>
      <p:sp>
        <p:nvSpPr>
          <p:cNvPr id="2" name="Foliennummernplatzhalter 1"/>
          <p:cNvSpPr>
            <a:spLocks noGrp="1"/>
          </p:cNvSpPr>
          <p:nvPr>
            <p:ph type="sldNum" sz="quarter" idx="12"/>
          </p:nvPr>
        </p:nvSpPr>
        <p:spPr/>
        <p:txBody>
          <a:bodyPr/>
          <a:lstStyle/>
          <a:p>
            <a:fld id="{372817A5-82A8-4669-B4D0-C2D67780DFD0}" type="slidenum">
              <a:rPr lang="de-DE" smtClean="0"/>
              <a:t>65</a:t>
            </a:fld>
            <a:endParaRPr lang="de-DE"/>
          </a:p>
        </p:txBody>
      </p:sp>
    </p:spTree>
    <p:extLst>
      <p:ext uri="{BB962C8B-B14F-4D97-AF65-F5344CB8AC3E}">
        <p14:creationId xmlns:p14="http://schemas.microsoft.com/office/powerpoint/2010/main" val="4065789587"/>
      </p:ext>
    </p:extLst>
  </p:cSld>
  <p:clrMapOvr>
    <a:masterClrMapping/>
  </p:clrMapOvr>
  <mc:AlternateContent xmlns:mc="http://schemas.openxmlformats.org/markup-compatibility/2006" xmlns:p14="http://schemas.microsoft.com/office/powerpoint/2010/main">
    <mc:Choice Requires="p14">
      <p:transition spd="slow" p14:dur="2000" advTm="81960"/>
    </mc:Choice>
    <mc:Fallback xmlns="">
      <p:transition spd="slow" advTm="8196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2914" name="Rectangle 2"/>
          <p:cNvSpPr>
            <a:spLocks noGrp="1" noChangeArrowheads="1"/>
          </p:cNvSpPr>
          <p:nvPr>
            <p:ph type="title"/>
          </p:nvPr>
        </p:nvSpPr>
        <p:spPr/>
        <p:txBody>
          <a:bodyPr/>
          <a:lstStyle/>
          <a:p>
            <a:pPr eaLnBrk="1" hangingPunct="1">
              <a:defRPr/>
            </a:pPr>
            <a:r>
              <a:rPr lang="de-DE"/>
              <a:t>GuV - Betriebsaufwendungen</a:t>
            </a:r>
          </a:p>
        </p:txBody>
      </p:sp>
      <p:graphicFrame>
        <p:nvGraphicFramePr>
          <p:cNvPr id="1702967" name="Group 55"/>
          <p:cNvGraphicFramePr>
            <a:graphicFrameLocks noGrp="1"/>
          </p:cNvGraphicFramePr>
          <p:nvPr>
            <p:ph idx="1"/>
          </p:nvPr>
        </p:nvGraphicFramePr>
        <p:xfrm>
          <a:off x="457200" y="1905000"/>
          <a:ext cx="8229600" cy="4843464"/>
        </p:xfrm>
        <a:graphic>
          <a:graphicData uri="http://schemas.openxmlformats.org/drawingml/2006/table">
            <a:tbl>
              <a:tblPr/>
              <a:tblGrid>
                <a:gridCol w="8229600">
                  <a:extLst>
                    <a:ext uri="{9D8B030D-6E8A-4147-A177-3AD203B41FA5}">
                      <a16:colId xmlns:a16="http://schemas.microsoft.com/office/drawing/2014/main" xmlns="" val="20000"/>
                    </a:ext>
                  </a:extLst>
                </a:gridCol>
              </a:tblGrid>
              <a:tr h="501716">
                <a:tc>
                  <a:txBody>
                    <a:bodyPr/>
                    <a:lstStyle/>
                    <a:p>
                      <a:pPr marL="609600" marR="0" lvl="0" indent="-609600" algn="l" defTabSz="914400" rtl="0" eaLnBrk="1" fontAlgn="base" latinLnBrk="0" hangingPunct="1">
                        <a:lnSpc>
                          <a:spcPct val="100000"/>
                        </a:lnSpc>
                        <a:spcBef>
                          <a:spcPct val="0"/>
                        </a:spcBef>
                        <a:spcAft>
                          <a:spcPct val="0"/>
                        </a:spcAft>
                        <a:buClrTx/>
                        <a:buSzTx/>
                        <a:buFontTx/>
                        <a:buNone/>
                        <a:tabLst/>
                      </a:pPr>
                      <a:r>
                        <a:rPr kumimoji="0" lang="de-DE" sz="2000" b="0" i="0" u="none" strike="noStrike" cap="none" normalizeH="0" baseline="0">
                          <a:ln>
                            <a:noFill/>
                          </a:ln>
                          <a:solidFill>
                            <a:schemeClr val="tx1"/>
                          </a:solidFill>
                          <a:effectLst/>
                          <a:latin typeface="Times New Roman" pitchFamily="18" charset="0"/>
                          <a:ea typeface="Times New Roman" pitchFamily="18" charset="0"/>
                          <a:cs typeface="Arial" charset="0"/>
                        </a:rPr>
                        <a:t>9.Personalaufwand</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1005972">
                <a:tc>
                  <a:txBody>
                    <a:bodyPr/>
                    <a:lstStyle/>
                    <a:p>
                      <a:pPr marL="609600" marR="0" lvl="0" indent="-609600" algn="l" defTabSz="914400" rtl="0" eaLnBrk="1" fontAlgn="base" latinLnBrk="0" hangingPunct="1">
                        <a:lnSpc>
                          <a:spcPct val="100000"/>
                        </a:lnSpc>
                        <a:spcBef>
                          <a:spcPct val="0"/>
                        </a:spcBef>
                        <a:spcAft>
                          <a:spcPct val="0"/>
                        </a:spcAft>
                        <a:buClrTx/>
                        <a:buSzTx/>
                        <a:buFontTx/>
                        <a:buNone/>
                        <a:tabLst/>
                      </a:pPr>
                      <a:r>
                        <a:rPr kumimoji="0" lang="de-DE" sz="2000" b="0" i="0" u="none" strike="noStrike" cap="none" normalizeH="0" baseline="0">
                          <a:ln>
                            <a:noFill/>
                          </a:ln>
                          <a:solidFill>
                            <a:schemeClr val="tx1"/>
                          </a:solidFill>
                          <a:effectLst/>
                          <a:latin typeface="Times New Roman" pitchFamily="18" charset="0"/>
                          <a:ea typeface="Times New Roman" pitchFamily="18" charset="0"/>
                          <a:cs typeface="Arial" charset="0"/>
                        </a:rPr>
                        <a:t>       a) Löhne und Gehälter (KGr. 60, 64)</a:t>
                      </a:r>
                    </a:p>
                    <a:p>
                      <a:pPr marL="609600" marR="0" lvl="0" indent="-609600" algn="l" defTabSz="914400" rtl="0" eaLnBrk="1" fontAlgn="base" latinLnBrk="0" hangingPunct="1">
                        <a:lnSpc>
                          <a:spcPct val="100000"/>
                        </a:lnSpc>
                        <a:spcBef>
                          <a:spcPct val="0"/>
                        </a:spcBef>
                        <a:spcAft>
                          <a:spcPct val="0"/>
                        </a:spcAft>
                        <a:buClrTx/>
                        <a:buSzTx/>
                        <a:buFontTx/>
                        <a:buNone/>
                        <a:tabLst/>
                      </a:pPr>
                      <a:r>
                        <a:rPr kumimoji="0" lang="de-DE" sz="2000" b="0" i="0" u="none" strike="noStrike" cap="none" normalizeH="0" baseline="0">
                          <a:ln>
                            <a:noFill/>
                          </a:ln>
                          <a:solidFill>
                            <a:schemeClr val="tx1"/>
                          </a:solidFill>
                          <a:effectLst/>
                          <a:latin typeface="Times New Roman" pitchFamily="18" charset="0"/>
                          <a:ea typeface="Times New Roman" pitchFamily="18" charset="0"/>
                          <a:cs typeface="Arial" charset="0"/>
                        </a:rPr>
                        <a:t>       b) soziale Abgaben und Aufwendungen für Altersversorgung und für Unterstützung (KGr. 61–63), </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501716">
                <a:tc>
                  <a:txBody>
                    <a:bodyPr/>
                    <a:lstStyle/>
                    <a:p>
                      <a:pPr marL="609600" marR="0" lvl="0" indent="-609600" algn="l" defTabSz="914400" rtl="0" eaLnBrk="1" fontAlgn="base" latinLnBrk="0" hangingPunct="1">
                        <a:lnSpc>
                          <a:spcPct val="100000"/>
                        </a:lnSpc>
                        <a:spcBef>
                          <a:spcPct val="0"/>
                        </a:spcBef>
                        <a:spcAft>
                          <a:spcPct val="0"/>
                        </a:spcAft>
                        <a:buClrTx/>
                        <a:buSzTx/>
                        <a:buFontTx/>
                        <a:buNone/>
                        <a:tabLst/>
                      </a:pPr>
                      <a:r>
                        <a:rPr kumimoji="0" lang="de-DE" sz="2000" b="0" i="0" u="none" strike="noStrike" cap="none" normalizeH="0" baseline="0">
                          <a:ln>
                            <a:noFill/>
                          </a:ln>
                          <a:solidFill>
                            <a:schemeClr val="tx1"/>
                          </a:solidFill>
                          <a:effectLst/>
                          <a:latin typeface="Times New Roman" pitchFamily="18" charset="0"/>
                          <a:ea typeface="Times New Roman" pitchFamily="18" charset="0"/>
                          <a:cs typeface="Arial" charset="0"/>
                        </a:rPr>
                        <a:t>10.Materialaufwand</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1005972">
                <a:tc>
                  <a:txBody>
                    <a:bodyPr/>
                    <a:lstStyle/>
                    <a:p>
                      <a:pPr marL="609600" marR="0" lvl="0" indent="-609600" algn="l" defTabSz="914400" rtl="0" eaLnBrk="1" fontAlgn="base" latinLnBrk="0" hangingPunct="1">
                        <a:lnSpc>
                          <a:spcPct val="100000"/>
                        </a:lnSpc>
                        <a:spcBef>
                          <a:spcPct val="0"/>
                        </a:spcBef>
                        <a:spcAft>
                          <a:spcPct val="0"/>
                        </a:spcAft>
                        <a:buClrTx/>
                        <a:buSzTx/>
                        <a:buFontTx/>
                        <a:buNone/>
                        <a:tabLst/>
                      </a:pPr>
                      <a:r>
                        <a:rPr kumimoji="0" lang="de-DE" sz="2000" b="0" i="0" u="none" strike="noStrike" cap="none" normalizeH="0" baseline="0">
                          <a:ln>
                            <a:noFill/>
                          </a:ln>
                          <a:solidFill>
                            <a:schemeClr val="tx1"/>
                          </a:solidFill>
                          <a:effectLst/>
                          <a:latin typeface="Times New Roman" pitchFamily="18" charset="0"/>
                          <a:ea typeface="Times New Roman" pitchFamily="18" charset="0"/>
                          <a:cs typeface="Arial" charset="0"/>
                        </a:rPr>
                        <a:t>       a) Aufwendungen für Roh-, Hilfs- und Betriebsstoffe (KUGr. 650; KGr. 66 ohne Kto. 6601, 6609, 6616 und 6618; KGr. 67; KUGr. 680; KGr. 71)</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1005020">
                <a:tc>
                  <a:txBody>
                    <a:bodyPr/>
                    <a:lstStyle/>
                    <a:p>
                      <a:pPr marL="609600" marR="0" lvl="0" indent="-609600" algn="l" defTabSz="914400" rtl="0" eaLnBrk="1" fontAlgn="base" latinLnBrk="0" hangingPunct="1">
                        <a:lnSpc>
                          <a:spcPct val="100000"/>
                        </a:lnSpc>
                        <a:spcBef>
                          <a:spcPct val="0"/>
                        </a:spcBef>
                        <a:spcAft>
                          <a:spcPct val="0"/>
                        </a:spcAft>
                        <a:buClrTx/>
                        <a:buSzTx/>
                        <a:buFontTx/>
                        <a:buNone/>
                        <a:tabLst/>
                      </a:pPr>
                      <a:r>
                        <a:rPr kumimoji="0" lang="de-DE" sz="2000" b="0" i="0" u="none" strike="noStrike" cap="none" normalizeH="0" baseline="0">
                          <a:ln>
                            <a:noFill/>
                          </a:ln>
                          <a:solidFill>
                            <a:schemeClr val="tx1"/>
                          </a:solidFill>
                          <a:effectLst/>
                          <a:latin typeface="Times New Roman" pitchFamily="18" charset="0"/>
                          <a:cs typeface="Times New Roman" pitchFamily="18" charset="0"/>
                        </a:rPr>
                        <a:t>       b) Aufwendungen für bezogene Leistungen</a:t>
                      </a:r>
                    </a:p>
                    <a:p>
                      <a:pPr marL="609600" marR="0" lvl="0" indent="-609600" algn="l" defTabSz="914400" rtl="0" eaLnBrk="0" fontAlgn="base" latinLnBrk="0" hangingPunct="0">
                        <a:lnSpc>
                          <a:spcPct val="100000"/>
                        </a:lnSpc>
                        <a:spcBef>
                          <a:spcPct val="0"/>
                        </a:spcBef>
                        <a:spcAft>
                          <a:spcPct val="0"/>
                        </a:spcAft>
                        <a:buClrTx/>
                        <a:buSzTx/>
                        <a:buFontTx/>
                        <a:buNone/>
                        <a:tabLst/>
                      </a:pPr>
                      <a:r>
                        <a:rPr kumimoji="0" lang="de-DE" sz="2000" b="0" i="0" u="none" strike="noStrike" cap="none" normalizeH="0" baseline="0">
                          <a:ln>
                            <a:noFill/>
                          </a:ln>
                          <a:solidFill>
                            <a:schemeClr val="tx1"/>
                          </a:solidFill>
                          <a:effectLst/>
                          <a:latin typeface="Times New Roman" pitchFamily="18" charset="0"/>
                          <a:ea typeface="Times New Roman" pitchFamily="18" charset="0"/>
                          <a:cs typeface="Arial" charset="0"/>
                        </a:rPr>
                        <a:t>           (KUGr. 651; Kto. 6601, 6609, 6616 und 6618; KUGr. 681) </a:t>
                      </a:r>
                      <a:endParaRPr kumimoji="0" lang="de-DE" sz="2000" b="0" i="0" u="none" strike="noStrike" cap="none" normalizeH="0" baseline="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823068">
                <a:tc>
                  <a:txBody>
                    <a:bodyPr/>
                    <a:lstStyle/>
                    <a:p>
                      <a:pPr marL="609600" marR="0" lvl="0" indent="-609600" algn="ctr" defTabSz="914400" rtl="0" eaLnBrk="0" fontAlgn="base" latinLnBrk="0" hangingPunct="0">
                        <a:lnSpc>
                          <a:spcPct val="100000"/>
                        </a:lnSpc>
                        <a:spcBef>
                          <a:spcPct val="0"/>
                        </a:spcBef>
                        <a:spcAft>
                          <a:spcPct val="0"/>
                        </a:spcAft>
                        <a:buClrTx/>
                        <a:buSzTx/>
                        <a:buFontTx/>
                        <a:buNone/>
                        <a:tabLst/>
                      </a:pPr>
                      <a:r>
                        <a:rPr kumimoji="0" lang="de-DE" sz="2400" b="1" i="0" u="none" strike="noStrike" cap="none" normalizeH="0" baseline="0">
                          <a:ln>
                            <a:noFill/>
                          </a:ln>
                          <a:solidFill>
                            <a:schemeClr val="tx1"/>
                          </a:solidFill>
                          <a:effectLst/>
                          <a:latin typeface="Times New Roman" pitchFamily="18" charset="0"/>
                          <a:ea typeface="Times New Roman" pitchFamily="18" charset="0"/>
                          <a:cs typeface="Arial" charset="0"/>
                        </a:rPr>
                        <a:t> Betriebserträge – Betriebsaufwendungen = Zwischenergebnis</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bl>
          </a:graphicData>
        </a:graphic>
      </p:graphicFrame>
      <p:sp>
        <p:nvSpPr>
          <p:cNvPr id="3" name="Foliennummernplatzhalter 2">
            <a:extLst>
              <a:ext uri="{FF2B5EF4-FFF2-40B4-BE49-F238E27FC236}">
                <a16:creationId xmlns:a16="http://schemas.microsoft.com/office/drawing/2014/main" xmlns="" id="{03321C6A-5303-4CDB-82A6-E846D9E1EDE8}"/>
              </a:ext>
            </a:extLst>
          </p:cNvPr>
          <p:cNvSpPr>
            <a:spLocks noGrp="1"/>
          </p:cNvSpPr>
          <p:nvPr>
            <p:ph type="sldNum" sz="quarter" idx="12"/>
          </p:nvPr>
        </p:nvSpPr>
        <p:spPr/>
        <p:txBody>
          <a:bodyPr/>
          <a:lstStyle/>
          <a:p>
            <a:fld id="{372817A5-82A8-4669-B4D0-C2D67780DFD0}" type="slidenum">
              <a:rPr lang="de-DE" smtClean="0"/>
              <a:t>7</a:t>
            </a:fld>
            <a:endParaRPr lang="de-DE"/>
          </a:p>
        </p:txBody>
      </p:sp>
    </p:spTree>
    <p:extLst>
      <p:ext uri="{BB962C8B-B14F-4D97-AF65-F5344CB8AC3E}">
        <p14:creationId xmlns:p14="http://schemas.microsoft.com/office/powerpoint/2010/main" val="2281769968"/>
      </p:ext>
    </p:extLst>
  </p:cSld>
  <p:clrMapOvr>
    <a:masterClrMapping/>
  </p:clrMapOvr>
  <mc:AlternateContent xmlns:mc="http://schemas.openxmlformats.org/markup-compatibility/2006" xmlns:p14="http://schemas.microsoft.com/office/powerpoint/2010/main">
    <mc:Choice Requires="p14">
      <p:transition spd="slow" p14:dur="2000" advTm="6238"/>
    </mc:Choice>
    <mc:Fallback xmlns="">
      <p:transition spd="slow" advTm="6238"/>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04074" name="Group 138"/>
          <p:cNvGraphicFramePr>
            <a:graphicFrameLocks noGrp="1"/>
          </p:cNvGraphicFramePr>
          <p:nvPr>
            <p:ph idx="1"/>
          </p:nvPr>
        </p:nvGraphicFramePr>
        <p:xfrm>
          <a:off x="323850" y="188913"/>
          <a:ext cx="8229600" cy="8163154"/>
        </p:xfrm>
        <a:graphic>
          <a:graphicData uri="http://schemas.openxmlformats.org/drawingml/2006/table">
            <a:tbl>
              <a:tblPr/>
              <a:tblGrid>
                <a:gridCol w="8229600">
                  <a:extLst>
                    <a:ext uri="{9D8B030D-6E8A-4147-A177-3AD203B41FA5}">
                      <a16:colId xmlns:a16="http://schemas.microsoft.com/office/drawing/2014/main" xmlns="" val="20000"/>
                    </a:ext>
                  </a:extLst>
                </a:gridCol>
              </a:tblGrid>
              <a:tr h="640055">
                <a:tc>
                  <a:txBody>
                    <a:bodyPr/>
                    <a:lstStyle/>
                    <a:p>
                      <a:pPr marL="609600" marR="0" lvl="0" indent="-609600" algn="l" defTabSz="914400" rtl="0" eaLnBrk="1" fontAlgn="base" latinLnBrk="0" hangingPunct="1">
                        <a:lnSpc>
                          <a:spcPct val="100000"/>
                        </a:lnSpc>
                        <a:spcBef>
                          <a:spcPct val="0"/>
                        </a:spcBef>
                        <a:spcAft>
                          <a:spcPct val="0"/>
                        </a:spcAft>
                        <a:buClrTx/>
                        <a:buSzTx/>
                        <a:buFontTx/>
                        <a:buNone/>
                        <a:tabLst/>
                      </a:pPr>
                      <a:r>
                        <a:rPr kumimoji="0" lang="de-DE" sz="1800" b="0" i="0" u="none" strike="noStrike" cap="none" normalizeH="0" baseline="0">
                          <a:ln>
                            <a:noFill/>
                          </a:ln>
                          <a:solidFill>
                            <a:srgbClr val="000000"/>
                          </a:solidFill>
                          <a:effectLst/>
                          <a:latin typeface="Times New Roman" pitchFamily="18" charset="0"/>
                          <a:ea typeface="Times New Roman" pitchFamily="18" charset="0"/>
                          <a:cs typeface="Arial" charset="0"/>
                        </a:rPr>
                        <a:t>11.Erträge aus Zuwendungen zur Finanzierung von Investitionen (KGr. 46; KUGr. 470, 471), davon Fördermittel nach dem KHG (KGr. 46) </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xmlns="" val="10000"/>
                  </a:ext>
                </a:extLst>
              </a:tr>
              <a:tr h="640055">
                <a:tc>
                  <a:txBody>
                    <a:bodyPr/>
                    <a:lstStyle/>
                    <a:p>
                      <a:pPr marL="609600" marR="0" lvl="0" indent="-609600" algn="l" defTabSz="914400" rtl="0" eaLnBrk="1" fontAlgn="base" latinLnBrk="0" hangingPunct="1">
                        <a:lnSpc>
                          <a:spcPct val="100000"/>
                        </a:lnSpc>
                        <a:spcBef>
                          <a:spcPct val="0"/>
                        </a:spcBef>
                        <a:spcAft>
                          <a:spcPct val="0"/>
                        </a:spcAft>
                        <a:buClrTx/>
                        <a:buSzTx/>
                        <a:buFontTx/>
                        <a:buNone/>
                        <a:tabLst/>
                      </a:pPr>
                      <a:r>
                        <a:rPr kumimoji="0" lang="de-DE" sz="1800" b="0" i="0" u="none" strike="noStrike" cap="none" normalizeH="0" baseline="0" dirty="0">
                          <a:ln>
                            <a:noFill/>
                          </a:ln>
                          <a:solidFill>
                            <a:srgbClr val="000000"/>
                          </a:solidFill>
                          <a:effectLst/>
                          <a:latin typeface="Times New Roman" pitchFamily="18" charset="0"/>
                          <a:ea typeface="Times New Roman" pitchFamily="18" charset="0"/>
                          <a:cs typeface="Arial" charset="0"/>
                        </a:rPr>
                        <a:t>12.Erträge aus der Einstellung von Ausgleichsposten aus Darlehensförderung und für Eigenmittelförderung (</a:t>
                      </a:r>
                      <a:r>
                        <a:rPr kumimoji="0" lang="de-DE" sz="1800" b="0" i="0" u="none" strike="noStrike" cap="none" normalizeH="0" baseline="0" dirty="0" err="1">
                          <a:ln>
                            <a:noFill/>
                          </a:ln>
                          <a:solidFill>
                            <a:srgbClr val="000000"/>
                          </a:solidFill>
                          <a:effectLst/>
                          <a:latin typeface="Times New Roman" pitchFamily="18" charset="0"/>
                          <a:ea typeface="Times New Roman" pitchFamily="18" charset="0"/>
                          <a:cs typeface="Arial" charset="0"/>
                        </a:rPr>
                        <a:t>KGr</a:t>
                      </a:r>
                      <a:r>
                        <a:rPr kumimoji="0" lang="de-DE" sz="1800" b="0" i="0" u="none" strike="noStrike" cap="none" normalizeH="0" baseline="0" dirty="0">
                          <a:ln>
                            <a:noFill/>
                          </a:ln>
                          <a:solidFill>
                            <a:srgbClr val="000000"/>
                          </a:solidFill>
                          <a:effectLst/>
                          <a:latin typeface="Times New Roman" pitchFamily="18" charset="0"/>
                          <a:ea typeface="Times New Roman" pitchFamily="18" charset="0"/>
                          <a:cs typeface="Arial" charset="0"/>
                        </a:rPr>
                        <a:t>. 48) </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xmlns="" val="10001"/>
                  </a:ext>
                </a:extLst>
              </a:tr>
              <a:tr h="914364">
                <a:tc>
                  <a:txBody>
                    <a:bodyPr/>
                    <a:lstStyle/>
                    <a:p>
                      <a:pPr marL="609600" marR="0" lvl="0" indent="-609600" algn="l" defTabSz="914400" rtl="0" eaLnBrk="1" fontAlgn="base" latinLnBrk="0" hangingPunct="1">
                        <a:lnSpc>
                          <a:spcPct val="100000"/>
                        </a:lnSpc>
                        <a:spcBef>
                          <a:spcPct val="0"/>
                        </a:spcBef>
                        <a:spcAft>
                          <a:spcPct val="0"/>
                        </a:spcAft>
                        <a:buClrTx/>
                        <a:buSzTx/>
                        <a:buFontTx/>
                        <a:buNone/>
                        <a:tabLst/>
                      </a:pPr>
                      <a:r>
                        <a:rPr kumimoji="0" lang="de-DE" sz="1800" b="0" i="0" u="none" strike="noStrike" cap="none" normalizeH="0" baseline="0">
                          <a:ln>
                            <a:noFill/>
                          </a:ln>
                          <a:solidFill>
                            <a:srgbClr val="000000"/>
                          </a:solidFill>
                          <a:effectLst/>
                          <a:latin typeface="Times New Roman" pitchFamily="18" charset="0"/>
                          <a:ea typeface="Times New Roman" pitchFamily="18" charset="0"/>
                          <a:cs typeface="Arial" charset="0"/>
                        </a:rPr>
                        <a:t>13.Erträge aus der Auflösung von Sonderposten/Verbindlichkeiten nach dem KHG und auf Grund sonstiger Zuwendungen zur Finanzierung des Anlagevermögens (KUGr. 490–491) </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xmlns="" val="10002"/>
                  </a:ext>
                </a:extLst>
              </a:tr>
              <a:tr h="640055">
                <a:tc>
                  <a:txBody>
                    <a:bodyPr/>
                    <a:lstStyle/>
                    <a:p>
                      <a:pPr marL="609600" marR="0" lvl="0" indent="-609600" algn="l" defTabSz="914400" rtl="0" eaLnBrk="1" fontAlgn="base" latinLnBrk="0" hangingPunct="1">
                        <a:lnSpc>
                          <a:spcPct val="100000"/>
                        </a:lnSpc>
                        <a:spcBef>
                          <a:spcPct val="0"/>
                        </a:spcBef>
                        <a:spcAft>
                          <a:spcPct val="0"/>
                        </a:spcAft>
                        <a:buClrTx/>
                        <a:buSzTx/>
                        <a:buFontTx/>
                        <a:buNone/>
                        <a:tabLst/>
                      </a:pPr>
                      <a:r>
                        <a:rPr kumimoji="0" lang="de-DE" sz="1800" b="0" i="0" u="none" strike="noStrike" cap="none" normalizeH="0" baseline="0">
                          <a:ln>
                            <a:noFill/>
                          </a:ln>
                          <a:solidFill>
                            <a:srgbClr val="000000"/>
                          </a:solidFill>
                          <a:effectLst/>
                          <a:latin typeface="Times New Roman" pitchFamily="18" charset="0"/>
                          <a:ea typeface="Times New Roman" pitchFamily="18" charset="0"/>
                          <a:cs typeface="Arial" charset="0"/>
                        </a:rPr>
                        <a:t>14.Erträge aus der Auflösung des Ausgleichspostens für Darlehensförderung (KUGr. 492) </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xmlns="" val="10003"/>
                  </a:ext>
                </a:extLst>
              </a:tr>
              <a:tr h="914364">
                <a:tc>
                  <a:txBody>
                    <a:bodyPr/>
                    <a:lstStyle/>
                    <a:p>
                      <a:pPr marL="609600" marR="0" lvl="0" indent="-609600" algn="l" defTabSz="914400" rtl="0" eaLnBrk="1" fontAlgn="base" latinLnBrk="0" hangingPunct="1">
                        <a:lnSpc>
                          <a:spcPct val="100000"/>
                        </a:lnSpc>
                        <a:spcBef>
                          <a:spcPct val="0"/>
                        </a:spcBef>
                        <a:spcAft>
                          <a:spcPct val="0"/>
                        </a:spcAft>
                        <a:buClrTx/>
                        <a:buSzTx/>
                        <a:buFontTx/>
                        <a:buNone/>
                        <a:tabLst/>
                      </a:pPr>
                      <a:r>
                        <a:rPr kumimoji="0" lang="de-DE" sz="1800" b="0" i="0" u="none" strike="noStrike" cap="none" normalizeH="0" baseline="0">
                          <a:ln>
                            <a:noFill/>
                          </a:ln>
                          <a:solidFill>
                            <a:srgbClr val="000000"/>
                          </a:solidFill>
                          <a:effectLst/>
                          <a:latin typeface="Times New Roman" pitchFamily="18" charset="0"/>
                          <a:ea typeface="Times New Roman" pitchFamily="18" charset="0"/>
                          <a:cs typeface="Arial" charset="0"/>
                        </a:rPr>
                        <a:t>15.Aufwendungen aus der Zuführung zu Sonderposten/Verbindlichkeiten nach dem KHG und auf Grund sonstiger Zuwendungen zur Finanzierung des Anlagevermögens (KUGr. 752, 754, 755) </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xmlns="" val="10004"/>
                  </a:ext>
                </a:extLst>
              </a:tr>
              <a:tr h="640055">
                <a:tc>
                  <a:txBody>
                    <a:bodyPr/>
                    <a:lstStyle/>
                    <a:p>
                      <a:pPr marL="609600" marR="0" lvl="0" indent="-609600" algn="l" defTabSz="914400" rtl="0" eaLnBrk="1" fontAlgn="base" latinLnBrk="0" hangingPunct="1">
                        <a:lnSpc>
                          <a:spcPct val="100000"/>
                        </a:lnSpc>
                        <a:spcBef>
                          <a:spcPct val="0"/>
                        </a:spcBef>
                        <a:spcAft>
                          <a:spcPct val="0"/>
                        </a:spcAft>
                        <a:buClrTx/>
                        <a:buSzTx/>
                        <a:buFontTx/>
                        <a:buNone/>
                        <a:tabLst/>
                      </a:pPr>
                      <a:r>
                        <a:rPr kumimoji="0" lang="de-DE" sz="1800" b="0" i="0" u="none" strike="noStrike" cap="none" normalizeH="0" baseline="0">
                          <a:ln>
                            <a:noFill/>
                          </a:ln>
                          <a:solidFill>
                            <a:srgbClr val="000000"/>
                          </a:solidFill>
                          <a:effectLst/>
                          <a:latin typeface="Times New Roman" pitchFamily="18" charset="0"/>
                          <a:ea typeface="Times New Roman" pitchFamily="18" charset="0"/>
                          <a:cs typeface="Arial" charset="0"/>
                        </a:rPr>
                        <a:t>16.Aufwendungen aus der Zuführung zu Ausgleichsposten aus Darlehensförderung (KUGr. 753) </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xmlns="" val="10005"/>
                  </a:ext>
                </a:extLst>
              </a:tr>
              <a:tr h="640055">
                <a:tc>
                  <a:txBody>
                    <a:bodyPr/>
                    <a:lstStyle/>
                    <a:p>
                      <a:pPr marL="609600" marR="0" lvl="0" indent="-609600" algn="l" defTabSz="914400" rtl="0" eaLnBrk="1" fontAlgn="base" latinLnBrk="0" hangingPunct="1">
                        <a:lnSpc>
                          <a:spcPct val="100000"/>
                        </a:lnSpc>
                        <a:spcBef>
                          <a:spcPct val="0"/>
                        </a:spcBef>
                        <a:spcAft>
                          <a:spcPct val="0"/>
                        </a:spcAft>
                        <a:buClrTx/>
                        <a:buSzTx/>
                        <a:buFontTx/>
                        <a:buNone/>
                        <a:tabLst/>
                      </a:pPr>
                      <a:r>
                        <a:rPr kumimoji="0" lang="de-DE" sz="1800" b="0" i="0" u="none" strike="noStrike" cap="none" normalizeH="0" baseline="0">
                          <a:ln>
                            <a:noFill/>
                          </a:ln>
                          <a:solidFill>
                            <a:srgbClr val="000000"/>
                          </a:solidFill>
                          <a:effectLst/>
                          <a:latin typeface="Times New Roman" pitchFamily="18" charset="0"/>
                          <a:ea typeface="Times New Roman" pitchFamily="18" charset="0"/>
                          <a:cs typeface="Arial" charset="0"/>
                        </a:rPr>
                        <a:t>17.Aufwendungen für die nach dem KHG geförderte Nutzung von Anlagegegenständen (KGr. 77) </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xmlns="" val="10006"/>
                  </a:ext>
                </a:extLst>
              </a:tr>
              <a:tr h="640055">
                <a:tc>
                  <a:txBody>
                    <a:bodyPr/>
                    <a:lstStyle/>
                    <a:p>
                      <a:pPr marL="609600" marR="0" lvl="0" indent="-609600" algn="l" defTabSz="914400" rtl="0" eaLnBrk="1" fontAlgn="base" latinLnBrk="0" hangingPunct="1">
                        <a:lnSpc>
                          <a:spcPct val="100000"/>
                        </a:lnSpc>
                        <a:spcBef>
                          <a:spcPct val="0"/>
                        </a:spcBef>
                        <a:spcAft>
                          <a:spcPct val="0"/>
                        </a:spcAft>
                        <a:buClrTx/>
                        <a:buSzTx/>
                        <a:buFontTx/>
                        <a:buNone/>
                        <a:tabLst/>
                      </a:pPr>
                      <a:r>
                        <a:rPr kumimoji="0" lang="de-DE" sz="1800" b="0" i="0" u="none" strike="noStrike" cap="none" normalizeH="0" baseline="0">
                          <a:ln>
                            <a:noFill/>
                          </a:ln>
                          <a:solidFill>
                            <a:srgbClr val="000000"/>
                          </a:solidFill>
                          <a:effectLst/>
                          <a:latin typeface="Times New Roman" pitchFamily="18" charset="0"/>
                          <a:ea typeface="Times New Roman" pitchFamily="18" charset="0"/>
                          <a:cs typeface="Arial" charset="0"/>
                        </a:rPr>
                        <a:t>18.Aufwendungen für nach dem KHG geförderte, nicht aktivierungsfähige Maßnahmen (KUGr. 721) </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xmlns="" val="10007"/>
                  </a:ext>
                </a:extLst>
              </a:tr>
              <a:tr h="640055">
                <a:tc>
                  <a:txBody>
                    <a:bodyPr/>
                    <a:lstStyle/>
                    <a:p>
                      <a:pPr marL="609600" marR="0" lvl="0" indent="-609600" algn="l" defTabSz="914400" rtl="0" eaLnBrk="1" fontAlgn="base" latinLnBrk="0" hangingPunct="1">
                        <a:lnSpc>
                          <a:spcPct val="100000"/>
                        </a:lnSpc>
                        <a:spcBef>
                          <a:spcPct val="0"/>
                        </a:spcBef>
                        <a:spcAft>
                          <a:spcPct val="0"/>
                        </a:spcAft>
                        <a:buClrTx/>
                        <a:buSzTx/>
                        <a:buFontTx/>
                        <a:buNone/>
                        <a:tabLst/>
                      </a:pPr>
                      <a:r>
                        <a:rPr kumimoji="0" lang="de-DE" sz="1800" b="0" i="0" u="none" strike="noStrike" cap="none" normalizeH="0" baseline="0" dirty="0">
                          <a:ln>
                            <a:noFill/>
                          </a:ln>
                          <a:solidFill>
                            <a:srgbClr val="000000"/>
                          </a:solidFill>
                          <a:effectLst/>
                          <a:latin typeface="Times New Roman" pitchFamily="18" charset="0"/>
                          <a:ea typeface="Times New Roman" pitchFamily="18" charset="0"/>
                          <a:cs typeface="Arial" charset="0"/>
                        </a:rPr>
                        <a:t>19.Aufwendungen aus der Auflösung der Ausgleichsposten aus Darlehensförderung und für Eigenmittelförderung (</a:t>
                      </a:r>
                      <a:r>
                        <a:rPr kumimoji="0" lang="de-DE" sz="1800" b="0" i="0" u="none" strike="noStrike" cap="none" normalizeH="0" baseline="0" dirty="0" err="1">
                          <a:ln>
                            <a:noFill/>
                          </a:ln>
                          <a:solidFill>
                            <a:srgbClr val="000000"/>
                          </a:solidFill>
                          <a:effectLst/>
                          <a:latin typeface="Times New Roman" pitchFamily="18" charset="0"/>
                          <a:ea typeface="Times New Roman" pitchFamily="18" charset="0"/>
                          <a:cs typeface="Arial" charset="0"/>
                        </a:rPr>
                        <a:t>KUGr</a:t>
                      </a:r>
                      <a:r>
                        <a:rPr kumimoji="0" lang="de-DE" sz="1800" b="0" i="0" u="none" strike="noStrike" cap="none" normalizeH="0" baseline="0" dirty="0">
                          <a:ln>
                            <a:noFill/>
                          </a:ln>
                          <a:solidFill>
                            <a:srgbClr val="000000"/>
                          </a:solidFill>
                          <a:effectLst/>
                          <a:latin typeface="Times New Roman" pitchFamily="18" charset="0"/>
                          <a:ea typeface="Times New Roman" pitchFamily="18" charset="0"/>
                          <a:cs typeface="Arial" charset="0"/>
                        </a:rPr>
                        <a:t>. 750, 751) </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xmlns="" val="10008"/>
                  </a:ext>
                </a:extLst>
              </a:tr>
              <a:tr h="365746">
                <a:tc>
                  <a:txBody>
                    <a:bodyPr/>
                    <a:lstStyle/>
                    <a:p>
                      <a:pPr marL="609600" marR="0" lvl="0" indent="-60960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a:ln>
                          <a:noFill/>
                        </a:ln>
                        <a:solidFill>
                          <a:schemeClr val="tx1"/>
                        </a:solidFill>
                        <a:effectLst/>
                        <a:latin typeface="Times New Roman" pitchFamily="18" charset="0"/>
                      </a:endParaRPr>
                    </a:p>
                  </a:txBody>
                  <a:tcPr marT="45718" marB="45718" horzOverflow="overflow">
                    <a:lnL cap="flat">
                      <a:noFill/>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xmlns="" val="10009"/>
                  </a:ext>
                </a:extLst>
              </a:tr>
              <a:tr h="374635">
                <a:tc>
                  <a:txBody>
                    <a:bodyPr/>
                    <a:lstStyle/>
                    <a:p>
                      <a:pPr marL="609600" marR="0" lvl="0" indent="-60960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a:ln>
                          <a:noFill/>
                        </a:ln>
                        <a:solidFill>
                          <a:schemeClr val="tx1"/>
                        </a:solidFill>
                        <a:effectLst/>
                        <a:latin typeface="Times New Roman" pitchFamily="18" charset="0"/>
                      </a:endParaRPr>
                    </a:p>
                  </a:txBody>
                  <a:tcPr marT="45718" marB="45718" horzOverflow="overflow">
                    <a:lnL cap="flat">
                      <a:noFill/>
                    </a:lnL>
                    <a:lnR cap="flat">
                      <a:noFill/>
                    </a:lnR>
                    <a:lnT>
                      <a:noFill/>
                    </a:lnT>
                    <a:lnB>
                      <a:noFill/>
                    </a:lnB>
                    <a:lnTlToBr>
                      <a:noFill/>
                    </a:lnTlToBr>
                    <a:lnBlToTr>
                      <a:noFill/>
                    </a:lnBlToTr>
                    <a:noFill/>
                  </a:tcPr>
                </a:tc>
                <a:extLst>
                  <a:ext uri="{0D108BD9-81ED-4DB2-BD59-A6C34878D82A}">
                    <a16:rowId xmlns:a16="http://schemas.microsoft.com/office/drawing/2014/main" xmlns="" val="10010"/>
                  </a:ext>
                </a:extLst>
              </a:tr>
              <a:tr h="365746">
                <a:tc>
                  <a:txBody>
                    <a:bodyPr/>
                    <a:lstStyle/>
                    <a:p>
                      <a:pPr marL="609600" marR="0" lvl="0" indent="-60960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a:ln>
                          <a:noFill/>
                        </a:ln>
                        <a:solidFill>
                          <a:schemeClr val="tx1"/>
                        </a:solidFill>
                        <a:effectLst/>
                        <a:latin typeface="Times New Roman" pitchFamily="18" charset="0"/>
                      </a:endParaRPr>
                    </a:p>
                  </a:txBody>
                  <a:tcPr marT="45718" marB="45718" horzOverflow="overflow">
                    <a:lnL cap="flat">
                      <a:noFill/>
                    </a:lnL>
                    <a:lnR cap="flat">
                      <a:noFill/>
                    </a:lnR>
                    <a:lnT>
                      <a:noFill/>
                    </a:lnT>
                    <a:lnB>
                      <a:noFill/>
                    </a:lnB>
                    <a:lnTlToBr>
                      <a:noFill/>
                    </a:lnTlToBr>
                    <a:lnBlToTr>
                      <a:noFill/>
                    </a:lnBlToTr>
                    <a:noFill/>
                  </a:tcPr>
                </a:tc>
                <a:extLst>
                  <a:ext uri="{0D108BD9-81ED-4DB2-BD59-A6C34878D82A}">
                    <a16:rowId xmlns:a16="http://schemas.microsoft.com/office/drawing/2014/main" xmlns="" val="10011"/>
                  </a:ext>
                </a:extLst>
              </a:tr>
              <a:tr h="374635">
                <a:tc>
                  <a:txBody>
                    <a:bodyPr/>
                    <a:lstStyle/>
                    <a:p>
                      <a:pPr marL="609600" marR="0" lvl="0" indent="-60960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a:ln>
                          <a:noFill/>
                        </a:ln>
                        <a:solidFill>
                          <a:schemeClr val="tx1"/>
                        </a:solidFill>
                        <a:effectLst/>
                        <a:latin typeface="Times New Roman" pitchFamily="18" charset="0"/>
                      </a:endParaRPr>
                    </a:p>
                  </a:txBody>
                  <a:tcPr marT="45718" marB="45718" horzOverflow="overflow">
                    <a:lnL cap="flat">
                      <a:noFill/>
                    </a:lnL>
                    <a:lnR cap="flat">
                      <a:noFill/>
                    </a:lnR>
                    <a:lnT>
                      <a:noFill/>
                    </a:lnT>
                    <a:lnB>
                      <a:noFill/>
                    </a:lnB>
                    <a:lnTlToBr>
                      <a:noFill/>
                    </a:lnTlToBr>
                    <a:lnBlToTr>
                      <a:noFill/>
                    </a:lnBlToTr>
                    <a:noFill/>
                  </a:tcPr>
                </a:tc>
                <a:extLst>
                  <a:ext uri="{0D108BD9-81ED-4DB2-BD59-A6C34878D82A}">
                    <a16:rowId xmlns:a16="http://schemas.microsoft.com/office/drawing/2014/main" xmlns="" val="10012"/>
                  </a:ext>
                </a:extLst>
              </a:tr>
              <a:tr h="373048">
                <a:tc>
                  <a:txBody>
                    <a:bodyPr/>
                    <a:lstStyle/>
                    <a:p>
                      <a:pPr marL="609600" marR="0" lvl="0" indent="-60960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dirty="0">
                        <a:ln>
                          <a:noFill/>
                        </a:ln>
                        <a:solidFill>
                          <a:schemeClr val="tx1"/>
                        </a:solidFill>
                        <a:effectLst/>
                        <a:latin typeface="Times New Roman" pitchFamily="18" charset="0"/>
                      </a:endParaRPr>
                    </a:p>
                  </a:txBody>
                  <a:tcPr marT="45718" marB="45718" horzOverflow="overflow">
                    <a:lnL cap="flat">
                      <a:noFill/>
                    </a:lnL>
                    <a:lnR cap="flat">
                      <a:noFill/>
                    </a:lnR>
                    <a:lnT>
                      <a:noFill/>
                    </a:lnT>
                    <a:lnB cap="flat">
                      <a:noFill/>
                    </a:lnB>
                    <a:lnTlToBr>
                      <a:noFill/>
                    </a:lnTlToBr>
                    <a:lnBlToTr>
                      <a:noFill/>
                    </a:lnBlToTr>
                    <a:noFill/>
                  </a:tcPr>
                </a:tc>
                <a:extLst>
                  <a:ext uri="{0D108BD9-81ED-4DB2-BD59-A6C34878D82A}">
                    <a16:rowId xmlns:a16="http://schemas.microsoft.com/office/drawing/2014/main" xmlns="" val="10013"/>
                  </a:ext>
                </a:extLst>
              </a:tr>
            </a:tbl>
          </a:graphicData>
        </a:graphic>
      </p:graphicFrame>
      <p:sp>
        <p:nvSpPr>
          <p:cNvPr id="3" name="Foliennummernplatzhalter 2">
            <a:extLst>
              <a:ext uri="{FF2B5EF4-FFF2-40B4-BE49-F238E27FC236}">
                <a16:creationId xmlns:a16="http://schemas.microsoft.com/office/drawing/2014/main" xmlns="" id="{AB5BEA96-3B59-439B-801C-17BC6E500C21}"/>
              </a:ext>
            </a:extLst>
          </p:cNvPr>
          <p:cNvSpPr>
            <a:spLocks noGrp="1"/>
          </p:cNvSpPr>
          <p:nvPr>
            <p:ph type="sldNum" sz="quarter" idx="12"/>
          </p:nvPr>
        </p:nvSpPr>
        <p:spPr/>
        <p:txBody>
          <a:bodyPr/>
          <a:lstStyle/>
          <a:p>
            <a:fld id="{372817A5-82A8-4669-B4D0-C2D67780DFD0}" type="slidenum">
              <a:rPr lang="de-DE" smtClean="0"/>
              <a:t>8</a:t>
            </a:fld>
            <a:endParaRPr lang="de-DE"/>
          </a:p>
        </p:txBody>
      </p:sp>
    </p:spTree>
    <p:extLst>
      <p:ext uri="{BB962C8B-B14F-4D97-AF65-F5344CB8AC3E}">
        <p14:creationId xmlns:p14="http://schemas.microsoft.com/office/powerpoint/2010/main" val="130264724"/>
      </p:ext>
    </p:extLst>
  </p:cSld>
  <p:clrMapOvr>
    <a:masterClrMapping/>
  </p:clrMapOvr>
  <mc:AlternateContent xmlns:mc="http://schemas.openxmlformats.org/markup-compatibility/2006" xmlns:p14="http://schemas.microsoft.com/office/powerpoint/2010/main">
    <mc:Choice Requires="p14">
      <p:transition spd="slow" p14:dur="2000" advTm="44137"/>
    </mc:Choice>
    <mc:Fallback xmlns="">
      <p:transition spd="slow" advTm="44137"/>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4993" name="Rectangle 33"/>
          <p:cNvSpPr>
            <a:spLocks noGrp="1" noChangeArrowheads="1"/>
          </p:cNvSpPr>
          <p:nvPr>
            <p:ph type="title"/>
          </p:nvPr>
        </p:nvSpPr>
        <p:spPr/>
        <p:txBody>
          <a:bodyPr/>
          <a:lstStyle/>
          <a:p>
            <a:pPr eaLnBrk="1" hangingPunct="1">
              <a:defRPr/>
            </a:pPr>
            <a:r>
              <a:rPr lang="de-DE"/>
              <a:t>Zwischenergebnis</a:t>
            </a:r>
          </a:p>
        </p:txBody>
      </p:sp>
      <p:graphicFrame>
        <p:nvGraphicFramePr>
          <p:cNvPr id="1705004" name="Group 44"/>
          <p:cNvGraphicFramePr>
            <a:graphicFrameLocks noGrp="1"/>
          </p:cNvGraphicFramePr>
          <p:nvPr>
            <p:ph idx="1"/>
          </p:nvPr>
        </p:nvGraphicFramePr>
        <p:xfrm>
          <a:off x="457200" y="1905000"/>
          <a:ext cx="8229600" cy="4114801"/>
        </p:xfrm>
        <a:graphic>
          <a:graphicData uri="http://schemas.openxmlformats.org/drawingml/2006/table">
            <a:tbl>
              <a:tblPr/>
              <a:tblGrid>
                <a:gridCol w="8229600">
                  <a:extLst>
                    <a:ext uri="{9D8B030D-6E8A-4147-A177-3AD203B41FA5}">
                      <a16:colId xmlns:a16="http://schemas.microsoft.com/office/drawing/2014/main" xmlns="" val="20000"/>
                    </a:ext>
                  </a:extLst>
                </a:gridCol>
              </a:tblGrid>
              <a:tr h="735013">
                <a:tc>
                  <a:txBody>
                    <a:bodyPr/>
                    <a:lstStyle/>
                    <a:p>
                      <a:pPr marL="609600" marR="0" lvl="0" indent="-609600" algn="l" defTabSz="914400" rtl="0" eaLnBrk="1" fontAlgn="base" latinLnBrk="0" hangingPunct="1">
                        <a:lnSpc>
                          <a:spcPct val="100000"/>
                        </a:lnSpc>
                        <a:spcBef>
                          <a:spcPct val="0"/>
                        </a:spcBef>
                        <a:spcAft>
                          <a:spcPct val="0"/>
                        </a:spcAft>
                        <a:buClrTx/>
                        <a:buSzTx/>
                        <a:buFontTx/>
                        <a:buNone/>
                        <a:tabLst/>
                      </a:pPr>
                      <a:r>
                        <a:rPr kumimoji="0" lang="de-DE" sz="2000" b="0" i="0" u="none" strike="noStrike" cap="none" normalizeH="0" baseline="0">
                          <a:ln>
                            <a:noFill/>
                          </a:ln>
                          <a:solidFill>
                            <a:schemeClr val="tx1"/>
                          </a:solidFill>
                          <a:effectLst/>
                          <a:latin typeface="Times New Roman" pitchFamily="18" charset="0"/>
                          <a:ea typeface="Times New Roman" pitchFamily="18" charset="0"/>
                          <a:cs typeface="Arial" charset="0"/>
                        </a:rPr>
                        <a:t>20.Abschreibungen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1174749">
                <a:tc>
                  <a:txBody>
                    <a:bodyPr/>
                    <a:lstStyle/>
                    <a:p>
                      <a:pPr marL="609600" marR="0" lvl="0" indent="-609600" algn="l" defTabSz="914400" rtl="0" eaLnBrk="1" fontAlgn="base" latinLnBrk="0" hangingPunct="1">
                        <a:lnSpc>
                          <a:spcPct val="100000"/>
                        </a:lnSpc>
                        <a:spcBef>
                          <a:spcPct val="0"/>
                        </a:spcBef>
                        <a:spcAft>
                          <a:spcPct val="0"/>
                        </a:spcAft>
                        <a:buClrTx/>
                        <a:buSzTx/>
                        <a:buFontTx/>
                        <a:buNone/>
                        <a:tabLst/>
                      </a:pPr>
                      <a:r>
                        <a:rPr kumimoji="0" lang="de-DE" sz="2000" b="0" i="0" u="none" strike="noStrike" cap="none" normalizeH="0" baseline="0">
                          <a:ln>
                            <a:noFill/>
                          </a:ln>
                          <a:solidFill>
                            <a:schemeClr val="tx1"/>
                          </a:solidFill>
                          <a:effectLst/>
                          <a:latin typeface="Times New Roman" pitchFamily="18" charset="0"/>
                          <a:ea typeface="Times New Roman" pitchFamily="18" charset="0"/>
                          <a:cs typeface="Arial" charset="0"/>
                        </a:rPr>
                        <a:t>a)auf immaterielle Vermögensgegenstände des Anlagevermögens und Sachanlagen sowie auf aktivierte Aufwendungen für die Ingangsetzung und Erweiterung des Geschäftsbetriebes (KUGr. 760, 761)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735013">
                <a:tc>
                  <a:txBody>
                    <a:bodyPr/>
                    <a:lstStyle/>
                    <a:p>
                      <a:pPr marL="609600" marR="0" lvl="0" indent="-609600" algn="l" defTabSz="914400" rtl="0" eaLnBrk="1" fontAlgn="base" latinLnBrk="0" hangingPunct="1">
                        <a:lnSpc>
                          <a:spcPct val="100000"/>
                        </a:lnSpc>
                        <a:spcBef>
                          <a:spcPct val="0"/>
                        </a:spcBef>
                        <a:spcAft>
                          <a:spcPct val="0"/>
                        </a:spcAft>
                        <a:buClrTx/>
                        <a:buSzTx/>
                        <a:buFontTx/>
                        <a:buNone/>
                        <a:tabLst/>
                      </a:pPr>
                      <a:r>
                        <a:rPr kumimoji="0" lang="de-DE" sz="2000" b="0" i="0" u="none" strike="noStrike" cap="none" normalizeH="0" baseline="0">
                          <a:ln>
                            <a:noFill/>
                          </a:ln>
                          <a:solidFill>
                            <a:schemeClr val="tx1"/>
                          </a:solidFill>
                          <a:effectLst/>
                          <a:latin typeface="Times New Roman" pitchFamily="18" charset="0"/>
                          <a:ea typeface="Times New Roman" pitchFamily="18" charset="0"/>
                          <a:cs typeface="Arial" charset="0"/>
                        </a:rPr>
                        <a:t>b)auf Vermögensgegenstände des Umlaufvermögens, soweit diese die im Krankenhaus üblichen Abschreibungen überschreiten (KUGr. 765)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735013">
                <a:tc>
                  <a:txBody>
                    <a:bodyPr/>
                    <a:lstStyle/>
                    <a:p>
                      <a:pPr marL="609600" marR="0" lvl="0" indent="-609600" algn="l" defTabSz="914400" rtl="0" eaLnBrk="1" fontAlgn="base" latinLnBrk="0" hangingPunct="1">
                        <a:lnSpc>
                          <a:spcPct val="100000"/>
                        </a:lnSpc>
                        <a:spcBef>
                          <a:spcPct val="0"/>
                        </a:spcBef>
                        <a:spcAft>
                          <a:spcPct val="0"/>
                        </a:spcAft>
                        <a:buClrTx/>
                        <a:buSzTx/>
                        <a:buFontTx/>
                        <a:buNone/>
                        <a:tabLst/>
                      </a:pPr>
                      <a:r>
                        <a:rPr kumimoji="0" lang="de-DE" sz="2000" b="0" i="0" u="none" strike="noStrike" cap="none" normalizeH="0" baseline="0">
                          <a:ln>
                            <a:noFill/>
                          </a:ln>
                          <a:solidFill>
                            <a:schemeClr val="tx1"/>
                          </a:solidFill>
                          <a:effectLst/>
                          <a:latin typeface="Times New Roman" pitchFamily="18" charset="0"/>
                          <a:ea typeface="Times New Roman" pitchFamily="18" charset="0"/>
                          <a:cs typeface="Arial" charset="0"/>
                        </a:rPr>
                        <a:t>21.sonstige betriebliche Aufwendungen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735013">
                <a:tc>
                  <a:txBody>
                    <a:bodyPr/>
                    <a:lstStyle/>
                    <a:p>
                      <a:pPr marL="609600" marR="0" lvl="0" indent="-609600" algn="l" defTabSz="914400" rtl="0" eaLnBrk="1" fontAlgn="base" latinLnBrk="0" hangingPunct="1">
                        <a:lnSpc>
                          <a:spcPct val="100000"/>
                        </a:lnSpc>
                        <a:spcBef>
                          <a:spcPct val="0"/>
                        </a:spcBef>
                        <a:spcAft>
                          <a:spcPct val="0"/>
                        </a:spcAft>
                        <a:buClrTx/>
                        <a:buSzTx/>
                        <a:buFontTx/>
                        <a:buNone/>
                        <a:tabLst/>
                      </a:pPr>
                      <a:r>
                        <a:rPr kumimoji="0" lang="de-DE" sz="2000" b="0" i="0" u="none" strike="noStrike" cap="none" normalizeH="0" baseline="0">
                          <a:ln>
                            <a:noFill/>
                          </a:ln>
                          <a:solidFill>
                            <a:schemeClr val="tx1"/>
                          </a:solidFill>
                          <a:effectLst/>
                          <a:latin typeface="Times New Roman" pitchFamily="18" charset="0"/>
                          <a:ea typeface="Times New Roman" pitchFamily="18" charset="0"/>
                          <a:cs typeface="Arial" charset="0"/>
                        </a:rPr>
                        <a:t>Zwischenergebnis </a:t>
                      </a:r>
                      <a:r>
                        <a:rPr kumimoji="0" lang="de-DE" sz="2000" b="0" i="0" u="none" strike="noStrike" cap="none" normalizeH="0" baseline="30000">
                          <a:ln>
                            <a:noFill/>
                          </a:ln>
                          <a:solidFill>
                            <a:schemeClr val="tx1"/>
                          </a:solidFill>
                          <a:effectLst/>
                          <a:latin typeface="Times New Roman" pitchFamily="18" charset="0"/>
                          <a:ea typeface="Times New Roman" pitchFamily="18" charset="0"/>
                          <a:cs typeface="Arial" charset="0"/>
                        </a:rPr>
                        <a:t> </a:t>
                      </a:r>
                      <a:endParaRPr kumimoji="0" lang="de-DE" sz="2000" b="0"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bl>
          </a:graphicData>
        </a:graphic>
      </p:graphicFrame>
      <p:sp>
        <p:nvSpPr>
          <p:cNvPr id="3" name="Foliennummernplatzhalter 2">
            <a:extLst>
              <a:ext uri="{FF2B5EF4-FFF2-40B4-BE49-F238E27FC236}">
                <a16:creationId xmlns:a16="http://schemas.microsoft.com/office/drawing/2014/main" xmlns="" id="{6CE41C92-7EB0-463C-9AFF-BE067366ED68}"/>
              </a:ext>
            </a:extLst>
          </p:cNvPr>
          <p:cNvSpPr>
            <a:spLocks noGrp="1"/>
          </p:cNvSpPr>
          <p:nvPr>
            <p:ph type="sldNum" sz="quarter" idx="12"/>
          </p:nvPr>
        </p:nvSpPr>
        <p:spPr/>
        <p:txBody>
          <a:bodyPr/>
          <a:lstStyle/>
          <a:p>
            <a:fld id="{372817A5-82A8-4669-B4D0-C2D67780DFD0}" type="slidenum">
              <a:rPr lang="de-DE" smtClean="0"/>
              <a:t>9</a:t>
            </a:fld>
            <a:endParaRPr lang="de-DE"/>
          </a:p>
        </p:txBody>
      </p:sp>
    </p:spTree>
    <p:extLst>
      <p:ext uri="{BB962C8B-B14F-4D97-AF65-F5344CB8AC3E}">
        <p14:creationId xmlns:p14="http://schemas.microsoft.com/office/powerpoint/2010/main" val="3028386504"/>
      </p:ext>
    </p:extLst>
  </p:cSld>
  <p:clrMapOvr>
    <a:masterClrMapping/>
  </p:clrMapOvr>
  <mc:AlternateContent xmlns:mc="http://schemas.openxmlformats.org/markup-compatibility/2006" xmlns:p14="http://schemas.microsoft.com/office/powerpoint/2010/main">
    <mc:Choice Requires="p14">
      <p:transition spd="slow" p14:dur="2000" advTm="13368"/>
    </mc:Choice>
    <mc:Fallback xmlns="">
      <p:transition spd="slow" advTm="13368"/>
    </mc:Fallback>
  </mc:AlternateContent>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2650</Words>
  <Application>Microsoft Office PowerPoint</Application>
  <PresentationFormat>Bildschirmpräsentation (4:3)</PresentationFormat>
  <Paragraphs>651</Paragraphs>
  <Slides>65</Slides>
  <Notes>1</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65</vt:i4>
      </vt:variant>
    </vt:vector>
  </HeadingPairs>
  <TitlesOfParts>
    <vt:vector size="71" baseType="lpstr">
      <vt:lpstr>Arial</vt:lpstr>
      <vt:lpstr>Calibri</vt:lpstr>
      <vt:lpstr>Courier New</vt:lpstr>
      <vt:lpstr>Tahoma</vt:lpstr>
      <vt:lpstr>Times New Roman</vt:lpstr>
      <vt:lpstr>Larissa</vt:lpstr>
      <vt:lpstr>GESUNDHEITSMANAGEMENT IV Teil 2-3   Prof. Dr. Steffen Fleßa Lst. für Allgemeine Betriebswirtschaftslehre und Gesundheitsmanagement Universität Greifswald </vt:lpstr>
      <vt:lpstr>Gliederung</vt:lpstr>
      <vt:lpstr>2.2.3 Sonderposten</vt:lpstr>
      <vt:lpstr>Aktivseite</vt:lpstr>
      <vt:lpstr>Passivseite</vt:lpstr>
      <vt:lpstr>GuV - Betriebserträge</vt:lpstr>
      <vt:lpstr>GuV - Betriebsaufwendungen</vt:lpstr>
      <vt:lpstr>PowerPoint-Präsentation</vt:lpstr>
      <vt:lpstr>Zwischenergebnis</vt:lpstr>
      <vt:lpstr>Jahresüberschuss</vt:lpstr>
      <vt:lpstr>Erklärungsbedürftige Posten der Bilanz und GuV</vt:lpstr>
      <vt:lpstr>Erlöse</vt:lpstr>
      <vt:lpstr>Unfertige/Fertige Waren </vt:lpstr>
      <vt:lpstr>Unfertige Erzeugnisse: Beispiel</vt:lpstr>
      <vt:lpstr>Unfertige Erzeugnisse: Pflegesätze</vt:lpstr>
      <vt:lpstr>Unfertige Erzeugnisse: Fallpauschalen</vt:lpstr>
      <vt:lpstr>Unfertige Erzeugnisse: Fallpauschalen</vt:lpstr>
      <vt:lpstr>Unfertige Erzeugnisse: G-DRG-System</vt:lpstr>
      <vt:lpstr>Unfertige Erzeugnisse: aG-DRG-System</vt:lpstr>
      <vt:lpstr>Beispiel</vt:lpstr>
      <vt:lpstr>Investitionsförderung nach dem Krankenhausfinanzierungsgesetz </vt:lpstr>
      <vt:lpstr>Eingang des Bewilligungsbescheides</vt:lpstr>
      <vt:lpstr>Eingang des Bewilligungsbescheides</vt:lpstr>
      <vt:lpstr>Eingang des Bewilligungsbescheides</vt:lpstr>
      <vt:lpstr>PowerPoint-Präsentation</vt:lpstr>
      <vt:lpstr>PowerPoint-Präsentation</vt:lpstr>
      <vt:lpstr>PowerPoint-Präsentation</vt:lpstr>
      <vt:lpstr>PowerPoint-Präsentation</vt:lpstr>
      <vt:lpstr>Abschluss auf GuV </vt:lpstr>
      <vt:lpstr>Eingang der Fördermittel</vt:lpstr>
      <vt:lpstr>Eingang der Fördermittel</vt:lpstr>
      <vt:lpstr>PowerPoint-Präsentation</vt:lpstr>
      <vt:lpstr>Erwerb des Anlagevermögens </vt:lpstr>
      <vt:lpstr>Erwerb des Anlagevermögens</vt:lpstr>
      <vt:lpstr>PowerPoint-Präsentation</vt:lpstr>
      <vt:lpstr>PowerPoint-Präsentation</vt:lpstr>
      <vt:lpstr>PowerPoint-Präsentation</vt:lpstr>
      <vt:lpstr>PowerPoint-Präsentation</vt:lpstr>
      <vt:lpstr>Sonderposten </vt:lpstr>
      <vt:lpstr>Abschreibungen </vt:lpstr>
      <vt:lpstr>Buchungen </vt:lpstr>
      <vt:lpstr>PowerPoint-Präsentation</vt:lpstr>
      <vt:lpstr>PowerPoint-Präsentation</vt:lpstr>
      <vt:lpstr>PowerPoint-Präsentation</vt:lpstr>
      <vt:lpstr>PowerPoint-Präsentation</vt:lpstr>
      <vt:lpstr>PowerPoint-Präsentation</vt:lpstr>
      <vt:lpstr>Budgetierung</vt:lpstr>
      <vt:lpstr>Budgetierung</vt:lpstr>
      <vt:lpstr>Ausgleichsposten nach dem KHG </vt:lpstr>
      <vt:lpstr>Ausgleichsposten nach dem KHG </vt:lpstr>
      <vt:lpstr>Ausgleichsposten für Eigenmittelförderung</vt:lpstr>
      <vt:lpstr>Ausgleichsposten für Eigenmittelförderung</vt:lpstr>
      <vt:lpstr>Grundstücke (…) mit Betriebsbauten [€]</vt:lpstr>
      <vt:lpstr>Ausgleichsposten f.Eigenm.f. [€]</vt:lpstr>
      <vt:lpstr>Bilanz zum 31.12.06 [€]</vt:lpstr>
      <vt:lpstr>Zustand am Ende der Abschreibungsperiode</vt:lpstr>
      <vt:lpstr>Ausgleichsposten für Eigenmittelförderung in Ostdeutschland </vt:lpstr>
      <vt:lpstr>Ausgleichsposten aus Darlehnsförderung</vt:lpstr>
      <vt:lpstr>Verbuchung</vt:lpstr>
      <vt:lpstr>Verbuchung</vt:lpstr>
      <vt:lpstr>GuV [€]</vt:lpstr>
      <vt:lpstr>Buchung nach Ende der Abschreibung</vt:lpstr>
      <vt:lpstr>Nach Ende der Abschreibungsperiode</vt:lpstr>
      <vt:lpstr>Ausgleichsposten</vt:lpstr>
      <vt:lpstr>Gliederung</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Steffen</dc:creator>
  <cp:lastModifiedBy>Steffen Flessa</cp:lastModifiedBy>
  <cp:revision>28</cp:revision>
  <dcterms:created xsi:type="dcterms:W3CDTF">2011-01-31T09:00:51Z</dcterms:created>
  <dcterms:modified xsi:type="dcterms:W3CDTF">2024-01-30T15:00:49Z</dcterms:modified>
</cp:coreProperties>
</file>