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404" r:id="rId4"/>
    <p:sldId id="405" r:id="rId5"/>
    <p:sldId id="406" r:id="rId6"/>
    <p:sldId id="407" r:id="rId7"/>
    <p:sldId id="408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6C63D-EDDA-45AD-A1C6-39AEDE27A0B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601B8-6B0C-4BB1-B3EF-93BDAD05B6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2546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760F6-A85D-479D-B7C5-B7AC7AC68B84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9677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82CA0-BF3D-4C1C-ACAC-2C71AD96F54C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31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9BEF8-7335-4FA8-897F-16722CF0C91D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68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11E4-740F-4F65-9113-EAFC9AF9324E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6070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08649-E97F-4908-B48D-717775D725B1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124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46947-BAA5-4F80-8BCF-882304767882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2309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C571-B587-4D85-A9C8-44B2542ED338}" type="datetime1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3299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583E-E07C-4A0B-B486-06A68C41C354}" type="datetime1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655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A318E-69F8-4BE2-9D92-C7E77FFEA0A5}" type="datetime1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168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86D6-E77D-4DED-83EF-84CA49D969CA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5853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7BBD-DA81-49EC-AB3C-FC2FA7054C7C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37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C4F34-221C-4FBC-B8A8-70951F762968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817A5-82A8-4669-B4D0-C2D67780D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38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b="1" dirty="0">
                <a:cs typeface="Times New Roman" pitchFamily="18" charset="0"/>
              </a:rPr>
              <a:t>GESUNDHEITSMANAGEMENT IV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>Teil 2-4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Prof. Dr. Steffen Fleßa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 err="1">
                <a:cs typeface="Times New Roman" pitchFamily="18" charset="0"/>
              </a:rPr>
              <a:t>Lst</a:t>
            </a:r>
            <a:r>
              <a:rPr lang="de-DE" sz="2400" b="1" dirty="0">
                <a:cs typeface="Times New Roman" pitchFamily="18" charset="0"/>
              </a:rPr>
              <a:t>. für Allgemeine Betriebswirtschaftslehre und Gesundheitsmanagement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Universität Greifswald</a:t>
            </a: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endParaRPr lang="de-DE" sz="4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766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81"/>
    </mc:Choice>
    <mc:Fallback xmlns="">
      <p:transition spd="slow" advTm="718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57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686800" cy="59499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1 Informationswirtschaft</a:t>
            </a:r>
          </a:p>
          <a:p>
            <a:pPr eaLnBrk="1" hangingPunct="1">
              <a:lnSpc>
                <a:spcPct val="90000"/>
              </a:lnSpc>
              <a:buFontTx/>
              <a:buAutoNum type="arabicPlain" startAt="2"/>
              <a:defRPr/>
            </a:pPr>
            <a:r>
              <a:rPr lang="de-DE" b="1" dirty="0"/>
              <a:t>Jahresabschluss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2.1 Grundlagen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2.1.1 Bilanztheorie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2.1.2 Jahresabschluss nach HGB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2.1.3 Internationale Standards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2.2 Jahresabschluss des Krankenhauses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2.2.1 Krankenhausbuchführungsverordnung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2.2.2 Abgrenzungsverordnung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2.2.3 Sonderposten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2.3 Bilanzanalyse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3 	Controlling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4 	Betriebsgenetik</a:t>
            </a:r>
            <a:endParaRPr lang="de-DE" sz="2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4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21"/>
    </mc:Choice>
    <mc:Fallback xmlns="">
      <p:transition spd="slow" advTm="922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2.3 Bilanzanalyse</a:t>
            </a:r>
          </a:p>
        </p:txBody>
      </p:sp>
      <p:sp>
        <p:nvSpPr>
          <p:cNvPr id="175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Prinzip: große Ähnlichkeit zu klassischen Bilanzkennziffern</a:t>
            </a:r>
          </a:p>
          <a:p>
            <a:pPr eaLnBrk="1" hangingPunct="1">
              <a:defRPr/>
            </a:pPr>
            <a:r>
              <a:rPr lang="de-DE"/>
              <a:t>aber: Sonderposten!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473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752"/>
    </mc:Choice>
    <mc:Fallback xmlns="">
      <p:transition spd="slow" advTm="48752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Goldene Bilanzregel</a:t>
            </a:r>
          </a:p>
        </p:txBody>
      </p:sp>
      <p:sp>
        <p:nvSpPr>
          <p:cNvPr id="175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/>
              <a:t>Anlagendeckung I: </a:t>
            </a:r>
          </a:p>
          <a:p>
            <a:pPr lvl="1" eaLnBrk="1" hangingPunct="1">
              <a:defRPr/>
            </a:pPr>
            <a:r>
              <a:rPr lang="de-DE" sz="2400"/>
              <a:t>Eigenkapital / Anlagevermögen</a:t>
            </a:r>
          </a:p>
          <a:p>
            <a:pPr lvl="1" eaLnBrk="1" hangingPunct="1">
              <a:defRPr/>
            </a:pPr>
            <a:r>
              <a:rPr lang="de-DE" sz="2400"/>
              <a:t>Ziel: &gt; 1</a:t>
            </a:r>
          </a:p>
          <a:p>
            <a:pPr lvl="1" eaLnBrk="1" hangingPunct="1">
              <a:defRPr/>
            </a:pPr>
            <a:r>
              <a:rPr lang="de-DE" sz="2400"/>
              <a:t>DKI-Management-Report 2007: 0,5</a:t>
            </a:r>
          </a:p>
          <a:p>
            <a:pPr eaLnBrk="1" hangingPunct="1">
              <a:defRPr/>
            </a:pPr>
            <a:r>
              <a:rPr lang="de-DE" sz="2800"/>
              <a:t>Anlagendeckung II:</a:t>
            </a:r>
          </a:p>
          <a:p>
            <a:pPr lvl="1" eaLnBrk="1" hangingPunct="1">
              <a:defRPr/>
            </a:pPr>
            <a:r>
              <a:rPr lang="de-DE" sz="2400"/>
              <a:t>(Eigenkapital+Sonderposten)/Anlagevermögen</a:t>
            </a:r>
          </a:p>
          <a:p>
            <a:pPr lvl="1" eaLnBrk="1" hangingPunct="1">
              <a:defRPr/>
            </a:pPr>
            <a:r>
              <a:rPr lang="de-DE" sz="2400"/>
              <a:t>DKI: 1,1, d.h. auch Teile des Umlaufvermögens werden über langfristiges Kapital gedeckt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6259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847"/>
    </mc:Choice>
    <mc:Fallback xmlns="">
      <p:transition spd="slow" advTm="9084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Rentabilität</a:t>
            </a:r>
          </a:p>
        </p:txBody>
      </p:sp>
      <p:sp>
        <p:nvSpPr>
          <p:cNvPr id="176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7640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Eigenkapitalrentabilität I: Ergebnis der gewöhnlichen Geschäftstätigkeit / Eigenkapital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DKI: 0,9%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Eigenkapitalrentabilität II: Ergebnis der gewöhnlichen Geschäftstätigkeit / (Eigenkapital+Sonderposten)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DKI: 0,8%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Gesamtkapitalrentabilität: (Ergebnis der gewöhnlichen Geschäftstätigkeit +Zinsaufwendungen) / bereinigte Bilanzsumme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DKI: 1,1%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400"/>
              <a:t>Umsatzrentabilität: (Ergebnis der gewöhnlichen Geschäftstätigkeit +Zinsaufwendungen) / Umsatzerlöse aus gewöhnlicher Geschäftstätigkeit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000"/>
              <a:t>DKI: 1,5%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233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322"/>
    </mc:Choice>
    <mc:Fallback xmlns="">
      <p:transition spd="slow" advTm="14132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Andere Kennziffern</a:t>
            </a:r>
          </a:p>
        </p:txBody>
      </p:sp>
      <p:sp>
        <p:nvSpPr>
          <p:cNvPr id="176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403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/>
              <a:t>Aufwandsintensität: Betriebliche Aufwendungen / Umsatzerlöse aus gewöhnlicher Geschäftstätigkeit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DKI: 107,5%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/>
              <a:t>d.h. Unterdeckung!!!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/>
              <a:t>Personalintensität: Personalaufwendungen / Umsatzerlöse aus gewöhnlicher Geschäftstätigkeit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DKI: 59,7 %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/>
              <a:t>Materialintensität: Materialaufwendungen / Umsatzerlöse aus gewöhnlicher Geschäftstätigkeit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/>
              <a:t>DKI: 25,2 %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5658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287"/>
    </mc:Choice>
    <mc:Fallback xmlns="">
      <p:transition spd="slow" advTm="93287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57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686800" cy="59499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1 Informationswirtschaft</a:t>
            </a:r>
          </a:p>
          <a:p>
            <a:pPr eaLnBrk="1" hangingPunct="1">
              <a:lnSpc>
                <a:spcPct val="90000"/>
              </a:lnSpc>
              <a:buFontTx/>
              <a:buAutoNum type="arabicPlain" startAt="2"/>
              <a:defRPr/>
            </a:pPr>
            <a:r>
              <a:rPr lang="de-DE" b="1" dirty="0"/>
              <a:t>Jahresabschluss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2.1 Grundlagen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2.1.1 Bilanztheorie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2.1.2 Jahresabschluss nach HGB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2.1.3 Internationale Standards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2.2 Jahresabschluss des Krankenhauses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2.2.1 Krankenhausbuchführungsverordnung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2.2.2 Abgrenzungsverordnung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	2.2.3 Sonderposten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2.3 Bilanzanalyse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3 	Controlling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4 	Betriebsgenetik</a:t>
            </a:r>
            <a:endParaRPr lang="de-DE" sz="2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17A5-82A8-4669-B4D0-C2D67780DFD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449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364"/>
    </mc:Choice>
    <mc:Fallback xmlns="">
      <p:transition spd="slow" advTm="36364"/>
    </mc:Fallback>
  </mc:AlternateContent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Bildschirmpräsentation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Larissa</vt:lpstr>
      <vt:lpstr>GESUNDHEITSMANAGEMENT IV Teil 2-4   Prof. Dr. Steffen Fleßa Lst. für Allgemeine Betriebswirtschaftslehre und Gesundheitsmanagement Universität Greifswald </vt:lpstr>
      <vt:lpstr>Gliederung</vt:lpstr>
      <vt:lpstr>2.3 Bilanzanalyse</vt:lpstr>
      <vt:lpstr>Goldene Bilanzregel</vt:lpstr>
      <vt:lpstr>Rentabilität</vt:lpstr>
      <vt:lpstr>Andere Kennziffern</vt:lpstr>
      <vt:lpstr>Gliederung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Steffen</dc:creator>
  <cp:lastModifiedBy>Steffen Flessa</cp:lastModifiedBy>
  <cp:revision>14</cp:revision>
  <dcterms:created xsi:type="dcterms:W3CDTF">2011-01-31T09:00:51Z</dcterms:created>
  <dcterms:modified xsi:type="dcterms:W3CDTF">2024-01-30T15:01:11Z</dcterms:modified>
</cp:coreProperties>
</file>