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1" r:id="rId16"/>
    <p:sldId id="282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2F67F-8277-4C05-A630-535824B7885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48BC-9324-4D7F-9044-350425A1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3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1A69-6E5A-4FE5-8075-D629BA6360B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3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5071-6C31-4B38-B1D4-71A27CC4B77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1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17D8-857D-4E34-9240-26EF193DDA8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6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7BF6-072A-4C2E-9289-CBF20B521540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6135-3E1E-4471-8CAC-777746399E0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4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3EA5-E693-4C35-B13C-49960AD9DB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84F0-74A4-4246-8F34-47E311413512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6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F367-7539-4C9B-92DC-79CBA23FF7F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31DC-095B-4620-B850-F8F973B5E8ED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6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639C-79BE-4900-9FAA-2FE1E0C543E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7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B6F8-1424-4627-A28B-26815C402BA6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92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8BED-FA02-4194-BCC9-072B9BC8884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3a-1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63"/>
    </mc:Choice>
    <mc:Fallback xmlns="">
      <p:transition spd="slow" advTm="78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Koordination der Führungsebenen</a:t>
            </a:r>
          </a:p>
        </p:txBody>
      </p:sp>
      <p:graphicFrame>
        <p:nvGraphicFramePr>
          <p:cNvPr id="175002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823017"/>
              </p:ext>
            </p:extLst>
          </p:nvPr>
        </p:nvGraphicFramePr>
        <p:xfrm>
          <a:off x="827088" y="2054225"/>
          <a:ext cx="7416800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Picture" r:id="rId3" imgW="7561080" imgH="4254480" progId="Word.Picture.8">
                  <p:embed/>
                </p:oleObj>
              </mc:Choice>
              <mc:Fallback>
                <p:oleObj name="Picture" r:id="rId3" imgW="7561080" imgH="425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054225"/>
                        <a:ext cx="7416800" cy="417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72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11"/>
    </mc:Choice>
    <mc:Fallback xmlns="">
      <p:transition spd="slow" advTm="2161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Koordination der Zeitebenen</a:t>
            </a:r>
          </a:p>
        </p:txBody>
      </p:sp>
      <p:graphicFrame>
        <p:nvGraphicFramePr>
          <p:cNvPr id="175616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171613"/>
              </p:ext>
            </p:extLst>
          </p:nvPr>
        </p:nvGraphicFramePr>
        <p:xfrm>
          <a:off x="-107950" y="1652588"/>
          <a:ext cx="9251950" cy="520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Bild" r:id="rId3" imgW="7561080" imgH="4254480" progId="Word.Picture.8">
                  <p:embed/>
                </p:oleObj>
              </mc:Choice>
              <mc:Fallback>
                <p:oleObj name="Bild" r:id="rId3" imgW="7561080" imgH="425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7950" y="1652588"/>
                        <a:ext cx="9251950" cy="520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40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24"/>
    </mc:Choice>
    <mc:Fallback xmlns="">
      <p:transition spd="slow" advTm="2542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Notwendigkeit im Krankenhaus</a:t>
            </a:r>
          </a:p>
        </p:txBody>
      </p:sp>
      <p:sp>
        <p:nvSpPr>
          <p:cNvPr id="175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Mehrpersonenmanagement 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Abkehr von Dominanz des ärztlichen Leiters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Mehrpersonenmanagement erfordert Koordination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extrem heterogene Führungsteams (Verwaltung, Pflege, Medizin, Ingenieur,…)</a:t>
            </a:r>
          </a:p>
          <a:p>
            <a:pPr>
              <a:lnSpc>
                <a:spcPct val="80000"/>
              </a:lnSpc>
            </a:pPr>
            <a:r>
              <a:rPr lang="de-DE" sz="2000"/>
              <a:t>Heterogene Trägerschaft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kirchliche Träger; 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Koordination zwischen Wertesystem und täglichem Management</a:t>
            </a:r>
          </a:p>
          <a:p>
            <a:pPr>
              <a:lnSpc>
                <a:spcPct val="80000"/>
              </a:lnSpc>
            </a:pPr>
            <a:r>
              <a:rPr lang="de-DE" sz="2000"/>
              <a:t>Betriebsgröße steigt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Zahl der Relationen und Führungsebenen steigt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Koordinationsbedarf steigt</a:t>
            </a:r>
          </a:p>
          <a:p>
            <a:pPr>
              <a:lnSpc>
                <a:spcPct val="80000"/>
              </a:lnSpc>
            </a:pPr>
            <a:r>
              <a:rPr lang="de-DE" sz="2000"/>
              <a:t>Zunahme des Delegationsgrades</a:t>
            </a:r>
          </a:p>
          <a:p>
            <a:pPr>
              <a:lnSpc>
                <a:spcPct val="80000"/>
              </a:lnSpc>
            </a:pPr>
            <a:r>
              <a:rPr lang="de-DE" sz="2000"/>
              <a:t>Planungshorizont steigt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Koordinationsbedarf steigt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337"/>
    </mc:Choice>
    <mc:Fallback xmlns="">
      <p:transition spd="slow" advTm="35933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Gesetzliche Vorgaben</a:t>
            </a:r>
          </a:p>
        </p:txBody>
      </p:sp>
      <p:sp>
        <p:nvSpPr>
          <p:cNvPr id="175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Grundsatz: </a:t>
            </a:r>
          </a:p>
          <a:p>
            <a:pPr lvl="1"/>
            <a:r>
              <a:rPr lang="de-DE"/>
              <a:t>Controlling ist ein Instrument des internen Managements – keine gesetzlichen Vorgaben greifen</a:t>
            </a:r>
          </a:p>
          <a:p>
            <a:r>
              <a:rPr lang="de-DE"/>
              <a:t>Realität:</a:t>
            </a:r>
          </a:p>
          <a:p>
            <a:pPr lvl="1"/>
            <a:r>
              <a:rPr lang="de-DE"/>
              <a:t>KHBV fordert Kostenrechnung</a:t>
            </a:r>
          </a:p>
          <a:p>
            <a:pPr lvl="1"/>
            <a:r>
              <a:rPr lang="de-DE"/>
              <a:t>DRGs verlangen Kostenrechnung, z. B. für DRG-Kalkulation (InEK)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38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707"/>
    </mc:Choice>
    <mc:Fallback xmlns="">
      <p:transition spd="slow" advTm="11170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§ 8 KHBV</a:t>
            </a:r>
          </a:p>
        </p:txBody>
      </p:sp>
      <p:sp>
        <p:nvSpPr>
          <p:cNvPr id="175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Inhalt: Aufgabe der Kosten- und Leistungsrechnung im Krankenhaus 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betriebsinternen Steuerung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Beurteilung der Wirtschaftlichkeit und Leistungsfähigkeit 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Ermittlung der pflegesatzfähigen Kosten 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Erstellung der Leistungs- und Kalkulationsaufstellung als Grundlage der Entgeltverhandlung mit den Krankenkassen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Folge: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Krankenhauscontrolling traditionell primär Kosten- und Leistungsrechnung </a:t>
            </a:r>
          </a:p>
          <a:p>
            <a:pPr lvl="1">
              <a:lnSpc>
                <a:spcPct val="90000"/>
              </a:lnSpc>
            </a:pPr>
            <a:r>
              <a:rPr lang="de-DE" sz="2000" dirty="0" smtClean="0"/>
              <a:t>Krankenhauscontroller*in </a:t>
            </a:r>
            <a:r>
              <a:rPr lang="de-DE" sz="2000" dirty="0"/>
              <a:t>als „Zahlenknecht“ für die Entgeltverhandlungen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96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439"/>
    </mc:Choice>
    <mc:Fallback xmlns="">
      <p:transition spd="slow" advTm="24643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de-DE" dirty="0"/>
              <a:t>Instrumente: Überblick</a:t>
            </a:r>
          </a:p>
        </p:txBody>
      </p:sp>
      <p:graphicFrame>
        <p:nvGraphicFramePr>
          <p:cNvPr id="1754262" name="Group 150"/>
          <p:cNvGraphicFramePr>
            <a:graphicFrameLocks noGrp="1"/>
          </p:cNvGraphicFramePr>
          <p:nvPr>
            <p:ph idx="1"/>
          </p:nvPr>
        </p:nvGraphicFramePr>
        <p:xfrm>
          <a:off x="323850" y="1557338"/>
          <a:ext cx="8229600" cy="4903154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5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Planungs-Rechnungs-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und Kalkulations-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verfahren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Kosten- und Leistungsrechnung (Plan-KR, Ist-KR, Kostenarten-,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Kostenstellen-, Kostenträgerrechnung, Prozesskostenrechnung,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Deckungsbeitragsrechnung)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Investitionsrechnung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628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Analyseverfahren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Potentialanalyse, Stärken- und Schwächen-Analyse, ABC-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Analyse, Portfolioanalyse, Abweichungsanalyse, Imageanalyse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Optimierungs-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verfahren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Ablauf- und Wegeoptimierung, Methoden der Zielfusion,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Monte-Carlo-Simulation, Wahrscheinlichkeitsrechnung,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Mathematische Programmierung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Koordinierungs-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verfahren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Kennzahlensysteme, Balanced Scorecard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 Budgetierung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Leistungsverrechnung, interne Verrechnungspreise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Informationssystem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Informationsbedarfsanalyse, Informationsbeschaffung, </a:t>
                      </a:r>
                    </a:p>
                    <a:p>
                      <a:pPr marL="609600" marR="0" lvl="0" indent="-609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Organisation des Berichtswesens, Dokumentationsstandards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Moderationstechniken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Metaplan, Rollenspiele, Mind Mapping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Kreativitätsverfahren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27013" algn="l"/>
                          <a:tab pos="457200" algn="l"/>
                        </a:tabLst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Szenariotechniken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Brainstorming, Brainwriting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49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972"/>
    </mc:Choice>
    <mc:Fallback xmlns="">
      <p:transition spd="slow" advTm="35097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3 </a:t>
            </a:r>
            <a:r>
              <a:rPr lang="de-DE" b="1" dirty="0"/>
              <a:t>	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3.1 Hinführung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3.2 Kosten- und Leistungsrechnung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3.2.1 Überblick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3.2.2 Traditionelle Vollkostenrechnung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84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25"/>
    </mc:Choice>
    <mc:Fallback xmlns="">
      <p:transition spd="slow" advTm="5052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797425"/>
          </a:xfrm>
        </p:spPr>
        <p:txBody>
          <a:bodyPr/>
          <a:lstStyle/>
          <a:p>
            <a:pPr>
              <a:buFontTx/>
              <a:buNone/>
            </a:pPr>
            <a:r>
              <a:rPr lang="de-DE"/>
              <a:t>1 	Informationswirtschaft</a:t>
            </a:r>
          </a:p>
          <a:p>
            <a:pPr>
              <a:buFontTx/>
              <a:buNone/>
            </a:pPr>
            <a:r>
              <a:rPr lang="de-DE"/>
              <a:t>2 	Jahresabschluss</a:t>
            </a:r>
          </a:p>
          <a:p>
            <a:pPr>
              <a:buFontTx/>
              <a:buNone/>
            </a:pPr>
            <a:r>
              <a:rPr lang="de-DE"/>
              <a:t>3 	</a:t>
            </a:r>
            <a:r>
              <a:rPr lang="de-DE" b="1"/>
              <a:t>Controlling</a:t>
            </a:r>
          </a:p>
          <a:p>
            <a:pPr>
              <a:buFontTx/>
              <a:buNone/>
            </a:pPr>
            <a:r>
              <a:rPr lang="de-DE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5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97"/>
    </mc:Choice>
    <mc:Fallback xmlns="">
      <p:transition spd="slow" advTm="2679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3 </a:t>
            </a:r>
            <a:r>
              <a:rPr lang="de-DE" b="1" dirty="0"/>
              <a:t>	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3.1 Hinführung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3.2 Kosten- und Leistungsrechnung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3.2.1 Überblick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3.2.2 Traditionelle Vollkostenrechnung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64"/>
    </mc:Choice>
    <mc:Fallback xmlns="">
      <p:transition spd="slow" advTm="4526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3.1 Hinführung</a:t>
            </a:r>
          </a:p>
        </p:txBody>
      </p:sp>
      <p:sp>
        <p:nvSpPr>
          <p:cNvPr id="174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800" dirty="0"/>
              <a:t>Krankenhaus-Controlling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Entwicklung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seit 1993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steigende Nachfrage nach </a:t>
            </a:r>
            <a:r>
              <a:rPr lang="de-DE" sz="2000" dirty="0" smtClean="0"/>
              <a:t>Krankenhaus-Controller*innen</a:t>
            </a:r>
            <a:endParaRPr lang="de-DE" sz="2000" dirty="0"/>
          </a:p>
          <a:p>
            <a:pPr lvl="1">
              <a:lnSpc>
                <a:spcPct val="80000"/>
              </a:lnSpc>
            </a:pPr>
            <a:r>
              <a:rPr lang="de-DE" sz="2400" dirty="0"/>
              <a:t>keine eindeutige, akzeptierte Definition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z. B. Finanzbuchhalter, </a:t>
            </a:r>
            <a:r>
              <a:rPr lang="de-DE" sz="2000" dirty="0" err="1"/>
              <a:t>Kodierer</a:t>
            </a:r>
            <a:r>
              <a:rPr lang="de-DE" sz="2000" dirty="0"/>
              <a:t>, Qualitätsmanager, EDV-Beauftragten, Personalfachmann, internen Unternehmensberater…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keine eindeutige Hierarchiezuordnung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z. B. niedrigere Linienstelle, Stabsstellen, Leitungsstellen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keine eindeutige BWL-Zuordnung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z. B. Medizin-Controlling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43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437"/>
    </mc:Choice>
    <mc:Fallback xmlns="">
      <p:transition spd="slow" advTm="21443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Definitionsversuche</a:t>
            </a:r>
          </a:p>
        </p:txBody>
      </p:sp>
      <p:sp>
        <p:nvSpPr>
          <p:cNvPr id="174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800" dirty="0"/>
              <a:t>Controlling als Funktion 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z. B. Kostenrechnung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Controlling als Management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„Planung und Steuerung der Prozesse nach betriebswirtschaftlichen Kriterien“ (Kuntz 2002, S. 5)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kein Proprium mehr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praktische Definition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„Controlling ist, was </a:t>
            </a:r>
            <a:r>
              <a:rPr lang="de-DE" sz="2400" dirty="0" smtClean="0"/>
              <a:t>eine Controller*in </a:t>
            </a:r>
            <a:r>
              <a:rPr lang="de-DE" sz="2400" dirty="0"/>
              <a:t>macht“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wissenschaftliche Definition?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21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247"/>
    </mc:Choice>
    <mc:Fallback xmlns="">
      <p:transition spd="slow" advTm="12724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de-DE"/>
              <a:t>Geschichte des Controllings</a:t>
            </a:r>
          </a:p>
        </p:txBody>
      </p:sp>
      <p:sp>
        <p:nvSpPr>
          <p:cNvPr id="174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000" dirty="0"/>
              <a:t>50er Jahre: 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Beginn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primär Kostenrechnung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Folge: Fehlschluss: Controlling = Kostenrechnung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60er Jahre: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Ergänzung um Berichtswesen und Betriebsstatistik</a:t>
            </a:r>
          </a:p>
          <a:p>
            <a:pPr lvl="1">
              <a:lnSpc>
                <a:spcPct val="80000"/>
              </a:lnSpc>
            </a:pPr>
            <a:r>
              <a:rPr lang="de-DE" sz="1800" dirty="0" smtClean="0"/>
              <a:t>Controller*innen </a:t>
            </a:r>
            <a:r>
              <a:rPr lang="de-DE" sz="1800" dirty="0"/>
              <a:t>als </a:t>
            </a:r>
            <a:r>
              <a:rPr lang="de-DE" sz="1800" dirty="0" smtClean="0"/>
              <a:t>Datensammler*innen</a:t>
            </a:r>
            <a:endParaRPr lang="de-DE" sz="1800" dirty="0"/>
          </a:p>
          <a:p>
            <a:pPr>
              <a:lnSpc>
                <a:spcPct val="80000"/>
              </a:lnSpc>
            </a:pPr>
            <a:r>
              <a:rPr lang="de-DE" sz="2000" dirty="0"/>
              <a:t>70er Jahre: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Entwicklung eines wissenschaftlichen Controlling-Konzeptes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Proprium: umfassende Koordination und Information im Unternehmen 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Information als Produktionsfaktor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Managementinformationssysteme / Entscheidungsunterstützungssystemen </a:t>
            </a:r>
          </a:p>
          <a:p>
            <a:pPr lvl="1">
              <a:lnSpc>
                <a:spcPct val="80000"/>
              </a:lnSpc>
            </a:pPr>
            <a:r>
              <a:rPr lang="de-DE" sz="1800" dirty="0" smtClean="0"/>
              <a:t>Controller*in </a:t>
            </a:r>
            <a:r>
              <a:rPr lang="de-DE" sz="1800" dirty="0"/>
              <a:t>als </a:t>
            </a:r>
            <a:r>
              <a:rPr lang="de-DE" sz="1800" dirty="0" smtClean="0"/>
              <a:t>Informationslieferant*in</a:t>
            </a:r>
            <a:endParaRPr lang="de-DE" sz="1800" dirty="0"/>
          </a:p>
          <a:p>
            <a:pPr>
              <a:lnSpc>
                <a:spcPct val="80000"/>
              </a:lnSpc>
            </a:pPr>
            <a:r>
              <a:rPr lang="de-DE" sz="2000" dirty="0"/>
              <a:t>80er Jahre: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Strategisches Controlling</a:t>
            </a:r>
          </a:p>
          <a:p>
            <a:pPr lvl="1">
              <a:lnSpc>
                <a:spcPct val="80000"/>
              </a:lnSpc>
            </a:pPr>
            <a:r>
              <a:rPr lang="de-DE" sz="1800" dirty="0"/>
              <a:t>Controlling als Teil der Unternehmenspolitik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3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091"/>
    </mc:Choice>
    <mc:Fallback xmlns="">
      <p:transition spd="slow" advTm="25409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de-DE"/>
              <a:t>Konzeptionen</a:t>
            </a:r>
          </a:p>
        </p:txBody>
      </p:sp>
      <p:sp>
        <p:nvSpPr>
          <p:cNvPr id="174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Controlling als Informationswirtschaft </a:t>
            </a:r>
          </a:p>
          <a:p>
            <a:pPr lvl="1">
              <a:lnSpc>
                <a:spcPct val="80000"/>
              </a:lnSpc>
            </a:pPr>
            <a:r>
              <a:rPr lang="de-DE" sz="2000" dirty="0" smtClean="0"/>
              <a:t>Controller*in </a:t>
            </a:r>
            <a:r>
              <a:rPr lang="de-DE" sz="2000" dirty="0"/>
              <a:t>als „Zahlenknecht“,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Controlling als Servicefunktion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große Nähe zum Krankenhausinformationssystem auf EDV-Basis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Controlling als Wahrnehmung der Koordinationsfunktion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horizontale Koordination </a:t>
            </a:r>
          </a:p>
          <a:p>
            <a:pPr lvl="2">
              <a:lnSpc>
                <a:spcPct val="80000"/>
              </a:lnSpc>
            </a:pPr>
            <a:r>
              <a:rPr lang="de-DE" sz="1800" dirty="0"/>
              <a:t>Koordination zwischen den Managementfunktionen Planung, Organisation, Personalauswahl, Personalführung, Kontrolle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vertikale Koordination</a:t>
            </a:r>
          </a:p>
          <a:p>
            <a:pPr lvl="2">
              <a:lnSpc>
                <a:spcPct val="80000"/>
              </a:lnSpc>
            </a:pPr>
            <a:r>
              <a:rPr lang="de-DE" sz="1800" dirty="0"/>
              <a:t>Koordination zwischen den Managementebenen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zeitliche Koordination</a:t>
            </a:r>
          </a:p>
          <a:p>
            <a:pPr lvl="2">
              <a:lnSpc>
                <a:spcPct val="80000"/>
              </a:lnSpc>
            </a:pPr>
            <a:r>
              <a:rPr lang="de-DE" sz="1800" dirty="0"/>
              <a:t>Koordination zwischen den zeitlichen Ebenen (zeitliche Koordination). </a:t>
            </a:r>
          </a:p>
          <a:p>
            <a:pPr lvl="1">
              <a:lnSpc>
                <a:spcPct val="80000"/>
              </a:lnSpc>
            </a:pPr>
            <a:r>
              <a:rPr lang="de-DE" sz="2000" dirty="0"/>
              <a:t>Informationswirtschaft als Teilgebiet des Controllings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Controlling als Unternehmensführung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77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712"/>
    </mc:Choice>
    <mc:Fallback xmlns="">
      <p:transition spd="slow" advTm="3157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/>
              <a:t>Controlling als die Wahrnehmung der Koordinationsfunktion</a:t>
            </a:r>
          </a:p>
        </p:txBody>
      </p:sp>
      <p:sp>
        <p:nvSpPr>
          <p:cNvPr id="174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200"/>
              <a:t>Bereitstellung von Information ist nur dann Controlling, wenn sie der Abstimmung von Plänen, Prozessen oder Ergebnissen dient. </a:t>
            </a:r>
          </a:p>
          <a:p>
            <a:pPr>
              <a:lnSpc>
                <a:spcPct val="80000"/>
              </a:lnSpc>
            </a:pPr>
            <a:r>
              <a:rPr lang="de-DE" sz="2200"/>
              <a:t>Krankenhauscontrolling erfährt eine Aufwertung gegenüber der Praxis des „Zahlenknechtes“, weil es wie Planung, Organisation, Personalführung, Personalauswahl und Kontrolle eine eigenständige Managementfunktion ist. </a:t>
            </a:r>
          </a:p>
          <a:p>
            <a:pPr>
              <a:lnSpc>
                <a:spcPct val="80000"/>
              </a:lnSpc>
            </a:pPr>
            <a:r>
              <a:rPr lang="de-DE" sz="2200"/>
              <a:t>Koordination bzw. Controlling ist Aufgabe jeder Führungskraft, die Controllingabteilung stellt lediglich Instrumente für die Wahrnehmung dieser Aufgabe zur Verfügung. </a:t>
            </a:r>
          </a:p>
          <a:p>
            <a:pPr>
              <a:lnSpc>
                <a:spcPct val="80000"/>
              </a:lnSpc>
            </a:pPr>
            <a:r>
              <a:rPr lang="de-DE" sz="2200"/>
              <a:t>Controlling umfasst gleichzeitig die Informationsversorgungsfunktion, da die Koordination evidenzbasiert sein muss, was nur auf Grundlage einer soliden Datenbasis möglich ist.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95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115"/>
    </mc:Choice>
    <mc:Fallback xmlns="">
      <p:transition spd="slow" advTm="16511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de-DE" sz="4000"/>
              <a:t>Koordination der Managementfunktionen</a:t>
            </a:r>
          </a:p>
        </p:txBody>
      </p:sp>
      <p:sp>
        <p:nvSpPr>
          <p:cNvPr id="17489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7489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484952"/>
              </p:ext>
            </p:extLst>
          </p:nvPr>
        </p:nvGraphicFramePr>
        <p:xfrm>
          <a:off x="971550" y="1477963"/>
          <a:ext cx="7308850" cy="538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Picture" r:id="rId3" imgW="4950360" imgH="3624480" progId="Word.Picture.8">
                  <p:embed/>
                </p:oleObj>
              </mc:Choice>
              <mc:Fallback>
                <p:oleObj name="Picture" r:id="rId3" imgW="4950360" imgH="362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77963"/>
                        <a:ext cx="7308850" cy="5380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7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484"/>
    </mc:Choice>
    <mc:Fallback xmlns="">
      <p:transition spd="slow" advTm="13048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Bildschirmpräsentation (4:3)</PresentationFormat>
  <Paragraphs>167</Paragraphs>
  <Slides>16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Larissa</vt:lpstr>
      <vt:lpstr>Picture</vt:lpstr>
      <vt:lpstr>Bild</vt:lpstr>
      <vt:lpstr>GESUNDHEITSMANAGEMENT IV Teil 3a-1   Prof. Dr. Steffen Fleßa Lst. für Allgemeine Betriebswirtschaftslehre und Gesundheitsmanagement Universität Greifswald </vt:lpstr>
      <vt:lpstr>Gliederung</vt:lpstr>
      <vt:lpstr>Gliederung</vt:lpstr>
      <vt:lpstr>3.1 Hinführung</vt:lpstr>
      <vt:lpstr>Definitionsversuche</vt:lpstr>
      <vt:lpstr>Geschichte des Controllings</vt:lpstr>
      <vt:lpstr>Konzeptionen</vt:lpstr>
      <vt:lpstr>Controlling als die Wahrnehmung der Koordinationsfunktion</vt:lpstr>
      <vt:lpstr>Koordination der Managementfunktionen</vt:lpstr>
      <vt:lpstr>Koordination der Führungsebenen</vt:lpstr>
      <vt:lpstr>Koordination der Zeitebenen</vt:lpstr>
      <vt:lpstr>Notwendigkeit im Krankenhaus</vt:lpstr>
      <vt:lpstr>Gesetzliche Vorgaben</vt:lpstr>
      <vt:lpstr>§ 8 KHBV</vt:lpstr>
      <vt:lpstr>Instrumente: Überblick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3a   Prof. Dr. Steffen Fleßa Lst. für Allgemeine Betriebswirtschaftslehre und Gesundheitsmanagement Universität Greifswald</dc:title>
  <dc:creator>Steffen</dc:creator>
  <cp:lastModifiedBy>Steffen Flessa</cp:lastModifiedBy>
  <cp:revision>22</cp:revision>
  <dcterms:created xsi:type="dcterms:W3CDTF">2011-01-31T09:19:27Z</dcterms:created>
  <dcterms:modified xsi:type="dcterms:W3CDTF">2024-01-30T15:02:47Z</dcterms:modified>
</cp:coreProperties>
</file>