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283" r:id="rId4"/>
    <p:sldId id="284" r:id="rId5"/>
    <p:sldId id="289" r:id="rId6"/>
    <p:sldId id="290" r:id="rId7"/>
    <p:sldId id="291" r:id="rId8"/>
    <p:sldId id="292" r:id="rId9"/>
    <p:sldId id="293" r:id="rId10"/>
    <p:sldId id="294" r:id="rId11"/>
    <p:sldId id="296" r:id="rId12"/>
    <p:sldId id="297" r:id="rId13"/>
    <p:sldId id="298" r:id="rId14"/>
    <p:sldId id="300" r:id="rId15"/>
    <p:sldId id="301" r:id="rId16"/>
    <p:sldId id="302" r:id="rId17"/>
    <p:sldId id="310" r:id="rId18"/>
    <p:sldId id="312" r:id="rId19"/>
    <p:sldId id="313" r:id="rId20"/>
    <p:sldId id="314" r:id="rId21"/>
    <p:sldId id="315" r:id="rId22"/>
    <p:sldId id="316" r:id="rId23"/>
    <p:sldId id="317" r:id="rId24"/>
    <p:sldId id="320" r:id="rId25"/>
    <p:sldId id="324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2F67F-8277-4C05-A630-535824B7885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48BC-9324-4D7F-9044-350425A13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33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1A69-6E5A-4FE5-8075-D629BA6360B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34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5071-6C31-4B38-B1D4-71A27CC4B77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10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17D8-857D-4E34-9240-26EF193DDA89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6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15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7BF6-072A-4C2E-9289-CBF20B521540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7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6135-3E1E-4471-8CAC-777746399E06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46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3EA5-E693-4C35-B13C-49960AD9DBE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86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84F0-74A4-4246-8F34-47E311413512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6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F367-7539-4C9B-92DC-79CBA23FF7F9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30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31DC-095B-4620-B850-F8F973B5E8ED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63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639C-79BE-4900-9FAA-2FE1E0C543ED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87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B6F8-1424-4627-A28B-26815C402BA6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92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A8BED-FA02-4194-BCC9-072B9BC8884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3a-2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8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7"/>
    </mc:Choice>
    <mc:Fallback xmlns="">
      <p:transition spd="slow" advTm="602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Kostenartenrechnung</a:t>
            </a:r>
          </a:p>
        </p:txBody>
      </p:sp>
      <p:sp>
        <p:nvSpPr>
          <p:cNvPr id="178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400"/>
              <a:t>Inhalt: Systematische Erfassung aller Kosten, die bei der Erstellung der Leistungen entstehen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„Welche Kosten sind angefallen?“</a:t>
            </a:r>
          </a:p>
          <a:p>
            <a:pPr>
              <a:lnSpc>
                <a:spcPct val="80000"/>
              </a:lnSpc>
            </a:pPr>
            <a:r>
              <a:rPr lang="de-DE" sz="2400"/>
              <a:t>Kriterien der Systematisierung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Art der verbrauchten Produktionsfaktoren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Personalkosten, Sachkosten, Kapitalkosten…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Betriebliche Funktionen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Beschaffungskosten, Lagerhaltungskosten, Fertigungskosten, Verwaltungskosten…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Art der Verrechnung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Einzelkosten: direkte Zurechnung auf Kostenträger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Gemeinkosten: keine direkte Zurechnung auf Kostenträger</a:t>
            </a:r>
          </a:p>
          <a:p>
            <a:pPr lvl="3">
              <a:lnSpc>
                <a:spcPct val="80000"/>
              </a:lnSpc>
            </a:pPr>
            <a:r>
              <a:rPr lang="de-DE" sz="1600"/>
              <a:t>echte Gemeinkosten</a:t>
            </a:r>
          </a:p>
          <a:p>
            <a:pPr lvl="3">
              <a:lnSpc>
                <a:spcPct val="80000"/>
              </a:lnSpc>
            </a:pPr>
            <a:r>
              <a:rPr lang="de-DE" sz="1600"/>
              <a:t>unechte Gemeinkosten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63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229"/>
    </mc:Choice>
    <mc:Fallback xmlns="">
      <p:transition spd="slow" advTm="27322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</a:t>
            </a:r>
          </a:p>
        </p:txBody>
      </p:sp>
      <p:sp>
        <p:nvSpPr>
          <p:cNvPr id="1784065" name="Rectangle 257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784195" name="Group 387"/>
          <p:cNvGraphicFramePr>
            <a:graphicFrameLocks noGrp="1"/>
          </p:cNvGraphicFramePr>
          <p:nvPr/>
        </p:nvGraphicFramePr>
        <p:xfrm>
          <a:off x="755650" y="1685925"/>
          <a:ext cx="7920038" cy="39624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60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Löhne und Gehälter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61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Gesetzliche Sozialabgaben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62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Aufwendungen für Altersversorgung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63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Aufwendungen für Beihilfen und Unterstützungen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64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Sonstige Personalaufwendungen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65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Lebensmittel und bezogene Leistungen 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66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Medizinischer Bedarf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67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Wasser, Energie, Brennstoffe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68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Wirtschaftsbedarf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69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Verwaltungsbedarf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55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601"/>
    </mc:Choice>
    <mc:Fallback xmlns="">
      <p:transition spd="slow" advTm="4660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 Forts.</a:t>
            </a:r>
          </a:p>
        </p:txBody>
      </p:sp>
      <p:sp>
        <p:nvSpPr>
          <p:cNvPr id="1836035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36197" name="Group 16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876800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70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Aufwendungen für zentrale Dienstleistungen 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71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Wiederbeschaffte Gebrauchsgüter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72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Instandhaltung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73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Steuern, Abgaben, Versicherungen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74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Zinsen und ähnliche Aufwendungen 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Verbindlichkeiten 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76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Abschreibungen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77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§ 9 Abs. 2 Nr. 1 KHG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78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Sonstige ordentliche Aufwendungen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79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Übrige Aufwendungen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72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37"/>
    </mc:Choice>
    <mc:Fallback xmlns="">
      <p:transition spd="slow" advTm="3393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Kostenstellenrechnung</a:t>
            </a:r>
          </a:p>
        </p:txBody>
      </p:sp>
      <p:sp>
        <p:nvSpPr>
          <p:cNvPr id="178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/>
              <a:t>Inhalt: Kostenstelle = Ort, an dem die Kosten für die Leistungserstellung anfallen</a:t>
            </a:r>
          </a:p>
          <a:p>
            <a:r>
              <a:rPr lang="de-DE" sz="2800"/>
              <a:t>Zweck</a:t>
            </a:r>
          </a:p>
          <a:p>
            <a:pPr lvl="1"/>
            <a:r>
              <a:rPr lang="de-DE" sz="2400"/>
              <a:t>Hilfe bei der genaueren Zuschlüsselung von Kostenträgergemeinkosten auf Kostenträger</a:t>
            </a:r>
          </a:p>
          <a:p>
            <a:pPr lvl="2"/>
            <a:r>
              <a:rPr lang="de-DE" sz="2000"/>
              <a:t>Annahme (traditionell): Kostenträgergemeinkosten und Kostenträgereinzelkosten sind proportional</a:t>
            </a:r>
          </a:p>
          <a:p>
            <a:pPr lvl="1"/>
            <a:r>
              <a:rPr lang="de-DE" sz="2400"/>
              <a:t>Überwachung der Wirtschaftlichkeit eines Verantwortungsbereiches (Kostenstelle)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17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113"/>
    </mc:Choice>
    <mc:Fallback xmlns="">
      <p:transition spd="slow" advTm="21611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Gliederung nach leistungstechnischen Gesichtspunkten</a:t>
            </a:r>
          </a:p>
        </p:txBody>
      </p:sp>
      <p:sp>
        <p:nvSpPr>
          <p:cNvPr id="178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/>
              <a:t>Hauptkostenstellen</a:t>
            </a:r>
          </a:p>
          <a:p>
            <a:pPr lvl="1"/>
            <a:r>
              <a:rPr lang="de-DE" sz="2400"/>
              <a:t>Produktionsprozess am eigentlichen Endprodukt</a:t>
            </a:r>
          </a:p>
          <a:p>
            <a:r>
              <a:rPr lang="de-DE" sz="2800"/>
              <a:t>Nebenkostenstellen</a:t>
            </a:r>
          </a:p>
          <a:p>
            <a:pPr lvl="1"/>
            <a:r>
              <a:rPr lang="de-DE" sz="2400"/>
              <a:t>Produktionsprozess an Gütern, die nicht zum eigentlichen Produktionsprogramm gehören (z.B. Aufbereitung von Abfall)</a:t>
            </a:r>
          </a:p>
          <a:p>
            <a:r>
              <a:rPr lang="de-DE" sz="2800"/>
              <a:t>Hilfskostenstellen</a:t>
            </a:r>
          </a:p>
          <a:p>
            <a:pPr lvl="1"/>
            <a:r>
              <a:rPr lang="de-DE" sz="2400"/>
              <a:t>Nur mittelbarer Kontakt mit Hauptleistung, z. B. Stromerzeugung, Fuhrpark...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6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949"/>
    </mc:Choice>
    <mc:Fallback xmlns="">
      <p:transition spd="slow" advTm="11594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7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Verrechnung von Kosten auf Kostenstellen</a:t>
            </a:r>
          </a:p>
        </p:txBody>
      </p:sp>
      <p:sp>
        <p:nvSpPr>
          <p:cNvPr id="186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>
                <a:effectLst/>
              </a:rPr>
              <a:t>Primäre Kosten: Kosten, die durch den Einsatz von Produktionsfaktoren in der jeweiligen Kostenstelle entstehen</a:t>
            </a:r>
          </a:p>
          <a:p>
            <a:pPr>
              <a:lnSpc>
                <a:spcPct val="90000"/>
              </a:lnSpc>
            </a:pPr>
            <a:r>
              <a:rPr lang="de-DE" sz="2400">
                <a:effectLst/>
              </a:rPr>
              <a:t>Sekundäre Kosten: Kosten der Leistungen, die von anderen Kostenstellen in Anspruch genommen werden</a:t>
            </a:r>
          </a:p>
          <a:p>
            <a:pPr>
              <a:lnSpc>
                <a:spcPct val="90000"/>
              </a:lnSpc>
            </a:pPr>
            <a:r>
              <a:rPr lang="de-DE" sz="2400">
                <a:effectLst/>
              </a:rPr>
              <a:t>Verrechnung:</a:t>
            </a:r>
          </a:p>
          <a:p>
            <a:pPr lvl="1">
              <a:lnSpc>
                <a:spcPct val="90000"/>
              </a:lnSpc>
            </a:pPr>
            <a:r>
              <a:rPr lang="de-DE" sz="2000">
                <a:effectLst/>
              </a:rPr>
              <a:t>Auf der Grundlage gemessener Leistungen (innerbetriebliche Leistungsverrechnung)</a:t>
            </a:r>
          </a:p>
          <a:p>
            <a:pPr lvl="2">
              <a:lnSpc>
                <a:spcPct val="90000"/>
              </a:lnSpc>
            </a:pPr>
            <a:r>
              <a:rPr lang="de-DE" sz="1800">
                <a:effectLst/>
              </a:rPr>
              <a:t>angeforderte Laborleistungen</a:t>
            </a:r>
          </a:p>
          <a:p>
            <a:pPr lvl="2">
              <a:lnSpc>
                <a:spcPct val="90000"/>
              </a:lnSpc>
            </a:pPr>
            <a:r>
              <a:rPr lang="de-DE" sz="1800">
                <a:effectLst/>
              </a:rPr>
              <a:t>Röntgenbilder,…</a:t>
            </a:r>
          </a:p>
          <a:p>
            <a:pPr lvl="1">
              <a:lnSpc>
                <a:spcPct val="90000"/>
              </a:lnSpc>
            </a:pPr>
            <a:r>
              <a:rPr lang="de-DE" sz="2000">
                <a:effectLst/>
              </a:rPr>
              <a:t>Ohne Leistungsmessung (Umlagerechnung)</a:t>
            </a:r>
          </a:p>
          <a:p>
            <a:pPr lvl="2">
              <a:lnSpc>
                <a:spcPct val="90000"/>
              </a:lnSpc>
            </a:pPr>
            <a:r>
              <a:rPr lang="de-DE" sz="1800">
                <a:effectLst/>
              </a:rPr>
              <a:t>Leistungsmessung – bzw. Zurechnung nicht möglich (z. B. Pförtner)</a:t>
            </a:r>
          </a:p>
          <a:p>
            <a:pPr lvl="2">
              <a:lnSpc>
                <a:spcPct val="90000"/>
              </a:lnSpc>
            </a:pPr>
            <a:r>
              <a:rPr lang="de-DE" sz="1800">
                <a:effectLst/>
              </a:rPr>
              <a:t>Leistungsmessung unwirtschaftlich</a:t>
            </a:r>
          </a:p>
          <a:p>
            <a:pPr>
              <a:lnSpc>
                <a:spcPct val="90000"/>
              </a:lnSpc>
            </a:pPr>
            <a:endParaRPr lang="de-DE" sz="240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3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614"/>
    </mc:Choice>
    <mc:Fallback xmlns="">
      <p:transition spd="slow" advTm="21861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Kostenstellen gemäß KHBV (Anlage 5) </a:t>
            </a:r>
          </a:p>
        </p:txBody>
      </p:sp>
      <p:sp>
        <p:nvSpPr>
          <p:cNvPr id="17879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7879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839535"/>
              </p:ext>
            </p:extLst>
          </p:nvPr>
        </p:nvGraphicFramePr>
        <p:xfrm>
          <a:off x="93663" y="1628775"/>
          <a:ext cx="9050337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Bild" r:id="rId3" imgW="8190720" imgH="1828800" progId="Word.Picture.8">
                  <p:embed/>
                </p:oleObj>
              </mc:Choice>
              <mc:Fallback>
                <p:oleObj name="Bild" r:id="rId3" imgW="8190720" imgH="1828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1628775"/>
                        <a:ext cx="9050337" cy="217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87911" name="Rectangle 7"/>
          <p:cNvSpPr>
            <a:spLocks noChangeArrowheads="1"/>
          </p:cNvSpPr>
          <p:nvPr/>
        </p:nvSpPr>
        <p:spPr bwMode="auto">
          <a:xfrm>
            <a:off x="-2952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86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96"/>
    </mc:Choice>
    <mc:Fallback xmlns="">
      <p:transition spd="slow" advTm="17096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8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Problem der Kostenstellenrechnung</a:t>
            </a:r>
          </a:p>
        </p:txBody>
      </p:sp>
      <p:sp>
        <p:nvSpPr>
          <p:cNvPr id="178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400" dirty="0"/>
              <a:t>Aufteilung von Kostenarten auf verschiedene Stellen</a:t>
            </a:r>
          </a:p>
          <a:p>
            <a:pPr lvl="1">
              <a:lnSpc>
                <a:spcPct val="80000"/>
              </a:lnSpc>
            </a:pPr>
            <a:r>
              <a:rPr lang="de-DE" sz="2000" dirty="0" smtClean="0"/>
              <a:t>Beispiel: Arzt*in </a:t>
            </a:r>
            <a:r>
              <a:rPr lang="de-DE" sz="2000" dirty="0"/>
              <a:t>arbeitet auf zwei Stationen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Zuordnung von Verbräuchen (z. B. Reinigungsmittel)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Zuteilung der Vor- und Nebenkostenstellen auf Hauptkostenstellen (Leistungsverrechnung)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Ermittlung von Zuschlagssätzen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Ermittlung der Bezugsgröße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Ermittlung proportionaler Zuschläge</a:t>
            </a:r>
          </a:p>
          <a:p>
            <a:pPr>
              <a:lnSpc>
                <a:spcPct val="80000"/>
              </a:lnSpc>
            </a:pPr>
            <a:r>
              <a:rPr lang="de-DE" sz="2400" dirty="0">
                <a:effectLst/>
              </a:rPr>
              <a:t>Einheitlichkeit der Buchungen sicherstellen</a:t>
            </a:r>
          </a:p>
          <a:p>
            <a:pPr>
              <a:lnSpc>
                <a:spcPct val="80000"/>
              </a:lnSpc>
            </a:pPr>
            <a:r>
              <a:rPr lang="de-DE" sz="2400" dirty="0">
                <a:effectLst/>
              </a:rPr>
              <a:t>Einbindung der DV-Systeme (Personal- und Materialwirtschaft, etc.)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Verwandtes Problem: Aufteilung der Erlöse auf Erlösstellen (innerbetriebliche Erlösverrechnung; Verrechnungspreise)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93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148"/>
    </mc:Choice>
    <mc:Fallback xmlns="">
      <p:transition spd="slow" advTm="42614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Kostenträger</a:t>
            </a:r>
          </a:p>
        </p:txBody>
      </p:sp>
      <p:sp>
        <p:nvSpPr>
          <p:cNvPr id="178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Definition: Betriebliche Leistungen, welche den Güter- und Dienstleistungsverzehr ausgelöst haben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Krankenhaus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Kostenträger = </a:t>
            </a:r>
            <a:r>
              <a:rPr lang="de-DE" sz="2000" dirty="0" smtClean="0"/>
              <a:t>Patient*in, </a:t>
            </a:r>
            <a:r>
              <a:rPr lang="de-DE" sz="2000" dirty="0"/>
              <a:t>der einzelne Fall, Pflegetag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Vorsicht: Kostenträger </a:t>
            </a:r>
            <a:r>
              <a:rPr lang="de-DE" sz="2000" dirty="0">
                <a:sym typeface="Symbol" pitchFamily="18" charset="2"/>
              </a:rPr>
              <a:t></a:t>
            </a:r>
            <a:r>
              <a:rPr lang="de-DE" sz="2000" dirty="0"/>
              <a:t> Krankenkasse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Kostenträgerrechnung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Zurechnung der in der Kostenartenrechnung erfassten und in der Kostenstellenrechnung auf Endkostenstellen weiter gewälzten Kosten auf Kostenträger des Betriebs </a:t>
            </a:r>
          </a:p>
          <a:p>
            <a:pPr lvl="2">
              <a:lnSpc>
                <a:spcPct val="90000"/>
              </a:lnSpc>
            </a:pPr>
            <a:r>
              <a:rPr lang="de-DE" sz="1800" dirty="0"/>
              <a:t>Zurechnung der Werteverzehre auf die einzelnen Kostenträger</a:t>
            </a:r>
          </a:p>
          <a:p>
            <a:pPr lvl="2">
              <a:lnSpc>
                <a:spcPct val="90000"/>
              </a:lnSpc>
            </a:pPr>
            <a:r>
              <a:rPr lang="de-DE" sz="1800" dirty="0"/>
              <a:t>Aufzeigen, wofür die Kosten angefallen sind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99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904"/>
    </mc:Choice>
    <mc:Fallback xmlns="">
      <p:transition spd="slow" advTm="121904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Arten von Kostenträgern</a:t>
            </a:r>
          </a:p>
        </p:txBody>
      </p:sp>
      <p:sp>
        <p:nvSpPr>
          <p:cNvPr id="179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800" dirty="0"/>
              <a:t>Endkostenträger</a:t>
            </a:r>
          </a:p>
          <a:p>
            <a:pPr lvl="1">
              <a:lnSpc>
                <a:spcPct val="90000"/>
              </a:lnSpc>
            </a:pPr>
            <a:r>
              <a:rPr lang="de-DE" sz="2400" dirty="0"/>
              <a:t>Fertiges Produkt</a:t>
            </a:r>
          </a:p>
          <a:p>
            <a:pPr lvl="1">
              <a:lnSpc>
                <a:spcPct val="90000"/>
              </a:lnSpc>
            </a:pPr>
            <a:r>
              <a:rPr lang="de-DE" sz="2400" dirty="0"/>
              <a:t>Krankenhaus: </a:t>
            </a:r>
          </a:p>
          <a:p>
            <a:pPr lvl="2">
              <a:lnSpc>
                <a:spcPct val="90000"/>
              </a:lnSpc>
            </a:pPr>
            <a:r>
              <a:rPr lang="de-DE" sz="2000" dirty="0"/>
              <a:t>früher: Pflegetag als Produkt →Kalkulation des Pflegesatzes</a:t>
            </a:r>
          </a:p>
          <a:p>
            <a:pPr lvl="2">
              <a:lnSpc>
                <a:spcPct val="90000"/>
              </a:lnSpc>
            </a:pPr>
            <a:r>
              <a:rPr lang="de-DE" sz="2000" dirty="0"/>
              <a:t>DRG: </a:t>
            </a:r>
            <a:r>
              <a:rPr lang="de-DE" sz="2000" dirty="0" smtClean="0"/>
              <a:t>Patient*in </a:t>
            </a:r>
            <a:r>
              <a:rPr lang="de-DE" sz="2000" dirty="0"/>
              <a:t>bzw. Fall als Endkostenträger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Zwischenkostenträger</a:t>
            </a:r>
          </a:p>
          <a:p>
            <a:pPr lvl="1">
              <a:lnSpc>
                <a:spcPct val="90000"/>
              </a:lnSpc>
            </a:pPr>
            <a:r>
              <a:rPr lang="de-DE" sz="2400" dirty="0"/>
              <a:t>Treten auf bei innerbetrieblicher Leistungsverrechnung</a:t>
            </a:r>
          </a:p>
          <a:p>
            <a:pPr lvl="1">
              <a:lnSpc>
                <a:spcPct val="90000"/>
              </a:lnSpc>
            </a:pPr>
            <a:r>
              <a:rPr lang="de-DE" sz="2400" dirty="0"/>
              <a:t>Z.B. Kosten eines Röntgenbildes: Das Bild (d.h. die Dienstleistung) ist ein Kostenträger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9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896"/>
    </mc:Choice>
    <mc:Fallback xmlns="">
      <p:transition spd="slow" advTm="5589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1	Informationswirtschaft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2 	Jahresabschluss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b="1" dirty="0"/>
              <a:t>3 	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3.1 Hinführung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b="1" dirty="0"/>
              <a:t>		3.2.1 Überblick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3.2.2 Traditionelle Vollkostenrechnung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3.2.3 Systeme der Teilkostenrechnung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3.2.4 Prozesskostenrechnung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3.2.5 Herausforderungen im Krankenhaus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3.3 Interne Budgetierung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3.4 Betriebsstatistik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3.5 Strategisches 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9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54"/>
    </mc:Choice>
    <mc:Fallback xmlns="">
      <p:transition spd="slow" advTm="22654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Arten der Kostenträgerrechnung</a:t>
            </a:r>
          </a:p>
        </p:txBody>
      </p:sp>
      <p:sp>
        <p:nvSpPr>
          <p:cNvPr id="179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1800"/>
              <a:t>Kostenträgerstückrechnung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Synonym: Kalkulation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Inhalt: Ermittlung der Kosten einer einzelnen Leistungseinheit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Arten:</a:t>
            </a:r>
          </a:p>
          <a:p>
            <a:pPr lvl="2">
              <a:lnSpc>
                <a:spcPct val="80000"/>
              </a:lnSpc>
            </a:pPr>
            <a:r>
              <a:rPr lang="de-DE" sz="1400"/>
              <a:t>Ex-Post Rechnung (Nachkalkulation)</a:t>
            </a:r>
          </a:p>
          <a:p>
            <a:pPr lvl="2">
              <a:lnSpc>
                <a:spcPct val="80000"/>
              </a:lnSpc>
            </a:pPr>
            <a:r>
              <a:rPr lang="de-DE" sz="1400"/>
              <a:t>Ex-Ante Rechnung (Vorkalkulation)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Folge: Einzelstückbezogene Ermittlung der Selbstkosten</a:t>
            </a:r>
          </a:p>
          <a:p>
            <a:pPr>
              <a:lnSpc>
                <a:spcPct val="80000"/>
              </a:lnSpc>
            </a:pPr>
            <a:r>
              <a:rPr lang="de-DE" sz="1800"/>
              <a:t>Kostenträgerzeitrechnung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Periodenrechnung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Inhalt: Kosten einer Kostenträgerart während eines Abrechnungszeitraums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Arten:</a:t>
            </a:r>
          </a:p>
          <a:p>
            <a:pPr lvl="2">
              <a:lnSpc>
                <a:spcPct val="80000"/>
              </a:lnSpc>
            </a:pPr>
            <a:r>
              <a:rPr lang="de-DE" sz="1400"/>
              <a:t>Ex-Post Rechnung </a:t>
            </a:r>
          </a:p>
          <a:p>
            <a:pPr lvl="2">
              <a:lnSpc>
                <a:spcPct val="80000"/>
              </a:lnSpc>
            </a:pPr>
            <a:r>
              <a:rPr lang="de-DE" sz="1400"/>
              <a:t>Ex-Ante Rechnung</a:t>
            </a:r>
          </a:p>
          <a:p>
            <a:pPr>
              <a:lnSpc>
                <a:spcPct val="80000"/>
              </a:lnSpc>
            </a:pPr>
            <a:r>
              <a:rPr lang="de-DE" sz="1800"/>
              <a:t>Anwendung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kurzfristige Erfolgsrechnung, d.h. Soll und Ist der Kostenträgerzeitrechnung werden verglichen</a:t>
            </a:r>
          </a:p>
          <a:p>
            <a:pPr lvl="1">
              <a:lnSpc>
                <a:spcPct val="80000"/>
              </a:lnSpc>
            </a:pPr>
            <a:r>
              <a:rPr lang="de-DE" sz="1600"/>
              <a:t>Folge: Periodenbezogene Ermittlung der Selbstkosten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04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732"/>
    </mc:Choice>
    <mc:Fallback xmlns="">
      <p:transition spd="slow" advTm="230732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"/>
            <a:ext cx="8229600" cy="1176337"/>
          </a:xfrm>
        </p:spPr>
        <p:txBody>
          <a:bodyPr>
            <a:normAutofit fontScale="90000"/>
          </a:bodyPr>
          <a:lstStyle/>
          <a:p>
            <a:r>
              <a:rPr lang="de-DE" dirty="0"/>
              <a:t>Hauptaufgaben der Kostenträgerrechnung</a:t>
            </a:r>
          </a:p>
        </p:txBody>
      </p:sp>
      <p:sp>
        <p:nvSpPr>
          <p:cNvPr id="179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400" dirty="0"/>
              <a:t>Ermittlung von Angebotspreisen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Beispiel: Angebot an Krankenkasse für Abdeckung einer nicht im DRG-Katalog stehenden Komplexleistung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Vorkalkulation des Endkostenträgers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Meist: Kostenträgerzeitrechnung (was wird für alle diese Fälle anfallen?) geteilt durch Zahl der Fälle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Nachkalkulation von Fallpauschalen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Beispiel: Berechnung, ob sich </a:t>
            </a:r>
            <a:r>
              <a:rPr lang="de-DE" sz="2000" dirty="0" err="1"/>
              <a:t>Hüftendoprothesen</a:t>
            </a:r>
            <a:r>
              <a:rPr lang="de-DE" sz="2000" dirty="0"/>
              <a:t> rentiert haben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Nachkalkulation des Endkostenträgers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Meist: Kostenträgerzeitrechnung (was ist für alle diese Fällen angefallen?) geteilt durch Zahl der Fälle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Nachkalkulation einzelner </a:t>
            </a:r>
            <a:r>
              <a:rPr lang="de-DE" sz="2400" dirty="0" smtClean="0"/>
              <a:t>Patient*innen</a:t>
            </a:r>
            <a:endParaRPr lang="de-DE" sz="2400" dirty="0"/>
          </a:p>
          <a:p>
            <a:pPr lvl="1">
              <a:lnSpc>
                <a:spcPct val="80000"/>
              </a:lnSpc>
            </a:pPr>
            <a:r>
              <a:rPr lang="de-DE" sz="2000" dirty="0"/>
              <a:t>Beispiel: Was hat der Krankenhausaufenthalt von Frieda Müller wirklich gekostet?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Nachkalkulation des Endkostenträgers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Kostenträgerstückrechnung mit möglichst exakter Erfassung des individuellen Verbrauches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99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342"/>
    </mc:Choice>
    <mc:Fallback xmlns="">
      <p:transition spd="slow" advTm="208342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de-DE" dirty="0"/>
              <a:t>Hauptaufgaben der Kostenträgerrechnung (Forts.)</a:t>
            </a:r>
          </a:p>
        </p:txBody>
      </p:sp>
      <p:sp>
        <p:nvSpPr>
          <p:cNvPr id="184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679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/>
              <a:t>Ermittlung von Preisuntergrenzen</a:t>
            </a:r>
          </a:p>
          <a:p>
            <a:pPr lvl="1">
              <a:lnSpc>
                <a:spcPct val="90000"/>
              </a:lnSpc>
            </a:pPr>
            <a:r>
              <a:rPr lang="de-DE" sz="2000"/>
              <a:t>Bis zu welchem DRG-Entgelt rentiert sich für uns die Leistung?</a:t>
            </a:r>
          </a:p>
          <a:p>
            <a:pPr>
              <a:lnSpc>
                <a:spcPct val="90000"/>
              </a:lnSpc>
            </a:pPr>
            <a:r>
              <a:rPr lang="de-DE" sz="2400"/>
              <a:t>Ermittlung interner Verrechnungspreise</a:t>
            </a:r>
          </a:p>
          <a:p>
            <a:pPr lvl="1">
              <a:lnSpc>
                <a:spcPct val="90000"/>
              </a:lnSpc>
            </a:pPr>
            <a:r>
              <a:rPr lang="de-DE" sz="2000"/>
              <a:t>Welchen Preis stellt z. B. die Röntgenabteilung der Hauptabteilung für ein Röntgenbild in Rechnung</a:t>
            </a:r>
          </a:p>
          <a:p>
            <a:pPr lvl="1">
              <a:lnSpc>
                <a:spcPct val="90000"/>
              </a:lnSpc>
            </a:pPr>
            <a:r>
              <a:rPr lang="de-DE" sz="2000"/>
              <a:t>wichtig für Vorkostenstelle: Erhält Erlösverrechnung (Wirtschaftlichkeit der Vorkostenstelle)</a:t>
            </a:r>
          </a:p>
          <a:p>
            <a:pPr lvl="1">
              <a:lnSpc>
                <a:spcPct val="90000"/>
              </a:lnSpc>
            </a:pPr>
            <a:r>
              <a:rPr lang="de-DE" sz="2000"/>
              <a:t>wichtig für Endkostenstelle: erhält Kostenverrechnung (Wirtschaftlichkeit der Endkostenstelle)</a:t>
            </a:r>
          </a:p>
          <a:p>
            <a:pPr>
              <a:lnSpc>
                <a:spcPct val="90000"/>
              </a:lnSpc>
            </a:pPr>
            <a:r>
              <a:rPr lang="de-DE" sz="2400"/>
              <a:t>Planungs- und Kontrollrechnung</a:t>
            </a:r>
          </a:p>
          <a:p>
            <a:pPr lvl="1">
              <a:lnSpc>
                <a:spcPct val="90000"/>
              </a:lnSpc>
            </a:pPr>
            <a:r>
              <a:rPr lang="de-DE" sz="2000"/>
              <a:t>Vergleich von Ist- und Sollkosten</a:t>
            </a:r>
          </a:p>
          <a:p>
            <a:pPr>
              <a:lnSpc>
                <a:spcPct val="90000"/>
              </a:lnSpc>
            </a:pPr>
            <a:r>
              <a:rPr lang="de-DE" sz="2400"/>
              <a:t>Kurzfristige Erfolgsrechnung</a:t>
            </a:r>
          </a:p>
          <a:p>
            <a:pPr lvl="1">
              <a:lnSpc>
                <a:spcPct val="90000"/>
              </a:lnSpc>
            </a:pPr>
            <a:r>
              <a:rPr lang="de-DE" sz="2000"/>
              <a:t>Abgleich von Leistungen und 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40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046"/>
    </mc:Choice>
    <mc:Fallback xmlns="">
      <p:transition spd="slow" advTm="12204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81075"/>
          </a:xfrm>
        </p:spPr>
        <p:txBody>
          <a:bodyPr>
            <a:normAutofit fontScale="90000"/>
          </a:bodyPr>
          <a:lstStyle/>
          <a:p>
            <a:r>
              <a:rPr lang="de-DE" dirty="0"/>
              <a:t>Kostenträgerstückrechnung: Überblick</a:t>
            </a:r>
          </a:p>
        </p:txBody>
      </p:sp>
      <p:sp>
        <p:nvSpPr>
          <p:cNvPr id="179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800"/>
              <a:t>Kalkulation für Kuppelprodukte</a:t>
            </a:r>
          </a:p>
          <a:p>
            <a:pPr lvl="1">
              <a:lnSpc>
                <a:spcPct val="90000"/>
              </a:lnSpc>
            </a:pPr>
            <a:r>
              <a:rPr lang="de-DE" sz="2400"/>
              <a:t>Restwertverfahren</a:t>
            </a:r>
          </a:p>
          <a:p>
            <a:pPr lvl="1">
              <a:lnSpc>
                <a:spcPct val="90000"/>
              </a:lnSpc>
            </a:pPr>
            <a:r>
              <a:rPr lang="de-DE" sz="2400"/>
              <a:t>Schlüsselungsverfahren</a:t>
            </a:r>
          </a:p>
          <a:p>
            <a:pPr>
              <a:lnSpc>
                <a:spcPct val="90000"/>
              </a:lnSpc>
            </a:pPr>
            <a:r>
              <a:rPr lang="de-DE" sz="2800"/>
              <a:t>Kalkulation für Nicht-Kuppelprodukte</a:t>
            </a:r>
          </a:p>
          <a:p>
            <a:pPr lvl="1">
              <a:lnSpc>
                <a:spcPct val="90000"/>
              </a:lnSpc>
            </a:pPr>
            <a:r>
              <a:rPr lang="de-DE" sz="2400"/>
              <a:t>Maschinenstundensatzrechnung</a:t>
            </a:r>
          </a:p>
          <a:p>
            <a:pPr lvl="1">
              <a:lnSpc>
                <a:spcPct val="90000"/>
              </a:lnSpc>
            </a:pPr>
            <a:r>
              <a:rPr lang="de-DE" sz="2400"/>
              <a:t>Äquivalenzziffernkalkulation</a:t>
            </a:r>
          </a:p>
          <a:p>
            <a:pPr lvl="1">
              <a:lnSpc>
                <a:spcPct val="90000"/>
              </a:lnSpc>
            </a:pPr>
            <a:r>
              <a:rPr lang="de-DE" sz="2400"/>
              <a:t>Divisionskalkulation</a:t>
            </a:r>
          </a:p>
          <a:p>
            <a:pPr lvl="1">
              <a:lnSpc>
                <a:spcPct val="90000"/>
              </a:lnSpc>
            </a:pPr>
            <a:r>
              <a:rPr lang="de-DE" sz="2400"/>
              <a:t>Zuschlagskalkulation</a:t>
            </a:r>
          </a:p>
          <a:p>
            <a:pPr lvl="2">
              <a:lnSpc>
                <a:spcPct val="90000"/>
              </a:lnSpc>
            </a:pPr>
            <a:r>
              <a:rPr lang="de-DE" sz="2000"/>
              <a:t>differenzierte Zuschlagskalkulation</a:t>
            </a:r>
          </a:p>
          <a:p>
            <a:pPr lvl="2">
              <a:lnSpc>
                <a:spcPct val="90000"/>
              </a:lnSpc>
            </a:pPr>
            <a:r>
              <a:rPr lang="de-DE" sz="2000"/>
              <a:t>Summarische Zuschlagskalkulation</a:t>
            </a:r>
          </a:p>
        </p:txBody>
      </p:sp>
      <p:sp>
        <p:nvSpPr>
          <p:cNvPr id="1794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54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820"/>
    </mc:Choice>
    <mc:Fallback xmlns="">
      <p:transition spd="slow" advTm="15182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Voll- und Teilkostenrechnung</a:t>
            </a:r>
          </a:p>
        </p:txBody>
      </p:sp>
      <p:sp>
        <p:nvSpPr>
          <p:cNvPr id="179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Vollkostenrechnung: alle Kosten (auch fixe) werden den Kostenträgern zugeschlüsselt</a:t>
            </a:r>
          </a:p>
          <a:p>
            <a:r>
              <a:rPr lang="de-DE"/>
              <a:t>Teilkostenrechnung: Ein Teil der Kosten (i.d.R. die fixen) wird nicht dem einzelnen Kostenträger zugerechnet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04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683"/>
    </mc:Choice>
    <mc:Fallback xmlns="">
      <p:transition spd="slow" advTm="129683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1	Informationswirtschaft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2 	Jahresabschluss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b="1" dirty="0"/>
              <a:t>3 	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3.1 Hinführung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b="1" dirty="0"/>
              <a:t>		3.2.1 Überblick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3.2.2 Traditionelle Vollkostenrechnung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3.2.3 Systeme der Teilkostenrechnung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3.2.4 Prozesskostenrechnung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3.2.5 Herausforderungen im Krankenhaus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3.3 Interne Budgetierung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3.4 Betriebsstatistik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3.5 Strategisches 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53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7"/>
    </mc:Choice>
    <mc:Fallback xmlns="">
      <p:transition spd="slow" advTm="2031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3.2.1 Überblick</a:t>
            </a:r>
          </a:p>
        </p:txBody>
      </p:sp>
      <p:sp>
        <p:nvSpPr>
          <p:cNvPr id="177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Internes Rechnungswesen</a:t>
            </a:r>
          </a:p>
          <a:p>
            <a:pPr lvl="1">
              <a:lnSpc>
                <a:spcPct val="90000"/>
              </a:lnSpc>
            </a:pPr>
            <a:r>
              <a:rPr lang="de-DE"/>
              <a:t>Kosten- und Leistungsrechnung</a:t>
            </a:r>
          </a:p>
          <a:p>
            <a:pPr lvl="1">
              <a:lnSpc>
                <a:spcPct val="90000"/>
              </a:lnSpc>
            </a:pPr>
            <a:r>
              <a:rPr lang="de-DE"/>
              <a:t>Planungsrechnung</a:t>
            </a:r>
          </a:p>
          <a:p>
            <a:pPr lvl="2">
              <a:lnSpc>
                <a:spcPct val="90000"/>
              </a:lnSpc>
            </a:pPr>
            <a:r>
              <a:rPr lang="de-DE"/>
              <a:t>Leistungsplanung</a:t>
            </a:r>
          </a:p>
          <a:p>
            <a:pPr lvl="2">
              <a:lnSpc>
                <a:spcPct val="90000"/>
              </a:lnSpc>
            </a:pPr>
            <a:r>
              <a:rPr lang="de-DE"/>
              <a:t>Absatzplanung</a:t>
            </a:r>
          </a:p>
          <a:p>
            <a:pPr lvl="2">
              <a:lnSpc>
                <a:spcPct val="90000"/>
              </a:lnSpc>
            </a:pPr>
            <a:r>
              <a:rPr lang="de-DE"/>
              <a:t>Investitionsplanung</a:t>
            </a:r>
          </a:p>
          <a:p>
            <a:pPr lvl="2">
              <a:lnSpc>
                <a:spcPct val="90000"/>
              </a:lnSpc>
            </a:pPr>
            <a:r>
              <a:rPr lang="de-DE"/>
              <a:t>Finanzplanung</a:t>
            </a:r>
          </a:p>
          <a:p>
            <a:pPr lvl="2">
              <a:lnSpc>
                <a:spcPct val="90000"/>
              </a:lnSpc>
            </a:pPr>
            <a:r>
              <a:rPr lang="de-DE"/>
              <a:t>…</a:t>
            </a:r>
          </a:p>
          <a:p>
            <a:pPr lvl="1">
              <a:lnSpc>
                <a:spcPct val="90000"/>
              </a:lnSpc>
            </a:pPr>
            <a:r>
              <a:rPr lang="de-DE"/>
              <a:t>Betriebsstatistik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0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040"/>
    </mc:Choice>
    <mc:Fallback xmlns="">
      <p:transition spd="slow" advTm="14104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Kosten- und Leistungsrechnung</a:t>
            </a:r>
          </a:p>
        </p:txBody>
      </p:sp>
      <p:sp>
        <p:nvSpPr>
          <p:cNvPr id="177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400"/>
              <a:t>Aufgabe der Kostenrechnung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Erfassung (vollständig!)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Verteilung (auf Kostenstellen)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Zurechnung der Kosten (auf Leistungen, vollständig oder teilweise)</a:t>
            </a:r>
          </a:p>
          <a:p>
            <a:pPr>
              <a:lnSpc>
                <a:spcPct val="80000"/>
              </a:lnSpc>
            </a:pPr>
            <a:r>
              <a:rPr lang="de-DE" sz="2400"/>
              <a:t>Zweck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Entscheidungsfunktion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Prognose der Selbstkosten zur Optimierung kurzfristiger Produktions- und Absatzentscheidungen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Zukunftsorientiert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Kontrolle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Überprüfung geplanter Kostenansätze aus der Vergangenheit zur Kontrolle der Wirtschaftlichkeit getroffener Entscheidungen</a:t>
            </a:r>
          </a:p>
          <a:p>
            <a:pPr lvl="2">
              <a:lnSpc>
                <a:spcPct val="80000"/>
              </a:lnSpc>
            </a:pPr>
            <a:r>
              <a:rPr lang="de-DE" sz="1800"/>
              <a:t>Vergangenheitsorientiert</a:t>
            </a:r>
          </a:p>
          <a:p>
            <a:pPr lvl="1">
              <a:lnSpc>
                <a:spcPct val="80000"/>
              </a:lnSpc>
            </a:pPr>
            <a:endParaRPr lang="de-DE" sz="2000"/>
          </a:p>
          <a:p>
            <a:pPr lvl="1">
              <a:lnSpc>
                <a:spcPct val="80000"/>
              </a:lnSpc>
            </a:pPr>
            <a:endParaRPr lang="de-DE" sz="200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04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529"/>
    </mc:Choice>
    <mc:Fallback xmlns="">
      <p:transition spd="slow" advTm="26752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Kostenrechnungssysteme</a:t>
            </a:r>
          </a:p>
        </p:txBody>
      </p:sp>
      <p:sp>
        <p:nvSpPr>
          <p:cNvPr id="177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/>
              <a:t>Grundsatz: alle Systeme benötigen</a:t>
            </a:r>
          </a:p>
          <a:p>
            <a:pPr lvl="1"/>
            <a:r>
              <a:rPr lang="de-DE" sz="2400"/>
              <a:t>Verbindung zur Datenerfassung</a:t>
            </a:r>
          </a:p>
          <a:p>
            <a:pPr lvl="2"/>
            <a:r>
              <a:rPr lang="de-DE" sz="2000"/>
              <a:t>wie viel wird selbst erfasst, wie viel kommt aus Finanzbuchhaltung etc.?</a:t>
            </a:r>
          </a:p>
          <a:p>
            <a:pPr lvl="1"/>
            <a:r>
              <a:rPr lang="de-DE" sz="2400"/>
              <a:t>Zurechnung von Kosten auf Kategorien (z. B. Personalkosten)</a:t>
            </a:r>
          </a:p>
          <a:p>
            <a:pPr lvl="1"/>
            <a:r>
              <a:rPr lang="de-DE" sz="2400"/>
              <a:t>Zurechnung auf Orte des Kostenanfalls</a:t>
            </a:r>
          </a:p>
          <a:p>
            <a:pPr lvl="2"/>
            <a:r>
              <a:rPr lang="de-DE" sz="2000"/>
              <a:t>vollständig? geschlüsselt? detailliert?</a:t>
            </a:r>
          </a:p>
          <a:p>
            <a:pPr lvl="1"/>
            <a:r>
              <a:rPr lang="de-DE" sz="2400"/>
              <a:t>Zurechnung auf Leistungen</a:t>
            </a:r>
          </a:p>
          <a:p>
            <a:pPr lvl="2"/>
            <a:r>
              <a:rPr lang="de-DE" sz="2000"/>
              <a:t>vollständig? teilweise? verursachungsgerecht?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86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123"/>
    </mc:Choice>
    <mc:Fallback xmlns="">
      <p:transition spd="slow" advTm="27912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/>
              <a:t>Überblick</a:t>
            </a:r>
          </a:p>
        </p:txBody>
      </p:sp>
      <p:graphicFrame>
        <p:nvGraphicFramePr>
          <p:cNvPr id="178074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312749"/>
              </p:ext>
            </p:extLst>
          </p:nvPr>
        </p:nvGraphicFramePr>
        <p:xfrm>
          <a:off x="3370263" y="0"/>
          <a:ext cx="5773737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Bild" r:id="rId3" imgW="8281080" imgH="9831240" progId="Word.Picture.8">
                  <p:embed/>
                </p:oleObj>
              </mc:Choice>
              <mc:Fallback>
                <p:oleObj name="Bild" r:id="rId3" imgW="8281080" imgH="98312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0"/>
                        <a:ext cx="5773737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69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460"/>
    </mc:Choice>
    <mc:Fallback xmlns="">
      <p:transition spd="slow" advTm="23446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/>
              <a:t>Überblick</a:t>
            </a:r>
          </a:p>
        </p:txBody>
      </p:sp>
      <p:graphicFrame>
        <p:nvGraphicFramePr>
          <p:cNvPr id="182989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884134"/>
              </p:ext>
            </p:extLst>
          </p:nvPr>
        </p:nvGraphicFramePr>
        <p:xfrm>
          <a:off x="3370263" y="0"/>
          <a:ext cx="5773737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Bild" r:id="rId3" imgW="8281080" imgH="9831240" progId="Word.Picture.8">
                  <p:embed/>
                </p:oleObj>
              </mc:Choice>
              <mc:Fallback>
                <p:oleObj name="Bild" r:id="rId3" imgW="8281080" imgH="98312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0"/>
                        <a:ext cx="5773737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9892" name="AutoShape 4"/>
          <p:cNvSpPr>
            <a:spLocks noChangeArrowheads="1"/>
          </p:cNvSpPr>
          <p:nvPr/>
        </p:nvSpPr>
        <p:spPr bwMode="auto">
          <a:xfrm>
            <a:off x="107950" y="3068638"/>
            <a:ext cx="4679950" cy="3600450"/>
          </a:xfrm>
          <a:prstGeom prst="cloudCallout">
            <a:avLst>
              <a:gd name="adj1" fmla="val 66824"/>
              <a:gd name="adj2" fmla="val -9387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de-DE" dirty="0"/>
              <a:t>Welcher Anteil der Kostendaten kommt aus der Finanzbuchhaltung bzw. den Nebenbuchhaltungen? Ein- und Mehrkreissysteme. Werden alle Kosten vor Übernahme kontrolliert?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13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08"/>
    </mc:Choice>
    <mc:Fallback xmlns="">
      <p:transition spd="slow" advTm="7370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/>
              <a:t>Überblick</a:t>
            </a:r>
          </a:p>
        </p:txBody>
      </p:sp>
      <p:graphicFrame>
        <p:nvGraphicFramePr>
          <p:cNvPr id="183091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124262"/>
              </p:ext>
            </p:extLst>
          </p:nvPr>
        </p:nvGraphicFramePr>
        <p:xfrm>
          <a:off x="3370263" y="0"/>
          <a:ext cx="5773737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Bild" r:id="rId3" imgW="8281080" imgH="9831240" progId="Word.Picture.8">
                  <p:embed/>
                </p:oleObj>
              </mc:Choice>
              <mc:Fallback>
                <p:oleObj name="Bild" r:id="rId3" imgW="8281080" imgH="98312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0"/>
                        <a:ext cx="5773737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0916" name="AutoShape 4"/>
          <p:cNvSpPr>
            <a:spLocks noChangeArrowheads="1"/>
          </p:cNvSpPr>
          <p:nvPr/>
        </p:nvSpPr>
        <p:spPr bwMode="auto">
          <a:xfrm>
            <a:off x="107950" y="3068638"/>
            <a:ext cx="4679950" cy="3600450"/>
          </a:xfrm>
          <a:prstGeom prst="cloudCallout">
            <a:avLst>
              <a:gd name="adj1" fmla="val 67231"/>
              <a:gd name="adj2" fmla="val -3725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de-DE" dirty="0"/>
              <a:t>Wie erfolgt die Zurechnung auf Kostenstellen? Werden Gemeinkosten geschlüsselt? Verursachergerechte Verrechnung?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92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709"/>
    </mc:Choice>
    <mc:Fallback xmlns="">
      <p:transition spd="slow" advTm="9470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/>
              <a:t>Überblick</a:t>
            </a:r>
          </a:p>
        </p:txBody>
      </p:sp>
      <p:graphicFrame>
        <p:nvGraphicFramePr>
          <p:cNvPr id="183193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468694"/>
              </p:ext>
            </p:extLst>
          </p:nvPr>
        </p:nvGraphicFramePr>
        <p:xfrm>
          <a:off x="3370263" y="0"/>
          <a:ext cx="5773737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Bild" r:id="rId3" imgW="8281080" imgH="9831240" progId="Word.Picture.8">
                  <p:embed/>
                </p:oleObj>
              </mc:Choice>
              <mc:Fallback>
                <p:oleObj name="Bild" r:id="rId3" imgW="8281080" imgH="98312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0"/>
                        <a:ext cx="5773737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1940" name="AutoShape 4"/>
          <p:cNvSpPr>
            <a:spLocks noChangeArrowheads="1"/>
          </p:cNvSpPr>
          <p:nvPr/>
        </p:nvSpPr>
        <p:spPr bwMode="auto">
          <a:xfrm>
            <a:off x="107950" y="3068638"/>
            <a:ext cx="4679950" cy="3600450"/>
          </a:xfrm>
          <a:prstGeom prst="cloudCallout">
            <a:avLst>
              <a:gd name="adj1" fmla="val 68454"/>
              <a:gd name="adj2" fmla="val 1300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de-DE" dirty="0"/>
              <a:t>Nach welchem Verfahren erfolgt die Kalkulation bzw. Erfolgsermittlung? Wie werden Gemeinkosten behandelt?</a:t>
            </a:r>
          </a:p>
          <a:p>
            <a:r>
              <a:rPr lang="de-DE" dirty="0"/>
              <a:t>Welchem Zweck dienst die </a:t>
            </a:r>
            <a:r>
              <a:rPr lang="de-DE" dirty="0" err="1"/>
              <a:t>Berechung</a:t>
            </a:r>
            <a:r>
              <a:rPr lang="de-DE" dirty="0"/>
              <a:t>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12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600"/>
    </mc:Choice>
    <mc:Fallback xmlns="">
      <p:transition spd="slow" advTm="1446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1024</Words>
  <Application>Microsoft Office PowerPoint</Application>
  <PresentationFormat>Bildschirmpräsentation (4:3)</PresentationFormat>
  <Paragraphs>260</Paragraphs>
  <Slides>25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Larissa</vt:lpstr>
      <vt:lpstr>Bild</vt:lpstr>
      <vt:lpstr>GESUNDHEITSMANAGEMENT IV Teil 3a-2   Prof. Dr. Steffen Fleßa Lst. für Allgemeine Betriebswirtschaftslehre und Gesundheitsmanagement Universität Greifswald </vt:lpstr>
      <vt:lpstr>Gliederung</vt:lpstr>
      <vt:lpstr>3.2.1 Überblick</vt:lpstr>
      <vt:lpstr>Kosten- und Leistungsrechnung</vt:lpstr>
      <vt:lpstr>Kostenrechnungssysteme</vt:lpstr>
      <vt:lpstr>Überblick</vt:lpstr>
      <vt:lpstr>Überblick</vt:lpstr>
      <vt:lpstr>Überblick</vt:lpstr>
      <vt:lpstr>Überblick</vt:lpstr>
      <vt:lpstr>Kostenartenrechnung</vt:lpstr>
      <vt:lpstr>Kostenartengliederung nach KHBV (Anlage 4)</vt:lpstr>
      <vt:lpstr>Kostenartengliederung nach KHBV (Anlage 4) Forts.</vt:lpstr>
      <vt:lpstr>Kostenstellenrechnung</vt:lpstr>
      <vt:lpstr>Gliederung nach leistungstechnischen Gesichtspunkten</vt:lpstr>
      <vt:lpstr>Verrechnung von Kosten auf Kostenstellen</vt:lpstr>
      <vt:lpstr>Kostenstellen gemäß KHBV (Anlage 5) </vt:lpstr>
      <vt:lpstr>Problem der Kostenstellenrechnung</vt:lpstr>
      <vt:lpstr>Kostenträger</vt:lpstr>
      <vt:lpstr>Arten von Kostenträgern</vt:lpstr>
      <vt:lpstr>Arten der Kostenträgerrechnung</vt:lpstr>
      <vt:lpstr>Hauptaufgaben der Kostenträgerrechnung</vt:lpstr>
      <vt:lpstr>Hauptaufgaben der Kostenträgerrechnung (Forts.)</vt:lpstr>
      <vt:lpstr>Kostenträgerstückrechnung: Überblick</vt:lpstr>
      <vt:lpstr>Voll- und Teilkostenrechnung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3a   Prof. Dr. Steffen Fleßa Lst. für Allgemeine Betriebswirtschaftslehre und Gesundheitsmanagement Universität Greifswald</dc:title>
  <dc:creator>Steffen</dc:creator>
  <cp:lastModifiedBy>Steffen Flessa</cp:lastModifiedBy>
  <cp:revision>23</cp:revision>
  <dcterms:created xsi:type="dcterms:W3CDTF">2011-01-31T09:19:27Z</dcterms:created>
  <dcterms:modified xsi:type="dcterms:W3CDTF">2024-01-30T15:03:39Z</dcterms:modified>
</cp:coreProperties>
</file>