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9" r:id="rId3"/>
    <p:sldId id="382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84" r:id="rId1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2F67F-8277-4C05-A630-535824B78858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D48BC-9324-4D7F-9044-350425A132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338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B1A69-6E5A-4FE5-8075-D629BA6360BF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834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75071-6C31-4B38-B1D4-71A27CC4B77F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010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17D8-857D-4E34-9240-26EF193DDA89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5960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153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7BF6-072A-4C2E-9289-CBF20B521540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547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86135-3E1E-4471-8CAC-777746399E06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346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3EA5-E693-4C35-B13C-49960AD9DBEE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886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84F0-74A4-4246-8F34-47E311413512}" type="datetime1">
              <a:rPr lang="de-DE" smtClean="0"/>
              <a:t>30.01.2024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86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F367-7539-4C9B-92DC-79CBA23FF7F9}" type="datetime1">
              <a:rPr lang="de-DE" smtClean="0"/>
              <a:t>30.01.2024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2306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31DC-095B-4620-B850-F8F973B5E8ED}" type="datetime1">
              <a:rPr lang="de-DE" smtClean="0"/>
              <a:t>30.01.2024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163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639C-79BE-4900-9FAA-2FE1E0C543ED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87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2B6F8-1424-4627-A28B-26815C402BA6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1922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A8BED-FA02-4194-BCC9-072B9BC88847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032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/>
          <a:lstStyle/>
          <a:p>
            <a:r>
              <a:rPr lang="de-DE" sz="4000" b="1" dirty="0">
                <a:cs typeface="Times New Roman" pitchFamily="18" charset="0"/>
              </a:rPr>
              <a:t>GESUNDHEITSMANAGEMENT IV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>Teil 3a-3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Prof. Dr. Steffen Fleßa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 err="1">
                <a:cs typeface="Times New Roman" pitchFamily="18" charset="0"/>
              </a:rPr>
              <a:t>Lst</a:t>
            </a:r>
            <a:r>
              <a:rPr lang="de-DE" sz="2400" b="1" dirty="0">
                <a:cs typeface="Times New Roman" pitchFamily="18" charset="0"/>
              </a:rPr>
              <a:t>. für Allgemeine Betriebswirtschaftslehre und Gesundheitsmanagement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Universität Greifswald</a:t>
            </a: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endParaRPr lang="de-DE" sz="40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88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94"/>
    </mc:Choice>
    <mc:Fallback xmlns="">
      <p:transition spd="slow" advTm="759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1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Kostenartengliederung nach KHBV (Anlage 4) Forts.</a:t>
            </a:r>
          </a:p>
        </p:txBody>
      </p:sp>
      <p:sp>
        <p:nvSpPr>
          <p:cNvPr id="1861635" name="Rectangle 3"/>
          <p:cNvSpPr>
            <a:spLocks noChangeArrowheads="1"/>
          </p:cNvSpPr>
          <p:nvPr/>
        </p:nvSpPr>
        <p:spPr bwMode="auto">
          <a:xfrm>
            <a:off x="0" y="2012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861636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540378"/>
              </p:ext>
            </p:extLst>
          </p:nvPr>
        </p:nvGraphicFramePr>
        <p:xfrm>
          <a:off x="457200" y="1905000"/>
          <a:ext cx="8229600" cy="4664396"/>
        </p:xfrm>
        <a:graphic>
          <a:graphicData uri="http://schemas.openxmlformats.org/drawingml/2006/table">
            <a:tbl>
              <a:tblPr/>
              <a:tblGrid>
                <a:gridCol w="946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83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70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Aufwendungen für zentrale Dienstleistungen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71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Wiederbeschaffte Gebrauchsgüter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72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Instandhaltung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Steuern, Abgaben, Versicherungen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Zinsen und ähnliche Aufwendungen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75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75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Auflösung von Ausgleichsposten und Zuführungen der 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Fördermittel nach dem KHG zu Sonderposten oder 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Verbindlichkeiten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Abschreibungen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77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Aufwendungen für die Nutzung von Anlagegütern nach 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§ 9 Abs. 2 Nr. 1 KHG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Sonstige ordentliche Aufwendungen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79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Übrige Aufwendungen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861671" name="AutoShape 39"/>
          <p:cNvSpPr>
            <a:spLocks noChangeArrowheads="1"/>
          </p:cNvSpPr>
          <p:nvPr/>
        </p:nvSpPr>
        <p:spPr bwMode="auto">
          <a:xfrm>
            <a:off x="4248150" y="4049713"/>
            <a:ext cx="4895850" cy="2808287"/>
          </a:xfrm>
          <a:prstGeom prst="wedgeRectCallout">
            <a:avLst>
              <a:gd name="adj1" fmla="val -88912"/>
              <a:gd name="adj2" fmla="val -6373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Tx/>
              <a:buChar char="•"/>
            </a:pPr>
            <a:r>
              <a:rPr lang="de-D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de-DE" dirty="0"/>
              <a:t>740: Zinsen und ähnliche Aufwendungen für Betriebsmittelkredite </a:t>
            </a:r>
          </a:p>
          <a:p>
            <a:pPr algn="l">
              <a:buFontTx/>
              <a:buChar char="•"/>
            </a:pPr>
            <a:r>
              <a:rPr lang="de-DE" dirty="0"/>
              <a:t> 741: Zinsen und ähnliche Aufwendungen an verbundene Unternehmen </a:t>
            </a:r>
          </a:p>
          <a:p>
            <a:pPr algn="l">
              <a:buFontTx/>
              <a:buChar char="•"/>
            </a:pPr>
            <a:r>
              <a:rPr lang="de-DE" dirty="0"/>
              <a:t> 742: Zinsen und ähnliche Aufwendungen für sonstiges Fremdkapital</a:t>
            </a:r>
          </a:p>
        </p:txBody>
      </p:sp>
    </p:spTree>
    <p:extLst>
      <p:ext uri="{BB962C8B-B14F-4D97-AF65-F5344CB8AC3E}">
        <p14:creationId xmlns:p14="http://schemas.microsoft.com/office/powerpoint/2010/main" val="354527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52"/>
    </mc:Choice>
    <mc:Fallback xmlns="">
      <p:transition spd="slow" advTm="19252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Kostenartengliederung nach KHBV (Anlage 4) Forts.</a:t>
            </a:r>
          </a:p>
        </p:txBody>
      </p:sp>
      <p:sp>
        <p:nvSpPr>
          <p:cNvPr id="1862659" name="Rectangle 3"/>
          <p:cNvSpPr>
            <a:spLocks noChangeArrowheads="1"/>
          </p:cNvSpPr>
          <p:nvPr/>
        </p:nvSpPr>
        <p:spPr bwMode="auto">
          <a:xfrm>
            <a:off x="0" y="2012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862660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228889"/>
              </p:ext>
            </p:extLst>
          </p:nvPr>
        </p:nvGraphicFramePr>
        <p:xfrm>
          <a:off x="457200" y="1905000"/>
          <a:ext cx="8229600" cy="4664396"/>
        </p:xfrm>
        <a:graphic>
          <a:graphicData uri="http://schemas.openxmlformats.org/drawingml/2006/table">
            <a:tbl>
              <a:tblPr/>
              <a:tblGrid>
                <a:gridCol w="946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83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Aufwendungen für zentrale Dienstleistungen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Wiederbeschaffte Gebrauchsgüter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Instandhaltung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Steuern, Abgaben, Versicherungen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Zinsen und ähnliche Aufwendungen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75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75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Auflösung von Ausgleichsposten und Zuführungen der 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Fördermittel nach dem KHG zu Sonderposten oder 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Verbindlichkeiten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Abschreibungen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77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Aufwendungen für die Nutzung von Anlagegütern nach 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§ 9 Abs. 2 Nr. 1 KHG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Sonstige ordentliche Aufwendungen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79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Übrige Aufwendungen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862695" name="AutoShape 39"/>
          <p:cNvSpPr>
            <a:spLocks noChangeArrowheads="1"/>
          </p:cNvSpPr>
          <p:nvPr/>
        </p:nvSpPr>
        <p:spPr bwMode="auto">
          <a:xfrm>
            <a:off x="468313" y="188913"/>
            <a:ext cx="8172450" cy="2736031"/>
          </a:xfrm>
          <a:prstGeom prst="wedgeRectCallout">
            <a:avLst>
              <a:gd name="adj1" fmla="val -24604"/>
              <a:gd name="adj2" fmla="val 7214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Tx/>
              <a:buChar char="•"/>
            </a:pPr>
            <a:r>
              <a:rPr lang="de-D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de-DE" dirty="0"/>
              <a:t>750: Auflösung des Ausgleichspostens aus Darlehensförderung </a:t>
            </a:r>
          </a:p>
          <a:p>
            <a:pPr algn="l">
              <a:buFontTx/>
              <a:buChar char="•"/>
            </a:pPr>
            <a:r>
              <a:rPr lang="de-DE" dirty="0"/>
              <a:t> 751: Auflösung des Ausgleichspostens für Eigenmittelförderung </a:t>
            </a:r>
          </a:p>
          <a:p>
            <a:pPr algn="l">
              <a:buFontTx/>
              <a:buChar char="•"/>
            </a:pPr>
            <a:r>
              <a:rPr lang="de-DE" dirty="0"/>
              <a:t> 752: Zuführungen der Fördermittel nach dem KHG zu Sonderposten oder Verbindlichkeiten</a:t>
            </a:r>
          </a:p>
          <a:p>
            <a:pPr algn="l">
              <a:buFontTx/>
              <a:buChar char="•"/>
            </a:pPr>
            <a:r>
              <a:rPr lang="de-DE" dirty="0"/>
              <a:t> 753: Zuführung zu Ausgleichsposten aus Darlehensförderung </a:t>
            </a:r>
          </a:p>
          <a:p>
            <a:pPr algn="l">
              <a:buFontTx/>
              <a:buChar char="•"/>
            </a:pPr>
            <a:r>
              <a:rPr lang="de-DE" dirty="0"/>
              <a:t> 754: Zuführung von Zuweisungen oder Zuschüssen der öffentlichen Hand zu Sonderposten oder Verbindlichkeiten (soweit nicht unter </a:t>
            </a:r>
            <a:r>
              <a:rPr lang="de-DE" dirty="0" err="1"/>
              <a:t>KUGr</a:t>
            </a:r>
            <a:r>
              <a:rPr lang="de-DE" dirty="0"/>
              <a:t>. 752)</a:t>
            </a:r>
          </a:p>
          <a:p>
            <a:pPr algn="l">
              <a:buFontTx/>
              <a:buChar char="•"/>
            </a:pPr>
            <a:r>
              <a:rPr lang="de-DE" dirty="0"/>
              <a:t>755: Zuführung der Nutzungsentgelte aus anteiligen Abschreibungen medizinisch-technischer Großgeräte zu Verbindlichkeiten nach dem KHG </a:t>
            </a:r>
          </a:p>
        </p:txBody>
      </p:sp>
    </p:spTree>
    <p:extLst>
      <p:ext uri="{BB962C8B-B14F-4D97-AF65-F5344CB8AC3E}">
        <p14:creationId xmlns:p14="http://schemas.microsoft.com/office/powerpoint/2010/main" val="21672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16"/>
    </mc:Choice>
    <mc:Fallback xmlns="">
      <p:transition spd="slow" advTm="37516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Kostenartengliederung nach KHBV (Anlage 4) Forts.</a:t>
            </a:r>
          </a:p>
        </p:txBody>
      </p:sp>
      <p:sp>
        <p:nvSpPr>
          <p:cNvPr id="1863683" name="Rectangle 3"/>
          <p:cNvSpPr>
            <a:spLocks noChangeArrowheads="1"/>
          </p:cNvSpPr>
          <p:nvPr/>
        </p:nvSpPr>
        <p:spPr bwMode="auto">
          <a:xfrm>
            <a:off x="0" y="2012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863684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0065233"/>
              </p:ext>
            </p:extLst>
          </p:nvPr>
        </p:nvGraphicFramePr>
        <p:xfrm>
          <a:off x="457200" y="1905000"/>
          <a:ext cx="8229600" cy="4664396"/>
        </p:xfrm>
        <a:graphic>
          <a:graphicData uri="http://schemas.openxmlformats.org/drawingml/2006/table">
            <a:tbl>
              <a:tblPr/>
              <a:tblGrid>
                <a:gridCol w="946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83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Aufwendungen für zentrale Dienstleistungen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Wiederbeschaffte Gebrauchsgüter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Instandhaltung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Steuern, Abgaben, Versicherungen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Zinsen und ähnliche Aufwendungen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75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75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Auflösung von Ausgleichsposten und Zuführungen der 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Fördermittel nach dem KHG zu Sonderposten oder 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Verbindlichkeiten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Abschreibungen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77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Aufwendungen für die Nutzung von Anlagegütern nach 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§ 9 Abs. 2 Nr. 1 KHG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Sonstige ordentliche Aufwendungen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79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Übrige Aufwendungen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863719" name="AutoShape 39"/>
          <p:cNvSpPr>
            <a:spLocks noChangeArrowheads="1"/>
          </p:cNvSpPr>
          <p:nvPr/>
        </p:nvSpPr>
        <p:spPr bwMode="auto">
          <a:xfrm>
            <a:off x="468313" y="188913"/>
            <a:ext cx="8172450" cy="3455987"/>
          </a:xfrm>
          <a:prstGeom prst="wedgeRectCallout">
            <a:avLst>
              <a:gd name="adj1" fmla="val -24361"/>
              <a:gd name="adj2" fmla="val 8670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Tx/>
              <a:buChar char="•"/>
            </a:pPr>
            <a:r>
              <a:rPr lang="de-D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de-DE" dirty="0"/>
              <a:t>760: Abschreibungen auf immaterielle Vermögensgegenstände</a:t>
            </a:r>
          </a:p>
          <a:p>
            <a:pPr algn="l">
              <a:buFontTx/>
              <a:buChar char="•"/>
            </a:pPr>
            <a:r>
              <a:rPr lang="de-DE" dirty="0"/>
              <a:t> 761: Abschreibungen auf Sachanlagen</a:t>
            </a:r>
          </a:p>
          <a:p>
            <a:pPr algn="l">
              <a:buFontTx/>
              <a:buChar char="•"/>
            </a:pPr>
            <a:r>
              <a:rPr lang="de-DE" dirty="0"/>
              <a:t> 7610: Abschreibungen auf wiederbeschaffte Gebrauchsgüter</a:t>
            </a:r>
          </a:p>
          <a:p>
            <a:pPr algn="l">
              <a:buFontTx/>
              <a:buChar char="•"/>
            </a:pPr>
            <a:r>
              <a:rPr lang="de-DE" dirty="0"/>
              <a:t> 762: Abschreibungen auf Finanzanlagen und auf Wertpapiere des Umlaufvermögens</a:t>
            </a:r>
          </a:p>
          <a:p>
            <a:pPr algn="l">
              <a:buFontTx/>
              <a:buChar char="•"/>
            </a:pPr>
            <a:r>
              <a:rPr lang="de-DE" dirty="0"/>
              <a:t> 763: Abschreibungen auf Forderungen</a:t>
            </a:r>
          </a:p>
          <a:p>
            <a:pPr algn="l">
              <a:buFontTx/>
              <a:buChar char="•"/>
            </a:pPr>
            <a:r>
              <a:rPr lang="de-DE" dirty="0"/>
              <a:t>764: Abschreibungen auf sonstige Vermögensgegenstände </a:t>
            </a:r>
          </a:p>
          <a:p>
            <a:pPr algn="l">
              <a:buFontTx/>
              <a:buChar char="•"/>
            </a:pPr>
            <a:r>
              <a:rPr lang="de-DE" dirty="0"/>
              <a:t> 765: Abschreibungen auf Vermögensgegenstände des Umlaufvermögens, soweit diese die im Krankenhaus üblichen Abschreibungen überschreiten </a:t>
            </a:r>
          </a:p>
        </p:txBody>
      </p:sp>
    </p:spTree>
    <p:extLst>
      <p:ext uri="{BB962C8B-B14F-4D97-AF65-F5344CB8AC3E}">
        <p14:creationId xmlns:p14="http://schemas.microsoft.com/office/powerpoint/2010/main" val="131653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075"/>
    </mc:Choice>
    <mc:Fallback xmlns="">
      <p:transition spd="slow" advTm="3207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5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Kostenartengliederung nach KHBV (Anlage 4) Forts.</a:t>
            </a:r>
          </a:p>
        </p:txBody>
      </p:sp>
      <p:sp>
        <p:nvSpPr>
          <p:cNvPr id="1865731" name="Rectangle 3"/>
          <p:cNvSpPr>
            <a:spLocks noChangeArrowheads="1"/>
          </p:cNvSpPr>
          <p:nvPr/>
        </p:nvSpPr>
        <p:spPr bwMode="auto">
          <a:xfrm>
            <a:off x="0" y="2012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865732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967201"/>
              </p:ext>
            </p:extLst>
          </p:nvPr>
        </p:nvGraphicFramePr>
        <p:xfrm>
          <a:off x="457200" y="1905000"/>
          <a:ext cx="8229600" cy="4664396"/>
        </p:xfrm>
        <a:graphic>
          <a:graphicData uri="http://schemas.openxmlformats.org/drawingml/2006/table">
            <a:tbl>
              <a:tblPr/>
              <a:tblGrid>
                <a:gridCol w="946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83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Aufwendungen für zentrale Dienstleistungen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Wiederbeschaffte Gebrauchsgüter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Instandhaltung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Steuern, Abgaben, Versicherungen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Zinsen und ähnliche Aufwendungen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75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75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Auflösung von Ausgleichsposten und Zuführungen der 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Fördermittel nach dem KHG zu Sonderposten oder 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Verbindlichkeiten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Abschreibungen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77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Aufwendungen für die Nutzung von Anlagegütern nach 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§ 9 Abs. 2 Nr. 1 KHG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Sonstige ordentliche Aufwendungen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79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Übrige Aufwendungen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865767" name="AutoShape 39"/>
          <p:cNvSpPr>
            <a:spLocks noChangeArrowheads="1"/>
          </p:cNvSpPr>
          <p:nvPr/>
        </p:nvSpPr>
        <p:spPr bwMode="auto">
          <a:xfrm>
            <a:off x="468313" y="2133600"/>
            <a:ext cx="8172450" cy="1511300"/>
          </a:xfrm>
          <a:prstGeom prst="wedgeRectCallout">
            <a:avLst>
              <a:gd name="adj1" fmla="val -22795"/>
              <a:gd name="adj2" fmla="val 15350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Tx/>
              <a:buChar char="•"/>
            </a:pPr>
            <a:r>
              <a:rPr lang="de-D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de-DE" dirty="0"/>
              <a:t>§ 9 KHG: Fördertatbestände</a:t>
            </a:r>
          </a:p>
          <a:p>
            <a:pPr algn="l">
              <a:buFontTx/>
              <a:buChar char="•"/>
            </a:pPr>
            <a:r>
              <a:rPr lang="de-DE" dirty="0"/>
              <a:t> § 9 Abs. 1 Nr. 1 KHG: „Förderung der Nutzung von Anlagen</a:t>
            </a:r>
          </a:p>
          <a:p>
            <a:pPr algn="l">
              <a:buFontTx/>
              <a:buChar char="•"/>
            </a:pPr>
            <a:r>
              <a:rPr lang="de-DE" dirty="0"/>
              <a:t>Ausnahmetatbestand: Land fördert laufende Ausgaben von Krankenhäusern (z. B. für spezielle Geräte)</a:t>
            </a:r>
          </a:p>
        </p:txBody>
      </p:sp>
    </p:spTree>
    <p:extLst>
      <p:ext uri="{BB962C8B-B14F-4D97-AF65-F5344CB8AC3E}">
        <p14:creationId xmlns:p14="http://schemas.microsoft.com/office/powerpoint/2010/main" val="54332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66"/>
    </mc:Choice>
    <mc:Fallback xmlns="">
      <p:transition spd="slow" advTm="9966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6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Kostenartengliederung nach KHBV (Anlage 4) Forts.</a:t>
            </a:r>
          </a:p>
        </p:txBody>
      </p:sp>
      <p:sp>
        <p:nvSpPr>
          <p:cNvPr id="1866755" name="Rectangle 3"/>
          <p:cNvSpPr>
            <a:spLocks noChangeArrowheads="1"/>
          </p:cNvSpPr>
          <p:nvPr/>
        </p:nvSpPr>
        <p:spPr bwMode="auto">
          <a:xfrm>
            <a:off x="0" y="2012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866756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8680661"/>
              </p:ext>
            </p:extLst>
          </p:nvPr>
        </p:nvGraphicFramePr>
        <p:xfrm>
          <a:off x="457200" y="1905000"/>
          <a:ext cx="8229600" cy="4724400"/>
        </p:xfrm>
        <a:graphic>
          <a:graphicData uri="http://schemas.openxmlformats.org/drawingml/2006/table">
            <a:tbl>
              <a:tblPr/>
              <a:tblGrid>
                <a:gridCol w="946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83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70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Aufwendungen für zentrale Dienstleistungen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71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Wiederbeschaffte Gebrauchsgüter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72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Instandhaltung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73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Steuern, Abgaben, Versicherungen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74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Zinsen und ähnliche Aufwendungen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75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75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Auflösung von Ausgleichsposten und Zuführungen der 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Fördermittel nach dem KHG zu Sonderposten oder 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Verbindlichkeiten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76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Abschreibungen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77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Aufwendungen für die Nutzung von Anlagegütern nach 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§ 9 Abs. 2 Nr. 1 KHG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78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Sonstige ordentliche Aufwendungen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79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Übrige Aufwendungen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866791" name="AutoShape 39"/>
          <p:cNvSpPr>
            <a:spLocks noChangeArrowheads="1"/>
          </p:cNvSpPr>
          <p:nvPr/>
        </p:nvSpPr>
        <p:spPr bwMode="auto">
          <a:xfrm>
            <a:off x="468313" y="1341438"/>
            <a:ext cx="3311525" cy="2303462"/>
          </a:xfrm>
          <a:prstGeom prst="wedgeRectCallout">
            <a:avLst>
              <a:gd name="adj1" fmla="val 21431"/>
              <a:gd name="adj2" fmla="val 15310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Tx/>
              <a:buChar char="•"/>
            </a:pPr>
            <a:r>
              <a:rPr lang="de-D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de-DE" dirty="0"/>
              <a:t>781: Sachaufwand der Ausbildungsstätten</a:t>
            </a:r>
          </a:p>
          <a:p>
            <a:pPr algn="l">
              <a:buFontTx/>
              <a:buChar char="•"/>
            </a:pPr>
            <a:r>
              <a:rPr lang="de-DE" dirty="0"/>
              <a:t> 782: Sonstiges</a:t>
            </a:r>
          </a:p>
          <a:p>
            <a:pPr algn="l">
              <a:buFontTx/>
              <a:buChar char="•"/>
            </a:pPr>
            <a:r>
              <a:rPr lang="de-DE" dirty="0"/>
              <a:t> 7821: Aufwendungen aus Ausbildungsstätten-Umlage nach § 15 Abs. 3 BPflV</a:t>
            </a:r>
          </a:p>
        </p:txBody>
      </p:sp>
      <p:sp>
        <p:nvSpPr>
          <p:cNvPr id="1866792" name="AutoShape 40"/>
          <p:cNvSpPr>
            <a:spLocks noChangeArrowheads="1"/>
          </p:cNvSpPr>
          <p:nvPr/>
        </p:nvSpPr>
        <p:spPr bwMode="auto">
          <a:xfrm>
            <a:off x="5364163" y="765175"/>
            <a:ext cx="3384550" cy="4464050"/>
          </a:xfrm>
          <a:prstGeom prst="wedgeRectCallout">
            <a:avLst>
              <a:gd name="adj1" fmla="val -114398"/>
              <a:gd name="adj2" fmla="val 7749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Tx/>
              <a:buChar char="•"/>
            </a:pPr>
            <a:r>
              <a:rPr lang="de-D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de-DE" dirty="0"/>
              <a:t>791: Aufwendungen aus Ausgleichsbeträgen für frühere Geschäftsjahre</a:t>
            </a:r>
          </a:p>
          <a:p>
            <a:pPr algn="l">
              <a:buFontTx/>
              <a:buChar char="•"/>
            </a:pPr>
            <a:r>
              <a:rPr lang="de-DE" dirty="0"/>
              <a:t> 792: Aufwendungen aus dem Abgang von Gegenständen des Anlagevermögens </a:t>
            </a:r>
          </a:p>
          <a:p>
            <a:pPr algn="l">
              <a:buFontTx/>
              <a:buChar char="•"/>
            </a:pPr>
            <a:r>
              <a:rPr lang="de-DE" dirty="0"/>
              <a:t> 793: Außerordentliche Aufwendungen</a:t>
            </a:r>
          </a:p>
          <a:p>
            <a:pPr algn="l">
              <a:buFontTx/>
              <a:buChar char="•"/>
            </a:pPr>
            <a:r>
              <a:rPr lang="de-DE" dirty="0"/>
              <a:t> 794: Periodenfremde Aufwendungen</a:t>
            </a:r>
          </a:p>
          <a:p>
            <a:pPr algn="l">
              <a:buFontTx/>
              <a:buChar char="•"/>
            </a:pPr>
            <a:r>
              <a:rPr lang="de-DE" dirty="0"/>
              <a:t> 795: Spenden und ähnliche Aufwendungen</a:t>
            </a:r>
          </a:p>
        </p:txBody>
      </p:sp>
    </p:spTree>
    <p:extLst>
      <p:ext uri="{BB962C8B-B14F-4D97-AF65-F5344CB8AC3E}">
        <p14:creationId xmlns:p14="http://schemas.microsoft.com/office/powerpoint/2010/main" val="427691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43"/>
    </mc:Choice>
    <mc:Fallback xmlns="">
      <p:transition spd="slow" advTm="15843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8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Kostenartengliederung nach KHBV (Anlage 4) Forts.</a:t>
            </a:r>
          </a:p>
        </p:txBody>
      </p:sp>
      <p:sp>
        <p:nvSpPr>
          <p:cNvPr id="1858563" name="Rectangle 3"/>
          <p:cNvSpPr>
            <a:spLocks noChangeArrowheads="1"/>
          </p:cNvSpPr>
          <p:nvPr/>
        </p:nvSpPr>
        <p:spPr bwMode="auto">
          <a:xfrm>
            <a:off x="0" y="2012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858564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333980"/>
              </p:ext>
            </p:extLst>
          </p:nvPr>
        </p:nvGraphicFramePr>
        <p:xfrm>
          <a:off x="457200" y="1905000"/>
          <a:ext cx="8229600" cy="4664396"/>
        </p:xfrm>
        <a:graphic>
          <a:graphicData uri="http://schemas.openxmlformats.org/drawingml/2006/table">
            <a:tbl>
              <a:tblPr/>
              <a:tblGrid>
                <a:gridCol w="946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83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70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Aufwendungen für zentrale Dienstleistungen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71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Wiederbeschaffte Gebrauchsgüter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Instandhaltung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Steuern, Abgaben, Versicherungen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Zinsen und ähnliche Aufwendungen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75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75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Auflösung von Ausgleichsposten und Zuführungen der 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Fördermittel nach dem KHG zu Sonderposten oder 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Verbindlichkeiten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Abschreibungen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77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Aufwendungen für die Nutzung von Anlagegütern nach 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§ 9 Abs. 2 Nr. 1 KHG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Sonstige ordentliche Aufwendungen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79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Übrige Aufwendungen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858599" name="AutoShape 39"/>
          <p:cNvSpPr>
            <a:spLocks noChangeArrowheads="1"/>
          </p:cNvSpPr>
          <p:nvPr/>
        </p:nvSpPr>
        <p:spPr bwMode="auto">
          <a:xfrm>
            <a:off x="2339975" y="2060575"/>
            <a:ext cx="5976938" cy="316865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de-DE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de-DE" sz="2800" dirty="0"/>
              <a:t>Weitere Aufgliederungen pro Untergruppe möglich</a:t>
            </a:r>
          </a:p>
        </p:txBody>
      </p:sp>
    </p:spTree>
    <p:extLst>
      <p:ext uri="{BB962C8B-B14F-4D97-AF65-F5344CB8AC3E}">
        <p14:creationId xmlns:p14="http://schemas.microsoft.com/office/powerpoint/2010/main" val="58930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35"/>
    </mc:Choice>
    <mc:Fallback xmlns="">
      <p:transition spd="slow" advTm="12335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3.2 Kosten- und Leistungsrechnung</a:t>
            </a:r>
          </a:p>
        </p:txBody>
      </p:sp>
      <p:sp>
        <p:nvSpPr>
          <p:cNvPr id="177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sz="2400" dirty="0"/>
              <a:t>Gliederung: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3.2.1 Überblick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b="1" dirty="0"/>
              <a:t>3.2.2 Traditionelle Vollkostenrechnung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	</a:t>
            </a:r>
            <a:r>
              <a:rPr lang="de-DE" sz="2000" b="1" dirty="0"/>
              <a:t>3.2.2.1 Kostenartenrechnung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	3.2.2.2. Kostenstellenrechnung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	3.2.2.3. Kostenträgerrechnung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	3.2.2.3.1 Kalkulation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	3.2.2.3.2 Nachteile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3.2.3 Systeme der Teilkostenrechnung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	3.2.3.1 Deckungsbeitragsrechnung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	3.2.3.2 Weitere Verfahren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3.2.4 Prozesskostenrechnung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393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844"/>
    </mc:Choice>
    <mc:Fallback xmlns="">
      <p:transition spd="slow" advTm="5684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174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de-DE" sz="1800" dirty="0"/>
              <a:t>1	Informationswirtschaft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1800" dirty="0"/>
              <a:t>2 	Jahresabschluss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1800" b="1" dirty="0"/>
              <a:t>3 	Controlling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1800" b="1" dirty="0"/>
              <a:t>	3.1 Hinführung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1800" b="1" dirty="0"/>
              <a:t>	3.2 Kosten- und Leistungsrechnung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1800" b="1" dirty="0"/>
              <a:t>		</a:t>
            </a:r>
            <a:r>
              <a:rPr lang="de-DE" sz="1800" dirty="0"/>
              <a:t>3.2.1 Überblick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1800" b="1" dirty="0"/>
              <a:t>		3.2.2 Traditionelle Vollkostenrechnung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1800" b="1" dirty="0"/>
              <a:t>		</a:t>
            </a:r>
            <a:r>
              <a:rPr lang="de-DE" sz="1800" dirty="0"/>
              <a:t>3.2.3 Systeme der Teilkostenrechnung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1800" dirty="0"/>
              <a:t>		3.2.4 Prozesskostenrechnung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1800" dirty="0"/>
              <a:t>		3.2.5 Herausforderungen im Krankenhaus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1800" dirty="0"/>
              <a:t>	3.3 Interne Budgetierung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1800" dirty="0"/>
              <a:t>	3.4 Betriebsstatistik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1800" dirty="0"/>
              <a:t>	3.5 Strategisches Controlling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1800" dirty="0"/>
              <a:t>4 	Betriebsgenetik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896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720"/>
    </mc:Choice>
    <mc:Fallback xmlns="">
      <p:transition spd="slow" advTm="1672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3.2 Kosten- und Leistungsrechnung</a:t>
            </a:r>
          </a:p>
        </p:txBody>
      </p:sp>
      <p:sp>
        <p:nvSpPr>
          <p:cNvPr id="177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sz="2400" dirty="0"/>
              <a:t>Gliederung: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3.2.1 Überblick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b="1" dirty="0"/>
              <a:t>3.2.2 Traditionelle Vollkostenrechnung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	</a:t>
            </a:r>
            <a:r>
              <a:rPr lang="de-DE" sz="2000" b="1" dirty="0"/>
              <a:t>3.2.2.1 Kostenartenrechnung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	3.2.2.2. Kostenstellenrechnung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	3.2.2.3. Kostenträgerrechnung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	3.2.2.3.1 Kalkulation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	3.2.2.3.2 Nachteile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3.2.3 Systeme der Teilkostenrechnung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	3.2.3.1 Deckungsbeitragsrechnung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	3.2.3.2 Weitere Verfahren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r>
              <a:rPr lang="de-DE" sz="2000" dirty="0"/>
              <a:t>3.2.4 Prozesskostenrechnung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2465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415"/>
    </mc:Choice>
    <mc:Fallback xmlns="">
      <p:transition spd="slow" advTm="2041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4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de-DE" sz="4000" dirty="0">
                <a:latin typeface="+mn-lt"/>
              </a:rPr>
              <a:t>3.2.2 Traditionelle Vollkostenrechnung</a:t>
            </a:r>
            <a:br>
              <a:rPr lang="de-DE" sz="4000" dirty="0">
                <a:latin typeface="+mn-lt"/>
              </a:rPr>
            </a:br>
            <a:r>
              <a:rPr lang="de-DE" sz="3600" dirty="0">
                <a:latin typeface="+mn-lt"/>
              </a:rPr>
              <a:t>3.2.2.1 Kostenartenrechnung nach KHBV (Anlage 4)</a:t>
            </a:r>
          </a:p>
        </p:txBody>
      </p:sp>
      <p:sp>
        <p:nvSpPr>
          <p:cNvPr id="1854467" name="Rectangle 3"/>
          <p:cNvSpPr>
            <a:spLocks noChangeArrowheads="1"/>
          </p:cNvSpPr>
          <p:nvPr/>
        </p:nvSpPr>
        <p:spPr bwMode="auto">
          <a:xfrm>
            <a:off x="0" y="2012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85446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904841"/>
              </p:ext>
            </p:extLst>
          </p:nvPr>
        </p:nvGraphicFramePr>
        <p:xfrm>
          <a:off x="735906" y="2204864"/>
          <a:ext cx="7920038" cy="3657600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564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60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Löhne und Gehälter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61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Gesetzliche Sozialabgaben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Aufwendungen für Altersversorgung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Aufwendungen für Beihilfen und Unterstützungen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Sonstige Personalaufwendungen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65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Lebensmittel und bezogene Leistungen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Medizinischer Bedarf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67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Wasser, Energie, Brennstoffe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Wirtschaftsbedarf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69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Verwaltungsbedarf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93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56"/>
    </mc:Choice>
    <mc:Fallback xmlns="">
      <p:transition spd="slow" advTm="30956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5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Kostenartengliederung nach KHBV (Anlage 4)</a:t>
            </a:r>
          </a:p>
        </p:txBody>
      </p:sp>
      <p:sp>
        <p:nvSpPr>
          <p:cNvPr id="1855491" name="Rectangle 3"/>
          <p:cNvSpPr>
            <a:spLocks noChangeArrowheads="1"/>
          </p:cNvSpPr>
          <p:nvPr/>
        </p:nvSpPr>
        <p:spPr bwMode="auto">
          <a:xfrm>
            <a:off x="0" y="2012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8554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843574"/>
              </p:ext>
            </p:extLst>
          </p:nvPr>
        </p:nvGraphicFramePr>
        <p:xfrm>
          <a:off x="755650" y="1685925"/>
          <a:ext cx="7920038" cy="3657600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564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60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Löhne und Gehälter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61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Gesetzliche Sozialabgaben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62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Aufwendungen für Altersversorgung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Aufwendungen für Beihilfen und Unterstützungen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Sonstige Personalaufwendungen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65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Lebensmittel und bezogene Leistungen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Medizinischer Bedarf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67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Wasser, Energie, Brennstoffe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Wirtschaftsbedarf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69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Verwaltungsbedarf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855527" name="AutoShape 39"/>
          <p:cNvSpPr>
            <a:spLocks noChangeArrowheads="1"/>
          </p:cNvSpPr>
          <p:nvPr/>
        </p:nvSpPr>
        <p:spPr bwMode="auto">
          <a:xfrm>
            <a:off x="323850" y="2492375"/>
            <a:ext cx="8569325" cy="4176713"/>
          </a:xfrm>
          <a:prstGeom prst="wedgeRectCallout">
            <a:avLst>
              <a:gd name="adj1" fmla="val -16523"/>
              <a:gd name="adj2" fmla="val -6170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de-DE" dirty="0"/>
              <a:t>60-64: Aufgliederung nach</a:t>
            </a:r>
          </a:p>
          <a:p>
            <a:pPr algn="l">
              <a:buFontTx/>
              <a:buChar char="•"/>
            </a:pPr>
            <a:r>
              <a:rPr lang="de-DE" dirty="0"/>
              <a:t> 6000: Ärztlicher Dienst			</a:t>
            </a:r>
          </a:p>
          <a:p>
            <a:pPr algn="l">
              <a:buFontTx/>
              <a:buChar char="•"/>
            </a:pPr>
            <a:r>
              <a:rPr lang="de-DE" dirty="0"/>
              <a:t> </a:t>
            </a:r>
            <a:r>
              <a:rPr lang="de-DE" dirty="0">
                <a:sym typeface="Symbol" pitchFamily="18" charset="2"/>
              </a:rPr>
              <a:t>6001: </a:t>
            </a:r>
            <a:r>
              <a:rPr lang="de-DE" dirty="0"/>
              <a:t>Pflegedienst</a:t>
            </a:r>
          </a:p>
          <a:p>
            <a:pPr algn="l">
              <a:buFontTx/>
              <a:buChar char="•"/>
            </a:pPr>
            <a:r>
              <a:rPr lang="de-DE" dirty="0"/>
              <a:t> 6002: Medizinisch-technischer Dienst		</a:t>
            </a:r>
          </a:p>
          <a:p>
            <a:pPr algn="l">
              <a:buFontTx/>
              <a:buChar char="•"/>
            </a:pPr>
            <a:r>
              <a:rPr lang="de-DE" dirty="0"/>
              <a:t> </a:t>
            </a:r>
            <a:r>
              <a:rPr lang="de-DE" dirty="0">
                <a:sym typeface="Symbol" pitchFamily="18" charset="2"/>
              </a:rPr>
              <a:t>6003: </a:t>
            </a:r>
            <a:r>
              <a:rPr lang="de-DE" dirty="0"/>
              <a:t>Funktionsdienst</a:t>
            </a:r>
          </a:p>
          <a:p>
            <a:pPr algn="l">
              <a:buFontTx/>
              <a:buChar char="•"/>
            </a:pPr>
            <a:r>
              <a:rPr lang="de-DE" dirty="0"/>
              <a:t> 6004: Klinisches Hauspersonal		 </a:t>
            </a:r>
          </a:p>
          <a:p>
            <a:pPr algn="l">
              <a:buFontTx/>
              <a:buChar char="•"/>
            </a:pPr>
            <a:r>
              <a:rPr lang="de-DE" dirty="0">
                <a:sym typeface="Symbol" pitchFamily="18" charset="2"/>
              </a:rPr>
              <a:t> 6005: </a:t>
            </a:r>
            <a:r>
              <a:rPr lang="de-DE" dirty="0"/>
              <a:t>Wirtschafts- und Versorgungsdienst	</a:t>
            </a:r>
          </a:p>
          <a:p>
            <a:pPr algn="l">
              <a:buFontTx/>
              <a:buChar char="•"/>
            </a:pPr>
            <a:r>
              <a:rPr lang="de-DE" dirty="0">
                <a:sym typeface="Symbol" pitchFamily="18" charset="2"/>
              </a:rPr>
              <a:t> 6006: </a:t>
            </a:r>
            <a:r>
              <a:rPr lang="de-DE" dirty="0"/>
              <a:t>Technischer Dienst</a:t>
            </a:r>
          </a:p>
          <a:p>
            <a:pPr algn="l">
              <a:buFontTx/>
              <a:buChar char="•"/>
            </a:pPr>
            <a:r>
              <a:rPr lang="de-DE" dirty="0"/>
              <a:t> 6007: Verwaltungsdienst			 </a:t>
            </a:r>
          </a:p>
          <a:p>
            <a:pPr algn="l">
              <a:buFontTx/>
              <a:buChar char="•"/>
            </a:pPr>
            <a:r>
              <a:rPr lang="de-DE" dirty="0"/>
              <a:t> </a:t>
            </a:r>
            <a:r>
              <a:rPr lang="de-DE" dirty="0">
                <a:sym typeface="Symbol" pitchFamily="18" charset="2"/>
              </a:rPr>
              <a:t>6008: </a:t>
            </a:r>
            <a:r>
              <a:rPr lang="de-DE" dirty="0"/>
              <a:t>Sonderdienste</a:t>
            </a:r>
          </a:p>
          <a:p>
            <a:pPr algn="l">
              <a:buFontTx/>
              <a:buChar char="•"/>
            </a:pPr>
            <a:r>
              <a:rPr lang="de-DE" dirty="0"/>
              <a:t> 6010: Personal der Ausbildungsstätten	 	</a:t>
            </a:r>
          </a:p>
          <a:p>
            <a:pPr algn="l">
              <a:buFontTx/>
              <a:buChar char="•"/>
            </a:pPr>
            <a:r>
              <a:rPr lang="de-DE" dirty="0">
                <a:sym typeface="Symbol" pitchFamily="18" charset="2"/>
              </a:rPr>
              <a:t> 6011: </a:t>
            </a:r>
            <a:r>
              <a:rPr lang="de-DE" dirty="0"/>
              <a:t>Sonstiges Personal </a:t>
            </a:r>
          </a:p>
          <a:p>
            <a:pPr algn="l">
              <a:buFontTx/>
              <a:buChar char="•"/>
            </a:pPr>
            <a:r>
              <a:rPr lang="de-DE" dirty="0"/>
              <a:t> 6012: Nicht zurechenbare Personalkosten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71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073"/>
    </mc:Choice>
    <mc:Fallback xmlns="">
      <p:transition spd="slow" advTm="6607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9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Kostenartengliederung nach KHBV (Anlage 4)</a:t>
            </a:r>
          </a:p>
        </p:txBody>
      </p:sp>
      <p:sp>
        <p:nvSpPr>
          <p:cNvPr id="1859587" name="Rectangle 3"/>
          <p:cNvSpPr>
            <a:spLocks noChangeArrowheads="1"/>
          </p:cNvSpPr>
          <p:nvPr/>
        </p:nvSpPr>
        <p:spPr bwMode="auto">
          <a:xfrm>
            <a:off x="0" y="2012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85958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785931"/>
              </p:ext>
            </p:extLst>
          </p:nvPr>
        </p:nvGraphicFramePr>
        <p:xfrm>
          <a:off x="755650" y="1685925"/>
          <a:ext cx="7920038" cy="3657600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564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60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Löhne und Gehälter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61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Gesetzliche Sozialabgaben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Aufwendungen für Altersversorgung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Aufwendungen für Beihilfen und Unterstützungen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Sonstige Personalaufwendungen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65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Lebensmittel und bezogene Leistungen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Medizinischer Bedarf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67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Wasser, Energie, Brennstoffe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Wirtschaftsbedarf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69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Verwaltungsbedarf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859623" name="AutoShape 39"/>
          <p:cNvSpPr>
            <a:spLocks noChangeArrowheads="1"/>
          </p:cNvSpPr>
          <p:nvPr/>
        </p:nvSpPr>
        <p:spPr bwMode="auto">
          <a:xfrm>
            <a:off x="2447925" y="4869160"/>
            <a:ext cx="4248150" cy="1223962"/>
          </a:xfrm>
          <a:prstGeom prst="wedgeRectCallout">
            <a:avLst>
              <a:gd name="adj1" fmla="val -26421"/>
              <a:gd name="adj2" fmla="val -13975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Tx/>
              <a:buChar char="•"/>
            </a:pPr>
            <a:r>
              <a:rPr lang="de-D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de-DE" dirty="0"/>
              <a:t>650: Lebensmittel</a:t>
            </a:r>
          </a:p>
          <a:p>
            <a:pPr algn="l">
              <a:buFontTx/>
              <a:buChar char="•"/>
            </a:pPr>
            <a:r>
              <a:rPr lang="de-DE" dirty="0"/>
              <a:t> 651: Bezogene Leistungen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666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583"/>
    </mc:Choice>
    <mc:Fallback xmlns="">
      <p:transition spd="slow" advTm="3258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6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Kostenartengliederung nach KHBV (Anlage 4)</a:t>
            </a:r>
          </a:p>
        </p:txBody>
      </p:sp>
      <p:sp>
        <p:nvSpPr>
          <p:cNvPr id="1856515" name="Rectangle 3"/>
          <p:cNvSpPr>
            <a:spLocks noChangeArrowheads="1"/>
          </p:cNvSpPr>
          <p:nvPr/>
        </p:nvSpPr>
        <p:spPr bwMode="auto">
          <a:xfrm>
            <a:off x="0" y="2012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85651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863953"/>
              </p:ext>
            </p:extLst>
          </p:nvPr>
        </p:nvGraphicFramePr>
        <p:xfrm>
          <a:off x="755650" y="1685925"/>
          <a:ext cx="7920038" cy="3657600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564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60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Löhne und Gehälter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61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Gesetzliche Sozialabgaben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Aufwendungen für Altersversorgung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Aufwendungen für Beihilfen und Unterstützungen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Sonstige Personalaufwendungen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65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Lebensmittel und bezogene Leistungen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Medizinischer Bedarf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67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Wasser, Energie, Brennstoffe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Wirtschaftsbedarf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69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Verwaltungsbedarf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856551" name="AutoShape 39"/>
          <p:cNvSpPr>
            <a:spLocks noChangeArrowheads="1"/>
          </p:cNvSpPr>
          <p:nvPr/>
        </p:nvSpPr>
        <p:spPr bwMode="auto">
          <a:xfrm>
            <a:off x="4355976" y="333375"/>
            <a:ext cx="4537199" cy="5903913"/>
          </a:xfrm>
          <a:prstGeom prst="wedgeRectCallout">
            <a:avLst>
              <a:gd name="adj1" fmla="val -61179"/>
              <a:gd name="adj2" fmla="val 1315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de-DE" dirty="0"/>
              <a:t>Aufgliederung nach</a:t>
            </a:r>
          </a:p>
          <a:p>
            <a:pPr algn="l">
              <a:buFontTx/>
              <a:buChar char="•"/>
            </a:pPr>
            <a:r>
              <a:rPr lang="de-DE" sz="1600" dirty="0"/>
              <a:t> 6600: Arzneimittel (außer Implantate und Dialysebedarf) </a:t>
            </a:r>
          </a:p>
          <a:p>
            <a:pPr algn="l">
              <a:buFontTx/>
              <a:buChar char="•"/>
            </a:pPr>
            <a:r>
              <a:rPr lang="de-DE" sz="1600" dirty="0"/>
              <a:t> 6601: Kosten der Lieferapotheke</a:t>
            </a:r>
          </a:p>
          <a:p>
            <a:pPr algn="l">
              <a:buFontTx/>
              <a:buChar char="•"/>
            </a:pPr>
            <a:r>
              <a:rPr lang="de-DE" sz="1600" dirty="0"/>
              <a:t> 6602: Blut, Blutkonserven und Blutplasma</a:t>
            </a:r>
          </a:p>
          <a:p>
            <a:pPr algn="l">
              <a:buFontTx/>
              <a:buChar char="•"/>
            </a:pPr>
            <a:r>
              <a:rPr lang="de-DE" sz="1600" dirty="0"/>
              <a:t> 6603: Verbandmittel, Heil- und Hilfsmittel</a:t>
            </a:r>
          </a:p>
          <a:p>
            <a:pPr algn="l">
              <a:buFontTx/>
              <a:buChar char="•"/>
            </a:pPr>
            <a:r>
              <a:rPr lang="de-DE" sz="1600" dirty="0"/>
              <a:t> 6604: Ärztliches und pflegerisches Verbrauchsmaterial, Instrumente </a:t>
            </a:r>
          </a:p>
          <a:p>
            <a:pPr algn="l">
              <a:buFontTx/>
              <a:buChar char="•"/>
            </a:pPr>
            <a:r>
              <a:rPr lang="de-DE" sz="1600" dirty="0"/>
              <a:t> 6606: Narkose- und sonstiger OP-Bedarf</a:t>
            </a:r>
          </a:p>
          <a:p>
            <a:pPr algn="l">
              <a:buFontTx/>
              <a:buChar char="•"/>
            </a:pPr>
            <a:r>
              <a:rPr lang="de-DE" sz="1600" dirty="0"/>
              <a:t> 6607: Bedarf für Röntgen- und Nuklearmedizin</a:t>
            </a:r>
          </a:p>
          <a:p>
            <a:pPr algn="l">
              <a:buFontTx/>
              <a:buChar char="•"/>
            </a:pPr>
            <a:r>
              <a:rPr lang="de-DE" sz="1600" dirty="0"/>
              <a:t> 6608: Laborbedarf</a:t>
            </a:r>
          </a:p>
          <a:p>
            <a:pPr algn="l">
              <a:buFontTx/>
              <a:buChar char="•"/>
            </a:pPr>
            <a:r>
              <a:rPr lang="de-DE" sz="1600" dirty="0"/>
              <a:t> 6609: Untersuchungen in fremden Instituten</a:t>
            </a:r>
          </a:p>
          <a:p>
            <a:pPr algn="l">
              <a:buFontTx/>
              <a:buChar char="•"/>
            </a:pPr>
            <a:r>
              <a:rPr lang="de-DE" sz="1600" dirty="0"/>
              <a:t> 6610: Bedarf für EKG, EEG, Sonographie</a:t>
            </a:r>
          </a:p>
          <a:p>
            <a:pPr algn="l">
              <a:buFontTx/>
              <a:buChar char="•"/>
            </a:pPr>
            <a:r>
              <a:rPr lang="de-DE" sz="1600" dirty="0"/>
              <a:t> 6611: Bedarf der physikalischen Therapie</a:t>
            </a:r>
          </a:p>
          <a:p>
            <a:pPr algn="l">
              <a:buFontTx/>
              <a:buChar char="•"/>
            </a:pPr>
            <a:r>
              <a:rPr lang="de-DE" sz="1600" dirty="0"/>
              <a:t> 6612: Apothekenbedarf, Desinfektionsmaterial</a:t>
            </a:r>
          </a:p>
          <a:p>
            <a:pPr algn="l">
              <a:buFontTx/>
              <a:buChar char="•"/>
            </a:pPr>
            <a:r>
              <a:rPr lang="de-DE" sz="1600" dirty="0"/>
              <a:t> 6613: Implantate</a:t>
            </a:r>
          </a:p>
          <a:p>
            <a:pPr algn="l">
              <a:buFontTx/>
              <a:buChar char="•"/>
            </a:pPr>
            <a:r>
              <a:rPr lang="de-DE" sz="1600" dirty="0"/>
              <a:t> 6614: Transplantate</a:t>
            </a:r>
          </a:p>
          <a:p>
            <a:pPr algn="l">
              <a:buFontTx/>
              <a:buChar char="•"/>
            </a:pPr>
            <a:r>
              <a:rPr lang="de-DE" sz="1600" dirty="0"/>
              <a:t> 6615: Dialysebedarf</a:t>
            </a:r>
          </a:p>
          <a:p>
            <a:pPr algn="l">
              <a:buFontTx/>
              <a:buChar char="•"/>
            </a:pPr>
            <a:r>
              <a:rPr lang="de-DE" sz="1600" dirty="0"/>
              <a:t> 6616: Kosten für Krankentransporte (soweit nicht Durchlaufposten) </a:t>
            </a:r>
          </a:p>
          <a:p>
            <a:pPr algn="l">
              <a:buFontTx/>
              <a:buChar char="•"/>
            </a:pPr>
            <a:r>
              <a:rPr lang="de-DE" sz="1600" dirty="0"/>
              <a:t> 6617: Sonstiger medizinischer Bedarf</a:t>
            </a:r>
          </a:p>
          <a:p>
            <a:pPr algn="l">
              <a:buFontTx/>
              <a:buChar char="•"/>
            </a:pPr>
            <a:r>
              <a:rPr lang="de-DE" sz="1600" dirty="0"/>
              <a:t> 6618: Honorare für nicht im Krankenhaus angestellte Ärzte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7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309"/>
    </mc:Choice>
    <mc:Fallback xmlns="">
      <p:transition spd="slow" advTm="41309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0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Kostenartengliederung nach KHBV (Anlage 4)</a:t>
            </a:r>
          </a:p>
        </p:txBody>
      </p:sp>
      <p:sp>
        <p:nvSpPr>
          <p:cNvPr id="1860611" name="Rectangle 3"/>
          <p:cNvSpPr>
            <a:spLocks noChangeArrowheads="1"/>
          </p:cNvSpPr>
          <p:nvPr/>
        </p:nvSpPr>
        <p:spPr bwMode="auto">
          <a:xfrm>
            <a:off x="0" y="2012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86061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829227"/>
              </p:ext>
            </p:extLst>
          </p:nvPr>
        </p:nvGraphicFramePr>
        <p:xfrm>
          <a:off x="755650" y="1685925"/>
          <a:ext cx="7920038" cy="3657600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564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60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Löhne und Gehälter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61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Gesetzliche Sozialabgaben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Aufwendungen für Altersversorgung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Aufwendungen für Beihilfen und Unterstützungen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Sonstige Personalaufwendungen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65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Lebensmittel und bezogene Leistungen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Medizinischer Bedarf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67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Wasser, Energie, Brennstoffe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Wirtschaftsbedarf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69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Verwaltungsbedarf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860647" name="AutoShape 39"/>
          <p:cNvSpPr>
            <a:spLocks noChangeArrowheads="1"/>
          </p:cNvSpPr>
          <p:nvPr/>
        </p:nvSpPr>
        <p:spPr bwMode="auto">
          <a:xfrm>
            <a:off x="3419475" y="1916113"/>
            <a:ext cx="5400675" cy="1871662"/>
          </a:xfrm>
          <a:prstGeom prst="wedgeRectCallout">
            <a:avLst>
              <a:gd name="adj1" fmla="val -48883"/>
              <a:gd name="adj2" fmla="val 10260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de-DE" dirty="0"/>
              <a:t>Aufgliederung nach</a:t>
            </a:r>
          </a:p>
          <a:p>
            <a:pPr algn="l">
              <a:buFontTx/>
              <a:buChar char="•"/>
            </a:pPr>
            <a:r>
              <a:rPr lang="de-DE" dirty="0"/>
              <a:t> 680 Materialaufwendungen</a:t>
            </a:r>
          </a:p>
          <a:p>
            <a:pPr algn="l">
              <a:buFontTx/>
              <a:buChar char="•"/>
            </a:pPr>
            <a:r>
              <a:rPr lang="de-DE" dirty="0"/>
              <a:t> 681Bezogene Leistungen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50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67"/>
    </mc:Choice>
    <mc:Fallback xmlns="">
      <p:transition spd="slow" advTm="16967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7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Kostenartengliederung nach KHBV (Anlage 4) Forts.</a:t>
            </a:r>
          </a:p>
        </p:txBody>
      </p:sp>
      <p:sp>
        <p:nvSpPr>
          <p:cNvPr id="1857539" name="Rectangle 3"/>
          <p:cNvSpPr>
            <a:spLocks noChangeArrowheads="1"/>
          </p:cNvSpPr>
          <p:nvPr/>
        </p:nvSpPr>
        <p:spPr bwMode="auto">
          <a:xfrm>
            <a:off x="0" y="2012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857540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282903"/>
              </p:ext>
            </p:extLst>
          </p:nvPr>
        </p:nvGraphicFramePr>
        <p:xfrm>
          <a:off x="457200" y="1905000"/>
          <a:ext cx="8229600" cy="4664396"/>
        </p:xfrm>
        <a:graphic>
          <a:graphicData uri="http://schemas.openxmlformats.org/drawingml/2006/table">
            <a:tbl>
              <a:tblPr/>
              <a:tblGrid>
                <a:gridCol w="946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83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70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Aufwendungen für zentrale Dienstleistungen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71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Wiederbeschaffte Gebrauchsgüter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72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Instandhaltung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Steuern, Abgaben, Versicherungen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Zinsen und ähnliche Aufwendungen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75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75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Auflösung von Ausgleichsposten und Zuführungen der 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Fördermittel nach dem KHG zu Sonderposten oder 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Verbindlichkeiten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Abschreibungen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77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Aufwendungen für die Nutzung von Anlagegütern nach 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§ 9 Abs. 2 Nr. 1 KHG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Sonstige ordentliche Aufwendungen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/>
                        <a:t>79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dirty="0"/>
                        <a:t>Übrige Aufwendungen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857575" name="AutoShape 39"/>
          <p:cNvSpPr>
            <a:spLocks noChangeArrowheads="1"/>
          </p:cNvSpPr>
          <p:nvPr/>
        </p:nvSpPr>
        <p:spPr bwMode="auto">
          <a:xfrm>
            <a:off x="2699792" y="3068960"/>
            <a:ext cx="4895850" cy="2592387"/>
          </a:xfrm>
          <a:prstGeom prst="wedgeRectCallout">
            <a:avLst>
              <a:gd name="adj1" fmla="val -38037"/>
              <a:gd name="adj2" fmla="val -84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Tx/>
              <a:buChar char="•"/>
            </a:pPr>
            <a:r>
              <a:rPr lang="de-D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de-DE" dirty="0"/>
              <a:t>700: Zentraler Verwaltungsdienst</a:t>
            </a:r>
          </a:p>
          <a:p>
            <a:pPr algn="l">
              <a:buFontTx/>
              <a:buChar char="•"/>
            </a:pPr>
            <a:r>
              <a:rPr lang="de-DE" dirty="0"/>
              <a:t> 701: Zentraler Gemeinschaftsdienst</a:t>
            </a:r>
          </a:p>
        </p:txBody>
      </p:sp>
    </p:spTree>
    <p:extLst>
      <p:ext uri="{BB962C8B-B14F-4D97-AF65-F5344CB8AC3E}">
        <p14:creationId xmlns:p14="http://schemas.microsoft.com/office/powerpoint/2010/main" val="86632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61"/>
    </mc:Choice>
    <mc:Fallback xmlns="">
      <p:transition spd="slow" advTm="1596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1111</Words>
  <Application>Microsoft Office PowerPoint</Application>
  <PresentationFormat>Bildschirmpräsentation (4:3)</PresentationFormat>
  <Paragraphs>393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2" baseType="lpstr">
      <vt:lpstr>Arial</vt:lpstr>
      <vt:lpstr>Calibri</vt:lpstr>
      <vt:lpstr>Symbol</vt:lpstr>
      <vt:lpstr>Tahoma</vt:lpstr>
      <vt:lpstr>Times New Roman</vt:lpstr>
      <vt:lpstr>Larissa</vt:lpstr>
      <vt:lpstr>GESUNDHEITSMANAGEMENT IV Teil 3a-3   Prof. Dr. Steffen Fleßa Lst. für Allgemeine Betriebswirtschaftslehre und Gesundheitsmanagement Universität Greifswald </vt:lpstr>
      <vt:lpstr>Gliederung</vt:lpstr>
      <vt:lpstr>3.2 Kosten- und Leistungsrechnung</vt:lpstr>
      <vt:lpstr>3.2.2 Traditionelle Vollkostenrechnung 3.2.2.1 Kostenartenrechnung nach KHBV (Anlage 4)</vt:lpstr>
      <vt:lpstr>Kostenartengliederung nach KHBV (Anlage 4)</vt:lpstr>
      <vt:lpstr>Kostenartengliederung nach KHBV (Anlage 4)</vt:lpstr>
      <vt:lpstr>Kostenartengliederung nach KHBV (Anlage 4)</vt:lpstr>
      <vt:lpstr>Kostenartengliederung nach KHBV (Anlage 4)</vt:lpstr>
      <vt:lpstr>Kostenartengliederung nach KHBV (Anlage 4) Forts.</vt:lpstr>
      <vt:lpstr>Kostenartengliederung nach KHBV (Anlage 4) Forts.</vt:lpstr>
      <vt:lpstr>Kostenartengliederung nach KHBV (Anlage 4) Forts.</vt:lpstr>
      <vt:lpstr>Kostenartengliederung nach KHBV (Anlage 4) Forts.</vt:lpstr>
      <vt:lpstr>Kostenartengliederung nach KHBV (Anlage 4) Forts.</vt:lpstr>
      <vt:lpstr>Kostenartengliederung nach KHBV (Anlage 4) Forts.</vt:lpstr>
      <vt:lpstr>Kostenartengliederung nach KHBV (Anlage 4) Forts.</vt:lpstr>
      <vt:lpstr>3.2 Kosten- und Leistungsrechnung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GESUNDHEITSMANAGEMENT IV Teil 3a   Prof. Dr. Steffen Fleßa Lst. für Allgemeine Betriebswirtschaftslehre und Gesundheitsmanagement Universität Greifswald</dc:title>
  <dc:creator>Steffen</dc:creator>
  <cp:lastModifiedBy>Steffen Flessa</cp:lastModifiedBy>
  <cp:revision>21</cp:revision>
  <dcterms:created xsi:type="dcterms:W3CDTF">2011-01-31T09:19:27Z</dcterms:created>
  <dcterms:modified xsi:type="dcterms:W3CDTF">2024-01-30T15:04:07Z</dcterms:modified>
</cp:coreProperties>
</file>