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9" r:id="rId3"/>
    <p:sldId id="382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9" r:id="rId12"/>
    <p:sldId id="351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84" r:id="rId25"/>
    <p:sldId id="383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2F67F-8277-4C05-A630-535824B7885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D48BC-9324-4D7F-9044-350425A132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33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D48BC-9324-4D7F-9044-350425A1323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08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D48BC-9324-4D7F-9044-350425A1323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79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34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10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96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153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23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7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46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86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86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30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63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87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92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32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3a-4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8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2"/>
    </mc:Choice>
    <mc:Fallback xmlns="">
      <p:transition spd="slow" advTm="658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446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Schlüsselung</a:t>
            </a:r>
          </a:p>
        </p:txBody>
      </p:sp>
      <p:graphicFrame>
        <p:nvGraphicFramePr>
          <p:cNvPr id="1808467" name="Group 8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2603501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4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Bestandsgrößen-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bezogene Schlüssel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Bewegungsgrößen-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bezogene Schlüssel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64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Mengenschlüssel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z.B. qm Putzfläche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z.B. Fallzahlen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Wertschlüssel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z.B. Wiederbeschaf-fungswert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z.B. Material-einzelkosten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64"/>
    </mc:Choice>
    <mc:Fallback xmlns="">
      <p:transition spd="slow" advTm="5336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0840" name="Rectangle 40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BAB (Beispiel)</a:t>
            </a:r>
          </a:p>
        </p:txBody>
      </p:sp>
      <p:graphicFrame>
        <p:nvGraphicFramePr>
          <p:cNvPr id="1811039" name="Group 60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338336"/>
              </p:ext>
            </p:extLst>
          </p:nvPr>
        </p:nvGraphicFramePr>
        <p:xfrm>
          <a:off x="457200" y="1905000"/>
          <a:ext cx="8229600" cy="4572000"/>
        </p:xfrm>
        <a:graphic>
          <a:graphicData uri="http://schemas.openxmlformats.org/drawingml/2006/table">
            <a:tbl>
              <a:tblPr/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9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90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90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90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8901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8901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8901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Ge-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 err="1"/>
                        <a:t>bäude</a:t>
                      </a:r>
                      <a:endParaRPr lang="de-D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Ver-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wal-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tung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Küche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Tages-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pflege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Nacht-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pflege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Voll-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statio-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näre 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Pflege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Kurz-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zeit-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pflege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Primär-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kosten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3.600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44.200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46.000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93.000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125.000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145.900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Sekundär-kosten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44.400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46.700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143.900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94.200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125.100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146.400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2.300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16.500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11.400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11.100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3.100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49.000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160.400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105.600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136.200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149.500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9.800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4.900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19.600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14.700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Gesamt-kosten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170.200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110.500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155.800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164.200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98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928"/>
    </mc:Choice>
    <mc:Fallback xmlns="">
      <p:transition spd="slow" advTm="8792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36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BAB (Beispiel)</a:t>
            </a:r>
          </a:p>
        </p:txBody>
      </p:sp>
      <p:graphicFrame>
        <p:nvGraphicFramePr>
          <p:cNvPr id="1812597" name="Group 1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72976"/>
              </p:ext>
            </p:extLst>
          </p:nvPr>
        </p:nvGraphicFramePr>
        <p:xfrm>
          <a:off x="457200" y="1905000"/>
          <a:ext cx="8507288" cy="4145280"/>
        </p:xfrm>
        <a:graphic>
          <a:graphicData uri="http://schemas.openxmlformats.org/drawingml/2006/table">
            <a:tbl>
              <a:tblPr/>
              <a:tblGrid>
                <a:gridCol w="16483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7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7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7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7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179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Gebäude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Küche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Labor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Station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Primäre Kosten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Sekundäre Kosten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-100.000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-420.000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262.500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157.500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Summe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912.500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687.500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36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598"/>
    </mc:Choice>
    <mc:Fallback xmlns="">
      <p:transition spd="slow" advTm="68598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Ermittlung von Zuschlagssätzen</a:t>
            </a:r>
          </a:p>
        </p:txBody>
      </p:sp>
      <p:graphicFrame>
        <p:nvGraphicFramePr>
          <p:cNvPr id="1814777" name="Group 2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943088"/>
              </p:ext>
            </p:extLst>
          </p:nvPr>
        </p:nvGraphicFramePr>
        <p:xfrm>
          <a:off x="468313" y="3644900"/>
          <a:ext cx="8229600" cy="3154680"/>
        </p:xfrm>
        <a:graphic>
          <a:graphicData uri="http://schemas.openxmlformats.org/drawingml/2006/table">
            <a:tbl>
              <a:tblPr/>
              <a:tblGrid>
                <a:gridCol w="11763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6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63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Gesamt-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kosten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Heizwerk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Reini-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gungs-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dienst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Station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Station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Station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Gesamt-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kosten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Zahl d.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Leist-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ungen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6.300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Zuschlag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 [Euro]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62,-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10,-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35,-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14702" name="Rectangle 174"/>
          <p:cNvSpPr>
            <a:spLocks noChangeArrowheads="1"/>
          </p:cNvSpPr>
          <p:nvPr/>
        </p:nvSpPr>
        <p:spPr bwMode="auto">
          <a:xfrm>
            <a:off x="457200" y="1905000"/>
            <a:ext cx="8229600" cy="483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de-DE" sz="3200" dirty="0"/>
              <a:t>Einfacher Fall: Ein Produkt pro Kostenstelle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74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386"/>
    </mc:Choice>
    <mc:Fallback xmlns="">
      <p:transition spd="slow" advTm="5538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r>
              <a:rPr lang="de-DE" dirty="0"/>
              <a:t>Ermittlung von Zuschlagssätzen</a:t>
            </a:r>
          </a:p>
        </p:txBody>
      </p:sp>
      <p:sp>
        <p:nvSpPr>
          <p:cNvPr id="1815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052513"/>
            <a:ext cx="8435975" cy="1884362"/>
          </a:xfrm>
        </p:spPr>
        <p:txBody>
          <a:bodyPr/>
          <a:lstStyle/>
          <a:p>
            <a:r>
              <a:rPr lang="de-DE" sz="2800" dirty="0"/>
              <a:t>Schwieriger Fall: Mehrere Kostenträger sind einer Kostenstelle zuzuordnen</a:t>
            </a:r>
          </a:p>
          <a:p>
            <a:pPr lvl="1"/>
            <a:r>
              <a:rPr lang="de-DE" sz="2400" dirty="0"/>
              <a:t>Vereinfachung: </a:t>
            </a:r>
          </a:p>
          <a:p>
            <a:pPr lvl="2"/>
            <a:r>
              <a:rPr lang="de-DE" sz="2000" dirty="0"/>
              <a:t>Ressourcenverbrauch proportional zu Einzelkosten</a:t>
            </a:r>
          </a:p>
        </p:txBody>
      </p:sp>
      <p:graphicFrame>
        <p:nvGraphicFramePr>
          <p:cNvPr id="1815600" name="Group 4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1807187"/>
              </p:ext>
            </p:extLst>
          </p:nvPr>
        </p:nvGraphicFramePr>
        <p:xfrm>
          <a:off x="395288" y="2781300"/>
          <a:ext cx="8362950" cy="2926080"/>
        </p:xfrm>
        <a:graphic>
          <a:graphicData uri="http://schemas.openxmlformats.org/drawingml/2006/table">
            <a:tbl>
              <a:tblPr/>
              <a:tblGrid>
                <a:gridCol w="1196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22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22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969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Gesamt-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kosten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Heizwerk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Reini-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gungs-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dienst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Station 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Station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Station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Gesamt-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kosten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63.000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Einzel-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kosten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100.000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/>
                        <a:t>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Zuschlags-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 err="1"/>
                        <a:t>satz</a:t>
                      </a:r>
                      <a:endParaRPr lang="de-D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lang="de-DE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62 %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78,75 %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dirty="0"/>
                        <a:t>100 %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15601" name="Rectangle 49"/>
          <p:cNvSpPr>
            <a:spLocks noChangeArrowheads="1"/>
          </p:cNvSpPr>
          <p:nvPr/>
        </p:nvSpPr>
        <p:spPr bwMode="auto">
          <a:xfrm>
            <a:off x="323850" y="5805487"/>
            <a:ext cx="8435975" cy="876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90600" lvl="1" indent="-533400" algn="l">
              <a:spcBef>
                <a:spcPct val="20000"/>
              </a:spcBef>
              <a:buClr>
                <a:schemeClr val="tx1"/>
              </a:buClr>
              <a:buFont typeface="Tahoma" pitchFamily="34" charset="0"/>
              <a:buChar char="–"/>
            </a:pPr>
            <a:r>
              <a:rPr lang="de-DE" sz="2400" dirty="0"/>
              <a:t>Exakt: </a:t>
            </a:r>
          </a:p>
          <a:p>
            <a:pPr marL="1371600" lvl="2" indent="-4572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de-DE" dirty="0"/>
              <a:t>In der Regel ist dies nicht korrekt – führt zu falscher Kalkulation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25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980"/>
    </mc:Choice>
    <mc:Fallback xmlns="">
      <p:transition spd="slow" advTm="10798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6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Verrechnung innerbetrieblicher Leistungen in der LKA </a:t>
            </a:r>
          </a:p>
        </p:txBody>
      </p:sp>
      <p:sp>
        <p:nvSpPr>
          <p:cNvPr id="181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800" dirty="0"/>
              <a:t>Bedeutung: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LKA nicht mehr offiziell vorgeschrieben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LKA jedoch zur internen Steuerung und Nachkalkulation im Einsatz</a:t>
            </a:r>
          </a:p>
          <a:p>
            <a:pPr>
              <a:lnSpc>
                <a:spcPct val="80000"/>
              </a:lnSpc>
            </a:pPr>
            <a:r>
              <a:rPr lang="de-DE" sz="2800" dirty="0"/>
              <a:t>Ziele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Ausgliederung von Kosten, die nicht vom Pflegesatz getragen werden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Berechnung der Selbstkosten pro Endkostenstelle (=Hauptabteilung)</a:t>
            </a:r>
          </a:p>
          <a:p>
            <a:pPr lvl="1">
              <a:lnSpc>
                <a:spcPct val="80000"/>
              </a:lnSpc>
            </a:pPr>
            <a:r>
              <a:rPr lang="de-DE" sz="2400" dirty="0"/>
              <a:t>Wirtschaftlichkeitsermittlung</a:t>
            </a:r>
          </a:p>
          <a:p>
            <a:pPr lvl="2">
              <a:lnSpc>
                <a:spcPct val="80000"/>
              </a:lnSpc>
            </a:pPr>
            <a:r>
              <a:rPr lang="de-DE" sz="2000" dirty="0"/>
              <a:t>Z. B. Möglichkeiten des Outsourcing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89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402"/>
    </mc:Choice>
    <mc:Fallback xmlns="">
      <p:transition spd="slow" advTm="9740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Spezielle Schlüsselung</a:t>
            </a:r>
          </a:p>
        </p:txBody>
      </p:sp>
      <p:sp>
        <p:nvSpPr>
          <p:cNvPr id="181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OP und Anästhesie</a:t>
            </a:r>
          </a:p>
          <a:p>
            <a:r>
              <a:rPr lang="de-DE"/>
              <a:t>Sonstige Medizinische Institutionen</a:t>
            </a:r>
          </a:p>
          <a:p>
            <a:r>
              <a:rPr lang="de-DE"/>
              <a:t>Konsile</a:t>
            </a:r>
          </a:p>
          <a:p>
            <a:r>
              <a:rPr lang="de-DE"/>
              <a:t>Intensivmedizin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76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85"/>
    </mc:Choice>
    <mc:Fallback xmlns="">
      <p:transition spd="slow" advTm="15285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0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Spezielle Schlüsselung: </a:t>
            </a:r>
            <a:br>
              <a:rPr lang="de-DE" dirty="0"/>
            </a:br>
            <a:r>
              <a:rPr lang="de-DE" dirty="0"/>
              <a:t>OP und Anästhesie</a:t>
            </a:r>
          </a:p>
        </p:txBody>
      </p:sp>
      <p:sp>
        <p:nvSpPr>
          <p:cNvPr id="188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Anonymisierte, abteilungsbezogene Operationsstatistik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Verrechnung der Personalkosten auf Fachabteilungen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Nach Personaleinsatzzeiten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Verrechnung der Sachkosten aus OP und Anästhesie an Fachabteilungen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Patientenbezogene Erfassung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Direkte Verrechnung an 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Aufteilung der OP-Kostenstellen nach Fachbereichen (z.B. OP-Chirurgie, OP-</a:t>
            </a:r>
            <a:r>
              <a:rPr lang="de-DE" sz="2000" dirty="0" err="1"/>
              <a:t>Gyn</a:t>
            </a:r>
            <a:r>
              <a:rPr lang="de-DE" sz="2000" dirty="0"/>
              <a:t>, ...)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Schlüsselung der Allgemeinen OP-Kosten: Fallzahlen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28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364"/>
    </mc:Choice>
    <mc:Fallback xmlns="">
      <p:transition spd="slow" advTm="62364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Spezielle Schlüsselung: </a:t>
            </a:r>
            <a:br>
              <a:rPr lang="de-DE" dirty="0"/>
            </a:br>
            <a:r>
              <a:rPr lang="de-DE" dirty="0"/>
              <a:t>OP und Anästhesie</a:t>
            </a:r>
          </a:p>
        </p:txBody>
      </p:sp>
      <p:sp>
        <p:nvSpPr>
          <p:cNvPr id="188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Anonymisierte, abteilungsbezogene Operationsstatistik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Verrechnung der Personalkosten auf Fachabteilungen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Nach Personaleinsatzzeiten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Verrechnung der Sachkosten aus OP und Anästhesie an Fachabteilungen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Patientenbezogene Erfassung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Direkte Verrechnung an 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Aufteilung der OP-Kostenstellen nach Fachbereichen (z.B. OP-Chirurgie, OP-</a:t>
            </a:r>
            <a:r>
              <a:rPr lang="de-DE" sz="2000" dirty="0" err="1"/>
              <a:t>Gyn</a:t>
            </a:r>
            <a:r>
              <a:rPr lang="de-DE" sz="2000" dirty="0"/>
              <a:t>, ...)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Schlüsselung der Allgemeinen OP-Kosten: Fallzahlen</a:t>
            </a:r>
          </a:p>
        </p:txBody>
      </p:sp>
      <p:sp>
        <p:nvSpPr>
          <p:cNvPr id="1881092" name="AutoShape 4"/>
          <p:cNvSpPr>
            <a:spLocks noChangeArrowheads="1"/>
          </p:cNvSpPr>
          <p:nvPr/>
        </p:nvSpPr>
        <p:spPr bwMode="auto">
          <a:xfrm>
            <a:off x="1331913" y="3284539"/>
            <a:ext cx="6769100" cy="792534"/>
          </a:xfrm>
          <a:prstGeom prst="wedgeRectCallout">
            <a:avLst>
              <a:gd name="adj1" fmla="val -19988"/>
              <a:gd name="adj2" fmla="val -2211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de-DE" dirty="0"/>
              <a:t>Gliederung der Prozeduren nach ICPM („Internationale Klassifikation der Prozeduren der Medizin“)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01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56"/>
    </mc:Choice>
    <mc:Fallback xmlns="">
      <p:transition spd="slow" advTm="19956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2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Spezielle Schlüsselung: </a:t>
            </a:r>
            <a:br>
              <a:rPr lang="de-DE" dirty="0"/>
            </a:br>
            <a:r>
              <a:rPr lang="de-DE" dirty="0"/>
              <a:t>OP und Anästhesie</a:t>
            </a:r>
          </a:p>
        </p:txBody>
      </p:sp>
      <p:sp>
        <p:nvSpPr>
          <p:cNvPr id="188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Anonymisierte, abteilungsbezogene Operationsstatistik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Verrechnung der Personalkosten auf Fachabteilungen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Nach Personaleinsatzzeiten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Verrechnung der Sachkosten aus OP und Anästhesie an Fachabteilungen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Patientenbezogene Erfassung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Direkte Verrechnung an 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Aufteilung der OP-Kostenstellen nach Fachbereichen (z.B. OP-Chirurgie, OP-</a:t>
            </a:r>
            <a:r>
              <a:rPr lang="de-DE" sz="2000" dirty="0" err="1"/>
              <a:t>Gyn</a:t>
            </a:r>
            <a:r>
              <a:rPr lang="de-DE" sz="2000" dirty="0"/>
              <a:t>, ...)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Schlüsselung der Allgemeinen OP-Kosten: Fallzahlen</a:t>
            </a:r>
          </a:p>
        </p:txBody>
      </p:sp>
      <p:sp>
        <p:nvSpPr>
          <p:cNvPr id="1882116" name="AutoShape 4"/>
          <p:cNvSpPr>
            <a:spLocks noChangeArrowheads="1"/>
          </p:cNvSpPr>
          <p:nvPr/>
        </p:nvSpPr>
        <p:spPr bwMode="auto">
          <a:xfrm>
            <a:off x="1476375" y="4797425"/>
            <a:ext cx="6769100" cy="1328738"/>
          </a:xfrm>
          <a:prstGeom prst="wedgeRectCallout">
            <a:avLst>
              <a:gd name="adj1" fmla="val -22668"/>
              <a:gd name="adj2" fmla="val -2107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/>
              <a:t>Nach Personaleinsatzzeiten</a:t>
            </a:r>
          </a:p>
          <a:p>
            <a:pPr lvl="1" algn="l">
              <a:buFontTx/>
              <a:buChar char="•"/>
            </a:pPr>
            <a:r>
              <a:rPr lang="de-DE" dirty="0"/>
              <a:t>Inkl. Rüstzeiten</a:t>
            </a:r>
          </a:p>
          <a:p>
            <a:pPr lvl="1" algn="l">
              <a:buFontTx/>
              <a:buChar char="•"/>
            </a:pPr>
            <a:r>
              <a:rPr lang="de-DE" dirty="0"/>
              <a:t>Exakte Erfassung in OP- und Anästhesieprotokollen</a:t>
            </a:r>
          </a:p>
          <a:p>
            <a:pPr lvl="1" algn="l">
              <a:buFontTx/>
              <a:buChar char="•"/>
            </a:pPr>
            <a:r>
              <a:rPr lang="de-DE" dirty="0"/>
              <a:t>Erfassung jeder Minute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50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49"/>
    </mc:Choice>
    <mc:Fallback xmlns="">
      <p:transition spd="slow" advTm="4064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1	Informationswirtschaft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2 	Jahresabschluss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3 	</a:t>
            </a:r>
            <a:r>
              <a:rPr lang="de-DE" b="1" dirty="0"/>
              <a:t>Controlling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3.1 Hinführung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</a:t>
            </a:r>
            <a:r>
              <a:rPr lang="de-DE" b="1" dirty="0"/>
              <a:t>3.2 Kosten- und Leistungsrechnung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3.2.1 Überblick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</a:t>
            </a:r>
            <a:r>
              <a:rPr lang="de-DE" b="1" dirty="0"/>
              <a:t>3.2.2 Traditionelle Vollkostenrechnung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3.2.3 Systeme der Teilkostenrechnung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3.2.4 Prozesskostenrechnung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3.2.5 Herausforderungen im Krankenhaus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3.3 Interne Budgetierung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3.4 Betriebsstatistik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3.5 Strategisches Controlling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96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54"/>
    </mc:Choice>
    <mc:Fallback xmlns="">
      <p:transition spd="slow" advTm="18654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3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Spezielle Schlüsselung:</a:t>
            </a:r>
            <a:br>
              <a:rPr lang="de-DE" dirty="0"/>
            </a:br>
            <a:r>
              <a:rPr lang="de-DE" dirty="0"/>
              <a:t>OP und Anästhesie</a:t>
            </a:r>
          </a:p>
        </p:txBody>
      </p:sp>
      <p:sp>
        <p:nvSpPr>
          <p:cNvPr id="188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Anonymisierte, abteilungsbezogene Operationsstatistik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Verrechnung der Personalkosten auf Fachabteilungen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Nach Personaleinsatzzeiten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Verrechnung der Sachkosten aus OP und Anästhesie an Fachabteilungen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Patientenbezogene Erfassung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Direkte Verrechnung an Abteilungen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Aufteilung der OP-Kostenstellen nach Fachbereichen (z.B. OP-Chirurgie, OP-</a:t>
            </a:r>
            <a:r>
              <a:rPr lang="de-DE" sz="2000" dirty="0" err="1"/>
              <a:t>Gyn</a:t>
            </a:r>
            <a:r>
              <a:rPr lang="de-DE" sz="2000" dirty="0"/>
              <a:t>, ...)</a:t>
            </a:r>
          </a:p>
          <a:p>
            <a:pPr lvl="1">
              <a:lnSpc>
                <a:spcPct val="90000"/>
              </a:lnSpc>
            </a:pPr>
            <a:r>
              <a:rPr lang="de-DE" sz="2000" dirty="0"/>
              <a:t>Schlüsselung der Allgemeinen OP-Kosten: Fallzahlen</a:t>
            </a:r>
          </a:p>
        </p:txBody>
      </p:sp>
      <p:sp>
        <p:nvSpPr>
          <p:cNvPr id="1883140" name="AutoShape 4"/>
          <p:cNvSpPr>
            <a:spLocks noChangeArrowheads="1"/>
          </p:cNvSpPr>
          <p:nvPr/>
        </p:nvSpPr>
        <p:spPr bwMode="auto">
          <a:xfrm>
            <a:off x="971550" y="1370013"/>
            <a:ext cx="6769100" cy="1123950"/>
          </a:xfrm>
          <a:prstGeom prst="wedgeRectCallout">
            <a:avLst>
              <a:gd name="adj1" fmla="val -12196"/>
              <a:gd name="adj2" fmla="val 1408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</a:pPr>
            <a:r>
              <a:rPr lang="de-DE" dirty="0"/>
              <a:t>Patientenbezogene Erfassung</a:t>
            </a:r>
          </a:p>
          <a:p>
            <a:pPr lvl="1" algn="l">
              <a:buFontTx/>
              <a:buChar char="•"/>
            </a:pPr>
            <a:r>
              <a:rPr lang="de-DE" dirty="0"/>
              <a:t>Möglichst alle Sachkosten</a:t>
            </a:r>
          </a:p>
          <a:p>
            <a:pPr lvl="1" algn="l">
              <a:buFontTx/>
              <a:buChar char="•"/>
            </a:pPr>
            <a:r>
              <a:rPr lang="de-DE" dirty="0"/>
              <a:t>Minimal: Blut und Implantate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50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763"/>
    </mc:Choice>
    <mc:Fallback xmlns="">
      <p:transition spd="slow" advTm="69763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7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Spezielle Schlüsselung: Sonstige Medizinische Institutionen</a:t>
            </a:r>
          </a:p>
        </p:txBody>
      </p:sp>
      <p:sp>
        <p:nvSpPr>
          <p:cNvPr id="188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dirty="0"/>
              <a:t>Inhalt: Insb. Kostenstelle 92 (Med. Institutionen, Labor, Röntgen etc.)</a:t>
            </a:r>
          </a:p>
          <a:p>
            <a:pPr>
              <a:lnSpc>
                <a:spcPct val="80000"/>
              </a:lnSpc>
            </a:pPr>
            <a:r>
              <a:rPr lang="de-DE" dirty="0"/>
              <a:t>Möglichkeiten: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Leistungsverrechnung nach GOÄ-Ziffern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Leistungsverrechnung nach internen Preisen</a:t>
            </a:r>
          </a:p>
          <a:p>
            <a:pPr>
              <a:lnSpc>
                <a:spcPct val="80000"/>
              </a:lnSpc>
            </a:pPr>
            <a:r>
              <a:rPr lang="de-DE" dirty="0"/>
              <a:t>Schreibkräfte: (Arztbriefe etc.)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Nach Zahl der Arztbriefe</a:t>
            </a:r>
          </a:p>
          <a:p>
            <a:pPr lvl="1">
              <a:lnSpc>
                <a:spcPct val="80000"/>
              </a:lnSpc>
            </a:pPr>
            <a:r>
              <a:rPr lang="de-DE" dirty="0"/>
              <a:t>Nach Arbeitszeit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30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657"/>
    </mc:Choice>
    <mc:Fallback xmlns="">
      <p:transition spd="slow" advTm="7665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Spezielle Schlüsselung: Konsile</a:t>
            </a:r>
          </a:p>
        </p:txBody>
      </p:sp>
      <p:sp>
        <p:nvSpPr>
          <p:cNvPr id="188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/>
              <a:t>Inhalt: Heranziehen von Fachkollegen aus anderen Abteilungen</a:t>
            </a:r>
          </a:p>
          <a:p>
            <a:r>
              <a:rPr lang="de-DE" sz="2800" dirty="0"/>
              <a:t>Verrechnung: nach Minuten</a:t>
            </a:r>
          </a:p>
          <a:p>
            <a:r>
              <a:rPr lang="de-DE" sz="2800" dirty="0"/>
              <a:t>Beispiel für gegenseitige Verrechnung</a:t>
            </a:r>
          </a:p>
          <a:p>
            <a:pPr lvl="1"/>
            <a:r>
              <a:rPr lang="de-DE" sz="2400" dirty="0"/>
              <a:t>Gleichungsmethode des BAB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99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739"/>
    </mc:Choice>
    <mc:Fallback xmlns="">
      <p:transition spd="slow" advTm="93739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>
            <a:normAutofit fontScale="90000"/>
          </a:bodyPr>
          <a:lstStyle/>
          <a:p>
            <a:r>
              <a:rPr lang="de-DE" dirty="0"/>
              <a:t>Spezielle Schlüsselung: Intensivmedizin</a:t>
            </a:r>
          </a:p>
        </p:txBody>
      </p:sp>
      <p:sp>
        <p:nvSpPr>
          <p:cNvPr id="188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8967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de-DE" dirty="0"/>
              <a:t>Kein eigener Abteilungspflegesatz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Innerbetriebliche Leistungsverrechnung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Trennung der Leistungen nach</a:t>
            </a:r>
          </a:p>
          <a:p>
            <a:pPr lvl="2">
              <a:lnSpc>
                <a:spcPct val="120000"/>
              </a:lnSpc>
            </a:pPr>
            <a:r>
              <a:rPr lang="de-DE" dirty="0"/>
              <a:t>Beatmung</a:t>
            </a:r>
          </a:p>
          <a:p>
            <a:pPr lvl="2">
              <a:lnSpc>
                <a:spcPct val="120000"/>
              </a:lnSpc>
            </a:pPr>
            <a:r>
              <a:rPr lang="de-DE" dirty="0"/>
              <a:t>Überwachung</a:t>
            </a:r>
          </a:p>
          <a:p>
            <a:pPr lvl="2">
              <a:lnSpc>
                <a:spcPct val="120000"/>
              </a:lnSpc>
            </a:pPr>
            <a:r>
              <a:rPr lang="de-DE" dirty="0"/>
              <a:t>Behandlung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Verrechnung der Arztkosten und Pflegekosten nach Minuten pro </a:t>
            </a:r>
            <a:r>
              <a:rPr lang="de-DE" dirty="0" smtClean="0"/>
              <a:t>Patient*in </a:t>
            </a:r>
            <a:r>
              <a:rPr lang="de-DE" dirty="0"/>
              <a:t>und Tag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Sachkosten</a:t>
            </a:r>
          </a:p>
          <a:p>
            <a:pPr lvl="2">
              <a:lnSpc>
                <a:spcPct val="120000"/>
              </a:lnSpc>
            </a:pPr>
            <a:r>
              <a:rPr lang="de-DE" dirty="0"/>
              <a:t>Falls möglich: Direkte Zurechnung von Sachkosten auf </a:t>
            </a:r>
            <a:r>
              <a:rPr lang="de-DE" dirty="0" smtClean="0"/>
              <a:t>Patient*in</a:t>
            </a:r>
            <a:endParaRPr lang="de-DE" dirty="0"/>
          </a:p>
          <a:p>
            <a:pPr lvl="2">
              <a:lnSpc>
                <a:spcPct val="120000"/>
              </a:lnSpc>
            </a:pPr>
            <a:r>
              <a:rPr lang="de-DE" dirty="0"/>
              <a:t>Falls nicht möglich: Schlüsselung (z.B. nach verbrachter Zeit auf Intensiv)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2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112"/>
    </mc:Choice>
    <mc:Fallback xmlns="">
      <p:transition spd="slow" advTm="92112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>
            <a:normAutofit fontScale="90000"/>
          </a:bodyPr>
          <a:lstStyle/>
          <a:p>
            <a:r>
              <a:rPr lang="de-DE" dirty="0"/>
              <a:t>Spezielle Schlüsselung: Intensivmedizin</a:t>
            </a:r>
          </a:p>
        </p:txBody>
      </p:sp>
      <p:sp>
        <p:nvSpPr>
          <p:cNvPr id="188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68074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de-DE" dirty="0"/>
              <a:t>Eigener Abteilungspflegesatz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Bis 2003: kein Problem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DRGs: nicht mehr relevant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877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562"/>
    </mc:Choice>
    <mc:Fallback xmlns="">
      <p:transition spd="slow" advTm="57562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3.2 Kosten- und Leistungsrechnung</a:t>
            </a:r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400" dirty="0"/>
              <a:t>Gliederung: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3.2.1 Überblick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b="1" dirty="0"/>
              <a:t>3.2.2 Traditionelle Vollkostenrechnung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3.2.2.1 Kostenartenrechnung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b="1" dirty="0"/>
              <a:t>	3.2.2.2. Kostenstellenrechnung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 Kostenträgerrechnung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3.2.2.3.1 Kalkulation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3.2.2.3.2 Nachteile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3.2.3 Systeme der Teilkostenrechnung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3.2.3.1 Deckungsbeitragsrechnung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3.2.3.2 Weitere Verfahren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3.2.4 Prozesskostenrechnung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86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507"/>
    </mc:Choice>
    <mc:Fallback xmlns="">
      <p:transition spd="slow" advTm="7250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3.2 Kosten- und Leistungsrechnung</a:t>
            </a:r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400" dirty="0"/>
              <a:t>Gliederung: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3.2.1 Überblick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b="1" dirty="0"/>
              <a:t>3.2.2 Traditionelle Vollkostenrechnung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3.2.2.1 Kostenartenrechnung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b="1" dirty="0"/>
              <a:t>	3.2.2.2. Kostenstellenrechnung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 Kostenträgerrechnung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3.2.2.3.1 Kalkulation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3.2.2.3.2 Nachteile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3.2.3 Systeme der Teilkostenrechnung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3.2.3.1 Deckungsbeitragsrechnung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	3.2.3.2 Weitere Verfahren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sz="2000" dirty="0"/>
              <a:t>3.2.4 Prozesskostenrechnung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46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68"/>
    </mc:Choice>
    <mc:Fallback xmlns="">
      <p:transition spd="slow" advTm="1796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3.2.2.2 Kostenstellenrechnung</a:t>
            </a:r>
          </a:p>
        </p:txBody>
      </p:sp>
      <p:sp>
        <p:nvSpPr>
          <p:cNvPr id="180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/>
              <a:t>Inhalt: Möglichkeit der Zurechnung von Kosten der Vorkostenstellen auf Endkostenstellen</a:t>
            </a:r>
          </a:p>
          <a:p>
            <a:r>
              <a:rPr lang="de-DE" sz="2800" dirty="0"/>
              <a:t>Klassisches Instrument: Betriebsabrechnungsbogen (BAB)</a:t>
            </a:r>
          </a:p>
          <a:p>
            <a:r>
              <a:rPr lang="de-DE" sz="2800" dirty="0"/>
              <a:t>Kostenarten</a:t>
            </a:r>
          </a:p>
          <a:p>
            <a:pPr lvl="1"/>
            <a:r>
              <a:rPr lang="de-DE" sz="2400" dirty="0"/>
              <a:t>Direkte (=primäre) Kosten: Kosten, die direkt an einer Kostenstelle anfallen</a:t>
            </a:r>
          </a:p>
          <a:p>
            <a:pPr lvl="1"/>
            <a:r>
              <a:rPr lang="de-DE" sz="2400" dirty="0"/>
              <a:t>Indirekte (= sekundäre) Kosten: Kosten, die von andere Kostenstellen verrechnet wurden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0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993"/>
    </mc:Choice>
    <mc:Fallback xmlns="">
      <p:transition spd="slow" advTm="15099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Schritte des BAB</a:t>
            </a:r>
          </a:p>
        </p:txBody>
      </p:sp>
      <p:sp>
        <p:nvSpPr>
          <p:cNvPr id="187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1: Erfassung der Kostenarten für die einzelnen Kostenstellen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Kostenträgereinzelkosten werden direkt den Kostenträgern zugeschrieben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Kostenträgergemeinkosten werden der Kostenstelle zugeschrieben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2: Umlage der Allgemeinen Kostenstellen auf die anderen Kostenstellen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Verschiedene Verfahren möglich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i.d.R. Stufenleiterverfahren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3: Ergänzende Ermittlung von Zuschlags- bzw. Verrechnungssätzen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Ziel: Ermittlung von Kalkulationssätzen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Ist-Zuschlagssatz</a:t>
            </a:r>
          </a:p>
          <a:p>
            <a:pPr lvl="2">
              <a:lnSpc>
                <a:spcPct val="120000"/>
              </a:lnSpc>
            </a:pPr>
            <a:r>
              <a:rPr lang="de-DE" dirty="0"/>
              <a:t>Gemeinkosten der Endkostenstelle/Einzelkosten der Endkostenstelle</a:t>
            </a:r>
          </a:p>
          <a:p>
            <a:pPr lvl="2">
              <a:lnSpc>
                <a:spcPct val="120000"/>
              </a:lnSpc>
            </a:pPr>
            <a:r>
              <a:rPr lang="de-DE" dirty="0"/>
              <a:t>Inhalt: Wieviel muss man auf die Einzelkosten „draufschlagen“, um die Gemeinkosten (nach Verrechnung aller Vorkostenstellen) zu decken?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38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273"/>
    </mc:Choice>
    <mc:Fallback xmlns="">
      <p:transition spd="slow" advTm="22327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Schematisches Vorgehen</a:t>
            </a:r>
          </a:p>
        </p:txBody>
      </p:sp>
      <p:sp>
        <p:nvSpPr>
          <p:cNvPr id="180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05319" name="Rectangle 7"/>
          <p:cNvSpPr>
            <a:spLocks noChangeArrowheads="1"/>
          </p:cNvSpPr>
          <p:nvPr/>
        </p:nvSpPr>
        <p:spPr bwMode="auto">
          <a:xfrm>
            <a:off x="0" y="2143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05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451333"/>
              </p:ext>
            </p:extLst>
          </p:nvPr>
        </p:nvGraphicFramePr>
        <p:xfrm>
          <a:off x="0" y="1916113"/>
          <a:ext cx="9144000" cy="387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Picture" r:id="rId3" imgW="8820720" imgH="3169440" progId="Word.Picture.8">
                  <p:embed/>
                </p:oleObj>
              </mc:Choice>
              <mc:Fallback>
                <p:oleObj name="Picture" r:id="rId3" imgW="8820720" imgH="31694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16113"/>
                        <a:ext cx="9144000" cy="3873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90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62"/>
    </mc:Choice>
    <mc:Fallback xmlns="">
      <p:transition spd="slow" advTm="5856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Beispiel</a:t>
            </a:r>
          </a:p>
        </p:txBody>
      </p:sp>
      <p:sp>
        <p:nvSpPr>
          <p:cNvPr id="1806344" name="Line 8"/>
          <p:cNvSpPr>
            <a:spLocks noChangeShapeType="1"/>
          </p:cNvSpPr>
          <p:nvPr/>
        </p:nvSpPr>
        <p:spPr bwMode="auto">
          <a:xfrm>
            <a:off x="2436813" y="3571875"/>
            <a:ext cx="3065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5" name="Line 9"/>
          <p:cNvSpPr>
            <a:spLocks noChangeShapeType="1"/>
          </p:cNvSpPr>
          <p:nvPr/>
        </p:nvSpPr>
        <p:spPr bwMode="auto">
          <a:xfrm>
            <a:off x="3068638" y="3571875"/>
            <a:ext cx="0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6" name="Line 10"/>
          <p:cNvSpPr>
            <a:spLocks noChangeShapeType="1"/>
          </p:cNvSpPr>
          <p:nvPr/>
        </p:nvSpPr>
        <p:spPr bwMode="auto">
          <a:xfrm>
            <a:off x="3879850" y="3571875"/>
            <a:ext cx="0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7" name="Line 11"/>
          <p:cNvSpPr>
            <a:spLocks noChangeShapeType="1"/>
          </p:cNvSpPr>
          <p:nvPr/>
        </p:nvSpPr>
        <p:spPr bwMode="auto">
          <a:xfrm>
            <a:off x="4691063" y="3571875"/>
            <a:ext cx="0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8" name="Line 12"/>
          <p:cNvSpPr>
            <a:spLocks noChangeShapeType="1"/>
          </p:cNvSpPr>
          <p:nvPr/>
        </p:nvSpPr>
        <p:spPr bwMode="auto">
          <a:xfrm>
            <a:off x="5502275" y="3571875"/>
            <a:ext cx="0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3" name="Line 7"/>
          <p:cNvSpPr>
            <a:spLocks noChangeShapeType="1"/>
          </p:cNvSpPr>
          <p:nvPr/>
        </p:nvSpPr>
        <p:spPr bwMode="auto">
          <a:xfrm>
            <a:off x="3248025" y="4610100"/>
            <a:ext cx="2254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0" name="Line 4"/>
          <p:cNvSpPr>
            <a:spLocks noChangeShapeType="1"/>
          </p:cNvSpPr>
          <p:nvPr/>
        </p:nvSpPr>
        <p:spPr bwMode="auto">
          <a:xfrm>
            <a:off x="3879850" y="461010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1" name="Line 5"/>
          <p:cNvSpPr>
            <a:spLocks noChangeShapeType="1"/>
          </p:cNvSpPr>
          <p:nvPr/>
        </p:nvSpPr>
        <p:spPr bwMode="auto">
          <a:xfrm>
            <a:off x="4691063" y="461010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2" name="Line 6"/>
          <p:cNvSpPr>
            <a:spLocks noChangeShapeType="1"/>
          </p:cNvSpPr>
          <p:nvPr/>
        </p:nvSpPr>
        <p:spPr bwMode="auto">
          <a:xfrm>
            <a:off x="5502275" y="461010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06349" name="Rectangle 13"/>
          <p:cNvSpPr>
            <a:spLocks noChangeArrowheads="1"/>
          </p:cNvSpPr>
          <p:nvPr/>
        </p:nvSpPr>
        <p:spPr bwMode="auto">
          <a:xfrm>
            <a:off x="0" y="995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de-DE" sz="2400">
              <a:effectLst/>
              <a:latin typeface="Arial" pitchFamily="34" charset="0"/>
            </a:endParaRPr>
          </a:p>
        </p:txBody>
      </p:sp>
      <p:sp>
        <p:nvSpPr>
          <p:cNvPr id="1806385" name="Rectangle 49"/>
          <p:cNvSpPr>
            <a:spLocks noChangeArrowheads="1"/>
          </p:cNvSpPr>
          <p:nvPr/>
        </p:nvSpPr>
        <p:spPr bwMode="auto">
          <a:xfrm>
            <a:off x="0" y="995363"/>
            <a:ext cx="835025" cy="0"/>
          </a:xfrm>
          <a:prstGeom prst="rect">
            <a:avLst/>
          </a:prstGeom>
          <a:solidFill>
            <a:srgbClr val="E5E5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1806400" name="Rectangle 64"/>
          <p:cNvSpPr>
            <a:spLocks noChangeArrowheads="1"/>
          </p:cNvSpPr>
          <p:nvPr/>
        </p:nvSpPr>
        <p:spPr bwMode="auto">
          <a:xfrm>
            <a:off x="0" y="995363"/>
            <a:ext cx="835025" cy="0"/>
          </a:xfrm>
          <a:prstGeom prst="rect">
            <a:avLst/>
          </a:prstGeom>
          <a:solidFill>
            <a:srgbClr val="E5E5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graphicFrame>
        <p:nvGraphicFramePr>
          <p:cNvPr id="1806947" name="Group 611"/>
          <p:cNvGraphicFramePr>
            <a:graphicFrameLocks noGrp="1"/>
          </p:cNvGraphicFramePr>
          <p:nvPr/>
        </p:nvGraphicFramePr>
        <p:xfrm>
          <a:off x="0" y="1628775"/>
          <a:ext cx="9144000" cy="4572000"/>
        </p:xfrm>
        <a:graphic>
          <a:graphicData uri="http://schemas.openxmlformats.org/drawingml/2006/table">
            <a:tbl>
              <a:tblPr/>
              <a:tblGrid>
                <a:gridCol w="1306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6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6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65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65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065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Gesamt-kosten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Heizwerk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Reinigungs-dienst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A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B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C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Personal-kosten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Materialien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Abschreib-ungen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Primäre 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Umlage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- 39.000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(Sekundäre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Kosten)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- 16.000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Gesamt-kosten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06794" name="Rectangle 458"/>
          <p:cNvSpPr>
            <a:spLocks noChangeArrowheads="1"/>
          </p:cNvSpPr>
          <p:nvPr/>
        </p:nvSpPr>
        <p:spPr bwMode="auto">
          <a:xfrm>
            <a:off x="0" y="5861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de-DE" sz="2400">
              <a:effectLst/>
              <a:latin typeface="Arial" pitchFamily="34" charset="0"/>
            </a:endParaRPr>
          </a:p>
        </p:txBody>
      </p:sp>
      <p:grpSp>
        <p:nvGrpSpPr>
          <p:cNvPr id="1806798" name="Group 462"/>
          <p:cNvGrpSpPr>
            <a:grpSpLocks/>
          </p:cNvGrpSpPr>
          <p:nvPr/>
        </p:nvGrpSpPr>
        <p:grpSpPr bwMode="auto">
          <a:xfrm>
            <a:off x="3924300" y="4365625"/>
            <a:ext cx="4968875" cy="287338"/>
            <a:chOff x="5254" y="9878"/>
            <a:chExt cx="4828" cy="284"/>
          </a:xfrm>
        </p:grpSpPr>
        <p:sp>
          <p:nvSpPr>
            <p:cNvPr id="1806799" name="Line 463"/>
            <p:cNvSpPr>
              <a:spLocks noChangeShapeType="1"/>
            </p:cNvSpPr>
            <p:nvPr/>
          </p:nvSpPr>
          <p:spPr bwMode="auto">
            <a:xfrm>
              <a:off x="5254" y="9878"/>
              <a:ext cx="48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6800" name="Line 464"/>
            <p:cNvSpPr>
              <a:spLocks noChangeShapeType="1"/>
            </p:cNvSpPr>
            <p:nvPr/>
          </p:nvSpPr>
          <p:spPr bwMode="auto">
            <a:xfrm>
              <a:off x="6248" y="9878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6801" name="Line 465"/>
            <p:cNvSpPr>
              <a:spLocks noChangeShapeType="1"/>
            </p:cNvSpPr>
            <p:nvPr/>
          </p:nvSpPr>
          <p:spPr bwMode="auto">
            <a:xfrm>
              <a:off x="7526" y="9878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6802" name="Line 466"/>
            <p:cNvSpPr>
              <a:spLocks noChangeShapeType="1"/>
            </p:cNvSpPr>
            <p:nvPr/>
          </p:nvSpPr>
          <p:spPr bwMode="auto">
            <a:xfrm>
              <a:off x="8804" y="9878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6803" name="Line 467"/>
            <p:cNvSpPr>
              <a:spLocks noChangeShapeType="1"/>
            </p:cNvSpPr>
            <p:nvPr/>
          </p:nvSpPr>
          <p:spPr bwMode="auto">
            <a:xfrm>
              <a:off x="10082" y="9878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806804" name="Group 468"/>
          <p:cNvGrpSpPr>
            <a:grpSpLocks/>
          </p:cNvGrpSpPr>
          <p:nvPr/>
        </p:nvGrpSpPr>
        <p:grpSpPr bwMode="auto">
          <a:xfrm>
            <a:off x="5148263" y="5084763"/>
            <a:ext cx="3744912" cy="288925"/>
            <a:chOff x="6532" y="10873"/>
            <a:chExt cx="3550" cy="284"/>
          </a:xfrm>
        </p:grpSpPr>
        <p:sp>
          <p:nvSpPr>
            <p:cNvPr id="1806805" name="Line 469"/>
            <p:cNvSpPr>
              <a:spLocks noChangeShapeType="1"/>
            </p:cNvSpPr>
            <p:nvPr/>
          </p:nvSpPr>
          <p:spPr bwMode="auto">
            <a:xfrm>
              <a:off x="6532" y="10873"/>
              <a:ext cx="355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6806" name="Line 470"/>
            <p:cNvSpPr>
              <a:spLocks noChangeShapeType="1"/>
            </p:cNvSpPr>
            <p:nvPr/>
          </p:nvSpPr>
          <p:spPr bwMode="auto">
            <a:xfrm>
              <a:off x="7526" y="10873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6807" name="Line 471"/>
            <p:cNvSpPr>
              <a:spLocks noChangeShapeType="1"/>
            </p:cNvSpPr>
            <p:nvPr/>
          </p:nvSpPr>
          <p:spPr bwMode="auto">
            <a:xfrm>
              <a:off x="8804" y="10873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06808" name="Line 472"/>
            <p:cNvSpPr>
              <a:spLocks noChangeShapeType="1"/>
            </p:cNvSpPr>
            <p:nvPr/>
          </p:nvSpPr>
          <p:spPr bwMode="auto">
            <a:xfrm>
              <a:off x="10082" y="10873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1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3573"/>
    </mc:Choice>
    <mc:Fallback xmlns="">
      <p:transition spd="slow" advTm="26357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Beispiel</a:t>
            </a:r>
          </a:p>
        </p:txBody>
      </p:sp>
      <p:sp>
        <p:nvSpPr>
          <p:cNvPr id="1871875" name="Line 3"/>
          <p:cNvSpPr>
            <a:spLocks noChangeShapeType="1"/>
          </p:cNvSpPr>
          <p:nvPr/>
        </p:nvSpPr>
        <p:spPr bwMode="auto">
          <a:xfrm>
            <a:off x="2436813" y="3571875"/>
            <a:ext cx="3065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76" name="Line 4"/>
          <p:cNvSpPr>
            <a:spLocks noChangeShapeType="1"/>
          </p:cNvSpPr>
          <p:nvPr/>
        </p:nvSpPr>
        <p:spPr bwMode="auto">
          <a:xfrm>
            <a:off x="3068638" y="3571875"/>
            <a:ext cx="0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77" name="Line 5"/>
          <p:cNvSpPr>
            <a:spLocks noChangeShapeType="1"/>
          </p:cNvSpPr>
          <p:nvPr/>
        </p:nvSpPr>
        <p:spPr bwMode="auto">
          <a:xfrm>
            <a:off x="3879850" y="3571875"/>
            <a:ext cx="0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78" name="Line 6"/>
          <p:cNvSpPr>
            <a:spLocks noChangeShapeType="1"/>
          </p:cNvSpPr>
          <p:nvPr/>
        </p:nvSpPr>
        <p:spPr bwMode="auto">
          <a:xfrm>
            <a:off x="4691063" y="3571875"/>
            <a:ext cx="0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79" name="Line 7"/>
          <p:cNvSpPr>
            <a:spLocks noChangeShapeType="1"/>
          </p:cNvSpPr>
          <p:nvPr/>
        </p:nvSpPr>
        <p:spPr bwMode="auto">
          <a:xfrm>
            <a:off x="5502275" y="3571875"/>
            <a:ext cx="0" cy="179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80" name="Line 8"/>
          <p:cNvSpPr>
            <a:spLocks noChangeShapeType="1"/>
          </p:cNvSpPr>
          <p:nvPr/>
        </p:nvSpPr>
        <p:spPr bwMode="auto">
          <a:xfrm>
            <a:off x="3248025" y="4610100"/>
            <a:ext cx="2254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81" name="Line 9"/>
          <p:cNvSpPr>
            <a:spLocks noChangeShapeType="1"/>
          </p:cNvSpPr>
          <p:nvPr/>
        </p:nvSpPr>
        <p:spPr bwMode="auto">
          <a:xfrm>
            <a:off x="3879850" y="461010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82" name="Line 10"/>
          <p:cNvSpPr>
            <a:spLocks noChangeShapeType="1"/>
          </p:cNvSpPr>
          <p:nvPr/>
        </p:nvSpPr>
        <p:spPr bwMode="auto">
          <a:xfrm>
            <a:off x="4691063" y="461010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83" name="Line 11"/>
          <p:cNvSpPr>
            <a:spLocks noChangeShapeType="1"/>
          </p:cNvSpPr>
          <p:nvPr/>
        </p:nvSpPr>
        <p:spPr bwMode="auto">
          <a:xfrm>
            <a:off x="5502275" y="4610100"/>
            <a:ext cx="0" cy="180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71884" name="Rectangle 12"/>
          <p:cNvSpPr>
            <a:spLocks noChangeArrowheads="1"/>
          </p:cNvSpPr>
          <p:nvPr/>
        </p:nvSpPr>
        <p:spPr bwMode="auto">
          <a:xfrm>
            <a:off x="0" y="995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de-DE" sz="2400">
              <a:effectLst/>
              <a:latin typeface="Arial" pitchFamily="34" charset="0"/>
            </a:endParaRPr>
          </a:p>
        </p:txBody>
      </p:sp>
      <p:sp>
        <p:nvSpPr>
          <p:cNvPr id="1871885" name="Rectangle 13"/>
          <p:cNvSpPr>
            <a:spLocks noChangeArrowheads="1"/>
          </p:cNvSpPr>
          <p:nvPr/>
        </p:nvSpPr>
        <p:spPr bwMode="auto">
          <a:xfrm>
            <a:off x="0" y="995363"/>
            <a:ext cx="835025" cy="0"/>
          </a:xfrm>
          <a:prstGeom prst="rect">
            <a:avLst/>
          </a:prstGeom>
          <a:solidFill>
            <a:srgbClr val="E5E5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1871886" name="Rectangle 14"/>
          <p:cNvSpPr>
            <a:spLocks noChangeArrowheads="1"/>
          </p:cNvSpPr>
          <p:nvPr/>
        </p:nvSpPr>
        <p:spPr bwMode="auto">
          <a:xfrm>
            <a:off x="0" y="995363"/>
            <a:ext cx="835025" cy="0"/>
          </a:xfrm>
          <a:prstGeom prst="rect">
            <a:avLst/>
          </a:prstGeom>
          <a:solidFill>
            <a:srgbClr val="E5E5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graphicFrame>
        <p:nvGraphicFramePr>
          <p:cNvPr id="1872128" name="Group 256"/>
          <p:cNvGraphicFramePr>
            <a:graphicFrameLocks noGrp="1"/>
          </p:cNvGraphicFramePr>
          <p:nvPr/>
        </p:nvGraphicFramePr>
        <p:xfrm>
          <a:off x="0" y="1628775"/>
          <a:ext cx="9144000" cy="4572000"/>
        </p:xfrm>
        <a:graphic>
          <a:graphicData uri="http://schemas.openxmlformats.org/drawingml/2006/table">
            <a:tbl>
              <a:tblPr/>
              <a:tblGrid>
                <a:gridCol w="1306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6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6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65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065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065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Gesamt-kosten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Heizwerk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Reinigungs-dienst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A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B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C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Personal-kosten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Materialien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Abschreib-ungen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Primäre 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Umlage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- 39.000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(Sekundäre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Kosten)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- 16.000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Gesamt-kosten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35.000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871977" name="Rectangle 105"/>
          <p:cNvSpPr>
            <a:spLocks noChangeArrowheads="1"/>
          </p:cNvSpPr>
          <p:nvPr/>
        </p:nvSpPr>
        <p:spPr bwMode="auto">
          <a:xfrm>
            <a:off x="0" y="5861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de-DE" sz="2400">
              <a:effectLst/>
              <a:latin typeface="Arial" pitchFamily="34" charset="0"/>
            </a:endParaRPr>
          </a:p>
        </p:txBody>
      </p:sp>
      <p:grpSp>
        <p:nvGrpSpPr>
          <p:cNvPr id="1871978" name="Group 106"/>
          <p:cNvGrpSpPr>
            <a:grpSpLocks/>
          </p:cNvGrpSpPr>
          <p:nvPr/>
        </p:nvGrpSpPr>
        <p:grpSpPr bwMode="auto">
          <a:xfrm>
            <a:off x="3924300" y="4365625"/>
            <a:ext cx="4968875" cy="287338"/>
            <a:chOff x="5254" y="9878"/>
            <a:chExt cx="4828" cy="284"/>
          </a:xfrm>
        </p:grpSpPr>
        <p:sp>
          <p:nvSpPr>
            <p:cNvPr id="1871979" name="Line 107"/>
            <p:cNvSpPr>
              <a:spLocks noChangeShapeType="1"/>
            </p:cNvSpPr>
            <p:nvPr/>
          </p:nvSpPr>
          <p:spPr bwMode="auto">
            <a:xfrm>
              <a:off x="5254" y="9878"/>
              <a:ext cx="48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71980" name="Line 108"/>
            <p:cNvSpPr>
              <a:spLocks noChangeShapeType="1"/>
            </p:cNvSpPr>
            <p:nvPr/>
          </p:nvSpPr>
          <p:spPr bwMode="auto">
            <a:xfrm>
              <a:off x="6248" y="9878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71981" name="Line 109"/>
            <p:cNvSpPr>
              <a:spLocks noChangeShapeType="1"/>
            </p:cNvSpPr>
            <p:nvPr/>
          </p:nvSpPr>
          <p:spPr bwMode="auto">
            <a:xfrm>
              <a:off x="7526" y="9878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71982" name="Line 110"/>
            <p:cNvSpPr>
              <a:spLocks noChangeShapeType="1"/>
            </p:cNvSpPr>
            <p:nvPr/>
          </p:nvSpPr>
          <p:spPr bwMode="auto">
            <a:xfrm>
              <a:off x="8804" y="9878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71983" name="Line 111"/>
            <p:cNvSpPr>
              <a:spLocks noChangeShapeType="1"/>
            </p:cNvSpPr>
            <p:nvPr/>
          </p:nvSpPr>
          <p:spPr bwMode="auto">
            <a:xfrm>
              <a:off x="10082" y="9878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871984" name="Group 112"/>
          <p:cNvGrpSpPr>
            <a:grpSpLocks/>
          </p:cNvGrpSpPr>
          <p:nvPr/>
        </p:nvGrpSpPr>
        <p:grpSpPr bwMode="auto">
          <a:xfrm>
            <a:off x="5148263" y="5084763"/>
            <a:ext cx="3744912" cy="288925"/>
            <a:chOff x="6532" y="10873"/>
            <a:chExt cx="3550" cy="284"/>
          </a:xfrm>
        </p:grpSpPr>
        <p:sp>
          <p:nvSpPr>
            <p:cNvPr id="1871985" name="Line 113"/>
            <p:cNvSpPr>
              <a:spLocks noChangeShapeType="1"/>
            </p:cNvSpPr>
            <p:nvPr/>
          </p:nvSpPr>
          <p:spPr bwMode="auto">
            <a:xfrm>
              <a:off x="6532" y="10873"/>
              <a:ext cx="355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71986" name="Line 114"/>
            <p:cNvSpPr>
              <a:spLocks noChangeShapeType="1"/>
            </p:cNvSpPr>
            <p:nvPr/>
          </p:nvSpPr>
          <p:spPr bwMode="auto">
            <a:xfrm>
              <a:off x="7526" y="10873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71987" name="Line 115"/>
            <p:cNvSpPr>
              <a:spLocks noChangeShapeType="1"/>
            </p:cNvSpPr>
            <p:nvPr/>
          </p:nvSpPr>
          <p:spPr bwMode="auto">
            <a:xfrm>
              <a:off x="8804" y="10873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71988" name="Line 116"/>
            <p:cNvSpPr>
              <a:spLocks noChangeShapeType="1"/>
            </p:cNvSpPr>
            <p:nvPr/>
          </p:nvSpPr>
          <p:spPr bwMode="auto">
            <a:xfrm>
              <a:off x="10082" y="10873"/>
              <a:ext cx="0" cy="2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871989" name="AutoShape 117"/>
          <p:cNvSpPr>
            <a:spLocks noChangeArrowheads="1"/>
          </p:cNvSpPr>
          <p:nvPr/>
        </p:nvSpPr>
        <p:spPr bwMode="auto">
          <a:xfrm>
            <a:off x="2700338" y="765175"/>
            <a:ext cx="5184775" cy="2592388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de-DE" sz="2800" dirty="0"/>
              <a:t>Wie kommt man auf die Verteilung der Kosten?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33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15"/>
    </mc:Choice>
    <mc:Fallback xmlns="">
      <p:transition spd="slow" advTm="2011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Typische „Schlüssel“</a:t>
            </a:r>
          </a:p>
        </p:txBody>
      </p:sp>
      <p:sp>
        <p:nvSpPr>
          <p:cNvPr id="180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000"/>
              <a:t>Zahl der Aufnahmen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z. B. Kosten der interdisziplinären Aufnahmestation</a:t>
            </a:r>
          </a:p>
          <a:p>
            <a:pPr>
              <a:lnSpc>
                <a:spcPct val="80000"/>
              </a:lnSpc>
            </a:pPr>
            <a:r>
              <a:rPr lang="de-DE" sz="2000"/>
              <a:t>Zahl der Pflegetage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z. B. Verwaltungsgemeinkosten</a:t>
            </a:r>
          </a:p>
          <a:p>
            <a:pPr>
              <a:lnSpc>
                <a:spcPct val="80000"/>
              </a:lnSpc>
            </a:pPr>
            <a:r>
              <a:rPr lang="de-DE" sz="2000"/>
              <a:t>Verbrauch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z. B. Röntgenanforderungen, Laboranforderungen, Küche…</a:t>
            </a:r>
          </a:p>
          <a:p>
            <a:pPr>
              <a:lnSpc>
                <a:spcPct val="80000"/>
              </a:lnSpc>
            </a:pPr>
            <a:r>
              <a:rPr lang="de-DE" sz="2000"/>
              <a:t>Bodenfläche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z. B. Reinigungsdienste</a:t>
            </a:r>
          </a:p>
          <a:p>
            <a:pPr>
              <a:lnSpc>
                <a:spcPct val="80000"/>
              </a:lnSpc>
            </a:pPr>
            <a:r>
              <a:rPr lang="de-DE" sz="2000"/>
              <a:t>Rauminhalt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z. B. Heizkosten</a:t>
            </a:r>
          </a:p>
          <a:p>
            <a:pPr lvl="2">
              <a:lnSpc>
                <a:spcPct val="80000"/>
              </a:lnSpc>
            </a:pPr>
            <a:r>
              <a:rPr lang="de-DE" sz="1600"/>
              <a:t>Alternativ: exakte Aufschreibung (Zähler)</a:t>
            </a:r>
          </a:p>
          <a:p>
            <a:pPr>
              <a:lnSpc>
                <a:spcPct val="80000"/>
              </a:lnSpc>
            </a:pPr>
            <a:r>
              <a:rPr lang="de-DE" sz="2000"/>
              <a:t>Andere Kosten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z. B. Wartungskosten proportional zu Abschreibungen</a:t>
            </a:r>
          </a:p>
          <a:p>
            <a:pPr lvl="1">
              <a:lnSpc>
                <a:spcPct val="80000"/>
              </a:lnSpc>
            </a:pPr>
            <a:r>
              <a:rPr lang="de-DE" sz="1800"/>
              <a:t>z. B. Transportkosten proportional zu Warenkosten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52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730"/>
    </mc:Choice>
    <mc:Fallback xmlns="">
      <p:transition spd="slow" advTm="23073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1050</Words>
  <Application>Microsoft Office PowerPoint</Application>
  <PresentationFormat>Bildschirmpräsentation (4:3)</PresentationFormat>
  <Paragraphs>460</Paragraphs>
  <Slides>25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Larissa</vt:lpstr>
      <vt:lpstr>Picture</vt:lpstr>
      <vt:lpstr>GESUNDHEITSMANAGEMENT IV Teil 3a-4   Prof. Dr. Steffen Fleßa Lst. für Allgemeine Betriebswirtschaftslehre und Gesundheitsmanagement Universität Greifswald </vt:lpstr>
      <vt:lpstr>Gliederung</vt:lpstr>
      <vt:lpstr>3.2 Kosten- und Leistungsrechnung</vt:lpstr>
      <vt:lpstr>3.2.2.2 Kostenstellenrechnung</vt:lpstr>
      <vt:lpstr>Schritte des BAB</vt:lpstr>
      <vt:lpstr>Schematisches Vorgehen</vt:lpstr>
      <vt:lpstr>Beispiel</vt:lpstr>
      <vt:lpstr>Beispiel</vt:lpstr>
      <vt:lpstr>Typische „Schlüssel“</vt:lpstr>
      <vt:lpstr>Schlüsselung</vt:lpstr>
      <vt:lpstr>BAB (Beispiel)</vt:lpstr>
      <vt:lpstr>BAB (Beispiel)</vt:lpstr>
      <vt:lpstr>Ermittlung von Zuschlagssätzen</vt:lpstr>
      <vt:lpstr>Ermittlung von Zuschlagssätzen</vt:lpstr>
      <vt:lpstr>Verrechnung innerbetrieblicher Leistungen in der LKA </vt:lpstr>
      <vt:lpstr>Spezielle Schlüsselung</vt:lpstr>
      <vt:lpstr>Spezielle Schlüsselung:  OP und Anästhesie</vt:lpstr>
      <vt:lpstr>Spezielle Schlüsselung:  OP und Anästhesie</vt:lpstr>
      <vt:lpstr>Spezielle Schlüsselung:  OP und Anästhesie</vt:lpstr>
      <vt:lpstr>Spezielle Schlüsselung: OP und Anästhesie</vt:lpstr>
      <vt:lpstr>Spezielle Schlüsselung: Sonstige Medizinische Institutionen</vt:lpstr>
      <vt:lpstr>Spezielle Schlüsselung: Konsile</vt:lpstr>
      <vt:lpstr>Spezielle Schlüsselung: Intensivmedizin</vt:lpstr>
      <vt:lpstr>Spezielle Schlüsselung: Intensivmedizin</vt:lpstr>
      <vt:lpstr>3.2 Kosten- und Leistungsrechnung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3a   Prof. Dr. Steffen Fleßa Lst. für Allgemeine Betriebswirtschaftslehre und Gesundheitsmanagement Universität Greifswald</dc:title>
  <dc:creator>Steffen</dc:creator>
  <cp:lastModifiedBy>Steffen Flessa</cp:lastModifiedBy>
  <cp:revision>29</cp:revision>
  <dcterms:created xsi:type="dcterms:W3CDTF">2011-01-31T09:19:27Z</dcterms:created>
  <dcterms:modified xsi:type="dcterms:W3CDTF">2024-01-30T15:04:42Z</dcterms:modified>
</cp:coreProperties>
</file>