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382" r:id="rId4"/>
    <p:sldId id="364" r:id="rId5"/>
    <p:sldId id="365" r:id="rId6"/>
    <p:sldId id="366" r:id="rId7"/>
    <p:sldId id="367" r:id="rId8"/>
    <p:sldId id="368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3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2F67F-8277-4C05-A630-535824B78858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D48BC-9324-4D7F-9044-350425A132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33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1A69-6E5A-4FE5-8075-D629BA6360BF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34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5071-6C31-4B38-B1D4-71A27CC4B77F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10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17D8-857D-4E34-9240-26EF193DDA89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96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15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7BF6-072A-4C2E-9289-CBF20B521540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6135-3E1E-4471-8CAC-777746399E06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46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EA5-E693-4C35-B13C-49960AD9DBEE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86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84F0-74A4-4246-8F34-47E311413512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86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F367-7539-4C9B-92DC-79CBA23FF7F9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30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31DC-095B-4620-B850-F8F973B5E8ED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63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639C-79BE-4900-9FAA-2FE1E0C543ED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87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B6F8-1424-4627-A28B-26815C402BA6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92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8BED-FA02-4194-BCC9-072B9BC88847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32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3a-5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88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55"/>
    </mc:Choice>
    <mc:Fallback xmlns="">
      <p:transition spd="slow" advTm="635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000"/>
              <a:t>Vergleich von Industrie und Krankenhaus</a:t>
            </a:r>
          </a:p>
        </p:txBody>
      </p:sp>
      <p:graphicFrame>
        <p:nvGraphicFramePr>
          <p:cNvPr id="189440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942206"/>
              </p:ext>
            </p:extLst>
          </p:nvPr>
        </p:nvGraphicFramePr>
        <p:xfrm>
          <a:off x="900113" y="2060575"/>
          <a:ext cx="7489825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Picture" r:id="rId3" imgW="8551440" imgH="4159800" progId="Word.Picture.8">
                  <p:embed/>
                </p:oleObj>
              </mc:Choice>
              <mc:Fallback>
                <p:oleObj name="Picture" r:id="rId3" imgW="8551440" imgH="4159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060575"/>
                        <a:ext cx="7489825" cy="364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404" name="AutoShape 4"/>
          <p:cNvSpPr>
            <a:spLocks noChangeArrowheads="1"/>
          </p:cNvSpPr>
          <p:nvPr/>
        </p:nvSpPr>
        <p:spPr bwMode="auto">
          <a:xfrm>
            <a:off x="1476375" y="1557338"/>
            <a:ext cx="2087563" cy="720725"/>
          </a:xfrm>
          <a:prstGeom prst="wedgeRectCallout">
            <a:avLst>
              <a:gd name="adj1" fmla="val -25968"/>
              <a:gd name="adj2" fmla="val 312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sz="2400" b="1">
                <a:solidFill>
                  <a:srgbClr val="000000"/>
                </a:solidFill>
                <a:effectLst/>
              </a:rPr>
              <a:t>INDUSTRIE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22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64"/>
    </mc:Choice>
    <mc:Fallback xmlns="">
      <p:transition spd="slow" advTm="2126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Vergleich von Industrie und Krankenhaus</a:t>
            </a:r>
          </a:p>
        </p:txBody>
      </p:sp>
      <p:graphicFrame>
        <p:nvGraphicFramePr>
          <p:cNvPr id="189542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13174"/>
              </p:ext>
            </p:extLst>
          </p:nvPr>
        </p:nvGraphicFramePr>
        <p:xfrm>
          <a:off x="900113" y="2060575"/>
          <a:ext cx="7489825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Bild" r:id="rId3" imgW="8551440" imgH="4159800" progId="Word.Picture.8">
                  <p:embed/>
                </p:oleObj>
              </mc:Choice>
              <mc:Fallback>
                <p:oleObj name="Bild" r:id="rId3" imgW="8551440" imgH="4159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060575"/>
                        <a:ext cx="7489825" cy="364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5428" name="AutoShape 4"/>
          <p:cNvSpPr>
            <a:spLocks noChangeArrowheads="1"/>
          </p:cNvSpPr>
          <p:nvPr/>
        </p:nvSpPr>
        <p:spPr bwMode="auto">
          <a:xfrm>
            <a:off x="1476375" y="1557338"/>
            <a:ext cx="2087563" cy="720725"/>
          </a:xfrm>
          <a:prstGeom prst="wedgeRectCallout">
            <a:avLst>
              <a:gd name="adj1" fmla="val -25968"/>
              <a:gd name="adj2" fmla="val 312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sz="2400" b="1">
                <a:solidFill>
                  <a:srgbClr val="000000"/>
                </a:solidFill>
                <a:effectLst/>
              </a:rPr>
              <a:t>INDUSTRIE</a:t>
            </a:r>
          </a:p>
        </p:txBody>
      </p:sp>
      <p:sp>
        <p:nvSpPr>
          <p:cNvPr id="1895429" name="AutoShape 5"/>
          <p:cNvSpPr>
            <a:spLocks noChangeArrowheads="1"/>
          </p:cNvSpPr>
          <p:nvPr/>
        </p:nvSpPr>
        <p:spPr bwMode="auto">
          <a:xfrm>
            <a:off x="5435600" y="1484313"/>
            <a:ext cx="2087563" cy="720725"/>
          </a:xfrm>
          <a:prstGeom prst="wedgeRectCallout">
            <a:avLst>
              <a:gd name="adj1" fmla="val -19810"/>
              <a:gd name="adj2" fmla="val 321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sz="2400" b="1">
                <a:solidFill>
                  <a:srgbClr val="000000"/>
                </a:solidFill>
                <a:effectLst/>
              </a:rPr>
              <a:t>KRANKEN-HAUS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3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44"/>
    </mc:Choice>
    <mc:Fallback xmlns="">
      <p:transition spd="slow" advTm="7154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6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Vergleich von Industrie und Krankenhaus</a:t>
            </a:r>
          </a:p>
        </p:txBody>
      </p:sp>
      <p:graphicFrame>
        <p:nvGraphicFramePr>
          <p:cNvPr id="189645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753715"/>
              </p:ext>
            </p:extLst>
          </p:nvPr>
        </p:nvGraphicFramePr>
        <p:xfrm>
          <a:off x="900113" y="2060575"/>
          <a:ext cx="7489825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Bild" r:id="rId3" imgW="8551440" imgH="4159800" progId="Word.Picture.8">
                  <p:embed/>
                </p:oleObj>
              </mc:Choice>
              <mc:Fallback>
                <p:oleObj name="Bild" r:id="rId3" imgW="8551440" imgH="4159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060575"/>
                        <a:ext cx="7489825" cy="364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6452" name="AutoShape 4"/>
          <p:cNvSpPr>
            <a:spLocks noChangeArrowheads="1"/>
          </p:cNvSpPr>
          <p:nvPr/>
        </p:nvSpPr>
        <p:spPr bwMode="auto">
          <a:xfrm>
            <a:off x="1476375" y="1557338"/>
            <a:ext cx="2087563" cy="720725"/>
          </a:xfrm>
          <a:prstGeom prst="wedgeRectCallout">
            <a:avLst>
              <a:gd name="adj1" fmla="val -25968"/>
              <a:gd name="adj2" fmla="val 312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sz="2400" b="1">
                <a:solidFill>
                  <a:srgbClr val="000000"/>
                </a:solidFill>
                <a:effectLst/>
              </a:rPr>
              <a:t>INDUSTRIE</a:t>
            </a:r>
          </a:p>
        </p:txBody>
      </p:sp>
      <p:sp>
        <p:nvSpPr>
          <p:cNvPr id="1896453" name="AutoShape 5"/>
          <p:cNvSpPr>
            <a:spLocks noChangeArrowheads="1"/>
          </p:cNvSpPr>
          <p:nvPr/>
        </p:nvSpPr>
        <p:spPr bwMode="auto">
          <a:xfrm>
            <a:off x="5435600" y="1484313"/>
            <a:ext cx="2087563" cy="720725"/>
          </a:xfrm>
          <a:prstGeom prst="wedgeRectCallout">
            <a:avLst>
              <a:gd name="adj1" fmla="val -19810"/>
              <a:gd name="adj2" fmla="val 321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sz="2400" b="1">
                <a:solidFill>
                  <a:srgbClr val="000000"/>
                </a:solidFill>
                <a:effectLst/>
              </a:rPr>
              <a:t>KRANKEN-HAUS</a:t>
            </a:r>
          </a:p>
        </p:txBody>
      </p:sp>
      <p:sp>
        <p:nvSpPr>
          <p:cNvPr id="1896454" name="AutoShape 6"/>
          <p:cNvSpPr>
            <a:spLocks noChangeArrowheads="1"/>
          </p:cNvSpPr>
          <p:nvPr/>
        </p:nvSpPr>
        <p:spPr bwMode="auto">
          <a:xfrm>
            <a:off x="900113" y="5084763"/>
            <a:ext cx="3887787" cy="1584325"/>
          </a:xfrm>
          <a:prstGeom prst="wedgeRoundRectCallout">
            <a:avLst>
              <a:gd name="adj1" fmla="val 74583"/>
              <a:gd name="adj2" fmla="val -1041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e-DE" sz="2400" dirty="0">
                <a:solidFill>
                  <a:srgbClr val="000000"/>
                </a:solidFill>
                <a:effectLst/>
              </a:rPr>
              <a:t>Eine Zuschlüsselung auf Basis der Materialeinzelkosten ist völlig inadäquat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1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50"/>
    </mc:Choice>
    <mc:Fallback xmlns="">
      <p:transition spd="slow" advTm="1055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747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232819" y="3717132"/>
            <a:ext cx="5373687" cy="90805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e-DE" sz="3200"/>
              <a:t>Klassische Kalkulation: Zuschlagssätze über BAB</a:t>
            </a:r>
          </a:p>
        </p:txBody>
      </p:sp>
      <p:sp>
        <p:nvSpPr>
          <p:cNvPr id="1897475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974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839634"/>
              </p:ext>
            </p:extLst>
          </p:nvPr>
        </p:nvGraphicFramePr>
        <p:xfrm>
          <a:off x="1730375" y="0"/>
          <a:ext cx="7413625" cy="684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Bild" r:id="rId3" imgW="9991800" imgH="9200520" progId="Word.Picture.8">
                  <p:embed/>
                </p:oleObj>
              </mc:Choice>
              <mc:Fallback>
                <p:oleObj name="Bild" r:id="rId3" imgW="9991800" imgH="92005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0"/>
                        <a:ext cx="7413625" cy="6846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9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75"/>
    </mc:Choice>
    <mc:Fallback xmlns="">
      <p:transition spd="slow" advTm="3387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498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232819" y="3717132"/>
            <a:ext cx="5373687" cy="90805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e-DE" sz="3200"/>
              <a:t>Klassische Kalkulation: Zuschlagssätze über BAB</a:t>
            </a:r>
          </a:p>
        </p:txBody>
      </p:sp>
      <p:sp>
        <p:nvSpPr>
          <p:cNvPr id="1898499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985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798868"/>
              </p:ext>
            </p:extLst>
          </p:nvPr>
        </p:nvGraphicFramePr>
        <p:xfrm>
          <a:off x="1730375" y="11113"/>
          <a:ext cx="7413625" cy="684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Bild" r:id="rId3" imgW="9991800" imgH="9200520" progId="Word.Picture.8">
                  <p:embed/>
                </p:oleObj>
              </mc:Choice>
              <mc:Fallback>
                <p:oleObj name="Bild" r:id="rId3" imgW="9991800" imgH="92005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11113"/>
                        <a:ext cx="7413625" cy="6846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27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41"/>
    </mc:Choice>
    <mc:Fallback xmlns="">
      <p:transition spd="slow" advTm="1454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9522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232819" y="3717132"/>
            <a:ext cx="5373687" cy="90805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e-DE" sz="3200"/>
              <a:t>Klassische Kalkulation: Zuschlagssätze über BAB</a:t>
            </a:r>
          </a:p>
        </p:txBody>
      </p:sp>
      <p:sp>
        <p:nvSpPr>
          <p:cNvPr id="1899523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995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940876"/>
              </p:ext>
            </p:extLst>
          </p:nvPr>
        </p:nvGraphicFramePr>
        <p:xfrm>
          <a:off x="1730375" y="11113"/>
          <a:ext cx="7413625" cy="684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Bild" r:id="rId3" imgW="9991800" imgH="9200520" progId="Word.Picture.8">
                  <p:embed/>
                </p:oleObj>
              </mc:Choice>
              <mc:Fallback>
                <p:oleObj name="Bild" r:id="rId3" imgW="9991800" imgH="92005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11113"/>
                        <a:ext cx="7413625" cy="6846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96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33"/>
    </mc:Choice>
    <mc:Fallback xmlns="">
      <p:transition spd="slow" advTm="2613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0546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232819" y="3717132"/>
            <a:ext cx="5373687" cy="90805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e-DE" sz="3200"/>
              <a:t>Klassische Kalkulation: Zuschlagssätze über BAB</a:t>
            </a:r>
          </a:p>
        </p:txBody>
      </p:sp>
      <p:sp>
        <p:nvSpPr>
          <p:cNvPr id="1900547" name="Rectangle 3"/>
          <p:cNvSpPr>
            <a:spLocks noChangeArrowheads="1"/>
          </p:cNvSpPr>
          <p:nvPr/>
        </p:nvSpPr>
        <p:spPr bwMode="auto">
          <a:xfrm rot="-5400000">
            <a:off x="-1" y="404813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9005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51159"/>
              </p:ext>
            </p:extLst>
          </p:nvPr>
        </p:nvGraphicFramePr>
        <p:xfrm>
          <a:off x="1730375" y="11113"/>
          <a:ext cx="7413625" cy="684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Bild" r:id="rId3" imgW="9991800" imgH="9200520" progId="Word.Picture.8">
                  <p:embed/>
                </p:oleObj>
              </mc:Choice>
              <mc:Fallback>
                <p:oleObj name="Bild" r:id="rId3" imgW="9991800" imgH="92005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11113"/>
                        <a:ext cx="7413625" cy="6846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92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411"/>
    </mc:Choice>
    <mc:Fallback xmlns="">
      <p:transition spd="slow" advTm="5341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01571" name="Rectangle 3"/>
          <p:cNvSpPr>
            <a:spLocks noChangeArrowheads="1"/>
          </p:cNvSpPr>
          <p:nvPr/>
        </p:nvSpPr>
        <p:spPr bwMode="auto">
          <a:xfrm rot="-5400000">
            <a:off x="-1996281" y="3480594"/>
            <a:ext cx="4900612" cy="908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Klassische Kalkulation: Zuschlagssätze über BAB</a:t>
            </a:r>
          </a:p>
        </p:txBody>
      </p:sp>
      <p:sp>
        <p:nvSpPr>
          <p:cNvPr id="1901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9015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600782"/>
              </p:ext>
            </p:extLst>
          </p:nvPr>
        </p:nvGraphicFramePr>
        <p:xfrm>
          <a:off x="1712685" y="17283"/>
          <a:ext cx="7410450" cy="684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3" name="Bild" r:id="rId3" imgW="9991800" imgH="9200520" progId="Word.Picture.8">
                  <p:embed/>
                </p:oleObj>
              </mc:Choice>
              <mc:Fallback>
                <p:oleObj name="Bild" r:id="rId3" imgW="9991800" imgH="92005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685" y="17283"/>
                        <a:ext cx="7410450" cy="68437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70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189"/>
    </mc:Choice>
    <mc:Fallback xmlns="">
      <p:transition spd="slow" advTm="17318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Probleme des klassischen Vorgehens</a:t>
            </a:r>
          </a:p>
        </p:txBody>
      </p:sp>
      <p:sp>
        <p:nvSpPr>
          <p:cNvPr id="190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de-DE" dirty="0"/>
              <a:t>Zuschlüsselung der indirekten Kosten ist subjektiv</a:t>
            </a:r>
          </a:p>
          <a:p>
            <a:pPr>
              <a:lnSpc>
                <a:spcPct val="110000"/>
              </a:lnSpc>
            </a:pPr>
            <a:r>
              <a:rPr lang="de-DE" dirty="0"/>
              <a:t>Interne Leistungsverrechnung verlangt komplexes Gleichungssystem</a:t>
            </a:r>
          </a:p>
          <a:p>
            <a:pPr>
              <a:lnSpc>
                <a:spcPct val="110000"/>
              </a:lnSpc>
            </a:pPr>
            <a:r>
              <a:rPr lang="de-DE" dirty="0"/>
              <a:t>Zuschlagssatz bezieht sich auf Durchschnittsfall einer Station/Abteilung, nicht auf den einzelnen Kostenträger</a:t>
            </a:r>
          </a:p>
          <a:p>
            <a:pPr>
              <a:lnSpc>
                <a:spcPct val="110000"/>
              </a:lnSpc>
            </a:pPr>
            <a:r>
              <a:rPr lang="de-DE" dirty="0"/>
              <a:t>Zuschlag ist i.d.R. ein Mehrfaches der Kostenträgereinzelkosten</a:t>
            </a:r>
          </a:p>
          <a:p>
            <a:pPr>
              <a:lnSpc>
                <a:spcPct val="110000"/>
              </a:lnSpc>
            </a:pPr>
            <a:r>
              <a:rPr lang="de-DE" dirty="0"/>
              <a:t>Zuschlagssatz bleibt nicht konstant bei veränderter Auslastung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00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659"/>
    </mc:Choice>
    <mc:Fallback xmlns="">
      <p:transition spd="slow" advTm="170659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 alternativer Methoden</a:t>
            </a:r>
          </a:p>
        </p:txBody>
      </p:sp>
      <p:sp>
        <p:nvSpPr>
          <p:cNvPr id="190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Möglichst genaue Ermittlung der Kosten eines </a:t>
            </a:r>
            <a:r>
              <a:rPr lang="de-DE" dirty="0" err="1"/>
              <a:t>Behandlungs</a:t>
            </a:r>
            <a:r>
              <a:rPr lang="de-DE" dirty="0"/>
              <a:t>(teil)</a:t>
            </a:r>
            <a:r>
              <a:rPr lang="de-DE" dirty="0" err="1"/>
              <a:t>prozesses</a:t>
            </a:r>
            <a:r>
              <a:rPr lang="de-DE" dirty="0"/>
              <a:t> durch</a:t>
            </a:r>
          </a:p>
          <a:p>
            <a:pPr lvl="1"/>
            <a:r>
              <a:rPr lang="de-DE" dirty="0"/>
              <a:t>verursachergerechte Kostenzuteilung</a:t>
            </a:r>
          </a:p>
          <a:p>
            <a:r>
              <a:rPr lang="de-DE" dirty="0"/>
              <a:t>Verbesserte Kostentransparenz</a:t>
            </a:r>
          </a:p>
          <a:p>
            <a:r>
              <a:rPr lang="de-DE" dirty="0"/>
              <a:t>Trennung in fixe und variable Kostenbestandteile, </a:t>
            </a:r>
          </a:p>
          <a:p>
            <a:pPr lvl="1"/>
            <a:r>
              <a:rPr lang="de-DE" dirty="0"/>
              <a:t>dadurch genauere Kostenermittlung bei veränderter Auslastung</a:t>
            </a:r>
          </a:p>
          <a:p>
            <a:r>
              <a:rPr lang="de-DE" dirty="0"/>
              <a:t>Verfahren:</a:t>
            </a:r>
          </a:p>
          <a:p>
            <a:pPr lvl="1"/>
            <a:r>
              <a:rPr lang="de-DE" dirty="0"/>
              <a:t>Teilkostenmethoden</a:t>
            </a:r>
          </a:p>
          <a:p>
            <a:pPr lvl="1"/>
            <a:r>
              <a:rPr lang="de-DE" dirty="0"/>
              <a:t>Prozesskostenrechnung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48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389"/>
    </mc:Choice>
    <mc:Fallback xmlns="">
      <p:transition spd="slow" advTm="9938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1	Informationswirtschaft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2 	Jahresabschluss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b="1" dirty="0"/>
              <a:t>3 	Controlling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3.1 Hinführung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</a:t>
            </a:r>
            <a:r>
              <a:rPr lang="de-DE" b="1" dirty="0"/>
              <a:t>3.2 Kosten- und Leistungsrechnung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3.2.1 Überblick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</a:t>
            </a:r>
            <a:r>
              <a:rPr lang="de-DE" b="1" dirty="0"/>
              <a:t>3.2.2 Traditionelle Vollkostenrechnung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3.2.3 Systeme der Teilkostenrechnung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3.2.4 Prozesskostenrechnung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3.2.5 Herausforderungen im Krankenhaus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3.3 Interne Budgetierung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3.4 Betriebsstatistik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3.5 Strategisches Controlling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96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33"/>
    </mc:Choice>
    <mc:Fallback xmlns="">
      <p:transition spd="slow" advTm="1183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3.2 Kosten- und Leistungsrechnung</a:t>
            </a:r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de-DE" dirty="0"/>
              <a:t>Gliederung: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3.2.1 Überblick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b="1" dirty="0"/>
              <a:t>3.2.2 Traditionelle Vollkostenrechnung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	3.2.2.1 Kostenartenrechnung nach KHBV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	3.2.2.2. Kostenstellenrechnung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	</a:t>
            </a:r>
            <a:r>
              <a:rPr lang="de-DE" b="1" dirty="0"/>
              <a:t>3.2.2.3. Kostenträgerrechnung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b="1" dirty="0"/>
              <a:t>	3.2.2.3.1 Kalkulation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b="1" dirty="0"/>
              <a:t>	3.2.2.3.2 Nachteile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3.2.3 Systeme der Teilkostenrechnung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	3.2.3.1 Deckungsbeitragsrechnung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	3.2.3.2 Weitere Verfahren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3.2.4 Prozesskostenrechnung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98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1"/>
    </mc:Choice>
    <mc:Fallback xmlns="">
      <p:transition spd="slow" advTm="1925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3.2 Kosten- und Leistungsrechnung</a:t>
            </a:r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de-DE" dirty="0"/>
              <a:t>Gliederung: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3.2.1 Überblick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b="1" dirty="0"/>
              <a:t>3.2.2 Traditionelle Vollkostenrechnung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	3.2.2.1 Kostenartenrechnung nach KHBV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	3.2.2.2. Kostenstellenrechnung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	</a:t>
            </a:r>
            <a:r>
              <a:rPr lang="de-DE" b="1" dirty="0"/>
              <a:t>3.2.2.3. Kostenträgerrechnung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b="1" dirty="0"/>
              <a:t>	3.2.2.3.1 Kalkulation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b="1" dirty="0"/>
              <a:t>	3.2.2.3.2 Nachteile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3.2.3 Systeme der Teilkostenrechnung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	3.2.3.1 Deckungsbeitragsrechnung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	3.2.3.2 Weitere Verfahren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dirty="0"/>
              <a:t>3.2.4 Prozesskostenrechnung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46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03"/>
    </mc:Choice>
    <mc:Fallback xmlns="">
      <p:transition spd="slow" advTm="2120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8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de-DE" sz="3200" dirty="0"/>
              <a:t>3.2.2.3. Kostenträgerrechnung</a:t>
            </a:r>
            <a:br>
              <a:rPr lang="de-DE" sz="3200" dirty="0"/>
            </a:br>
            <a:r>
              <a:rPr lang="de-DE" sz="3200" dirty="0"/>
              <a:t>3.2.2.3.1 Kalkulation</a:t>
            </a:r>
          </a:p>
        </p:txBody>
      </p:sp>
      <p:sp>
        <p:nvSpPr>
          <p:cNvPr id="181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de-DE" dirty="0"/>
              <a:t>Zuschlagskalkulation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Verwendung: 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„Standardverfahren“ (am häufigsten)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Gesundheitswesen: als Einzelfertigung besser geeignet als Divisionskalkulation etc.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Prinzip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Teil der Vollkostenrechnung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Aufteilung der Gesamtkosten in</a:t>
            </a:r>
          </a:p>
          <a:p>
            <a:pPr lvl="3">
              <a:lnSpc>
                <a:spcPct val="90000"/>
              </a:lnSpc>
            </a:pPr>
            <a:r>
              <a:rPr lang="de-DE" dirty="0"/>
              <a:t>Einzelkosten</a:t>
            </a:r>
          </a:p>
          <a:p>
            <a:pPr lvl="3">
              <a:lnSpc>
                <a:spcPct val="90000"/>
              </a:lnSpc>
            </a:pPr>
            <a:r>
              <a:rPr lang="de-DE" dirty="0"/>
              <a:t>Gemeinkosten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Zurechnung der Gemeinkosten mit Hilfe von Zuschlagssätzen auf die Einzelkosten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00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72"/>
    </mc:Choice>
    <mc:Fallback xmlns="">
      <p:transition spd="slow" advTm="10507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Beispiel für kumulative Zuschlagskalkulation</a:t>
            </a:r>
          </a:p>
        </p:txBody>
      </p:sp>
      <p:sp>
        <p:nvSpPr>
          <p:cNvPr id="181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Kosten einer 0,5 l Blutkonserve</a:t>
            </a:r>
          </a:p>
          <a:p>
            <a:pPr lvl="1"/>
            <a:r>
              <a:rPr lang="de-DE" dirty="0"/>
              <a:t>Pauschale für Spender: 20 Euro</a:t>
            </a:r>
          </a:p>
          <a:p>
            <a:pPr lvl="1"/>
            <a:r>
              <a:rPr lang="de-DE" dirty="0"/>
              <a:t>Arbeitszeit Personal: 0,5 h à 40 Euro</a:t>
            </a:r>
          </a:p>
          <a:p>
            <a:pPr lvl="1"/>
            <a:r>
              <a:rPr lang="de-DE" dirty="0"/>
              <a:t>Materialverbrauch: 5 Euro</a:t>
            </a:r>
          </a:p>
          <a:p>
            <a:pPr lvl="1"/>
            <a:r>
              <a:rPr lang="de-DE" dirty="0"/>
              <a:t>Gemeinkostenzuschlag: 50 %</a:t>
            </a:r>
          </a:p>
          <a:p>
            <a:pPr lvl="2"/>
            <a:r>
              <a:rPr lang="de-DE" dirty="0"/>
              <a:t>Hinweis: Als Ergebnis des BAB des letzten Jahres!</a:t>
            </a:r>
          </a:p>
          <a:p>
            <a:pPr lvl="1"/>
            <a:r>
              <a:rPr lang="de-DE" dirty="0"/>
              <a:t>Gewinnzuschlag: 10 %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36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564"/>
    </mc:Choice>
    <mc:Fallback xmlns="">
      <p:transition spd="slow" advTm="9256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Beispiel für kumulative Zuschlagskalkulation</a:t>
            </a:r>
          </a:p>
        </p:txBody>
      </p:sp>
      <p:graphicFrame>
        <p:nvGraphicFramePr>
          <p:cNvPr id="1890502" name="Group 19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59409"/>
              </p:ext>
            </p:extLst>
          </p:nvPr>
        </p:nvGraphicFramePr>
        <p:xfrm>
          <a:off x="457200" y="1905000"/>
          <a:ext cx="8229600" cy="4190365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5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7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0275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Einzelkosten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Pauschale für Spender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Arbeitszeit Personal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Materialverbrauch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20,00 Euro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20,00 Euro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45,00 Euro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Gemeinkosten-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zuschlag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50 % von 45 Euro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22,50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Selbstkostenpreis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67,50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Gewinnzuschlag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10 % von 67,50 Euro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6,75 Euro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Verkaufspreis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74,25 Euro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Foliennummernplatzhalt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6DA684-7E47-4CDD-A152-16D5D2524052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20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655"/>
    </mc:Choice>
    <mc:Fallback xmlns="">
      <p:transition spd="slow" advTm="5065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Beispiel: Selbstkosten einer Gallensteinoperation</a:t>
            </a:r>
          </a:p>
        </p:txBody>
      </p:sp>
      <p:sp>
        <p:nvSpPr>
          <p:cNvPr id="182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de-DE" dirty="0" err="1" smtClean="0"/>
              <a:t>Chefärzt</a:t>
            </a:r>
            <a:r>
              <a:rPr lang="de-DE" dirty="0" smtClean="0"/>
              <a:t>*in: </a:t>
            </a:r>
            <a:r>
              <a:rPr lang="de-DE" dirty="0"/>
              <a:t>90 Minuten à 400 Euro pro Stunde</a:t>
            </a:r>
          </a:p>
          <a:p>
            <a:pPr>
              <a:lnSpc>
                <a:spcPct val="120000"/>
              </a:lnSpc>
            </a:pPr>
            <a:r>
              <a:rPr lang="de-DE" dirty="0" err="1" smtClean="0"/>
              <a:t>Assistenzärzt</a:t>
            </a:r>
            <a:r>
              <a:rPr lang="de-DE" dirty="0" smtClean="0"/>
              <a:t>*innen: </a:t>
            </a:r>
            <a:r>
              <a:rPr lang="de-DE" dirty="0"/>
              <a:t>zusammen 350 Minuten à 120 Euro pro Stunde</a:t>
            </a:r>
          </a:p>
          <a:p>
            <a:pPr>
              <a:lnSpc>
                <a:spcPct val="120000"/>
              </a:lnSpc>
            </a:pPr>
            <a:r>
              <a:rPr lang="de-DE" dirty="0" smtClean="0"/>
              <a:t>Anästhesist*in: </a:t>
            </a:r>
            <a:r>
              <a:rPr lang="de-DE" dirty="0"/>
              <a:t>120 Minuten à 300  Euro/Stunde</a:t>
            </a:r>
          </a:p>
          <a:p>
            <a:pPr>
              <a:lnSpc>
                <a:spcPct val="120000"/>
              </a:lnSpc>
            </a:pPr>
            <a:r>
              <a:rPr lang="de-DE" dirty="0"/>
              <a:t>Pflegepersonal: zusammen 550 Minuten à 45 Euro/Stunde</a:t>
            </a:r>
          </a:p>
          <a:p>
            <a:pPr>
              <a:lnSpc>
                <a:spcPct val="120000"/>
              </a:lnSpc>
            </a:pPr>
            <a:r>
              <a:rPr lang="de-DE" dirty="0"/>
              <a:t>OP-Zeit: 90 Minuten, interne Leistungsverrechnung mit 250 Euro/Stunde</a:t>
            </a:r>
          </a:p>
          <a:p>
            <a:pPr>
              <a:lnSpc>
                <a:spcPct val="120000"/>
              </a:lnSpc>
            </a:pPr>
            <a:r>
              <a:rPr lang="de-DE" dirty="0"/>
              <a:t>OP-Materialien: 180 Euro</a:t>
            </a:r>
          </a:p>
          <a:p>
            <a:pPr>
              <a:lnSpc>
                <a:spcPct val="120000"/>
              </a:lnSpc>
            </a:pPr>
            <a:r>
              <a:rPr lang="de-DE" dirty="0"/>
              <a:t>Materialgemeinkosten: 50 %</a:t>
            </a:r>
          </a:p>
          <a:p>
            <a:pPr>
              <a:lnSpc>
                <a:spcPct val="120000"/>
              </a:lnSpc>
            </a:pPr>
            <a:r>
              <a:rPr lang="de-DE" dirty="0"/>
              <a:t>Personalgemeinkosten: 10 % der Personaleinzelkosten</a:t>
            </a:r>
          </a:p>
          <a:p>
            <a:pPr>
              <a:lnSpc>
                <a:spcPct val="120000"/>
              </a:lnSpc>
            </a:pPr>
            <a:r>
              <a:rPr lang="de-DE" dirty="0"/>
              <a:t>Risikozuschlag: 10 % der Gesamtsumme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08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892"/>
    </mc:Choice>
    <mc:Fallback xmlns="">
      <p:transition spd="slow" advTm="11889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1838" name="Rectangle 14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de-DE"/>
              <a:t>Beispiel Zuschlagskalkulation</a:t>
            </a:r>
          </a:p>
        </p:txBody>
      </p:sp>
      <p:graphicFrame>
        <p:nvGraphicFramePr>
          <p:cNvPr id="1821985" name="Group 28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153262"/>
              </p:ext>
            </p:extLst>
          </p:nvPr>
        </p:nvGraphicFramePr>
        <p:xfrm>
          <a:off x="323528" y="753304"/>
          <a:ext cx="8229600" cy="5974080"/>
        </p:xfrm>
        <a:graphic>
          <a:graphicData uri="http://schemas.openxmlformats.org/drawingml/2006/table">
            <a:tbl>
              <a:tblPr/>
              <a:tblGrid>
                <a:gridCol w="2026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46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3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Kosten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Untergruppe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Betrag [€]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Betrag [€]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Betrag [€]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Personaleinzel-kosten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Chef</a:t>
                      </a:r>
                      <a:r>
                        <a:rPr lang="de-DE" sz="2000" noProof="0" dirty="0" err="1" smtClean="0"/>
                        <a:t>ärzt</a:t>
                      </a:r>
                      <a:r>
                        <a:rPr lang="de-DE" sz="2000" noProof="0" dirty="0" smtClean="0"/>
                        <a:t>*in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600,00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Assistenzärzt</a:t>
                      </a: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*innen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700,00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Anästhesie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600,00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Pflegepersonal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412,50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2312,50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Personalgemein-kosten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10%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231,25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2543,75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Materialeinzel-kosten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180,00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Materialgemein-kosten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50%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90,00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270,00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OP-Zeit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375,00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Summe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3188,75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Risikozuschlag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10%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318,88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Selbstkosten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3507,63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58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42"/>
    </mc:Choice>
    <mc:Fallback xmlns="">
      <p:transition spd="slow" advTm="7134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3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3.2.2.3.2 Nachteile der traditionellen Kostenrechnungssysteme</a:t>
            </a:r>
          </a:p>
        </p:txBody>
      </p:sp>
      <p:sp>
        <p:nvSpPr>
          <p:cNvPr id="189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Grundproblem der Kostenrechnung im Krankenhaus:</a:t>
            </a:r>
          </a:p>
          <a:p>
            <a:pPr lvl="1"/>
            <a:r>
              <a:rPr lang="de-DE"/>
              <a:t>70-80 % Personalkosten</a:t>
            </a:r>
          </a:p>
          <a:p>
            <a:pPr lvl="1"/>
            <a:r>
              <a:rPr lang="de-DE"/>
              <a:t>80-90 % Gemeinkosten</a:t>
            </a:r>
          </a:p>
          <a:p>
            <a:pPr lvl="1"/>
            <a:r>
              <a:rPr lang="de-DE"/>
              <a:t>Klassische Verfahren der Kostenträgerrechnung scheitern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66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761"/>
    </mc:Choice>
    <mc:Fallback xmlns="">
      <p:transition spd="slow" advTm="10876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Bildschirmpräsentation (4:3)</PresentationFormat>
  <Paragraphs>184</Paragraphs>
  <Slides>20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Larissa</vt:lpstr>
      <vt:lpstr>Picture</vt:lpstr>
      <vt:lpstr>Bild</vt:lpstr>
      <vt:lpstr>GESUNDHEITSMANAGEMENT IV Teil 3a-5   Prof. Dr. Steffen Fleßa Lst. für Allgemeine Betriebswirtschaftslehre und Gesundheitsmanagement Universität Greifswald </vt:lpstr>
      <vt:lpstr>Gliederung</vt:lpstr>
      <vt:lpstr>3.2 Kosten- und Leistungsrechnung</vt:lpstr>
      <vt:lpstr>3.2.2.3. Kostenträgerrechnung 3.2.2.3.1 Kalkulation</vt:lpstr>
      <vt:lpstr>Beispiel für kumulative Zuschlagskalkulation</vt:lpstr>
      <vt:lpstr>Beispiel für kumulative Zuschlagskalkulation</vt:lpstr>
      <vt:lpstr>Beispiel: Selbstkosten einer Gallensteinoperation</vt:lpstr>
      <vt:lpstr>Beispiel Zuschlagskalkulation</vt:lpstr>
      <vt:lpstr>3.2.2.3.2 Nachteile der traditionellen Kostenrechnungssysteme</vt:lpstr>
      <vt:lpstr>Vergleich von Industrie und Krankenhaus</vt:lpstr>
      <vt:lpstr>Vergleich von Industrie und Krankenhaus</vt:lpstr>
      <vt:lpstr>Vergleich von Industrie und Krankenhaus</vt:lpstr>
      <vt:lpstr>Klassische Kalkulation: Zuschlagssätze über BAB</vt:lpstr>
      <vt:lpstr>Klassische Kalkulation: Zuschlagssätze über BAB</vt:lpstr>
      <vt:lpstr>Klassische Kalkulation: Zuschlagssätze über BAB</vt:lpstr>
      <vt:lpstr>Klassische Kalkulation: Zuschlagssätze über BAB</vt:lpstr>
      <vt:lpstr>PowerPoint-Präsentation</vt:lpstr>
      <vt:lpstr>Probleme des klassischen Vorgehens</vt:lpstr>
      <vt:lpstr>Ziele alternativer Methoden</vt:lpstr>
      <vt:lpstr>3.2 Kosten- und Leistungsrechnung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3a   Prof. Dr. Steffen Fleßa Lst. für Allgemeine Betriebswirtschaftslehre und Gesundheitsmanagement Universität Greifswald</dc:title>
  <dc:creator>Steffen</dc:creator>
  <cp:lastModifiedBy>Steffen Flessa</cp:lastModifiedBy>
  <cp:revision>25</cp:revision>
  <dcterms:created xsi:type="dcterms:W3CDTF">2011-01-31T09:19:27Z</dcterms:created>
  <dcterms:modified xsi:type="dcterms:W3CDTF">2024-01-30T15:05:03Z</dcterms:modified>
</cp:coreProperties>
</file>