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9" r:id="rId3"/>
    <p:sldId id="382" r:id="rId4"/>
    <p:sldId id="364" r:id="rId5"/>
    <p:sldId id="365" r:id="rId6"/>
    <p:sldId id="366" r:id="rId7"/>
    <p:sldId id="367" r:id="rId8"/>
    <p:sldId id="368" r:id="rId9"/>
    <p:sldId id="370" r:id="rId10"/>
    <p:sldId id="371" r:id="rId11"/>
    <p:sldId id="372" r:id="rId12"/>
    <p:sldId id="373" r:id="rId13"/>
    <p:sldId id="374" r:id="rId14"/>
    <p:sldId id="375" r:id="rId15"/>
    <p:sldId id="376" r:id="rId16"/>
    <p:sldId id="377" r:id="rId17"/>
    <p:sldId id="378" r:id="rId18"/>
    <p:sldId id="379" r:id="rId19"/>
    <p:sldId id="380" r:id="rId20"/>
    <p:sldId id="383" r:id="rId2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162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2F67F-8277-4C05-A630-535824B78858}" type="datetimeFigureOut">
              <a:rPr lang="de-DE" smtClean="0"/>
              <a:t>30.01.2024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D48BC-9324-4D7F-9044-350425A1323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4338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B1A69-6E5A-4FE5-8075-D629BA6360B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834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75071-6C31-4B38-B1D4-71A27CC4B77F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010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1C17D8-857D-4E34-9240-26EF193DDA89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59604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0153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7BF6-072A-4C2E-9289-CBF20B521540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547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86135-3E1E-4471-8CAC-777746399E06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346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C3EA5-E693-4C35-B13C-49960AD9DBEE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863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884F0-74A4-4246-8F34-47E311413512}" type="datetime1">
              <a:rPr lang="de-DE" smtClean="0"/>
              <a:t>30.01.2024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1863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FF367-7539-4C9B-92DC-79CBA23FF7F9}" type="datetime1">
              <a:rPr lang="de-DE" smtClean="0"/>
              <a:t>30.01.2024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306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831DC-095B-4620-B850-F8F973B5E8ED}" type="datetime1">
              <a:rPr lang="de-DE" smtClean="0"/>
              <a:t>30.01.2024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631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4639C-79BE-4900-9FAA-2FE1E0C543ED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2875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2B6F8-1424-4627-A28B-26815C402BA6}" type="datetime1">
              <a:rPr lang="de-DE" smtClean="0"/>
              <a:t>30.01.2024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1922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A8BED-FA02-4194-BCC9-072B9BC88847}" type="datetime1">
              <a:rPr lang="de-DE" smtClean="0"/>
              <a:t>30.01.2024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55DAC-610C-46FD-92ED-86C24BBFC6B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0326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3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7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92150"/>
            <a:ext cx="9144000" cy="5113338"/>
          </a:xfrm>
        </p:spPr>
        <p:txBody>
          <a:bodyPr/>
          <a:lstStyle/>
          <a:p>
            <a:r>
              <a:rPr lang="de-DE" sz="4000" b="1" dirty="0">
                <a:cs typeface="Times New Roman" pitchFamily="18" charset="0"/>
              </a:rPr>
              <a:t>GESUNDHEITSMANAGEMENT IV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>Teil 3a-5</a:t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Prof. Dr. Steffen Fleßa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 err="1">
                <a:cs typeface="Times New Roman" pitchFamily="18" charset="0"/>
              </a:rPr>
              <a:t>Lst</a:t>
            </a:r>
            <a:r>
              <a:rPr lang="de-DE" sz="2400" b="1" dirty="0">
                <a:cs typeface="Times New Roman" pitchFamily="18" charset="0"/>
              </a:rPr>
              <a:t>. für Allgemeine Betriebswirtschaftslehre und Gesundheitsmanagement</a:t>
            </a:r>
            <a:br>
              <a:rPr lang="de-DE" sz="2400" b="1" dirty="0">
                <a:cs typeface="Times New Roman" pitchFamily="18" charset="0"/>
              </a:rPr>
            </a:br>
            <a:r>
              <a:rPr lang="de-DE" sz="2400" b="1" dirty="0">
                <a:cs typeface="Times New Roman" pitchFamily="18" charset="0"/>
              </a:rPr>
              <a:t>Universität Greifswald</a:t>
            </a:r>
            <a:r>
              <a:rPr lang="de-DE" sz="4000" b="1" dirty="0">
                <a:cs typeface="Times New Roman" pitchFamily="18" charset="0"/>
              </a:rPr>
              <a:t/>
            </a:r>
            <a:br>
              <a:rPr lang="de-DE" sz="4000" b="1" dirty="0">
                <a:cs typeface="Times New Roman" pitchFamily="18" charset="0"/>
              </a:rPr>
            </a:br>
            <a:endParaRPr lang="de-DE" sz="4000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88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55"/>
    </mc:Choice>
    <mc:Fallback xmlns="">
      <p:transition spd="slow" advTm="6355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sz="4000"/>
              <a:t>Vergleich von Industrie und Krankenhaus</a:t>
            </a:r>
          </a:p>
        </p:txBody>
      </p:sp>
      <p:graphicFrame>
        <p:nvGraphicFramePr>
          <p:cNvPr id="1894403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7942206"/>
              </p:ext>
            </p:extLst>
          </p:nvPr>
        </p:nvGraphicFramePr>
        <p:xfrm>
          <a:off x="900113" y="2060575"/>
          <a:ext cx="7489825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5" name="Picture" r:id="rId3" imgW="8551440" imgH="4159800" progId="Word.Picture.8">
                  <p:embed/>
                </p:oleObj>
              </mc:Choice>
              <mc:Fallback>
                <p:oleObj name="Picture" r:id="rId3" imgW="8551440" imgH="415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060575"/>
                        <a:ext cx="7489825" cy="364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4404" name="AutoShape 4"/>
          <p:cNvSpPr>
            <a:spLocks noChangeArrowheads="1"/>
          </p:cNvSpPr>
          <p:nvPr/>
        </p:nvSpPr>
        <p:spPr bwMode="auto">
          <a:xfrm>
            <a:off x="1476375" y="1557338"/>
            <a:ext cx="2087563" cy="720725"/>
          </a:xfrm>
          <a:prstGeom prst="wedgeRectCallout">
            <a:avLst>
              <a:gd name="adj1" fmla="val -25968"/>
              <a:gd name="adj2" fmla="val 312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2400" b="1">
                <a:solidFill>
                  <a:srgbClr val="000000"/>
                </a:solidFill>
                <a:effectLst/>
              </a:rPr>
              <a:t>INDUSTRIE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222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64"/>
    </mc:Choice>
    <mc:Fallback xmlns="">
      <p:transition spd="slow" advTm="21264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54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Vergleich von Industrie und Krankenhaus</a:t>
            </a:r>
          </a:p>
        </p:txBody>
      </p:sp>
      <p:graphicFrame>
        <p:nvGraphicFramePr>
          <p:cNvPr id="1895427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613174"/>
              </p:ext>
            </p:extLst>
          </p:nvPr>
        </p:nvGraphicFramePr>
        <p:xfrm>
          <a:off x="900113" y="2060575"/>
          <a:ext cx="7489825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39" name="Bild" r:id="rId3" imgW="8551440" imgH="4159800" progId="Word.Picture.8">
                  <p:embed/>
                </p:oleObj>
              </mc:Choice>
              <mc:Fallback>
                <p:oleObj name="Bild" r:id="rId3" imgW="8551440" imgH="415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060575"/>
                        <a:ext cx="7489825" cy="364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5428" name="AutoShape 4"/>
          <p:cNvSpPr>
            <a:spLocks noChangeArrowheads="1"/>
          </p:cNvSpPr>
          <p:nvPr/>
        </p:nvSpPr>
        <p:spPr bwMode="auto">
          <a:xfrm>
            <a:off x="1476375" y="1557338"/>
            <a:ext cx="2087563" cy="720725"/>
          </a:xfrm>
          <a:prstGeom prst="wedgeRectCallout">
            <a:avLst>
              <a:gd name="adj1" fmla="val -25968"/>
              <a:gd name="adj2" fmla="val 312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2400" b="1">
                <a:solidFill>
                  <a:srgbClr val="000000"/>
                </a:solidFill>
                <a:effectLst/>
              </a:rPr>
              <a:t>INDUSTRIE</a:t>
            </a:r>
          </a:p>
        </p:txBody>
      </p:sp>
      <p:sp>
        <p:nvSpPr>
          <p:cNvPr id="1895429" name="AutoShape 5"/>
          <p:cNvSpPr>
            <a:spLocks noChangeArrowheads="1"/>
          </p:cNvSpPr>
          <p:nvPr/>
        </p:nvSpPr>
        <p:spPr bwMode="auto">
          <a:xfrm>
            <a:off x="5435600" y="1484313"/>
            <a:ext cx="2087563" cy="720725"/>
          </a:xfrm>
          <a:prstGeom prst="wedgeRectCallout">
            <a:avLst>
              <a:gd name="adj1" fmla="val -19810"/>
              <a:gd name="adj2" fmla="val 321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2400" b="1">
                <a:solidFill>
                  <a:srgbClr val="000000"/>
                </a:solidFill>
                <a:effectLst/>
              </a:rPr>
              <a:t>KRANKEN-HAUS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33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544"/>
    </mc:Choice>
    <mc:Fallback xmlns="">
      <p:transition spd="slow" advTm="71544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64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Vergleich von Industrie und Krankenhaus</a:t>
            </a:r>
          </a:p>
        </p:txBody>
      </p:sp>
      <p:graphicFrame>
        <p:nvGraphicFramePr>
          <p:cNvPr id="1896451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6753715"/>
              </p:ext>
            </p:extLst>
          </p:nvPr>
        </p:nvGraphicFramePr>
        <p:xfrm>
          <a:off x="900113" y="2060575"/>
          <a:ext cx="7489825" cy="364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63" name="Bild" r:id="rId3" imgW="8551440" imgH="4159800" progId="Word.Picture.8">
                  <p:embed/>
                </p:oleObj>
              </mc:Choice>
              <mc:Fallback>
                <p:oleObj name="Bild" r:id="rId3" imgW="8551440" imgH="415980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2060575"/>
                        <a:ext cx="7489825" cy="364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96452" name="AutoShape 4"/>
          <p:cNvSpPr>
            <a:spLocks noChangeArrowheads="1"/>
          </p:cNvSpPr>
          <p:nvPr/>
        </p:nvSpPr>
        <p:spPr bwMode="auto">
          <a:xfrm>
            <a:off x="1476375" y="1557338"/>
            <a:ext cx="2087563" cy="720725"/>
          </a:xfrm>
          <a:prstGeom prst="wedgeRectCallout">
            <a:avLst>
              <a:gd name="adj1" fmla="val -25968"/>
              <a:gd name="adj2" fmla="val 3127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2400" b="1">
                <a:solidFill>
                  <a:srgbClr val="000000"/>
                </a:solidFill>
                <a:effectLst/>
              </a:rPr>
              <a:t>INDUSTRIE</a:t>
            </a:r>
          </a:p>
        </p:txBody>
      </p:sp>
      <p:sp>
        <p:nvSpPr>
          <p:cNvPr id="1896453" name="AutoShape 5"/>
          <p:cNvSpPr>
            <a:spLocks noChangeArrowheads="1"/>
          </p:cNvSpPr>
          <p:nvPr/>
        </p:nvSpPr>
        <p:spPr bwMode="auto">
          <a:xfrm>
            <a:off x="5435600" y="1484313"/>
            <a:ext cx="2087563" cy="720725"/>
          </a:xfrm>
          <a:prstGeom prst="wedgeRectCallout">
            <a:avLst>
              <a:gd name="adj1" fmla="val -19810"/>
              <a:gd name="adj2" fmla="val 3215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de-DE" sz="2400" b="1">
                <a:solidFill>
                  <a:srgbClr val="000000"/>
                </a:solidFill>
                <a:effectLst/>
              </a:rPr>
              <a:t>KRANKEN-HAUS</a:t>
            </a:r>
          </a:p>
        </p:txBody>
      </p:sp>
      <p:sp>
        <p:nvSpPr>
          <p:cNvPr id="1896454" name="AutoShape 6"/>
          <p:cNvSpPr>
            <a:spLocks noChangeArrowheads="1"/>
          </p:cNvSpPr>
          <p:nvPr/>
        </p:nvSpPr>
        <p:spPr bwMode="auto">
          <a:xfrm>
            <a:off x="900113" y="5084763"/>
            <a:ext cx="3887787" cy="1584325"/>
          </a:xfrm>
          <a:prstGeom prst="wedgeRoundRectCallout">
            <a:avLst>
              <a:gd name="adj1" fmla="val 74583"/>
              <a:gd name="adj2" fmla="val -104106"/>
              <a:gd name="adj3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de-DE" sz="2400" dirty="0">
                <a:solidFill>
                  <a:srgbClr val="000000"/>
                </a:solidFill>
                <a:effectLst/>
              </a:rPr>
              <a:t>Eine Zuschlüsselung auf Basis der Materialeinzelkosten ist völlig inadäquat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415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50"/>
    </mc:Choice>
    <mc:Fallback xmlns="">
      <p:transition spd="slow" advTm="1055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7474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2819" y="3717132"/>
            <a:ext cx="5373687" cy="90805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sz="3200"/>
              <a:t>Klassische Kalkulation: Zuschlagssätze über BAB</a:t>
            </a:r>
          </a:p>
        </p:txBody>
      </p:sp>
      <p:sp>
        <p:nvSpPr>
          <p:cNvPr id="1897475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9747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839634"/>
              </p:ext>
            </p:extLst>
          </p:nvPr>
        </p:nvGraphicFramePr>
        <p:xfrm>
          <a:off x="1730375" y="0"/>
          <a:ext cx="7413625" cy="6846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7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0"/>
                        <a:ext cx="7413625" cy="68468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79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75"/>
    </mc:Choice>
    <mc:Fallback xmlns="">
      <p:transition spd="slow" advTm="33875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8498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2819" y="3717132"/>
            <a:ext cx="5373687" cy="90805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sz="3200"/>
              <a:t>Klassische Kalkulation: Zuschlagssätze über BAB</a:t>
            </a:r>
          </a:p>
        </p:txBody>
      </p:sp>
      <p:sp>
        <p:nvSpPr>
          <p:cNvPr id="1898499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985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6798868"/>
              </p:ext>
            </p:extLst>
          </p:nvPr>
        </p:nvGraphicFramePr>
        <p:xfrm>
          <a:off x="1730375" y="11113"/>
          <a:ext cx="7413625" cy="684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11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11113"/>
                        <a:ext cx="7413625" cy="6846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7270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41"/>
    </mc:Choice>
    <mc:Fallback xmlns="">
      <p:transition spd="slow" advTm="14541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9522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2819" y="3717132"/>
            <a:ext cx="5373687" cy="90805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sz="3200"/>
              <a:t>Klassische Kalkulation: Zuschlagssätze über BAB</a:t>
            </a:r>
          </a:p>
        </p:txBody>
      </p:sp>
      <p:sp>
        <p:nvSpPr>
          <p:cNvPr id="1899523" name="Rectangle 3"/>
          <p:cNvSpPr>
            <a:spLocks noChangeArrowheads="1"/>
          </p:cNvSpPr>
          <p:nvPr/>
        </p:nvSpPr>
        <p:spPr bwMode="auto">
          <a:xfrm>
            <a:off x="0" y="4048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89952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940876"/>
              </p:ext>
            </p:extLst>
          </p:nvPr>
        </p:nvGraphicFramePr>
        <p:xfrm>
          <a:off x="1730375" y="11113"/>
          <a:ext cx="7413625" cy="684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35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11113"/>
                        <a:ext cx="7413625" cy="6846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2960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33"/>
    </mc:Choice>
    <mc:Fallback xmlns="">
      <p:transition spd="slow" advTm="26133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0546" name="Rectangle 2"/>
          <p:cNvSpPr>
            <a:spLocks noGrp="1" noChangeArrowheads="1"/>
          </p:cNvSpPr>
          <p:nvPr>
            <p:ph type="title"/>
          </p:nvPr>
        </p:nvSpPr>
        <p:spPr>
          <a:xfrm rot="16200000">
            <a:off x="-2232819" y="3717132"/>
            <a:ext cx="5373687" cy="90805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r>
              <a:rPr lang="de-DE" sz="3200"/>
              <a:t>Klassische Kalkulation: Zuschlagssätze über BAB</a:t>
            </a:r>
          </a:p>
        </p:txBody>
      </p:sp>
      <p:sp>
        <p:nvSpPr>
          <p:cNvPr id="1900547" name="Rectangle 3"/>
          <p:cNvSpPr>
            <a:spLocks noChangeArrowheads="1"/>
          </p:cNvSpPr>
          <p:nvPr/>
        </p:nvSpPr>
        <p:spPr bwMode="auto">
          <a:xfrm rot="-5400000">
            <a:off x="-1" y="404813"/>
            <a:ext cx="9144001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90054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951159"/>
              </p:ext>
            </p:extLst>
          </p:nvPr>
        </p:nvGraphicFramePr>
        <p:xfrm>
          <a:off x="1730375" y="11113"/>
          <a:ext cx="7413625" cy="684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9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11113"/>
                        <a:ext cx="7413625" cy="68468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3920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411"/>
    </mc:Choice>
    <mc:Fallback xmlns="">
      <p:transition spd="slow" advTm="5341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1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901571" name="Rectangle 3"/>
          <p:cNvSpPr>
            <a:spLocks noChangeArrowheads="1"/>
          </p:cNvSpPr>
          <p:nvPr/>
        </p:nvSpPr>
        <p:spPr bwMode="auto">
          <a:xfrm rot="-5400000">
            <a:off x="-1996281" y="3480594"/>
            <a:ext cx="4900612" cy="9080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de-DE" sz="32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Klassische Kalkulation: Zuschlagssätze über BAB</a:t>
            </a:r>
          </a:p>
        </p:txBody>
      </p:sp>
      <p:sp>
        <p:nvSpPr>
          <p:cNvPr id="19015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de-DE"/>
          </a:p>
        </p:txBody>
      </p:sp>
      <p:graphicFrame>
        <p:nvGraphicFramePr>
          <p:cNvPr id="190157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600782"/>
              </p:ext>
            </p:extLst>
          </p:nvPr>
        </p:nvGraphicFramePr>
        <p:xfrm>
          <a:off x="1712685" y="17283"/>
          <a:ext cx="7410450" cy="684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3" name="Bild" r:id="rId3" imgW="9991800" imgH="9200520" progId="Word.Picture.8">
                  <p:embed/>
                </p:oleObj>
              </mc:Choice>
              <mc:Fallback>
                <p:oleObj name="Bild" r:id="rId3" imgW="9991800" imgH="9200520" progId="Word.Picture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2685" y="17283"/>
                        <a:ext cx="7410450" cy="6843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709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3189"/>
    </mc:Choice>
    <mc:Fallback xmlns="">
      <p:transition spd="slow" advTm="173189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25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Probleme des klassischen Vorgehens</a:t>
            </a:r>
          </a:p>
        </p:txBody>
      </p:sp>
      <p:sp>
        <p:nvSpPr>
          <p:cNvPr id="1902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0000"/>
              </a:lnSpc>
            </a:pPr>
            <a:r>
              <a:rPr lang="de-DE" dirty="0"/>
              <a:t>Zuschlüsselung der indirekten Kosten ist subjektiv</a:t>
            </a:r>
          </a:p>
          <a:p>
            <a:pPr>
              <a:lnSpc>
                <a:spcPct val="110000"/>
              </a:lnSpc>
            </a:pPr>
            <a:r>
              <a:rPr lang="de-DE" dirty="0"/>
              <a:t>Interne Leistungsverrechnung verlangt komplexes Gleichungssystem</a:t>
            </a:r>
          </a:p>
          <a:p>
            <a:pPr>
              <a:lnSpc>
                <a:spcPct val="110000"/>
              </a:lnSpc>
            </a:pPr>
            <a:r>
              <a:rPr lang="de-DE" dirty="0"/>
              <a:t>Zuschlagssatz bezieht sich auf Durchschnittsfall einer Station/Abteilung, nicht auf den einzelnen Kostenträger</a:t>
            </a:r>
          </a:p>
          <a:p>
            <a:pPr>
              <a:lnSpc>
                <a:spcPct val="110000"/>
              </a:lnSpc>
            </a:pPr>
            <a:r>
              <a:rPr lang="de-DE" dirty="0"/>
              <a:t>Zuschlag ist i.d.R. ein Mehrfaches der Kostenträgereinzelkosten</a:t>
            </a:r>
          </a:p>
          <a:p>
            <a:pPr>
              <a:lnSpc>
                <a:spcPct val="110000"/>
              </a:lnSpc>
            </a:pPr>
            <a:r>
              <a:rPr lang="de-DE" dirty="0"/>
              <a:t>Zuschlagssatz bleibt nicht konstant bei veränderter Auslastung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19006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0659"/>
    </mc:Choice>
    <mc:Fallback xmlns="">
      <p:transition spd="slow" advTm="170659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3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Ziele alternativer Methoden</a:t>
            </a:r>
          </a:p>
        </p:txBody>
      </p:sp>
      <p:sp>
        <p:nvSpPr>
          <p:cNvPr id="1903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Möglichst genaue Ermittlung der Kosten eines </a:t>
            </a:r>
            <a:r>
              <a:rPr lang="de-DE" dirty="0" err="1"/>
              <a:t>Behandlungs</a:t>
            </a:r>
            <a:r>
              <a:rPr lang="de-DE" dirty="0"/>
              <a:t>(teil)</a:t>
            </a:r>
            <a:r>
              <a:rPr lang="de-DE" dirty="0" err="1"/>
              <a:t>prozesses</a:t>
            </a:r>
            <a:r>
              <a:rPr lang="de-DE" dirty="0"/>
              <a:t> durch</a:t>
            </a:r>
          </a:p>
          <a:p>
            <a:pPr lvl="1"/>
            <a:r>
              <a:rPr lang="de-DE" dirty="0"/>
              <a:t>verursachergerechte Kostenzuteilung</a:t>
            </a:r>
          </a:p>
          <a:p>
            <a:r>
              <a:rPr lang="de-DE" dirty="0"/>
              <a:t>Verbesserte Kostentransparenz</a:t>
            </a:r>
          </a:p>
          <a:p>
            <a:r>
              <a:rPr lang="de-DE" dirty="0"/>
              <a:t>Trennung in fixe und variable Kostenbestandteile, </a:t>
            </a:r>
          </a:p>
          <a:p>
            <a:pPr lvl="1"/>
            <a:r>
              <a:rPr lang="de-DE" dirty="0"/>
              <a:t>dadurch genauere Kostenermittlung bei veränderter Auslastung</a:t>
            </a:r>
          </a:p>
          <a:p>
            <a:r>
              <a:rPr lang="de-DE" dirty="0"/>
              <a:t>Verfahren:</a:t>
            </a:r>
          </a:p>
          <a:p>
            <a:pPr lvl="1"/>
            <a:r>
              <a:rPr lang="de-DE" dirty="0"/>
              <a:t>Teilkostenmethoden</a:t>
            </a:r>
          </a:p>
          <a:p>
            <a:pPr lvl="1"/>
            <a:r>
              <a:rPr lang="de-DE" dirty="0"/>
              <a:t>Prozesskostenrechnung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2484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389"/>
    </mc:Choice>
    <mc:Fallback xmlns="">
      <p:transition spd="slow" advTm="99389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Gliederung</a:t>
            </a:r>
          </a:p>
        </p:txBody>
      </p:sp>
      <p:sp>
        <p:nvSpPr>
          <p:cNvPr id="1742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1	Informationswirtschaft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2 	Jahresabschluss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b="1" dirty="0"/>
              <a:t>3 	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3.1 Hinführung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</a:t>
            </a:r>
            <a:r>
              <a:rPr lang="de-DE" b="1" dirty="0"/>
              <a:t>3.2 Kosten- und Leistungsrechnung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3.2.1 Überblick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</a:t>
            </a:r>
            <a:r>
              <a:rPr lang="de-DE" b="1" dirty="0"/>
              <a:t>3.2.2 Traditionelle Vollkostenrechnung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3.2.3 Systeme der Teilkostenrechnung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3.2.4 Prozesskostenrechnung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	3.2.5 Herausforderungen im Krankenhaus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3.3 Interne Budgetierung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3.4 Betriebsstatistik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	3.5 Strategisches Controlling</a:t>
            </a:r>
          </a:p>
          <a:p>
            <a:pPr>
              <a:lnSpc>
                <a:spcPct val="120000"/>
              </a:lnSpc>
              <a:buFontTx/>
              <a:buNone/>
            </a:pPr>
            <a:r>
              <a:rPr lang="de-DE" dirty="0"/>
              <a:t>4 	Betriebsgenetik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8968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33"/>
    </mc:Choice>
    <mc:Fallback xmlns="">
      <p:transition spd="slow" advTm="11833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3.2 Kosten- und Leistungsrechnung</a:t>
            </a:r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de-DE" dirty="0"/>
              <a:t>Gliederung: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3.2.1 Überblick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b="1" dirty="0"/>
              <a:t>3.2.2 Traditionelle Vollkostenrechnung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3.2.2.1 Kostenartenrechnung nach KHBV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3.2.2.2. Kostenstellenrechnung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</a:t>
            </a:r>
            <a:r>
              <a:rPr lang="de-DE" b="1" dirty="0"/>
              <a:t>3.2.2.3. Kostenträgerrechnung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b="1" dirty="0"/>
              <a:t>	3.2.2.3.1 Kalkulation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b="1" dirty="0"/>
              <a:t>	3.2.2.3.2 Nachteile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3.2.3 Systeme der Teilkostenrechnung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3.2.3.1 Deckungsbeitragsrechnung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3.2.3.2 Weitere Verfahren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3.2.4 Prozesskostenrechnung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998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51"/>
    </mc:Choice>
    <mc:Fallback xmlns="">
      <p:transition spd="slow" advTm="1925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4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3.2 Kosten- und Leistungsrechnung</a:t>
            </a:r>
          </a:p>
        </p:txBody>
      </p:sp>
      <p:sp>
        <p:nvSpPr>
          <p:cNvPr id="1774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9530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de-DE" dirty="0"/>
              <a:t>Gliederung: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3.2.1 Überblick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b="1" dirty="0"/>
              <a:t>3.2.2 Traditionelle Vollkostenrechnung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3.2.2.1 Kostenartenrechnung nach KHBV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3.2.2.2. Kostenstellenrechnung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</a:t>
            </a:r>
            <a:r>
              <a:rPr lang="de-DE" b="1" dirty="0"/>
              <a:t>3.2.2.3. Kostenträgerrechnung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b="1" dirty="0"/>
              <a:t>	3.2.2.3.1 Kalkulation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b="1" dirty="0"/>
              <a:t>	3.2.2.3.2 Nachteile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3.2.3 Systeme der Teilkostenrechnung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3.2.3.1 Deckungsbeitragsrechnung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	3.2.3.2 Weitere Verfahren</a:t>
            </a:r>
          </a:p>
          <a:p>
            <a:pPr lvl="1">
              <a:lnSpc>
                <a:spcPct val="80000"/>
              </a:lnSpc>
              <a:buFont typeface="Tahoma" pitchFamily="34" charset="0"/>
              <a:buNone/>
            </a:pPr>
            <a:r>
              <a:rPr lang="de-DE" dirty="0"/>
              <a:t>3.2.4 Prozesskostenrechnung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246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03"/>
    </mc:Choice>
    <mc:Fallback xmlns="">
      <p:transition spd="slow" advTm="21203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862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l" rtl="0">
              <a:spcBef>
                <a:spcPct val="0"/>
              </a:spcBef>
            </a:pPr>
            <a:r>
              <a:rPr lang="de-DE" sz="3200" dirty="0"/>
              <a:t>3.2.2.3. Kostenträgerrechnung</a:t>
            </a:r>
            <a:br>
              <a:rPr lang="de-DE" sz="3200" dirty="0"/>
            </a:br>
            <a:r>
              <a:rPr lang="de-DE" sz="3200" dirty="0"/>
              <a:t>3.2.2.3.1 Kalkulation</a:t>
            </a:r>
          </a:p>
        </p:txBody>
      </p:sp>
      <p:sp>
        <p:nvSpPr>
          <p:cNvPr id="1818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de-DE" dirty="0"/>
              <a:t>Zuschlagskalkulation</a:t>
            </a:r>
          </a:p>
          <a:p>
            <a:pPr lvl="1">
              <a:lnSpc>
                <a:spcPct val="90000"/>
              </a:lnSpc>
            </a:pPr>
            <a:r>
              <a:rPr lang="de-DE" dirty="0"/>
              <a:t>Verwendung: </a:t>
            </a:r>
          </a:p>
          <a:p>
            <a:pPr lvl="2">
              <a:lnSpc>
                <a:spcPct val="90000"/>
              </a:lnSpc>
            </a:pPr>
            <a:r>
              <a:rPr lang="de-DE" dirty="0"/>
              <a:t>„Standardverfahren“ (am häufigsten)</a:t>
            </a:r>
          </a:p>
          <a:p>
            <a:pPr lvl="2">
              <a:lnSpc>
                <a:spcPct val="90000"/>
              </a:lnSpc>
            </a:pPr>
            <a:r>
              <a:rPr lang="de-DE" dirty="0"/>
              <a:t>Gesundheitswesen: als Einzelfertigung besser geeignet als Divisionskalkulation etc.</a:t>
            </a:r>
          </a:p>
          <a:p>
            <a:pPr lvl="1">
              <a:lnSpc>
                <a:spcPct val="90000"/>
              </a:lnSpc>
            </a:pPr>
            <a:r>
              <a:rPr lang="de-DE" dirty="0"/>
              <a:t>Prinzip</a:t>
            </a:r>
          </a:p>
          <a:p>
            <a:pPr lvl="2">
              <a:lnSpc>
                <a:spcPct val="90000"/>
              </a:lnSpc>
            </a:pPr>
            <a:r>
              <a:rPr lang="de-DE" dirty="0"/>
              <a:t>Teil der Vollkostenrechnung</a:t>
            </a:r>
          </a:p>
          <a:p>
            <a:pPr lvl="2">
              <a:lnSpc>
                <a:spcPct val="90000"/>
              </a:lnSpc>
            </a:pPr>
            <a:r>
              <a:rPr lang="de-DE" dirty="0"/>
              <a:t>Aufteilung der Gesamtkosten in</a:t>
            </a:r>
          </a:p>
          <a:p>
            <a:pPr lvl="3">
              <a:lnSpc>
                <a:spcPct val="90000"/>
              </a:lnSpc>
            </a:pPr>
            <a:r>
              <a:rPr lang="de-DE" dirty="0"/>
              <a:t>Einzelkosten</a:t>
            </a:r>
          </a:p>
          <a:p>
            <a:pPr lvl="3">
              <a:lnSpc>
                <a:spcPct val="90000"/>
              </a:lnSpc>
            </a:pPr>
            <a:r>
              <a:rPr lang="de-DE" dirty="0"/>
              <a:t>Gemeinkosten</a:t>
            </a:r>
          </a:p>
          <a:p>
            <a:pPr lvl="2">
              <a:lnSpc>
                <a:spcPct val="90000"/>
              </a:lnSpc>
            </a:pPr>
            <a:r>
              <a:rPr lang="de-DE" dirty="0"/>
              <a:t>Zurechnung der Gemeinkosten mit Hilfe von Zuschlagssätzen auf die Einzelkosten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007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5072"/>
    </mc:Choice>
    <mc:Fallback xmlns="">
      <p:transition spd="slow" advTm="105072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6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Beispiel für kumulative Zuschlagskalkulation</a:t>
            </a:r>
          </a:p>
        </p:txBody>
      </p:sp>
      <p:sp>
        <p:nvSpPr>
          <p:cNvPr id="1819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Kosten einer 0,5 l Blutkonserve</a:t>
            </a:r>
          </a:p>
          <a:p>
            <a:pPr lvl="1"/>
            <a:r>
              <a:rPr lang="de-DE" dirty="0"/>
              <a:t>Pauschale für Spender: 20 Euro</a:t>
            </a:r>
          </a:p>
          <a:p>
            <a:pPr lvl="1"/>
            <a:r>
              <a:rPr lang="de-DE" dirty="0"/>
              <a:t>Arbeitszeit Personal: 0,5 h à 40 Euro</a:t>
            </a:r>
          </a:p>
          <a:p>
            <a:pPr lvl="1"/>
            <a:r>
              <a:rPr lang="de-DE" dirty="0"/>
              <a:t>Materialverbrauch: 5 Euro</a:t>
            </a:r>
          </a:p>
          <a:p>
            <a:pPr lvl="1"/>
            <a:r>
              <a:rPr lang="de-DE" dirty="0"/>
              <a:t>Gemeinkostenzuschlag: 50 %</a:t>
            </a:r>
          </a:p>
          <a:p>
            <a:pPr lvl="2"/>
            <a:r>
              <a:rPr lang="de-DE" dirty="0"/>
              <a:t>Hinweis: Als Ergebnis des BAB des letzten Jahres!</a:t>
            </a:r>
          </a:p>
          <a:p>
            <a:pPr lvl="1"/>
            <a:r>
              <a:rPr lang="de-DE" dirty="0"/>
              <a:t>Gewinnzuschlag: 10 %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1036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2564"/>
    </mc:Choice>
    <mc:Fallback xmlns="">
      <p:transition spd="slow" advTm="92564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0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sz="4000"/>
              <a:t>Beispiel für kumulative Zuschlagskalkulation</a:t>
            </a:r>
          </a:p>
        </p:txBody>
      </p:sp>
      <p:graphicFrame>
        <p:nvGraphicFramePr>
          <p:cNvPr id="1890502" name="Group 19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359409"/>
              </p:ext>
            </p:extLst>
          </p:nvPr>
        </p:nvGraphicFramePr>
        <p:xfrm>
          <a:off x="457200" y="1905000"/>
          <a:ext cx="8229600" cy="4190365"/>
        </p:xfrm>
        <a:graphic>
          <a:graphicData uri="http://schemas.openxmlformats.org/drawingml/2006/table">
            <a:tbl>
              <a:tblPr/>
              <a:tblGrid>
                <a:gridCol w="25019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5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701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930275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Einzelkosten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Pauschale für Spender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Arbeitszeit Personal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Materialverbrauch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20,00 Euro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20,00 Euro</a:t>
                      </a:r>
                    </a:p>
                    <a:p>
                      <a:pPr marL="609600" marR="0" lvl="0" indent="-609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5,00 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45,00 Euro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27100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Gemeinkosten-</a:t>
                      </a:r>
                    </a:p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de-DE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zuschlag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50 % von 45 Euro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22,50 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Selbstkostenpreis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67,50 Euro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Gewinnzuschlag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10 % von 67,50 Euro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6,75 Euro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pPr marL="609600" marR="0" lvl="0" indent="-6096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= Verkaufspreis</a:t>
                      </a: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74,25 Euro</a:t>
                      </a: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4" name="Foliennummernplatzhalter 5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56DA684-7E47-4CDD-A152-16D5D2524052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201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655"/>
    </mc:Choice>
    <mc:Fallback xmlns="">
      <p:transition spd="slow" advTm="5065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0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Beispiel: Selbstkosten einer Gallensteinoperation</a:t>
            </a:r>
          </a:p>
        </p:txBody>
      </p:sp>
      <p:sp>
        <p:nvSpPr>
          <p:cNvPr id="1820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</a:pPr>
            <a:r>
              <a:rPr lang="de-DE" dirty="0" err="1" smtClean="0"/>
              <a:t>Chefärzt</a:t>
            </a:r>
            <a:r>
              <a:rPr lang="de-DE" dirty="0" smtClean="0"/>
              <a:t>*in: </a:t>
            </a:r>
            <a:r>
              <a:rPr lang="de-DE" dirty="0"/>
              <a:t>90 Minuten à 400 Euro pro Stunde</a:t>
            </a:r>
          </a:p>
          <a:p>
            <a:pPr>
              <a:lnSpc>
                <a:spcPct val="120000"/>
              </a:lnSpc>
            </a:pPr>
            <a:r>
              <a:rPr lang="de-DE" dirty="0" err="1" smtClean="0"/>
              <a:t>Assistenzärzt</a:t>
            </a:r>
            <a:r>
              <a:rPr lang="de-DE" dirty="0" smtClean="0"/>
              <a:t>*innen: </a:t>
            </a:r>
            <a:r>
              <a:rPr lang="de-DE" dirty="0"/>
              <a:t>zusammen 350 Minuten à 120 Euro pro Stunde</a:t>
            </a:r>
          </a:p>
          <a:p>
            <a:pPr>
              <a:lnSpc>
                <a:spcPct val="120000"/>
              </a:lnSpc>
            </a:pPr>
            <a:r>
              <a:rPr lang="de-DE" dirty="0" smtClean="0"/>
              <a:t>Anästhesist*in: </a:t>
            </a:r>
            <a:r>
              <a:rPr lang="de-DE" dirty="0"/>
              <a:t>120 Minuten à 300  Euro/Stunde</a:t>
            </a:r>
          </a:p>
          <a:p>
            <a:pPr>
              <a:lnSpc>
                <a:spcPct val="120000"/>
              </a:lnSpc>
            </a:pPr>
            <a:r>
              <a:rPr lang="de-DE" dirty="0"/>
              <a:t>Pflegepersonal: zusammen 550 Minuten à 45 Euro/Stunde</a:t>
            </a:r>
          </a:p>
          <a:p>
            <a:pPr>
              <a:lnSpc>
                <a:spcPct val="120000"/>
              </a:lnSpc>
            </a:pPr>
            <a:r>
              <a:rPr lang="de-DE" dirty="0"/>
              <a:t>OP-Zeit: 90 Minuten, interne Leistungsverrechnung mit 250 Euro/Stunde</a:t>
            </a:r>
          </a:p>
          <a:p>
            <a:pPr>
              <a:lnSpc>
                <a:spcPct val="120000"/>
              </a:lnSpc>
            </a:pPr>
            <a:r>
              <a:rPr lang="de-DE" dirty="0"/>
              <a:t>OP-Materialien: 180 Euro</a:t>
            </a:r>
          </a:p>
          <a:p>
            <a:pPr>
              <a:lnSpc>
                <a:spcPct val="120000"/>
              </a:lnSpc>
            </a:pPr>
            <a:r>
              <a:rPr lang="de-DE" dirty="0"/>
              <a:t>Materialgemeinkosten: 50 %</a:t>
            </a:r>
          </a:p>
          <a:p>
            <a:pPr>
              <a:lnSpc>
                <a:spcPct val="120000"/>
              </a:lnSpc>
            </a:pPr>
            <a:r>
              <a:rPr lang="de-DE" dirty="0"/>
              <a:t>Personalgemeinkosten: 10 % der Personaleinzelkosten</a:t>
            </a:r>
          </a:p>
          <a:p>
            <a:pPr>
              <a:lnSpc>
                <a:spcPct val="120000"/>
              </a:lnSpc>
            </a:pPr>
            <a:r>
              <a:rPr lang="de-DE" dirty="0"/>
              <a:t>Risikozuschlag: 10 % der Gesamtsumme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408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892"/>
    </mc:Choice>
    <mc:Fallback xmlns="">
      <p:transition spd="slow" advTm="118892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1838" name="Rectangle 14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de-DE"/>
              <a:t>Beispiel Zuschlagskalkulation</a:t>
            </a:r>
          </a:p>
        </p:txBody>
      </p:sp>
      <p:graphicFrame>
        <p:nvGraphicFramePr>
          <p:cNvPr id="1821985" name="Group 28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153262"/>
              </p:ext>
            </p:extLst>
          </p:nvPr>
        </p:nvGraphicFramePr>
        <p:xfrm>
          <a:off x="323528" y="753304"/>
          <a:ext cx="8229600" cy="5974080"/>
        </p:xfrm>
        <a:graphic>
          <a:graphicData uri="http://schemas.openxmlformats.org/drawingml/2006/table">
            <a:tbl>
              <a:tblPr/>
              <a:tblGrid>
                <a:gridCol w="202656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29460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03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30175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3033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Kosten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Untergruppe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Betrag [€]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Betrag [€]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Betrag [€]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Personaleinzel-kosten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Chef</a:t>
                      </a:r>
                      <a:r>
                        <a:rPr lang="de-DE" sz="2000" noProof="0" dirty="0" err="1" smtClean="0"/>
                        <a:t>ärzt</a:t>
                      </a:r>
                      <a:r>
                        <a:rPr lang="de-DE" sz="2000" noProof="0" dirty="0" smtClean="0"/>
                        <a:t>*in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600,00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Assistenzärzt</a:t>
                      </a: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*innen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700,00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Anästhesie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600,00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Pflegepersonal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sng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412,50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2312,50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Personalgemein-kosten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10%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sng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231,25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2543,75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Materialeinzel-kosten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180,00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Materialgemein-kosten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50%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sng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90,00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270,00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176213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OP-Zeit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375,00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Summe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3188,75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Risikozuschlag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10%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 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318,88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609600" marR="0" lvl="0" indent="-6096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Selbstkosten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09600" marR="0" lvl="0" indent="-6096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000" b="0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rial" pitchFamily="34" charset="0"/>
                        </a:rPr>
                        <a:t>3507,63</a:t>
                      </a:r>
                      <a:endParaRPr kumimoji="0" lang="de-DE" sz="20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58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42"/>
    </mc:Choice>
    <mc:Fallback xmlns="">
      <p:transition spd="slow" advTm="71342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33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3.2.2.3.2 Nachteile der traditionellen Kostenrechnungssysteme</a:t>
            </a:r>
          </a:p>
        </p:txBody>
      </p:sp>
      <p:sp>
        <p:nvSpPr>
          <p:cNvPr id="1893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/>
              <a:t>Grundproblem der Kostenrechnung im Krankenhaus:</a:t>
            </a:r>
          </a:p>
          <a:p>
            <a:pPr lvl="1"/>
            <a:r>
              <a:rPr lang="de-DE"/>
              <a:t>70-80 % Personalkosten</a:t>
            </a:r>
          </a:p>
          <a:p>
            <a:pPr lvl="1"/>
            <a:r>
              <a:rPr lang="de-DE"/>
              <a:t>80-90 % Gemeinkosten</a:t>
            </a:r>
          </a:p>
          <a:p>
            <a:pPr lvl="1"/>
            <a:r>
              <a:rPr lang="de-DE"/>
              <a:t>Klassische Verfahren der Kostenträgerrechnung scheitern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B55DAC-610C-46FD-92ED-86C24BBFC6B1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066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8761"/>
    </mc:Choice>
    <mc:Fallback xmlns="">
      <p:transition spd="slow" advTm="10876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453</Words>
  <Application>Microsoft Office PowerPoint</Application>
  <PresentationFormat>Bildschirmpräsentation (4:3)</PresentationFormat>
  <Paragraphs>184</Paragraphs>
  <Slides>20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20</vt:i4>
      </vt:variant>
    </vt:vector>
  </HeadingPairs>
  <TitlesOfParts>
    <vt:vector size="27" baseType="lpstr">
      <vt:lpstr>Arial</vt:lpstr>
      <vt:lpstr>Calibri</vt:lpstr>
      <vt:lpstr>Tahoma</vt:lpstr>
      <vt:lpstr>Times New Roman</vt:lpstr>
      <vt:lpstr>Larissa</vt:lpstr>
      <vt:lpstr>Picture</vt:lpstr>
      <vt:lpstr>Bild</vt:lpstr>
      <vt:lpstr>GESUNDHEITSMANAGEMENT IV Teil 3a-5   Prof. Dr. Steffen Fleßa Lst. für Allgemeine Betriebswirtschaftslehre und Gesundheitsmanagement Universität Greifswald </vt:lpstr>
      <vt:lpstr>Gliederung</vt:lpstr>
      <vt:lpstr>3.2 Kosten- und Leistungsrechnung</vt:lpstr>
      <vt:lpstr>3.2.2.3. Kostenträgerrechnung 3.2.2.3.1 Kalkulation</vt:lpstr>
      <vt:lpstr>Beispiel für kumulative Zuschlagskalkulation</vt:lpstr>
      <vt:lpstr>Beispiel für kumulative Zuschlagskalkulation</vt:lpstr>
      <vt:lpstr>Beispiel: Selbstkosten einer Gallensteinoperation</vt:lpstr>
      <vt:lpstr>Beispiel Zuschlagskalkulation</vt:lpstr>
      <vt:lpstr>3.2.2.3.2 Nachteile der traditionellen Kostenrechnungssysteme</vt:lpstr>
      <vt:lpstr>Vergleich von Industrie und Krankenhaus</vt:lpstr>
      <vt:lpstr>Vergleich von Industrie und Krankenhaus</vt:lpstr>
      <vt:lpstr>Vergleich von Industrie und Krankenhaus</vt:lpstr>
      <vt:lpstr>Klassische Kalkulation: Zuschlagssätze über BAB</vt:lpstr>
      <vt:lpstr>Klassische Kalkulation: Zuschlagssätze über BAB</vt:lpstr>
      <vt:lpstr>Klassische Kalkulation: Zuschlagssätze über BAB</vt:lpstr>
      <vt:lpstr>Klassische Kalkulation: Zuschlagssätze über BAB</vt:lpstr>
      <vt:lpstr>PowerPoint-Präsentation</vt:lpstr>
      <vt:lpstr>Probleme des klassischen Vorgehens</vt:lpstr>
      <vt:lpstr>Ziele alternativer Methoden</vt:lpstr>
      <vt:lpstr>3.2 Kosten- und Leistungsrechnung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GESUNDHEITSMANAGEMENT IV Teil 3a   Prof. Dr. Steffen Fleßa Lst. für Allgemeine Betriebswirtschaftslehre und Gesundheitsmanagement Universität Greifswald</dc:title>
  <dc:creator>Steffen</dc:creator>
  <cp:lastModifiedBy>Steffen Flessa</cp:lastModifiedBy>
  <cp:revision>25</cp:revision>
  <dcterms:created xsi:type="dcterms:W3CDTF">2011-01-31T09:19:27Z</dcterms:created>
  <dcterms:modified xsi:type="dcterms:W3CDTF">2024-01-30T15:05:03Z</dcterms:modified>
</cp:coreProperties>
</file>