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450" r:id="rId17"/>
    <p:sldId id="274" r:id="rId18"/>
    <p:sldId id="451" r:id="rId19"/>
    <p:sldId id="276" r:id="rId20"/>
    <p:sldId id="277" r:id="rId21"/>
    <p:sldId id="278" r:id="rId22"/>
    <p:sldId id="449" r:id="rId23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81DDC-FFA2-400E-B8D2-536EFB760388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C861C3-763B-4D7F-924A-D109A79049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8335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855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482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4045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A8CF52F-4E9E-40C9-8353-D611E7E46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373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07BBA9C4-8D86-417F-9ED0-A5D8E50D2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283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C131F84A-F445-4431-AE70-5D5D80914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311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421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34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37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580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01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19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821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79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36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b="1" dirty="0">
                <a:cs typeface="Times New Roman" pitchFamily="18" charset="0"/>
              </a:rPr>
              <a:t>GESUNDHEITSMANAGEMENT IV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>Teil 3b-1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Prof. Dr. Steffen Fleßa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 err="1">
                <a:cs typeface="Times New Roman" pitchFamily="18" charset="0"/>
              </a:rPr>
              <a:t>Lst</a:t>
            </a:r>
            <a:r>
              <a:rPr lang="de-DE" sz="2400" b="1" dirty="0">
                <a:cs typeface="Times New Roman" pitchFamily="18" charset="0"/>
              </a:rPr>
              <a:t>. für Allgemeine Betriebswirtschaftslehre und Gesundheitsmanagement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Universität Greifswald</a:t>
            </a: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endParaRPr lang="de-DE" sz="4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853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08"/>
    </mc:Choice>
    <mc:Fallback xmlns="">
      <p:transition spd="slow" advTm="7508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Direct Costing</a:t>
            </a:r>
          </a:p>
        </p:txBody>
      </p:sp>
      <p:sp>
        <p:nvSpPr>
          <p:cNvPr id="198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7324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Anwendung: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Bewertung der Lagerbestände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/>
              <a:t>Traditionell: mit Vollkosten, d.h. inkl. Verwaltungs-, Heizungs-, etc. Gemeinkosten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/>
              <a:t>Direct Costing: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600"/>
              <a:t>nur variable Kosten 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600"/>
              <a:t>Vorteil: Leistungsmengenveränderlichkeit wird induziert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Errechnung von Preisuntergrenzen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z. B.: bis zu welchem DRG kann ich Neo-Natalogie noch betreiben?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Ermittlung von Erfolgspotentialen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z. B. BCG-Matrix: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/>
              <a:t>Stars: Hoher Erlös, geringer Deckungsbeitrag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/>
              <a:t>Cash Cows: hoher Deckungsbeitrag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/>
              <a:t>Fragezeichen, poor Dogs: negativer Deckungsbeitrag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Make-or-Buy Entscheidungen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Fixkosten „habe ich sowieso“ – kann ich die freien Kapazitäten für Eigenproduktion nutzen?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246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0839"/>
    </mc:Choice>
    <mc:Fallback xmlns="">
      <p:transition spd="slow" advTm="230839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Deckungsbeitragsrechnung</a:t>
            </a:r>
          </a:p>
        </p:txBody>
      </p:sp>
      <p:sp>
        <p:nvSpPr>
          <p:cNvPr id="195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Inhalt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Weiterentwicklung des </a:t>
            </a:r>
            <a:r>
              <a:rPr lang="de-DE" sz="2400" dirty="0" err="1"/>
              <a:t>Direct</a:t>
            </a:r>
            <a:r>
              <a:rPr lang="de-DE" sz="2400" dirty="0"/>
              <a:t> </a:t>
            </a:r>
            <a:r>
              <a:rPr lang="de-DE" sz="2400" dirty="0" err="1"/>
              <a:t>Costing</a:t>
            </a:r>
            <a:endParaRPr lang="de-DE" sz="24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Fixkosten werden nicht einfach den Bruttoerfolgen gegenübergestellt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Spaltung und Analyse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Zuordnung von Fixkostenanteilen auf </a:t>
            </a:r>
            <a:r>
              <a:rPr lang="de-DE" sz="2000" dirty="0" err="1"/>
              <a:t>Erzeugnisarten</a:t>
            </a:r>
            <a:r>
              <a:rPr lang="de-DE" sz="2000" dirty="0"/>
              <a:t>, Gruppen und Kalkulationsobjekte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Beispiel: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800" dirty="0"/>
              <a:t>Gehalt </a:t>
            </a:r>
            <a:r>
              <a:rPr lang="de-DE" sz="1800" dirty="0" smtClean="0"/>
              <a:t>der Pförtner*in: </a:t>
            </a:r>
            <a:r>
              <a:rPr lang="de-DE" sz="1800" dirty="0"/>
              <a:t>Fixkosten für ganzes KH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800" dirty="0"/>
              <a:t>Gehalt der Stationsleitung auf Chirurgie I: Fixkosten, jedoch nur für chirurgische </a:t>
            </a:r>
            <a:r>
              <a:rPr lang="de-DE" sz="1800" dirty="0" smtClean="0"/>
              <a:t>Patient*innen</a:t>
            </a:r>
            <a:endParaRPr lang="de-DE" sz="1800" dirty="0"/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800" dirty="0"/>
              <a:t>Gehalt </a:t>
            </a:r>
            <a:r>
              <a:rPr lang="de-DE" sz="1800" dirty="0" smtClean="0"/>
              <a:t>der </a:t>
            </a:r>
            <a:r>
              <a:rPr lang="de-DE" sz="1800" dirty="0" err="1" smtClean="0"/>
              <a:t>Stomaassistent</a:t>
            </a:r>
            <a:r>
              <a:rPr lang="de-DE" sz="1800" dirty="0" smtClean="0"/>
              <a:t>*in: </a:t>
            </a:r>
            <a:r>
              <a:rPr lang="de-DE" sz="1800" dirty="0"/>
              <a:t>Fixkosten, jedoch nur für </a:t>
            </a:r>
            <a:r>
              <a:rPr lang="de-DE" sz="1800" dirty="0" err="1" smtClean="0"/>
              <a:t>Stomapatient</a:t>
            </a:r>
            <a:r>
              <a:rPr lang="de-DE" sz="1800" dirty="0" smtClean="0"/>
              <a:t>*innen</a:t>
            </a:r>
            <a:endParaRPr lang="de-DE" sz="18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Folge: Fixkostenschichten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keine Fixkostenschlüsselung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21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6722"/>
    </mc:Choice>
    <mc:Fallback xmlns="">
      <p:transition spd="slow" advTm="216722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Deckungsbeitragsrechnung</a:t>
            </a:r>
          </a:p>
        </p:txBody>
      </p:sp>
      <p:sp>
        <p:nvSpPr>
          <p:cNvPr id="195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Mögliche Fixkostenschichtung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Fixkosten einzelner DRGs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fallen allein für eine DRG an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z. B. Spezialinstrument für eine bestimmte OP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Fixkosten einzelner Fachdisziplinen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fallen für mehrere DRGs an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z. B. Spezialinstrumente für gyn. OPs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Fixkosten einzelner Kostenstellen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z. B. </a:t>
            </a:r>
            <a:r>
              <a:rPr lang="de-DE" sz="2000" dirty="0" smtClean="0"/>
              <a:t>Stationsleitung</a:t>
            </a:r>
            <a:endParaRPr lang="de-DE" sz="20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Fixkosten einzelner Betriebsbereiche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z. B. PDL, Klinikleitung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Fixkosten der Gesamtunternehmung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z. B. Krankenhausleitung, Stabsstellen,...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937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875"/>
    </mc:Choice>
    <mc:Fallback xmlns="">
      <p:transition spd="slow" advTm="97875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61480" name="Group 52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743059552"/>
              </p:ext>
            </p:extLst>
          </p:nvPr>
        </p:nvGraphicFramePr>
        <p:xfrm>
          <a:off x="250825" y="1628775"/>
          <a:ext cx="8229600" cy="4664078"/>
        </p:xfrm>
        <a:graphic>
          <a:graphicData uri="http://schemas.openxmlformats.org/drawingml/2006/table">
            <a:tbl>
              <a:tblPr/>
              <a:tblGrid>
                <a:gridCol w="1647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31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620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Abteilung A: Chirurgie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Abteilung B: Innerer Medizin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Bypass-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Patienten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Appendekto-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mien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Diabetes-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Patienten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Rheuma-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Patienten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Herzinfarkte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Nettoerlöse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2.000.000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4.000.000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1.000.000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1.500.000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3.000.000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199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variable Kosten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= DB I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1.600.000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3.750.000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1.200.000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2.900.000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199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Diagnose-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fixkosten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= DB II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1.400.000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3.650.000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1.200.000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2.700.000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79199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Klinik-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Fixkosten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2.500.000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2.800.000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= DB III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2.550.000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2.000.000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KH-Fixkosten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4.500.000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Betriebsgewinn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50.000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1961482" name="Rectangle 522"/>
          <p:cNvSpPr>
            <a:spLocks noChangeArrowheads="1"/>
          </p:cNvSpPr>
          <p:nvPr/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4400" dirty="0"/>
              <a:t>Deckungsbeitragsrechnung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31119BA5-BE12-4C86-B3C0-1A68E888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5054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528"/>
    </mc:Choice>
    <mc:Fallback xmlns="">
      <p:transition spd="slow" advTm="147528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Optimales Leistungsprogramm</a:t>
            </a:r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290365"/>
              </p:ext>
            </p:extLst>
          </p:nvPr>
        </p:nvGraphicFramePr>
        <p:xfrm>
          <a:off x="755650" y="1597025"/>
          <a:ext cx="4103688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" name="Formel" r:id="rId3" imgW="2108200" imgH="952500" progId="Equation.3">
                  <p:embed/>
                </p:oleObj>
              </mc:Choice>
              <mc:Fallback>
                <p:oleObj name="Formel" r:id="rId3" imgW="2108200" imgH="952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597025"/>
                        <a:ext cx="4103688" cy="1847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7387384"/>
              </p:ext>
            </p:extLst>
          </p:nvPr>
        </p:nvGraphicFramePr>
        <p:xfrm>
          <a:off x="755650" y="3429000"/>
          <a:ext cx="356393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" name="Formel" r:id="rId5" imgW="2019300" imgH="469900" progId="Equation.3">
                  <p:embed/>
                </p:oleObj>
              </mc:Choice>
              <mc:Fallback>
                <p:oleObj name="Formel" r:id="rId5" imgW="20193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429000"/>
                        <a:ext cx="3563938" cy="822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312790"/>
              </p:ext>
            </p:extLst>
          </p:nvPr>
        </p:nvGraphicFramePr>
        <p:xfrm>
          <a:off x="755650" y="4221163"/>
          <a:ext cx="2484438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" name="Formel" r:id="rId7" imgW="1218671" imgH="444307" progId="Equation.3">
                  <p:embed/>
                </p:oleObj>
              </mc:Choice>
              <mc:Fallback>
                <p:oleObj name="Formel" r:id="rId7" imgW="1218671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221163"/>
                        <a:ext cx="2484438" cy="904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61991" name="Rectangle 7"/>
          <p:cNvSpPr>
            <a:spLocks noChangeArrowheads="1"/>
          </p:cNvSpPr>
          <p:nvPr/>
        </p:nvSpPr>
        <p:spPr bwMode="auto">
          <a:xfrm>
            <a:off x="0" y="2500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1961992" name="Rectangle 8"/>
          <p:cNvSpPr>
            <a:spLocks noChangeArrowheads="1"/>
          </p:cNvSpPr>
          <p:nvPr/>
        </p:nvSpPr>
        <p:spPr bwMode="auto">
          <a:xfrm>
            <a:off x="0" y="34528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1961993" name="Rectangle 9"/>
          <p:cNvSpPr>
            <a:spLocks noChangeArrowheads="1"/>
          </p:cNvSpPr>
          <p:nvPr/>
        </p:nvSpPr>
        <p:spPr bwMode="auto">
          <a:xfrm>
            <a:off x="0" y="3910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1961995" name="Rectangle 1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de-DE"/>
          </a:p>
        </p:txBody>
      </p:sp>
      <p:graphicFrame>
        <p:nvGraphicFramePr>
          <p:cNvPr id="205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788763"/>
              </p:ext>
            </p:extLst>
          </p:nvPr>
        </p:nvGraphicFramePr>
        <p:xfrm>
          <a:off x="0" y="5805488"/>
          <a:ext cx="8893175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" name="Formel" r:id="rId9" imgW="5016500" imgH="444500" progId="Equation.3">
                  <p:embed/>
                </p:oleObj>
              </mc:Choice>
              <mc:Fallback>
                <p:oleObj name="Formel" r:id="rId9" imgW="50165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05488"/>
                        <a:ext cx="8893175" cy="788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61996" name="AutoShape 12"/>
          <p:cNvSpPr>
            <a:spLocks noChangeArrowheads="1"/>
          </p:cNvSpPr>
          <p:nvPr/>
        </p:nvSpPr>
        <p:spPr bwMode="auto">
          <a:xfrm>
            <a:off x="6156325" y="1916113"/>
            <a:ext cx="2447925" cy="1512887"/>
          </a:xfrm>
          <a:prstGeom prst="wedgeRoundRectCallout">
            <a:avLst>
              <a:gd name="adj1" fmla="val -102917"/>
              <a:gd name="adj2" fmla="val -41606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de-DE" dirty="0"/>
              <a:t>Variablen-Definition: siehe „Optimierung im Krankenhaus“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3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7391"/>
    </mc:Choice>
    <mc:Fallback xmlns="">
      <p:transition spd="slow" advTm="237391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3394" name="Rectangle 38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Beispiel (Ausgangslage)</a:t>
            </a:r>
          </a:p>
        </p:txBody>
      </p:sp>
      <p:graphicFrame>
        <p:nvGraphicFramePr>
          <p:cNvPr id="1963830" name="Group 82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91839236"/>
              </p:ext>
            </p:extLst>
          </p:nvPr>
        </p:nvGraphicFramePr>
        <p:xfrm>
          <a:off x="323850" y="1412875"/>
          <a:ext cx="8496300" cy="2376489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680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80799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22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DRG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Patientenzahl (Basis)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Erlöse pro </a:t>
                      </a:r>
                      <a:r>
                        <a:rPr kumimoji="0" 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Patient*in [Euro</a:t>
                      </a: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Direkte Kosten pro </a:t>
                      </a:r>
                      <a:r>
                        <a:rPr kumimoji="0" 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Patient*in </a:t>
                      </a: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[Euro]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0838">
                <a:tc rowSpan="5"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Kran-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ken-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haus X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3000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08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4000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08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5000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08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2500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08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3000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963020" name="Rectangle 12"/>
          <p:cNvSpPr>
            <a:spLocks noChangeArrowheads="1"/>
          </p:cNvSpPr>
          <p:nvPr/>
        </p:nvSpPr>
        <p:spPr bwMode="auto">
          <a:xfrm>
            <a:off x="0" y="2530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1963023" name="Rectangle 15"/>
          <p:cNvSpPr>
            <a:spLocks noChangeArrowheads="1"/>
          </p:cNvSpPr>
          <p:nvPr/>
        </p:nvSpPr>
        <p:spPr bwMode="auto">
          <a:xfrm>
            <a:off x="0" y="2530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tIns="76176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1963026" name="Rectangle 18"/>
          <p:cNvSpPr>
            <a:spLocks noChangeArrowheads="1"/>
          </p:cNvSpPr>
          <p:nvPr/>
        </p:nvSpPr>
        <p:spPr bwMode="auto">
          <a:xfrm>
            <a:off x="0" y="2530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tIns="76176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graphicFrame>
        <p:nvGraphicFramePr>
          <p:cNvPr id="1963827" name="Group 81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74332781"/>
              </p:ext>
            </p:extLst>
          </p:nvPr>
        </p:nvGraphicFramePr>
        <p:xfrm>
          <a:off x="395288" y="4652963"/>
          <a:ext cx="8213725" cy="1612900"/>
        </p:xfrm>
        <a:graphic>
          <a:graphicData uri="http://schemas.openxmlformats.org/drawingml/2006/table">
            <a:tbl>
              <a:tblPr/>
              <a:tblGrid>
                <a:gridCol w="22637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08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72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018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03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Fixkosten [Euro]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Krankenhausfixkosten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762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Station 1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Station 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9234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Kranken-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haus X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500.000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800.000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300.000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486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572"/>
    </mc:Choice>
    <mc:Fallback xmlns="">
      <p:transition spd="slow" advTm="51572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4179" name="Rectangle 1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Deckungsbeitragsrechnung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304176"/>
              </p:ext>
            </p:extLst>
          </p:nvPr>
        </p:nvGraphicFramePr>
        <p:xfrm>
          <a:off x="179512" y="1974417"/>
          <a:ext cx="8856985" cy="3777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8867">
                  <a:extLst>
                    <a:ext uri="{9D8B030D-6E8A-4147-A177-3AD203B41FA5}">
                      <a16:colId xmlns:a16="http://schemas.microsoft.com/office/drawing/2014/main" xmlns="" val="3601120557"/>
                    </a:ext>
                  </a:extLst>
                </a:gridCol>
                <a:gridCol w="1236435">
                  <a:extLst>
                    <a:ext uri="{9D8B030D-6E8A-4147-A177-3AD203B41FA5}">
                      <a16:colId xmlns:a16="http://schemas.microsoft.com/office/drawing/2014/main" xmlns="" val="2091741653"/>
                    </a:ext>
                  </a:extLst>
                </a:gridCol>
                <a:gridCol w="1238207">
                  <a:extLst>
                    <a:ext uri="{9D8B030D-6E8A-4147-A177-3AD203B41FA5}">
                      <a16:colId xmlns:a16="http://schemas.microsoft.com/office/drawing/2014/main" xmlns="" val="3571125511"/>
                    </a:ext>
                  </a:extLst>
                </a:gridCol>
                <a:gridCol w="1238207">
                  <a:extLst>
                    <a:ext uri="{9D8B030D-6E8A-4147-A177-3AD203B41FA5}">
                      <a16:colId xmlns:a16="http://schemas.microsoft.com/office/drawing/2014/main" xmlns="" val="160130853"/>
                    </a:ext>
                  </a:extLst>
                </a:gridCol>
                <a:gridCol w="1238207">
                  <a:extLst>
                    <a:ext uri="{9D8B030D-6E8A-4147-A177-3AD203B41FA5}">
                      <a16:colId xmlns:a16="http://schemas.microsoft.com/office/drawing/2014/main" xmlns="" val="1290895483"/>
                    </a:ext>
                  </a:extLst>
                </a:gridCol>
                <a:gridCol w="1247062">
                  <a:extLst>
                    <a:ext uri="{9D8B030D-6E8A-4147-A177-3AD203B41FA5}">
                      <a16:colId xmlns:a16="http://schemas.microsoft.com/office/drawing/2014/main" xmlns="" val="585978188"/>
                    </a:ext>
                  </a:extLst>
                </a:gridCol>
              </a:tblGrid>
              <a:tr h="5156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20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DRG 1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DRG 2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DRG 3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DRG 4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DRG 5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75733997"/>
                  </a:ext>
                </a:extLst>
              </a:tr>
              <a:tr h="450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Erlöse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  <a:latin typeface="+mn-lt"/>
                        </a:rPr>
                        <a:t>300.000</a:t>
                      </a:r>
                      <a:endParaRPr lang="en-GB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  <a:latin typeface="+mn-lt"/>
                        </a:rPr>
                        <a:t>600.000</a:t>
                      </a:r>
                      <a:endParaRPr lang="en-GB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  <a:latin typeface="+mn-lt"/>
                        </a:rPr>
                        <a:t>500.000</a:t>
                      </a:r>
                      <a:endParaRPr lang="en-GB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125.000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243.000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07870559"/>
                  </a:ext>
                </a:extLst>
              </a:tr>
              <a:tr h="450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- Direkte Kosten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50.000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30.000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  <a:latin typeface="+mn-lt"/>
                        </a:rPr>
                        <a:t>10.000</a:t>
                      </a:r>
                      <a:endParaRPr lang="en-GB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  <a:latin typeface="+mn-lt"/>
                        </a:rPr>
                        <a:t>75.000</a:t>
                      </a:r>
                      <a:endParaRPr lang="en-GB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81.000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76179269"/>
                  </a:ext>
                </a:extLst>
              </a:tr>
              <a:tr h="450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  <a:latin typeface="+mn-lt"/>
                        </a:rPr>
                        <a:t>= Deckungsbeitrag I</a:t>
                      </a:r>
                      <a:endParaRPr lang="en-GB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  <a:latin typeface="+mn-lt"/>
                        </a:rPr>
                        <a:t>250.000</a:t>
                      </a:r>
                      <a:endParaRPr lang="en-GB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570.000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490.000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  <a:latin typeface="+mn-lt"/>
                        </a:rPr>
                        <a:t>50.000</a:t>
                      </a:r>
                      <a:endParaRPr lang="en-GB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162.000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20794934"/>
                  </a:ext>
                </a:extLst>
              </a:tr>
              <a:tr h="450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  <a:latin typeface="+mn-lt"/>
                        </a:rPr>
                        <a:t>- Stationskosten</a:t>
                      </a:r>
                      <a:endParaRPr lang="en-GB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  <a:latin typeface="+mn-lt"/>
                        </a:rPr>
                        <a:t>500.000</a:t>
                      </a:r>
                      <a:endParaRPr lang="en-GB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800.000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53005914"/>
                  </a:ext>
                </a:extLst>
              </a:tr>
              <a:tr h="450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  <a:latin typeface="+mn-lt"/>
                        </a:rPr>
                        <a:t>= Deckungsbeitrag II</a:t>
                      </a:r>
                      <a:endParaRPr lang="en-GB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  <a:latin typeface="+mn-lt"/>
                        </a:rPr>
                        <a:t>320.000</a:t>
                      </a:r>
                      <a:endParaRPr lang="en-GB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-98.000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8029904"/>
                  </a:ext>
                </a:extLst>
              </a:tr>
              <a:tr h="4471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  <a:latin typeface="+mn-lt"/>
                        </a:rPr>
                        <a:t>- Krankenhausfixkosten</a:t>
                      </a:r>
                      <a:endParaRPr lang="en-GB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300.000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4912444"/>
                  </a:ext>
                </a:extLst>
              </a:tr>
              <a:tr h="5632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  <a:latin typeface="+mn-lt"/>
                        </a:rPr>
                        <a:t>=Gewinn/Verlust</a:t>
                      </a:r>
                      <a:endParaRPr lang="en-GB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-78.000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88171336"/>
                  </a:ext>
                </a:extLst>
              </a:tr>
            </a:tbl>
          </a:graphicData>
        </a:graphic>
      </p:graphicFrame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21BF2CF0-FB70-47DD-89F8-85AF37858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947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498"/>
    </mc:Choice>
    <mc:Fallback xmlns="">
      <p:transition spd="slow" advTm="88498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LINGO-Modell</a:t>
            </a:r>
          </a:p>
        </p:txBody>
      </p:sp>
      <p:sp>
        <p:nvSpPr>
          <p:cNvPr id="19650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de-DE" sz="1800" dirty="0"/>
              <a:t>MODEL: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de-DE" sz="1800" dirty="0"/>
              <a:t>MAX  = 	2500 * X1 + 3800 * X2 + 4900 * X3 + 1000 * X4 + 2000 * X5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de-DE" sz="1800" dirty="0"/>
              <a:t> 	- 500000 * Beta1 - 800000 * Beta2;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de-DE" sz="1800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de-DE" sz="1800" dirty="0"/>
              <a:t>X1 + X2 &lt;= 100000*Beta1;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de-DE" sz="1800" dirty="0"/>
              <a:t>X3 + X4 + X5 &lt;= 100000*Beta2;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de-DE" sz="1800" dirty="0"/>
              <a:t>120* X1 + 	20* X2 + 	70* X3 + 	40* X4 + 	200* X5 	&lt; =70000;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de-DE" sz="1800" dirty="0"/>
              <a:t>3* X1+	6* X2+	8* X3+	7* X4+	8* X5		&lt; =3000;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de-DE" sz="1800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dirty="0"/>
              <a:t>@BIN(Beta1);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dirty="0"/>
              <a:t>@BIN(Beta2);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dirty="0"/>
              <a:t>@GIN(X1);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dirty="0"/>
              <a:t>@Gin(X2);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dirty="0"/>
              <a:t>@Gin(X3);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dirty="0"/>
              <a:t>@Gin(X4);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dirty="0"/>
              <a:t>@Gin(X5);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dirty="0"/>
              <a:t>END</a:t>
            </a:r>
            <a:endParaRPr lang="de-DE" sz="1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44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334"/>
    </mc:Choice>
    <mc:Fallback xmlns="">
      <p:transition spd="slow" advTm="100334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4179" name="Rectangle 1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Deckungsbeitragsrechnung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206219"/>
              </p:ext>
            </p:extLst>
          </p:nvPr>
        </p:nvGraphicFramePr>
        <p:xfrm>
          <a:off x="179512" y="1974417"/>
          <a:ext cx="8856985" cy="3901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8867">
                  <a:extLst>
                    <a:ext uri="{9D8B030D-6E8A-4147-A177-3AD203B41FA5}">
                      <a16:colId xmlns:a16="http://schemas.microsoft.com/office/drawing/2014/main" xmlns="" val="3601120557"/>
                    </a:ext>
                  </a:extLst>
                </a:gridCol>
                <a:gridCol w="1236435">
                  <a:extLst>
                    <a:ext uri="{9D8B030D-6E8A-4147-A177-3AD203B41FA5}">
                      <a16:colId xmlns:a16="http://schemas.microsoft.com/office/drawing/2014/main" xmlns="" val="2091741653"/>
                    </a:ext>
                  </a:extLst>
                </a:gridCol>
                <a:gridCol w="1238207">
                  <a:extLst>
                    <a:ext uri="{9D8B030D-6E8A-4147-A177-3AD203B41FA5}">
                      <a16:colId xmlns:a16="http://schemas.microsoft.com/office/drawing/2014/main" xmlns="" val="3571125511"/>
                    </a:ext>
                  </a:extLst>
                </a:gridCol>
                <a:gridCol w="1238207">
                  <a:extLst>
                    <a:ext uri="{9D8B030D-6E8A-4147-A177-3AD203B41FA5}">
                      <a16:colId xmlns:a16="http://schemas.microsoft.com/office/drawing/2014/main" xmlns="" val="160130853"/>
                    </a:ext>
                  </a:extLst>
                </a:gridCol>
                <a:gridCol w="1238207">
                  <a:extLst>
                    <a:ext uri="{9D8B030D-6E8A-4147-A177-3AD203B41FA5}">
                      <a16:colId xmlns:a16="http://schemas.microsoft.com/office/drawing/2014/main" xmlns="" val="1290895483"/>
                    </a:ext>
                  </a:extLst>
                </a:gridCol>
                <a:gridCol w="1247062">
                  <a:extLst>
                    <a:ext uri="{9D8B030D-6E8A-4147-A177-3AD203B41FA5}">
                      <a16:colId xmlns:a16="http://schemas.microsoft.com/office/drawing/2014/main" xmlns="" val="585978188"/>
                    </a:ext>
                  </a:extLst>
                </a:gridCol>
              </a:tblGrid>
              <a:tr h="5156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20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DRG 1</a:t>
                      </a: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(544)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DRG 2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(228)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DRG 3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DRG 4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DRG 5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75733997"/>
                  </a:ext>
                </a:extLst>
              </a:tr>
              <a:tr h="450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Erlöse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1.632.000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912.000</a:t>
                      </a:r>
                      <a:endParaRPr lang="en-GB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07870559"/>
                  </a:ext>
                </a:extLst>
              </a:tr>
              <a:tr h="450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+mn-lt"/>
                        </a:rPr>
                        <a:t>- Direkte Kosten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272.000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45.600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76179269"/>
                  </a:ext>
                </a:extLst>
              </a:tr>
              <a:tr h="450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  <a:latin typeface="+mn-lt"/>
                        </a:rPr>
                        <a:t>= Deckungsbeitrag I</a:t>
                      </a:r>
                      <a:endParaRPr lang="en-GB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1.360.000</a:t>
                      </a:r>
                      <a:endParaRPr lang="en-GB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866.400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20794934"/>
                  </a:ext>
                </a:extLst>
              </a:tr>
              <a:tr h="450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  <a:latin typeface="+mn-lt"/>
                        </a:rPr>
                        <a:t>- Stationskosten</a:t>
                      </a:r>
                      <a:endParaRPr lang="en-GB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500.000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53005914"/>
                  </a:ext>
                </a:extLst>
              </a:tr>
              <a:tr h="450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  <a:latin typeface="+mn-lt"/>
                        </a:rPr>
                        <a:t>= Deckungsbeitrag II</a:t>
                      </a:r>
                      <a:endParaRPr lang="en-GB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1.726.400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8029904"/>
                  </a:ext>
                </a:extLst>
              </a:tr>
              <a:tr h="4471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  <a:latin typeface="+mn-lt"/>
                        </a:rPr>
                        <a:t>- Krankenhausfixkosten</a:t>
                      </a:r>
                      <a:endParaRPr lang="en-GB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300.000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4912444"/>
                  </a:ext>
                </a:extLst>
              </a:tr>
              <a:tr h="5632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  <a:latin typeface="+mn-lt"/>
                        </a:rPr>
                        <a:t>=Gewinn/Verlust</a:t>
                      </a:r>
                      <a:endParaRPr lang="en-GB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1.426.400</a:t>
                      </a:r>
                      <a:endParaRPr lang="en-GB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330" marR="91330" marT="45665" marB="4566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88171336"/>
                  </a:ext>
                </a:extLst>
              </a:tr>
            </a:tbl>
          </a:graphicData>
        </a:graphic>
      </p:graphicFrame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EA9FCC96-AE1F-4E0E-8B99-B79E3B7A6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0819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87"/>
    </mc:Choice>
    <mc:Fallback xmlns="">
      <p:transition spd="slow" advTm="7687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Anwendung</a:t>
            </a:r>
          </a:p>
        </p:txBody>
      </p:sp>
      <p:sp>
        <p:nvSpPr>
          <p:cNvPr id="196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Im Prinzip wäre die (mehrstufige) Deckungsbeitragsrechnung gut geeignet, um eine gute Entscheidungsbasis für die Krankenhausführung zur Aufnahme von DRGs, DRG-Gruppen (z. B. MDCs) oder  Hauptabteilungen in das Leistungsportfolio vorzubereiten.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Problem: Abteilungsleiter mit einem positiven Deckungsbeitrag könnten dies als „gutes Ergebnis“ interpretieren – und zwar auch dann, wenn das Unternehmen Verluste einfährt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Deshalb wird in der Praxis eher eine Zuschlüsselung der Gemeinkosten auf die Abteilungen als eine Deckungsbeitragsrechnung erfolgen.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507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948"/>
    </mc:Choice>
    <mc:Fallback xmlns="">
      <p:transition spd="slow" advTm="17094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1	Informationswirtschaft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2 	Jahresabschluss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b="1" dirty="0"/>
              <a:t>3 	Controlling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3.1 Überblick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</a:t>
            </a:r>
            <a:r>
              <a:rPr lang="de-DE" b="1" dirty="0"/>
              <a:t>3.2 Kosten- und Leistungsrechnung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3.2.1 Überblick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3.2.2 Traditionelle Vollkostenrechnung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</a:t>
            </a:r>
            <a:r>
              <a:rPr lang="de-DE" b="1" dirty="0"/>
              <a:t>3.2.3 Systeme der Teilkostenrechnung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3.2.4 Prozesskostenrechnung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3.2.5 Herausforderungen im Krankenhaus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3.3 Interne Budgetierung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3.4 Betriebsstatistik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3.5 Strategisches Controlling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4 	Betriebsgenetik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93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700"/>
    </mc:Choice>
    <mc:Fallback xmlns="">
      <p:transition spd="slow" advTm="207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Relative Einzelkostenrechnung</a:t>
            </a:r>
            <a:endParaRPr lang="de-DE"/>
          </a:p>
        </p:txBody>
      </p:sp>
      <p:sp>
        <p:nvSpPr>
          <p:cNvPr id="198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/>
              <a:t>Prinzip: Kostenverursachung ist nicht die Leistungsmenge, sondern eine Entscheidung</a:t>
            </a:r>
          </a:p>
          <a:p>
            <a:pPr eaLnBrk="1" hangingPunct="1">
              <a:defRPr/>
            </a:pPr>
            <a:r>
              <a:rPr lang="de-DE" sz="2800" dirty="0"/>
              <a:t>Grundrechnung: klassische Kostenarten-, -stellen- und -</a:t>
            </a:r>
            <a:r>
              <a:rPr lang="de-DE" sz="2800" dirty="0" err="1"/>
              <a:t>trägerrechnung</a:t>
            </a:r>
            <a:endParaRPr lang="de-DE" sz="2800" dirty="0"/>
          </a:p>
          <a:p>
            <a:pPr eaLnBrk="1" hangingPunct="1">
              <a:defRPr/>
            </a:pPr>
            <a:r>
              <a:rPr lang="de-DE" sz="2800" dirty="0"/>
              <a:t>Auswertungsrechnung: Beschränkung auf Kosten, die von einem Kostenstellenleiter tatsächlich beeinflusst werden</a:t>
            </a:r>
          </a:p>
          <a:p>
            <a:pPr eaLnBrk="1" hangingPunct="1">
              <a:defRPr/>
            </a:pPr>
            <a:r>
              <a:rPr lang="de-DE" sz="2800" dirty="0"/>
              <a:t>Gesundheitswesen: kaum verwendet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00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5626"/>
    </mc:Choice>
    <mc:Fallback xmlns="">
      <p:transition spd="slow" advTm="155626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Weitere Verfahren</a:t>
            </a:r>
          </a:p>
        </p:txBody>
      </p:sp>
      <p:sp>
        <p:nvSpPr>
          <p:cNvPr id="199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Fixkostendeckungsrechnung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Kombination aus Teilkostenrechnung und Vollkostenrechnung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Fixe Kosten je Leistungseinheit werden als Zuschlagssatz in Prozent vom Deckungsbeitrag angegeben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kaum Verwendung im Gesundheitswesen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Grenzplankostenrechnung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Form der flexiblen Plankostenrechnung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/>
              <a:t>lediglich variable Plankosten werden den Kostenträgern zugeschrieben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kaum Verwendung im Gesundheitswesen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4585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707"/>
    </mc:Choice>
    <mc:Fallback xmlns="">
      <p:transition spd="slow" advTm="53707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1	Informationswirtschaft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2 	Jahresabschluss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b="1" dirty="0"/>
              <a:t>3 	Controlling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3.1 Überblick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</a:t>
            </a:r>
            <a:r>
              <a:rPr lang="de-DE" b="1" dirty="0"/>
              <a:t>3.2 Kosten- und Leistungsrechnung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3.2.1 Überblick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3.2.2 Traditionelle Vollkostenrechnung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</a:t>
            </a:r>
            <a:r>
              <a:rPr lang="de-DE" b="1" dirty="0"/>
              <a:t>3.2.3 Systeme der Teilkostenrechnung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3.2.4 Prozesskostenrechnung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	3.2.5 Herausforderungen im Krankenhaus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3.3 Interne Budgetierung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3.4 Betriebsstatistik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3.5 Strategisches Controlling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4 	Betriebsgenetik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550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94"/>
    </mc:Choice>
    <mc:Fallback xmlns="">
      <p:transition spd="slow" advTm="1739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de-DE" dirty="0"/>
              <a:t>3.2.3 Systeme der Teilkostenrechnung</a:t>
            </a:r>
            <a:endParaRPr lang="de-DE" dirty="0"/>
          </a:p>
        </p:txBody>
      </p:sp>
      <p:sp>
        <p:nvSpPr>
          <p:cNvPr id="195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91513" cy="4764088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/>
              <a:t>Definition: Kostenrechnungssystem, das im Gegensatz zur Vollkostenrechnung nicht sämtliche Kosten auf die Kostenträger zurechnet</a:t>
            </a:r>
          </a:p>
          <a:p>
            <a:pPr eaLnBrk="1" hangingPunct="1">
              <a:defRPr/>
            </a:pPr>
            <a:r>
              <a:rPr lang="de-DE" sz="2800"/>
              <a:t>Teilkosten</a:t>
            </a:r>
          </a:p>
          <a:p>
            <a:pPr lvl="1" eaLnBrk="1" hangingPunct="1">
              <a:defRPr/>
            </a:pPr>
            <a:r>
              <a:rPr lang="de-DE" sz="2400"/>
              <a:t>Gemeinkosten versus Einzelkosten</a:t>
            </a:r>
          </a:p>
          <a:p>
            <a:pPr lvl="2" eaLnBrk="1" hangingPunct="1">
              <a:defRPr/>
            </a:pPr>
            <a:r>
              <a:rPr lang="de-DE" sz="2000"/>
              <a:t>nur Einzelkosten werden zugerechnet</a:t>
            </a:r>
          </a:p>
          <a:p>
            <a:pPr lvl="1" eaLnBrk="1" hangingPunct="1">
              <a:defRPr/>
            </a:pPr>
            <a:r>
              <a:rPr lang="de-DE" sz="2400"/>
              <a:t>Fixkosten versus variable Kosten</a:t>
            </a:r>
          </a:p>
          <a:p>
            <a:pPr lvl="2" eaLnBrk="1" hangingPunct="1">
              <a:defRPr/>
            </a:pPr>
            <a:r>
              <a:rPr lang="de-DE" sz="2000"/>
              <a:t>nur variable Kosten werden zugerechnet</a:t>
            </a:r>
          </a:p>
          <a:p>
            <a:pPr lvl="1" eaLnBrk="1" hangingPunct="1">
              <a:defRPr/>
            </a:pPr>
            <a:r>
              <a:rPr lang="de-DE" sz="2400"/>
              <a:t>Annahme: Kostenartenrechnung trennt in variable/fixe bzw. Gemein/Einzelkosten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037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031"/>
    </mc:Choice>
    <mc:Fallback xmlns="">
      <p:transition spd="slow" advTm="11103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Teilkostenrechnung: Systeme</a:t>
            </a:r>
          </a:p>
        </p:txBody>
      </p:sp>
      <p:sp>
        <p:nvSpPr>
          <p:cNvPr id="198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91513" cy="4764088"/>
          </a:xfrm>
        </p:spPr>
        <p:txBody>
          <a:bodyPr/>
          <a:lstStyle/>
          <a:p>
            <a:pPr>
              <a:defRPr/>
            </a:pPr>
            <a:r>
              <a:rPr lang="en-US" dirty="0"/>
              <a:t>Direct Costing</a:t>
            </a:r>
          </a:p>
          <a:p>
            <a:pPr>
              <a:defRPr/>
            </a:pPr>
            <a:r>
              <a:rPr lang="de-DE" dirty="0"/>
              <a:t>Deckungsbeitragsrechnung</a:t>
            </a:r>
          </a:p>
          <a:p>
            <a:pPr eaLnBrk="1" hangingPunct="1">
              <a:defRPr/>
            </a:pPr>
            <a:r>
              <a:rPr lang="de-DE" dirty="0"/>
              <a:t>Relative Einzelkostenrechnung</a:t>
            </a:r>
          </a:p>
          <a:p>
            <a:pPr eaLnBrk="1" hangingPunct="1">
              <a:defRPr/>
            </a:pPr>
            <a:r>
              <a:rPr lang="de-DE" dirty="0"/>
              <a:t>Fixkostendeckungsrechnung</a:t>
            </a:r>
          </a:p>
          <a:p>
            <a:pPr eaLnBrk="1" hangingPunct="1">
              <a:defRPr/>
            </a:pPr>
            <a:r>
              <a:rPr lang="de-DE" dirty="0"/>
              <a:t>Grenzplankostenrechnung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521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405"/>
    </mc:Choice>
    <mc:Fallback xmlns="">
      <p:transition spd="slow" advTm="2640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Direct Costing</a:t>
            </a:r>
          </a:p>
        </p:txBody>
      </p:sp>
      <p:sp>
        <p:nvSpPr>
          <p:cNvPr id="195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Synonym: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Direktkostenrechnung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Einstufige Deckungsbeitragsrechnung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Grenzkostenrechnung (nicht Grenzplankostenrechnung!)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Variable </a:t>
            </a:r>
            <a:r>
              <a:rPr lang="de-DE" sz="2400" dirty="0" err="1"/>
              <a:t>Costing</a:t>
            </a:r>
            <a:endParaRPr lang="de-DE" sz="24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Proportionalkostenrechnung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Prinzip: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lediglich die direkt mit der Leistungsmenge variablen Kosten werden berechnet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Variable Kosten = Proportionale Kosten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linearer Zusammenhang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konstante Stückkosten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Fixkosten werden nicht aufgeteilt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84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811"/>
    </mc:Choice>
    <mc:Fallback xmlns="">
      <p:transition spd="slow" advTm="6481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err="1"/>
              <a:t>Direct</a:t>
            </a:r>
            <a:r>
              <a:rPr lang="de-DE" dirty="0"/>
              <a:t> </a:t>
            </a:r>
            <a:r>
              <a:rPr lang="de-DE" dirty="0" err="1"/>
              <a:t>Costing</a:t>
            </a:r>
            <a:endParaRPr lang="de-DE" dirty="0"/>
          </a:p>
        </p:txBody>
      </p:sp>
      <p:sp>
        <p:nvSpPr>
          <p:cNvPr id="195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dirty="0" err="1"/>
              <a:t>Einproduktbetrieb</a:t>
            </a:r>
            <a:endParaRPr lang="de-DE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dirty="0"/>
              <a:t>G=m*(p-v)-Kf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dirty="0"/>
              <a:t>G		: 	Gewinn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dirty="0"/>
              <a:t>m		:	Menge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dirty="0"/>
              <a:t>p		:	Verkaufspreis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dirty="0"/>
              <a:t>v			:	variable Kosten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dirty="0"/>
              <a:t>Kf		:	Fixkosten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dirty="0"/>
              <a:t>p-v		:	Deckungsspanne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8702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041"/>
    </mc:Choice>
    <mc:Fallback xmlns="">
      <p:transition spd="slow" advTm="5304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84300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Direct Costing</a:t>
            </a:r>
          </a:p>
        </p:txBody>
      </p:sp>
      <p:sp>
        <p:nvSpPr>
          <p:cNvPr id="1955847" name="Rectangle 7"/>
          <p:cNvSpPr>
            <a:spLocks noChangeArrowheads="1"/>
          </p:cNvSpPr>
          <p:nvPr/>
        </p:nvSpPr>
        <p:spPr bwMode="auto">
          <a:xfrm>
            <a:off x="0" y="1771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de-DE"/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8943558"/>
              </p:ext>
            </p:extLst>
          </p:nvPr>
        </p:nvGraphicFramePr>
        <p:xfrm>
          <a:off x="9525" y="1716088"/>
          <a:ext cx="9026525" cy="5116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Picture" r:id="rId3" imgW="3698280" imgH="2094120" progId="Word.Picture.8">
                  <p:embed/>
                </p:oleObj>
              </mc:Choice>
              <mc:Fallback>
                <p:oleObj name="Picture" r:id="rId3" imgW="3698280" imgH="209412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" y="1716088"/>
                        <a:ext cx="9026525" cy="5116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8551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595"/>
    </mc:Choice>
    <mc:Fallback xmlns="">
      <p:transition spd="slow" advTm="131595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Direct Costing</a:t>
            </a:r>
          </a:p>
        </p:txBody>
      </p:sp>
      <p:sp>
        <p:nvSpPr>
          <p:cNvPr id="195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557338"/>
            <a:ext cx="8135937" cy="41148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/>
              <a:t>Mehrproduktunternehmen (z. B. Altenheim)</a:t>
            </a:r>
          </a:p>
        </p:txBody>
      </p:sp>
      <p:graphicFrame>
        <p:nvGraphicFramePr>
          <p:cNvPr id="1957011" name="Group 14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67698304"/>
              </p:ext>
            </p:extLst>
          </p:nvPr>
        </p:nvGraphicFramePr>
        <p:xfrm>
          <a:off x="827088" y="2492375"/>
          <a:ext cx="7715250" cy="3581723"/>
        </p:xfrm>
        <a:graphic>
          <a:graphicData uri="http://schemas.openxmlformats.org/drawingml/2006/table">
            <a:tbl>
              <a:tblPr/>
              <a:tblGrid>
                <a:gridCol w="2571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65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Pflegegrad 3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Pflegegrad 4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Erlöse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500.000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700.000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variable Kosten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230.000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250.000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= Bruttogewinn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270.000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450.000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Nicht aufteilbare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Fixkosten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520.000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Nettogewinn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200.000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B54B575D-7D0D-4160-A59A-863BB62DF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785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538"/>
    </mc:Choice>
    <mc:Fallback xmlns="">
      <p:transition spd="slow" advTm="76538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Direct Costing</a:t>
            </a:r>
          </a:p>
        </p:txBody>
      </p:sp>
      <p:sp>
        <p:nvSpPr>
          <p:cNvPr id="195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800" dirty="0"/>
              <a:t>Vorteil: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einfaches Verfahren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keine Proportionalisierung der Fixkosten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Entscheidungsvorbereitung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2000" dirty="0"/>
              <a:t>z. B. was passiert, wenn ein Zimmer von Pflegegrad 3 auf 4 verschoben wird?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/>
              <a:t>Nachteil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exakte Trennung zwischen fix und variabel (bzw. Gemein- und Einzelkosten)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Undifferenzierte Behandlung des Fixkostenblocks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643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402"/>
    </mc:Choice>
    <mc:Fallback xmlns="">
      <p:transition spd="slow" advTm="12240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826</Words>
  <Application>Microsoft Office PowerPoint</Application>
  <PresentationFormat>Bildschirmpräsentation (4:3)</PresentationFormat>
  <Paragraphs>358</Paragraphs>
  <Slides>22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22</vt:i4>
      </vt:variant>
    </vt:vector>
  </HeadingPairs>
  <TitlesOfParts>
    <vt:vector size="29" baseType="lpstr">
      <vt:lpstr>Arial</vt:lpstr>
      <vt:lpstr>Calibri</vt:lpstr>
      <vt:lpstr>Tahoma</vt:lpstr>
      <vt:lpstr>Times New Roman</vt:lpstr>
      <vt:lpstr>Larissa</vt:lpstr>
      <vt:lpstr>Picture</vt:lpstr>
      <vt:lpstr>Formel</vt:lpstr>
      <vt:lpstr>GESUNDHEITSMANAGEMENT IV Teil 3b-1   Prof. Dr. Steffen Fleßa Lst. für Allgemeine Betriebswirtschaftslehre und Gesundheitsmanagement Universität Greifswald </vt:lpstr>
      <vt:lpstr>Gliederung</vt:lpstr>
      <vt:lpstr>3.2.3 Systeme der Teilkostenrechnung</vt:lpstr>
      <vt:lpstr>Teilkostenrechnung: Systeme</vt:lpstr>
      <vt:lpstr>Direct Costing</vt:lpstr>
      <vt:lpstr>Direct Costing</vt:lpstr>
      <vt:lpstr>Direct Costing</vt:lpstr>
      <vt:lpstr>Direct Costing</vt:lpstr>
      <vt:lpstr>Direct Costing</vt:lpstr>
      <vt:lpstr>Direct Costing</vt:lpstr>
      <vt:lpstr>Deckungsbeitragsrechnung</vt:lpstr>
      <vt:lpstr>Deckungsbeitragsrechnung</vt:lpstr>
      <vt:lpstr>PowerPoint-Präsentation</vt:lpstr>
      <vt:lpstr>Optimales Leistungsprogramm</vt:lpstr>
      <vt:lpstr>Beispiel (Ausgangslage)</vt:lpstr>
      <vt:lpstr>Deckungsbeitragsrechnung</vt:lpstr>
      <vt:lpstr>LINGO-Modell</vt:lpstr>
      <vt:lpstr>Deckungsbeitragsrechnung</vt:lpstr>
      <vt:lpstr>Anwendung</vt:lpstr>
      <vt:lpstr>Relative Einzelkostenrechnung</vt:lpstr>
      <vt:lpstr>Weitere Verfahren</vt:lpstr>
      <vt:lpstr>Gliederung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GESUNDHEITSMANAGEMENT IV Teil 3b   Prof. Dr. Steffen Fleßa Lst. für Allgemeine Betriebswirtschaftslehre und Gesundheitsmanagement Universität Greifswald</dc:title>
  <dc:creator>GOETZ</dc:creator>
  <cp:lastModifiedBy>Steffen Flessa</cp:lastModifiedBy>
  <cp:revision>45</cp:revision>
  <cp:lastPrinted>2015-06-22T11:23:19Z</cp:lastPrinted>
  <dcterms:created xsi:type="dcterms:W3CDTF">2011-02-01T12:36:00Z</dcterms:created>
  <dcterms:modified xsi:type="dcterms:W3CDTF">2024-01-30T15:05:45Z</dcterms:modified>
</cp:coreProperties>
</file>