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7" r:id="rId2"/>
    <p:sldId id="449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459" r:id="rId28"/>
    <p:sldId id="460" r:id="rId29"/>
    <p:sldId id="457" r:id="rId30"/>
    <p:sldId id="458" r:id="rId31"/>
    <p:sldId id="332" r:id="rId32"/>
    <p:sldId id="435" r:id="rId33"/>
    <p:sldId id="436" r:id="rId34"/>
    <p:sldId id="452" r:id="rId35"/>
    <p:sldId id="453" r:id="rId36"/>
    <p:sldId id="454" r:id="rId37"/>
    <p:sldId id="455" r:id="rId38"/>
    <p:sldId id="456" r:id="rId39"/>
    <p:sldId id="335" r:id="rId40"/>
    <p:sldId id="337" r:id="rId41"/>
    <p:sldId id="338" r:id="rId42"/>
    <p:sldId id="451" r:id="rId43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16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81DDC-FFA2-400E-B8D2-536EFB760388}" type="datetimeFigureOut">
              <a:rPr lang="de-DE" smtClean="0"/>
              <a:t>30.01.2024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C861C3-763B-4D7F-924A-D109A79049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8335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6DE82-99AE-4AF3-969D-F58DEA52611D}" type="datetime1">
              <a:rPr lang="de-DE" smtClean="0"/>
              <a:t>30.01.2024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2916-ED9F-4244-A858-60685D9000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8554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96D4-0E20-4A63-9982-1D800F989442}" type="datetime1">
              <a:rPr lang="de-DE" smtClean="0"/>
              <a:t>30.01.2024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2916-ED9F-4244-A858-60685D9000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482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4C132-F825-4E70-A99D-7ED97B2C103D}" type="datetime1">
              <a:rPr lang="de-DE" smtClean="0"/>
              <a:t>30.01.2024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2916-ED9F-4244-A858-60685D9000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4045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C710-B171-4746-A49A-7205DA34A243}" type="datetime1">
              <a:rPr lang="de-DE" smtClean="0"/>
              <a:t>30.01.2024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2916-ED9F-4244-A858-60685D9000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4218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A010-6782-4FE2-8CD1-33CE2097AB4E}" type="datetime1">
              <a:rPr lang="de-DE" smtClean="0"/>
              <a:t>30.01.2024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2916-ED9F-4244-A858-60685D9000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2348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75409-AD57-4C80-94EE-32DBE1ECDE1D}" type="datetime1">
              <a:rPr lang="de-DE" smtClean="0"/>
              <a:t>30.01.2024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2916-ED9F-4244-A858-60685D9000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9374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81BB4-57A9-465F-9ECC-B77AD5AB3E5D}" type="datetime1">
              <a:rPr lang="de-DE" smtClean="0"/>
              <a:t>30.01.2024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2916-ED9F-4244-A858-60685D9000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5807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4F688-63FA-46A8-8EE0-8188544FF723}" type="datetime1">
              <a:rPr lang="de-DE" smtClean="0"/>
              <a:t>30.01.2024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2916-ED9F-4244-A858-60685D9000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3011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8564-D42F-42BA-ABDF-453FEDE6A92F}" type="datetime1">
              <a:rPr lang="de-DE" smtClean="0"/>
              <a:t>30.01.2024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2916-ED9F-4244-A858-60685D9000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3192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99F79-A4AC-4987-A845-DC9036666FC0}" type="datetime1">
              <a:rPr lang="de-DE" smtClean="0"/>
              <a:t>30.01.2024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2916-ED9F-4244-A858-60685D9000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8216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0A9D-3031-42FE-B250-67462560CBFC}" type="datetime1">
              <a:rPr lang="de-DE" smtClean="0"/>
              <a:t>30.01.2024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2916-ED9F-4244-A858-60685D9000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9791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557F0-2D4C-4E26-9507-18FDCCE47CEA}" type="datetime1">
              <a:rPr lang="de-DE" smtClean="0"/>
              <a:t>30.01.2024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F2916-ED9F-4244-A858-60685D9000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23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-drg.de/cms/Kalkulation2/DRG-Fallpauschalen_17b_KHG/Kalkulationshandbuch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-drg.de/datenbrowser-und-begleitforschung/g-drg-report-browser/ag-drg-report-browser-2022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92150"/>
            <a:ext cx="9144000" cy="5113338"/>
          </a:xfrm>
        </p:spPr>
        <p:txBody>
          <a:bodyPr/>
          <a:lstStyle/>
          <a:p>
            <a:pPr eaLnBrk="1" hangingPunct="1">
              <a:defRPr/>
            </a:pPr>
            <a:r>
              <a:rPr lang="de-DE" sz="4000" b="1" dirty="0">
                <a:cs typeface="Times New Roman" pitchFamily="18" charset="0"/>
              </a:rPr>
              <a:t>GESUNDHEITSMANAGEMENT IV</a:t>
            </a:r>
            <a:br>
              <a:rPr lang="de-DE" sz="4000" b="1" dirty="0">
                <a:cs typeface="Times New Roman" pitchFamily="18" charset="0"/>
              </a:rPr>
            </a:br>
            <a:r>
              <a:rPr lang="de-DE" sz="4000" b="1" dirty="0">
                <a:cs typeface="Times New Roman" pitchFamily="18" charset="0"/>
              </a:rPr>
              <a:t>Teil 3b-3</a:t>
            </a:r>
            <a:br>
              <a:rPr lang="de-DE" sz="4000" b="1" dirty="0">
                <a:cs typeface="Times New Roman" pitchFamily="18" charset="0"/>
              </a:rPr>
            </a:br>
            <a:r>
              <a:rPr lang="de-DE" sz="4000" b="1" dirty="0">
                <a:cs typeface="Times New Roman" pitchFamily="18" charset="0"/>
              </a:rPr>
              <a:t/>
            </a:r>
            <a:br>
              <a:rPr lang="de-DE" sz="4000" b="1" dirty="0">
                <a:cs typeface="Times New Roman" pitchFamily="18" charset="0"/>
              </a:rPr>
            </a:br>
            <a:r>
              <a:rPr lang="de-DE" sz="4000" b="1" dirty="0">
                <a:cs typeface="Times New Roman" pitchFamily="18" charset="0"/>
              </a:rPr>
              <a:t/>
            </a:r>
            <a:br>
              <a:rPr lang="de-DE" sz="4000" b="1" dirty="0">
                <a:cs typeface="Times New Roman" pitchFamily="18" charset="0"/>
              </a:rPr>
            </a:br>
            <a:r>
              <a:rPr lang="de-DE" sz="2400" b="1" dirty="0">
                <a:cs typeface="Times New Roman" pitchFamily="18" charset="0"/>
              </a:rPr>
              <a:t>Prof. Dr. Steffen Fleßa</a:t>
            </a:r>
            <a:br>
              <a:rPr lang="de-DE" sz="2400" b="1" dirty="0">
                <a:cs typeface="Times New Roman" pitchFamily="18" charset="0"/>
              </a:rPr>
            </a:br>
            <a:r>
              <a:rPr lang="de-DE" sz="2400" b="1" dirty="0" err="1">
                <a:cs typeface="Times New Roman" pitchFamily="18" charset="0"/>
              </a:rPr>
              <a:t>Lst</a:t>
            </a:r>
            <a:r>
              <a:rPr lang="de-DE" sz="2400" b="1" dirty="0">
                <a:cs typeface="Times New Roman" pitchFamily="18" charset="0"/>
              </a:rPr>
              <a:t>. für Allgemeine Betriebswirtschaftslehre und Gesundheitsmanagement</a:t>
            </a:r>
            <a:br>
              <a:rPr lang="de-DE" sz="2400" b="1" dirty="0">
                <a:cs typeface="Times New Roman" pitchFamily="18" charset="0"/>
              </a:rPr>
            </a:br>
            <a:r>
              <a:rPr lang="de-DE" sz="2400" b="1" dirty="0">
                <a:cs typeface="Times New Roman" pitchFamily="18" charset="0"/>
              </a:rPr>
              <a:t>Universität Greifswald</a:t>
            </a:r>
            <a:r>
              <a:rPr lang="de-DE" sz="4000" b="1" dirty="0">
                <a:cs typeface="Times New Roman" pitchFamily="18" charset="0"/>
              </a:rPr>
              <a:t/>
            </a:r>
            <a:br>
              <a:rPr lang="de-DE" sz="4000" b="1" dirty="0">
                <a:cs typeface="Times New Roman" pitchFamily="18" charset="0"/>
              </a:rPr>
            </a:br>
            <a:endParaRPr lang="de-DE" sz="40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2916-ED9F-4244-A858-60685D90005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853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48"/>
    </mc:Choice>
    <mc:Fallback xmlns="">
      <p:transition spd="slow" advTm="674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764703"/>
            <a:ext cx="8343900" cy="556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02947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 eaLnBrk="1" hangingPunct="1">
              <a:defRPr/>
            </a:pPr>
            <a:r>
              <a:rPr lang="de-DE"/>
              <a:t>Überblick</a:t>
            </a:r>
          </a:p>
        </p:txBody>
      </p:sp>
      <p:sp>
        <p:nvSpPr>
          <p:cNvPr id="2002948" name="AutoShape 4"/>
          <p:cNvSpPr>
            <a:spLocks noChangeArrowheads="1"/>
          </p:cNvSpPr>
          <p:nvPr/>
        </p:nvSpPr>
        <p:spPr bwMode="auto">
          <a:xfrm>
            <a:off x="323850" y="1556792"/>
            <a:ext cx="3671888" cy="1007021"/>
          </a:xfrm>
          <a:prstGeom prst="wedgeRectCallout">
            <a:avLst>
              <a:gd name="adj1" fmla="val 22583"/>
              <a:gd name="adj2" fmla="val 26939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r>
              <a:rPr lang="de-DE" dirty="0"/>
              <a:t>Kostenträgereinzelkosten werden direkt den Kostenträgern zugeschrieben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2916-ED9F-4244-A858-60685D90005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408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093"/>
    </mc:Choice>
    <mc:Fallback xmlns="">
      <p:transition spd="slow" advTm="46093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764703"/>
            <a:ext cx="8343900" cy="556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03971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 eaLnBrk="1" hangingPunct="1">
              <a:defRPr/>
            </a:pPr>
            <a:r>
              <a:rPr lang="de-DE"/>
              <a:t>Überblick</a:t>
            </a:r>
          </a:p>
        </p:txBody>
      </p:sp>
      <p:sp>
        <p:nvSpPr>
          <p:cNvPr id="2003972" name="AutoShape 4"/>
          <p:cNvSpPr>
            <a:spLocks noChangeArrowheads="1"/>
          </p:cNvSpPr>
          <p:nvPr/>
        </p:nvSpPr>
        <p:spPr bwMode="auto">
          <a:xfrm>
            <a:off x="3419872" y="115888"/>
            <a:ext cx="5616624" cy="2808287"/>
          </a:xfrm>
          <a:prstGeom prst="wedgeRectCallout">
            <a:avLst>
              <a:gd name="adj1" fmla="val -61730"/>
              <a:gd name="adj2" fmla="val 4598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r>
              <a:rPr lang="de-DE" dirty="0"/>
              <a:t>Kostenstellenrechnung: </a:t>
            </a:r>
          </a:p>
          <a:p>
            <a:pPr algn="l">
              <a:buFontTx/>
              <a:buChar char="-"/>
              <a:defRPr/>
            </a:pPr>
            <a:r>
              <a:rPr lang="de-DE" dirty="0"/>
              <a:t>direkte Kostenstellen: Leistungen </a:t>
            </a:r>
            <a:r>
              <a:rPr lang="de-DE" dirty="0" smtClean="0"/>
              <a:t>an der Patient*in</a:t>
            </a:r>
            <a:endParaRPr lang="de-DE" dirty="0"/>
          </a:p>
          <a:p>
            <a:pPr lvl="1" algn="l">
              <a:buFontTx/>
              <a:buChar char="-"/>
              <a:defRPr/>
            </a:pPr>
            <a:r>
              <a:rPr lang="de-DE" dirty="0"/>
              <a:t> Hauptabteilungen</a:t>
            </a:r>
          </a:p>
          <a:p>
            <a:pPr lvl="1" algn="l">
              <a:buFontTx/>
              <a:buChar char="-"/>
              <a:defRPr/>
            </a:pPr>
            <a:r>
              <a:rPr lang="de-DE" dirty="0"/>
              <a:t>Untersuchungs- und Behandlungsbereiche</a:t>
            </a:r>
          </a:p>
          <a:p>
            <a:pPr algn="l">
              <a:buFontTx/>
              <a:buChar char="-"/>
              <a:defRPr/>
            </a:pPr>
            <a:r>
              <a:rPr lang="de-DE" dirty="0"/>
              <a:t>indirekte Kostenstellen: keine Leistung </a:t>
            </a:r>
            <a:r>
              <a:rPr lang="de-DE" dirty="0" smtClean="0"/>
              <a:t>an der Patient*in</a:t>
            </a:r>
            <a:endParaRPr lang="de-DE" dirty="0"/>
          </a:p>
          <a:p>
            <a:pPr lvl="1" algn="l">
              <a:buFontTx/>
              <a:buChar char="-"/>
              <a:defRPr/>
            </a:pPr>
            <a:r>
              <a:rPr lang="de-DE" dirty="0"/>
              <a:t> der medizinischen Infrastruktur (z. B. Apotheke, Bettenaufbereitung, Zentralsterilisation)</a:t>
            </a:r>
          </a:p>
          <a:p>
            <a:pPr lvl="1" algn="l">
              <a:buFontTx/>
              <a:buChar char="-"/>
              <a:defRPr/>
            </a:pPr>
            <a:r>
              <a:rPr lang="de-DE" dirty="0"/>
              <a:t> der nicht-medizinischen Infrastruktur (z. B. Wirtschafts- und Versorgungsbereiche)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2916-ED9F-4244-A858-60685D90005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681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31"/>
    </mc:Choice>
    <mc:Fallback xmlns="">
      <p:transition spd="slow" advTm="3773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764703"/>
            <a:ext cx="8343900" cy="556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04995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 eaLnBrk="1" hangingPunct="1">
              <a:defRPr/>
            </a:pPr>
            <a:r>
              <a:rPr lang="de-DE"/>
              <a:t>Überblick</a:t>
            </a:r>
          </a:p>
        </p:txBody>
      </p:sp>
      <p:sp>
        <p:nvSpPr>
          <p:cNvPr id="2004996" name="AutoShape 4"/>
          <p:cNvSpPr>
            <a:spLocks noChangeArrowheads="1"/>
          </p:cNvSpPr>
          <p:nvPr/>
        </p:nvSpPr>
        <p:spPr bwMode="auto">
          <a:xfrm>
            <a:off x="1403350" y="1268759"/>
            <a:ext cx="7056438" cy="1655415"/>
          </a:xfrm>
          <a:prstGeom prst="wedgeRectCallout">
            <a:avLst>
              <a:gd name="adj1" fmla="val -46840"/>
              <a:gd name="adj2" fmla="val 9919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r>
              <a:rPr lang="de-DE" dirty="0"/>
              <a:t>Kostenstellenverrechnung: Schlüsselung der Kosten aller indirekten Kostenstellen auf die direkten Kostenstellen</a:t>
            </a:r>
          </a:p>
          <a:p>
            <a:pPr algn="l">
              <a:defRPr/>
            </a:pPr>
            <a:endParaRPr lang="de-DE" dirty="0"/>
          </a:p>
          <a:p>
            <a:pPr algn="l">
              <a:defRPr/>
            </a:pPr>
            <a:r>
              <a:rPr lang="de-DE" dirty="0"/>
              <a:t>Es bleiben „abzugrenzende Kostenstellen“, die keine oder nur teilweise DRG-relevante Leistungen erbringen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2916-ED9F-4244-A858-60685D90005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522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189"/>
    </mc:Choice>
    <mc:Fallback xmlns="">
      <p:transition spd="slow" advTm="79189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764703"/>
            <a:ext cx="8343900" cy="556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06019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 eaLnBrk="1" hangingPunct="1">
              <a:defRPr/>
            </a:pPr>
            <a:r>
              <a:rPr lang="de-DE"/>
              <a:t>Überblick</a:t>
            </a:r>
          </a:p>
        </p:txBody>
      </p:sp>
      <p:sp>
        <p:nvSpPr>
          <p:cNvPr id="2006020" name="AutoShape 4"/>
          <p:cNvSpPr>
            <a:spLocks noChangeArrowheads="1"/>
          </p:cNvSpPr>
          <p:nvPr/>
        </p:nvSpPr>
        <p:spPr bwMode="auto">
          <a:xfrm>
            <a:off x="1403350" y="2132855"/>
            <a:ext cx="7056438" cy="791319"/>
          </a:xfrm>
          <a:prstGeom prst="wedgeRectCallout">
            <a:avLst>
              <a:gd name="adj1" fmla="val -45022"/>
              <a:gd name="adj2" fmla="val 19040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de-DE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r>
              <a:rPr lang="de-DE" dirty="0"/>
              <a:t>Matrix-Entwicklung der Kostenartengruppen pro Kostenstelle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2916-ED9F-4244-A858-60685D90005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376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84"/>
    </mc:Choice>
    <mc:Fallback xmlns="">
      <p:transition spd="slow" advTm="25284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764703"/>
            <a:ext cx="8343900" cy="556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07043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 eaLnBrk="1" hangingPunct="1">
              <a:defRPr/>
            </a:pPr>
            <a:r>
              <a:rPr lang="de-DE"/>
              <a:t>Überblick</a:t>
            </a:r>
          </a:p>
        </p:txBody>
      </p:sp>
      <p:sp>
        <p:nvSpPr>
          <p:cNvPr id="2007044" name="AutoShape 4"/>
          <p:cNvSpPr>
            <a:spLocks noChangeArrowheads="1"/>
          </p:cNvSpPr>
          <p:nvPr/>
        </p:nvSpPr>
        <p:spPr bwMode="auto">
          <a:xfrm>
            <a:off x="1403350" y="2276871"/>
            <a:ext cx="7056438" cy="647303"/>
          </a:xfrm>
          <a:prstGeom prst="wedgeRectCallout">
            <a:avLst>
              <a:gd name="adj1" fmla="val -45159"/>
              <a:gd name="adj2" fmla="val 41919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r>
              <a:rPr lang="de-DE" dirty="0"/>
              <a:t>Bildung von Kalkulationssätzen pro Kostenstelle, Berechnung der Fallkosten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2916-ED9F-4244-A858-60685D900053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90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000"/>
    </mc:Choice>
    <mc:Fallback xmlns="">
      <p:transition spd="slow" advTm="43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764703"/>
            <a:ext cx="8343900" cy="556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08067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 eaLnBrk="1" hangingPunct="1">
              <a:defRPr/>
            </a:pPr>
            <a:r>
              <a:rPr lang="de-DE"/>
              <a:t>Überblick</a:t>
            </a:r>
          </a:p>
        </p:txBody>
      </p:sp>
      <p:sp>
        <p:nvSpPr>
          <p:cNvPr id="2008068" name="AutoShape 4"/>
          <p:cNvSpPr>
            <a:spLocks noChangeArrowheads="1"/>
          </p:cNvSpPr>
          <p:nvPr/>
        </p:nvSpPr>
        <p:spPr bwMode="auto">
          <a:xfrm>
            <a:off x="1403350" y="2132856"/>
            <a:ext cx="7056438" cy="791319"/>
          </a:xfrm>
          <a:prstGeom prst="wedgeRectCallout">
            <a:avLst>
              <a:gd name="adj1" fmla="val 29939"/>
              <a:gd name="adj2" fmla="val 11109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r>
              <a:rPr lang="de-DE" dirty="0"/>
              <a:t>Kosten der Kostenarten und Kostenstellen werden „rausgebucht“, wenn sie nicht relevant für die DRGs sind.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2916-ED9F-4244-A858-60685D900053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05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02"/>
    </mc:Choice>
    <mc:Fallback xmlns="">
      <p:transition spd="slow" advTm="19102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9091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 eaLnBrk="1" hangingPunct="1">
              <a:defRPr/>
            </a:pPr>
            <a:r>
              <a:rPr lang="de-DE"/>
              <a:t>Überblick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2916-ED9F-4244-A858-60685D900053}" type="slidenum">
              <a:rPr lang="de-DE" smtClean="0"/>
              <a:t>16</a:t>
            </a:fld>
            <a:endParaRPr lang="de-DE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764703"/>
            <a:ext cx="8343900" cy="556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724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452"/>
    </mc:Choice>
    <mc:Fallback xmlns="">
      <p:transition spd="slow" advTm="38452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01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de-DE" dirty="0"/>
              <a:t>Ausgliederung nicht DRG-relevanter Aufwendungen</a:t>
            </a:r>
          </a:p>
        </p:txBody>
      </p:sp>
      <p:sp>
        <p:nvSpPr>
          <p:cNvPr id="201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sz="2400" dirty="0"/>
              <a:t>„pflegesatzfähige Kosten“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sz="2000" dirty="0"/>
              <a:t>„laufende“ Kosten für allgemeine Krankenhausleistungen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sz="2400" dirty="0"/>
              <a:t>ergänzt um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sz="2000" dirty="0"/>
              <a:t>Kosten teilstationärer Leistungen (z. B. ambulante Geburt)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sz="2000" dirty="0"/>
              <a:t>Kosten vor- und nachstationärer Leistungen in Verbindung mit vollstationärem Aufenthalt (z. B. Nachuntersuchung)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sz="2400" dirty="0"/>
              <a:t>vermindert um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sz="2000" dirty="0"/>
              <a:t>Kosten der Leistungen in psychiatrischen, psychosomatischen und psychotherapeutischen Abteilungen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sz="2000" dirty="0"/>
              <a:t>Kosten für ambulante Leistungen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sz="2000" dirty="0"/>
              <a:t>Kosten für vorstationäre Leistungen ohne Verbindung zu vollstationärem Aufenthalt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2916-ED9F-4244-A858-60685D900053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050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543"/>
    </mc:Choice>
    <mc:Fallback xmlns="">
      <p:transition spd="slow" advTm="79543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11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de-DE" sz="4000"/>
              <a:t>Ausgliederung nicht DRG-relevanter Aufwendungen</a:t>
            </a:r>
          </a:p>
        </p:txBody>
      </p:sp>
      <p:sp>
        <p:nvSpPr>
          <p:cNvPr id="201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de-DE" sz="2800" dirty="0"/>
              <a:t>Vorgehen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2400" dirty="0"/>
              <a:t>wenn aus Kostenart ersichtlich: sofort „rausbuchen“ auf Ausgleichskonto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2400" dirty="0"/>
              <a:t>wenn nicht ersichtlich: Verteilung auf Kostenstelle (z. B. Psychiatrie, Ambulanz,…) und Ausgliederung auf Abgrenzungskostenstelle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2800" dirty="0"/>
              <a:t>Beispiele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2400" dirty="0"/>
              <a:t>Kostenart 6000-11 (</a:t>
            </a:r>
            <a:r>
              <a:rPr lang="de-DE" sz="2400" dirty="0" err="1" smtClean="0"/>
              <a:t>Ärzt</a:t>
            </a:r>
            <a:r>
              <a:rPr lang="de-DE" sz="2400" dirty="0" smtClean="0"/>
              <a:t>*innen </a:t>
            </a:r>
            <a:r>
              <a:rPr lang="de-DE" sz="2400" dirty="0"/>
              <a:t>Psychiatrie) können sofort rausgebucht werden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2400" dirty="0"/>
              <a:t>Kostenart 6007-32 (Schreibdienst): Anteile der Arztbriefe für ambulante </a:t>
            </a:r>
            <a:r>
              <a:rPr lang="de-DE" sz="2400" dirty="0" smtClean="0"/>
              <a:t>Patient*innen </a:t>
            </a:r>
            <a:r>
              <a:rPr lang="de-DE" sz="2400" dirty="0"/>
              <a:t>wird rausgerechnet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2916-ED9F-4244-A858-60685D900053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891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302"/>
    </mc:Choice>
    <mc:Fallback xmlns="">
      <p:transition spd="slow" advTm="105302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/>
              <a:t>DRG-relevante Einzelkosten</a:t>
            </a:r>
          </a:p>
        </p:txBody>
      </p:sp>
      <p:sp>
        <p:nvSpPr>
          <p:cNvPr id="201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de-DE" sz="1800" dirty="0"/>
              <a:t>Implantate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1800" dirty="0"/>
              <a:t>Transplantate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1800" dirty="0"/>
              <a:t>Gefäßprothesen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1800" dirty="0"/>
              <a:t>Herzschrittmacher, Defibrillatoren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1800" dirty="0"/>
              <a:t>Zement (Knochen)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1800" dirty="0"/>
              <a:t>Knochen (Ersatzstoffe)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1800" dirty="0"/>
              <a:t>Herz- / Röntgenkatheter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1800" dirty="0"/>
              <a:t>Blutprodukte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1800" dirty="0"/>
              <a:t>Kontrastmittel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1800" dirty="0"/>
              <a:t>Zytostatika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1800" dirty="0" err="1"/>
              <a:t>Immunsuppressiva</a:t>
            </a:r>
            <a:endParaRPr lang="de-DE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de-DE" sz="1800" dirty="0"/>
              <a:t>Antibiotika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1800" dirty="0"/>
              <a:t>Aufwendige Fremdleistungen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de-DE" sz="1800" dirty="0">
                <a:sym typeface="Wingdings" pitchFamily="2" charset="2"/>
              </a:rPr>
              <a:t> Kosten werden </a:t>
            </a:r>
            <a:r>
              <a:rPr lang="de-DE" sz="1800" dirty="0" smtClean="0">
                <a:sym typeface="Wingdings" pitchFamily="2" charset="2"/>
              </a:rPr>
              <a:t>der Patient*in </a:t>
            </a:r>
            <a:r>
              <a:rPr lang="de-DE" sz="1800" dirty="0">
                <a:sym typeface="Wingdings" pitchFamily="2" charset="2"/>
              </a:rPr>
              <a:t>im Rahmen der Kostenträgerrechnung zugeordnet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2916-ED9F-4244-A858-60685D900053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025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758"/>
    </mc:Choice>
    <mc:Fallback xmlns="">
      <p:transition spd="slow" advTm="9275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/>
              <a:t>Gliederung</a:t>
            </a:r>
          </a:p>
        </p:txBody>
      </p:sp>
      <p:sp>
        <p:nvSpPr>
          <p:cNvPr id="1742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de-DE" b="1" dirty="0"/>
              <a:t>3 	Controlling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de-DE" dirty="0"/>
              <a:t>	3.1 Überblick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de-DE" dirty="0"/>
              <a:t>	</a:t>
            </a:r>
            <a:r>
              <a:rPr lang="de-DE" b="1" dirty="0"/>
              <a:t>3.2 Kosten- und Leistungsrechnung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de-DE" dirty="0"/>
              <a:t>		3.2.1 Überblick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de-DE" dirty="0"/>
              <a:t>		3.2.2 Traditionelle Vollkostenrechnung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de-DE" dirty="0"/>
              <a:t>		3.2.3 Systeme der Teilkostenrechnung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de-DE" dirty="0"/>
              <a:t>		3.2.4 Prozesskostenrechnung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de-DE" dirty="0"/>
              <a:t>		</a:t>
            </a:r>
            <a:r>
              <a:rPr lang="de-DE" b="1" dirty="0"/>
              <a:t>3.2.5 Herausforderungen im Krankenhaus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de-DE" b="1" dirty="0"/>
              <a:t>			3.2.5.1 DRG-Kalkulationshandbuch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de-DE" dirty="0"/>
              <a:t>			3.2.5.2 Budgetverhandlungen</a:t>
            </a:r>
          </a:p>
          <a:p>
            <a:pPr>
              <a:lnSpc>
                <a:spcPct val="120000"/>
              </a:lnSpc>
              <a:buNone/>
              <a:defRPr/>
            </a:pPr>
            <a:r>
              <a:rPr lang="de-DE" b="1" dirty="0"/>
              <a:t>			</a:t>
            </a:r>
            <a:r>
              <a:rPr lang="de-DE" dirty="0"/>
              <a:t>3.2.5.3 Medizincontrolling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de-DE" dirty="0"/>
              <a:t>	3.3 Interne Budgetierung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de-DE" dirty="0"/>
              <a:t>	3.4 Betriebsstatistik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de-DE" dirty="0"/>
              <a:t>	3.5 Strategisches Controlling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2916-ED9F-4244-A858-60685D90005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220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30"/>
    </mc:Choice>
    <mc:Fallback xmlns="">
      <p:transition spd="slow" advTm="3603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255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de-DE" dirty="0"/>
              <a:t>Alternativen der Kostenstellenrechnung</a:t>
            </a:r>
          </a:p>
        </p:txBody>
      </p:sp>
      <p:sp>
        <p:nvSpPr>
          <p:cNvPr id="201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96845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de-DE" dirty="0"/>
              <a:t>Version 2.0:</a:t>
            </a:r>
          </a:p>
          <a:p>
            <a:pPr lvl="1">
              <a:lnSpc>
                <a:spcPct val="80000"/>
              </a:lnSpc>
              <a:defRPr/>
            </a:pPr>
            <a:r>
              <a:rPr lang="de-DE" sz="2400" dirty="0"/>
              <a:t>Alternativen</a:t>
            </a:r>
          </a:p>
          <a:p>
            <a:pPr lvl="1">
              <a:lnSpc>
                <a:spcPct val="80000"/>
              </a:lnSpc>
              <a:defRPr/>
            </a:pPr>
            <a:r>
              <a:rPr lang="de-DE" sz="2400" dirty="0"/>
              <a:t>Sammlung aller Kosten der nicht medizinischen Infrastruktur auf einer Basiskostenstelle</a:t>
            </a:r>
          </a:p>
          <a:p>
            <a:pPr lvl="1">
              <a:lnSpc>
                <a:spcPct val="80000"/>
              </a:lnSpc>
              <a:defRPr/>
            </a:pPr>
            <a:r>
              <a:rPr lang="de-DE" sz="2400" dirty="0"/>
              <a:t>Folge: keine Einheitlichkeit der Kosten</a:t>
            </a:r>
          </a:p>
          <a:p>
            <a:pPr>
              <a:lnSpc>
                <a:spcPct val="80000"/>
              </a:lnSpc>
              <a:defRPr/>
            </a:pPr>
            <a:r>
              <a:rPr lang="de-DE" dirty="0"/>
              <a:t>Ab Version 3.0: Nur noch innerbetriebliche Leistungsverrechnung möglich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dirty="0"/>
              <a:t>Keine Basiskostenstelle mehr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dirty="0"/>
              <a:t>Vollständige </a:t>
            </a:r>
            <a:r>
              <a:rPr lang="de-DE" dirty="0" err="1"/>
              <a:t>Zuschlüsselung</a:t>
            </a:r>
            <a:r>
              <a:rPr lang="de-DE" dirty="0"/>
              <a:t> aller Kosten anhand verursachungsgerechter Schlüssel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de-DE" dirty="0"/>
              <a:t>medizinische Infrastruktur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de-DE" dirty="0"/>
              <a:t>nicht-medizinische Infrastruktur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2916-ED9F-4244-A858-60685D900053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051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073"/>
    </mc:Choice>
    <mc:Fallback xmlns="">
      <p:transition spd="slow" advTm="67073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/>
              <a:t>Personalkostenverrechnung</a:t>
            </a:r>
          </a:p>
        </p:txBody>
      </p:sp>
      <p:sp>
        <p:nvSpPr>
          <p:cNvPr id="201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de-DE" sz="2400" dirty="0"/>
              <a:t>Eindeutig </a:t>
            </a:r>
            <a:r>
              <a:rPr lang="de-DE" sz="2400" dirty="0" err="1"/>
              <a:t>zuweisbares</a:t>
            </a:r>
            <a:r>
              <a:rPr lang="de-DE" sz="2400" dirty="0"/>
              <a:t> Personal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2000" dirty="0"/>
              <a:t>wird auf die jeweilige Kostenstelle verbucht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2400" dirty="0"/>
              <a:t>Nicht eindeutig </a:t>
            </a:r>
            <a:r>
              <a:rPr lang="de-DE" sz="2400" dirty="0" err="1"/>
              <a:t>zuweisbares</a:t>
            </a:r>
            <a:r>
              <a:rPr lang="de-DE" sz="2400" dirty="0"/>
              <a:t> Personal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2000" dirty="0"/>
              <a:t>z. B. </a:t>
            </a:r>
            <a:r>
              <a:rPr lang="de-DE" sz="2000" dirty="0" err="1" smtClean="0"/>
              <a:t>Ärzt</a:t>
            </a:r>
            <a:r>
              <a:rPr lang="de-DE" sz="2000" dirty="0" smtClean="0"/>
              <a:t>*in </a:t>
            </a:r>
            <a:r>
              <a:rPr lang="de-DE" sz="2000" dirty="0"/>
              <a:t>arbeitet auf mehreren Stationen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2000" dirty="0"/>
              <a:t>Verrechnung auf Grundlage von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de-DE" sz="1800" dirty="0"/>
              <a:t>Tätigkeitsdokumentation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de-DE" sz="1800" dirty="0"/>
              <a:t>Schätzungen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2400" dirty="0"/>
              <a:t>Beispiel: </a:t>
            </a:r>
            <a:r>
              <a:rPr lang="de-DE" sz="2400" dirty="0" smtClean="0"/>
              <a:t>Chirurg*in </a:t>
            </a:r>
            <a:r>
              <a:rPr lang="de-DE" sz="2400" dirty="0"/>
              <a:t>arbeitet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2000" dirty="0"/>
              <a:t>auf chirurgischer Station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2000" dirty="0"/>
              <a:t>im OP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2000" dirty="0"/>
              <a:t>in der Notfallambulanz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2000" dirty="0"/>
              <a:t>als </a:t>
            </a:r>
            <a:r>
              <a:rPr lang="de-DE" sz="2000" dirty="0" err="1" smtClean="0"/>
              <a:t>Notärzt</a:t>
            </a:r>
            <a:r>
              <a:rPr lang="de-DE" sz="2000" dirty="0" smtClean="0"/>
              <a:t>*in</a:t>
            </a:r>
            <a:endParaRPr lang="de-DE" sz="20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2916-ED9F-4244-A858-60685D900053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894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144"/>
    </mc:Choice>
    <mc:Fallback xmlns="">
      <p:transition spd="slow" advTm="106144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/>
              <a:t>Schlüsselung (Beispiele)</a:t>
            </a:r>
          </a:p>
        </p:txBody>
      </p:sp>
      <p:sp>
        <p:nvSpPr>
          <p:cNvPr id="201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de-DE" dirty="0"/>
              <a:t>Pflegedienst: Pflegetage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dirty="0"/>
              <a:t>Sozialdienst: betreute </a:t>
            </a:r>
            <a:r>
              <a:rPr lang="de-DE" dirty="0" smtClean="0"/>
              <a:t>Patient*innen</a:t>
            </a:r>
            <a:endParaRPr lang="de-DE" dirty="0"/>
          </a:p>
          <a:p>
            <a:pPr eaLnBrk="1" hangingPunct="1">
              <a:lnSpc>
                <a:spcPct val="80000"/>
              </a:lnSpc>
              <a:defRPr/>
            </a:pPr>
            <a:r>
              <a:rPr lang="de-DE" dirty="0"/>
              <a:t>Bettenaufbereitung: Fallzahl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dirty="0"/>
              <a:t>Patiententransport: Pflegetage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dirty="0"/>
              <a:t>Apothekengemeinkosten: Arzneimittelkosten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dirty="0"/>
              <a:t>Zentralsterilisation: Anzahl Siebe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dirty="0"/>
              <a:t>OP: Schnitt-Naht-Zeit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dirty="0"/>
              <a:t>Gebäudekosten, inkl. Grund: Nutzfläche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dirty="0"/>
              <a:t>Krankenhausverwaltung: Vollkräfte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dirty="0"/>
              <a:t>Werkstätten: Werkstattdienstleistungen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dirty="0"/>
              <a:t>Personaleinrichtungen: Vollkräfte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dirty="0"/>
              <a:t>Speisenversorgung: Beköstigungstage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dirty="0"/>
              <a:t>Wäscheversorgung: Wäscheverbrauch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dirty="0"/>
              <a:t>Reinigungsdienst: Bodenflächen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dirty="0"/>
              <a:t>…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2916-ED9F-4244-A858-60685D900053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633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672"/>
    </mc:Choice>
    <mc:Fallback xmlns="">
      <p:transition spd="slow" advTm="63672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62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de-DE" dirty="0"/>
              <a:t>Ergebnis: Kostenarten/stellen-Matrix</a:t>
            </a:r>
          </a:p>
        </p:txBody>
      </p:sp>
      <p:graphicFrame>
        <p:nvGraphicFramePr>
          <p:cNvPr id="12290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4726141"/>
              </p:ext>
            </p:extLst>
          </p:nvPr>
        </p:nvGraphicFramePr>
        <p:xfrm>
          <a:off x="0" y="1557338"/>
          <a:ext cx="9144000" cy="2557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2" name="Bild" r:id="rId3" imgW="10711080" imgH="2994840" progId="Word.Picture.8">
                  <p:embed/>
                </p:oleObj>
              </mc:Choice>
              <mc:Fallback>
                <p:oleObj name="Bild" r:id="rId3" imgW="10711080" imgH="299484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57338"/>
                        <a:ext cx="9144000" cy="2557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2916-ED9F-4244-A858-60685D900053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24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565"/>
    </mc:Choice>
    <mc:Fallback xmlns="">
      <p:transition spd="slow" advTm="46565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de-DE" dirty="0"/>
              <a:t>Ermittlung von Kalkulationssätzen für fallbezogene Leistungen</a:t>
            </a:r>
          </a:p>
        </p:txBody>
      </p:sp>
      <p:sp>
        <p:nvSpPr>
          <p:cNvPr id="201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de-DE" dirty="0"/>
              <a:t>Prinzip: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dirty="0"/>
              <a:t>für jede direkte Kostenstelle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dirty="0"/>
              <a:t>Zuschlag für jede Leistung für eine bestimmte Nutzung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dirty="0"/>
              <a:t>Problem: so wie die DRG-relevanten Kosten ermittelt wurden, müssen auch die DRG-relevanten Fälle ermittelt werden!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dirty="0"/>
              <a:t>Möglichkeiten: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dirty="0" err="1"/>
              <a:t>ungewichtet</a:t>
            </a:r>
            <a:r>
              <a:rPr lang="de-DE" dirty="0"/>
              <a:t> (z. B. Zahl der Laboruntersuchungen)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dirty="0"/>
              <a:t>gewichtet (z. B. mit GOÄ-Ziffern)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2916-ED9F-4244-A858-60685D900053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887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173"/>
    </mc:Choice>
    <mc:Fallback xmlns="">
      <p:transition spd="slow" advTm="71173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/>
              <a:t>Beispiel</a:t>
            </a:r>
          </a:p>
        </p:txBody>
      </p:sp>
      <p:sp>
        <p:nvSpPr>
          <p:cNvPr id="201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/>
              <a:t>Kosten der Pflege auf der Normalstation: 1.200.000 Euro</a:t>
            </a:r>
          </a:p>
          <a:p>
            <a:pPr eaLnBrk="1" hangingPunct="1">
              <a:defRPr/>
            </a:pPr>
            <a:r>
              <a:rPr lang="de-DE"/>
              <a:t>PPR-Minuten auf der Normalstation: 1.000.000 Minuten</a:t>
            </a:r>
          </a:p>
          <a:p>
            <a:pPr eaLnBrk="1" hangingPunct="1">
              <a:defRPr/>
            </a:pPr>
            <a:r>
              <a:rPr lang="de-DE"/>
              <a:t>Folge: Kosten pro PPR-Minute auf einer Normalstation: 1.200.000 Euro / 1.000.000 Minuten = 1.20 Euro / Minute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2916-ED9F-4244-A858-60685D900053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481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505"/>
    </mc:Choice>
    <mc:Fallback xmlns="">
      <p:transition spd="slow" advTm="54505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2916-ED9F-4244-A858-60685D900053}" type="slidenum">
              <a:rPr lang="de-DE" smtClean="0"/>
              <a:t>26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24013" t="13601" r="23225" b="8701"/>
          <a:stretch/>
        </p:blipFill>
        <p:spPr>
          <a:xfrm>
            <a:off x="458688" y="-13289"/>
            <a:ext cx="8244408" cy="682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10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602"/>
    </mc:Choice>
    <mc:Fallback xmlns="">
      <p:transition spd="slow" advTm="83602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2916-ED9F-4244-A858-60685D900053}" type="slidenum">
              <a:rPr lang="de-DE" smtClean="0"/>
              <a:t>27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24013" t="13601" r="23225" b="8701"/>
          <a:stretch/>
        </p:blipFill>
        <p:spPr>
          <a:xfrm>
            <a:off x="458688" y="-13289"/>
            <a:ext cx="12587628" cy="1042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0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73"/>
    </mc:Choice>
    <mc:Fallback xmlns="">
      <p:transition spd="slow" advTm="8373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2916-ED9F-4244-A858-60685D900053}" type="slidenum">
              <a:rPr lang="de-DE" smtClean="0"/>
              <a:t>28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/>
          <a:srcRect l="24013" t="13601" r="23225" b="8701"/>
          <a:stretch/>
        </p:blipFill>
        <p:spPr>
          <a:xfrm>
            <a:off x="179512" y="-3594320"/>
            <a:ext cx="12587628" cy="10427065"/>
          </a:xfrm>
          <a:prstGeom prst="rect">
            <a:avLst/>
          </a:prstGeom>
        </p:spPr>
      </p:pic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3240088" y="-186837"/>
            <a:ext cx="5903912" cy="2160910"/>
          </a:xfrm>
          <a:prstGeom prst="wedgeRectCallout">
            <a:avLst>
              <a:gd name="adj1" fmla="val -68417"/>
              <a:gd name="adj2" fmla="val 971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>
              <a:buFontTx/>
              <a:buChar char="-"/>
              <a:defRPr/>
            </a:pPr>
            <a:r>
              <a:rPr lang="de-DE" sz="2800" dirty="0"/>
              <a:t>NB: In Version 2.0 waren noch viele  Alternativen angegeben (z.B. Zahl der Geburten vs. Aufenthaltszeit im Kreissaal). Ab Version 3.0 ist die Zahl der Alternativen stark eingeschränkt.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212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974"/>
    </mc:Choice>
    <mc:Fallback xmlns="">
      <p:transition spd="slow" advTm="509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aG-DRG-System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/>
              <a:t>Vereinbarung</a:t>
            </a:r>
            <a:r>
              <a:rPr lang="en-US" dirty="0"/>
              <a:t> </a:t>
            </a:r>
            <a:r>
              <a:rPr lang="de-DE" dirty="0"/>
              <a:t>nach § 17b Absatz 4 Satz 2 </a:t>
            </a:r>
            <a:r>
              <a:rPr lang="en-US" dirty="0"/>
              <a:t>des </a:t>
            </a:r>
            <a:r>
              <a:rPr lang="en-US" dirty="0" err="1"/>
              <a:t>Krankenhausfinanzierungsgesetzes</a:t>
            </a:r>
            <a:r>
              <a:rPr lang="en-US" dirty="0"/>
              <a:t> (KHG) </a:t>
            </a:r>
            <a:r>
              <a:rPr lang="de-DE" dirty="0"/>
              <a:t>zur Definition der auszugliedernden Pflegepersonalkosten und zur Zuordnung von Kosten von Pflegepersonal </a:t>
            </a:r>
            <a:r>
              <a:rPr lang="en-US" dirty="0"/>
              <a:t>(</a:t>
            </a:r>
            <a:r>
              <a:rPr lang="en-US" dirty="0" err="1"/>
              <a:t>Pflegepersonalkostenabgrenzungsvereinbarung</a:t>
            </a:r>
            <a:r>
              <a:rPr lang="en-US" dirty="0"/>
              <a:t> 2019)</a:t>
            </a:r>
          </a:p>
          <a:p>
            <a:r>
              <a:rPr lang="en-US" dirty="0" err="1"/>
              <a:t>Inhalt</a:t>
            </a:r>
            <a:r>
              <a:rPr lang="en-US" dirty="0"/>
              <a:t>: § 2 (</a:t>
            </a:r>
            <a:r>
              <a:rPr lang="en-US" dirty="0" err="1"/>
              <a:t>Ausgliederung</a:t>
            </a:r>
            <a:r>
              <a:rPr lang="en-US" dirty="0"/>
              <a:t> der </a:t>
            </a:r>
            <a:r>
              <a:rPr lang="en-US" dirty="0" err="1"/>
              <a:t>Pflegepersonalkosten</a:t>
            </a:r>
            <a:r>
              <a:rPr lang="en-US" dirty="0"/>
              <a:t>): </a:t>
            </a:r>
          </a:p>
          <a:p>
            <a:pPr lvl="1"/>
            <a:r>
              <a:rPr lang="de-DE" dirty="0"/>
              <a:t>(1) Bei der Ausgliederung der Pflegepersonalkosten sind die DRG-relevanten Kosten nach dem Kalkulationshandbuch um die in der Kalkulation berücksichtigten Pflegepersonalkosten für die unmittelbare Patientenversorgung auf bettenführenden Stationen zu bereinigen. 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2916-ED9F-4244-A858-60685D900053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417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279"/>
    </mc:Choice>
    <mc:Fallback xmlns="">
      <p:transition spd="slow" advTm="10227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2100"/>
            <a:ext cx="9144000" cy="1384300"/>
          </a:xfrm>
        </p:spPr>
        <p:txBody>
          <a:bodyPr>
            <a:normAutofit fontScale="90000"/>
          </a:bodyPr>
          <a:lstStyle/>
          <a:p>
            <a:pPr marL="838200" indent="-838200" eaLnBrk="1" hangingPunct="1">
              <a:defRPr/>
            </a:pPr>
            <a:r>
              <a:rPr lang="de-DE" dirty="0"/>
              <a:t>3.2.5 Herausforderungen im Krankenhaus</a:t>
            </a:r>
            <a:br>
              <a:rPr lang="de-DE" dirty="0"/>
            </a:br>
            <a:r>
              <a:rPr lang="de-DE" dirty="0"/>
              <a:t>3.2.5.1 DRG-Kalkulationshandbuch</a:t>
            </a:r>
          </a:p>
        </p:txBody>
      </p:sp>
      <p:sp>
        <p:nvSpPr>
          <p:cNvPr id="199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9843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de-DE" dirty="0"/>
              <a:t>Grundlage: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dirty="0"/>
              <a:t>„Kalkulation von Fallkosten – Handbuch zur Anwendung in Krankenhäusern“</a:t>
            </a:r>
          </a:p>
          <a:p>
            <a:pPr lvl="2">
              <a:lnSpc>
                <a:spcPct val="90000"/>
              </a:lnSpc>
              <a:defRPr/>
            </a:pPr>
            <a:r>
              <a:rPr lang="de-DE" dirty="0"/>
              <a:t>Version 4.0 vom 10.10.2016</a:t>
            </a:r>
          </a:p>
          <a:p>
            <a:pPr lvl="2">
              <a:lnSpc>
                <a:spcPct val="90000"/>
              </a:lnSpc>
              <a:defRPr/>
            </a:pPr>
            <a:r>
              <a:rPr lang="de-DE" dirty="0">
                <a:hlinkClick r:id="rId2"/>
              </a:rPr>
              <a:t>http://www.g-drg.de/cms/Kalkulation2/DRG-Fallpauschalen_17b_KHG/Kalkulationshandbuch</a:t>
            </a:r>
            <a:endParaRPr lang="de-DE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dirty="0" smtClean="0"/>
              <a:t>DKG</a:t>
            </a:r>
            <a:r>
              <a:rPr lang="de-DE" dirty="0"/>
              <a:t>, GKV, PKV</a:t>
            </a:r>
          </a:p>
          <a:p>
            <a:r>
              <a:rPr lang="de-DE" dirty="0"/>
              <a:t>Hinweis: Ergänzt um Pflegepersonalkostenabgrenzungsvereinbarung vom 18.02.2019</a:t>
            </a:r>
          </a:p>
          <a:p>
            <a:pPr lvl="1"/>
            <a:r>
              <a:rPr lang="de-DE" dirty="0"/>
              <a:t>“Vereinbarung nach § 17b Absatz 4 Satz 2 des Krankenhausfinanzierungsgesetzes (KHG) zur Definition der auszugliedernden Pflegepersonalkosten und zur Zuordnung von Kosten von Pflegepersonal“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2916-ED9F-4244-A858-60685D90005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23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592"/>
    </mc:Choice>
    <mc:Fallback xmlns="">
      <p:transition spd="slow" advTm="68592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r>
              <a:rPr lang="de-DE" sz="3200" dirty="0"/>
              <a:t>Kontenabgrenzung – auszugliedernde Module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2916-ED9F-4244-A858-60685D900053}" type="slidenum">
              <a:rPr lang="de-DE" smtClean="0"/>
              <a:t>30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l="22044" t="19486" r="22831" b="5201"/>
          <a:stretch/>
        </p:blipFill>
        <p:spPr>
          <a:xfrm>
            <a:off x="323528" y="770709"/>
            <a:ext cx="7920880" cy="608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32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916"/>
    </mc:Choice>
    <mc:Fallback xmlns="">
      <p:transition spd="slow" advTm="57916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/>
              <a:t>Ermittlung der Fallkosten</a:t>
            </a:r>
          </a:p>
        </p:txBody>
      </p:sp>
      <p:sp>
        <p:nvSpPr>
          <p:cNvPr id="202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dirty="0"/>
              <a:t>Ermittlung der Ressourcenverbräuche (z. B. Pflegeminuten) pro DRG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dirty="0"/>
              <a:t>Verteilung der Gemeinkosten der direkten Kostenstellen auf die leistungsempfangenden Fälle unter Verwendung der Kalkulationssätze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dirty="0"/>
              <a:t>Addition von Einzelkosten und zugeordneten Gemeinkosten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dirty="0"/>
              <a:t>Ergebnis: „DRG-Browser“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2916-ED9F-4244-A858-60685D900053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808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932"/>
    </mc:Choice>
    <mc:Fallback xmlns="">
      <p:transition spd="slow" advTm="95932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DRG-Browser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aG-DRG-Report-Browser </a:t>
            </a:r>
            <a:r>
              <a:rPr lang="en-GB" dirty="0" smtClean="0"/>
              <a:t>2022 (latest!)</a:t>
            </a:r>
            <a:endParaRPr lang="en-GB" dirty="0"/>
          </a:p>
          <a:p>
            <a:pPr lvl="1"/>
            <a:r>
              <a:rPr lang="de-DE" dirty="0">
                <a:hlinkClick r:id="rId2"/>
              </a:rPr>
              <a:t>https://</a:t>
            </a:r>
            <a:r>
              <a:rPr lang="de-DE" dirty="0" smtClean="0">
                <a:hlinkClick r:id="rId2"/>
              </a:rPr>
              <a:t>www.g-drg.de/datenbrowser-und-begleitforschung/g-drg-report-browser/ag-drg-report-browser-2022</a:t>
            </a:r>
            <a:endParaRPr lang="de-DE" dirty="0" smtClean="0"/>
          </a:p>
          <a:p>
            <a:pPr lvl="1"/>
            <a:r>
              <a:rPr lang="de-DE" dirty="0" smtClean="0"/>
              <a:t>Ziel</a:t>
            </a:r>
            <a:r>
              <a:rPr lang="de-DE" dirty="0"/>
              <a:t>: alle wichtigen Informationen zu einer DRG / MDC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2916-ED9F-4244-A858-60685D900053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851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594"/>
    </mc:Choice>
    <mc:Fallback xmlns="">
      <p:transition spd="slow" advTm="24594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aG-DRG-Report-Browser 2021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2916-ED9F-4244-A858-60685D900053}" type="slidenum">
              <a:rPr lang="de-DE" smtClean="0"/>
              <a:t>33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l="1575" t="2100" r="36213" b="34201"/>
          <a:stretch/>
        </p:blipFill>
        <p:spPr>
          <a:xfrm>
            <a:off x="133618" y="1600200"/>
            <a:ext cx="8876764" cy="511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86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83"/>
    </mc:Choice>
    <mc:Fallback xmlns="">
      <p:transition spd="slow" advTm="20183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Eingabe</a:t>
            </a:r>
            <a:r>
              <a:rPr lang="en-US" dirty="0"/>
              <a:t> der DRG (</a:t>
            </a:r>
            <a:r>
              <a:rPr lang="en-US" dirty="0" err="1"/>
              <a:t>oder</a:t>
            </a:r>
            <a:r>
              <a:rPr lang="en-US" dirty="0"/>
              <a:t> MDC)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2916-ED9F-4244-A858-60685D900053}" type="slidenum">
              <a:rPr lang="de-DE" smtClean="0"/>
              <a:t>34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l="1819" t="2646" r="36012" b="39741"/>
          <a:stretch/>
        </p:blipFill>
        <p:spPr bwMode="auto">
          <a:xfrm>
            <a:off x="481186" y="1600190"/>
            <a:ext cx="8640795" cy="45042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2942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188"/>
    </mc:Choice>
    <mc:Fallback xmlns="">
      <p:transition spd="slow" advTm="36188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Hauptdiagnosen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2916-ED9F-4244-A858-60685D900053}" type="slidenum">
              <a:rPr lang="de-DE" smtClean="0"/>
              <a:t>35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l="1626" t="2445" r="36007" b="34226"/>
          <a:stretch/>
        </p:blipFill>
        <p:spPr bwMode="auto">
          <a:xfrm>
            <a:off x="476615" y="1600188"/>
            <a:ext cx="8668315" cy="49511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Ellipse 5"/>
          <p:cNvSpPr/>
          <p:nvPr/>
        </p:nvSpPr>
        <p:spPr>
          <a:xfrm>
            <a:off x="323528" y="4797152"/>
            <a:ext cx="100811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79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693"/>
    </mc:Choice>
    <mc:Fallback xmlns="">
      <p:transition spd="slow" advTm="95693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2916-ED9F-4244-A858-60685D900053}" type="slidenum">
              <a:rPr lang="de-DE" smtClean="0"/>
              <a:t>36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l="1249" t="2666" r="36134" b="4430"/>
          <a:stretch/>
        </p:blipFill>
        <p:spPr bwMode="auto">
          <a:xfrm>
            <a:off x="9143" y="4280"/>
            <a:ext cx="8130492" cy="67854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Ellipse 5"/>
          <p:cNvSpPr/>
          <p:nvPr/>
        </p:nvSpPr>
        <p:spPr>
          <a:xfrm>
            <a:off x="457200" y="2986715"/>
            <a:ext cx="100811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8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08"/>
    </mc:Choice>
    <mc:Fallback xmlns="">
      <p:transition spd="slow" advTm="20908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2916-ED9F-4244-A858-60685D900053}" type="slidenum">
              <a:rPr lang="de-DE" smtClean="0"/>
              <a:t>37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l="1750" t="2445" r="36132" b="4877"/>
          <a:stretch/>
        </p:blipFill>
        <p:spPr bwMode="auto">
          <a:xfrm>
            <a:off x="-12" y="-1147"/>
            <a:ext cx="8179301" cy="68643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Ellipse 5"/>
          <p:cNvSpPr/>
          <p:nvPr/>
        </p:nvSpPr>
        <p:spPr>
          <a:xfrm>
            <a:off x="1043608" y="3068960"/>
            <a:ext cx="100811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584"/>
    </mc:Choice>
    <mc:Fallback xmlns="">
      <p:transition spd="slow" advTm="28584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Kosten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2916-ED9F-4244-A858-60685D900053}" type="slidenum">
              <a:rPr lang="de-DE" smtClean="0"/>
              <a:t>38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l="2126" r="32634" b="24670"/>
          <a:stretch/>
        </p:blipFill>
        <p:spPr bwMode="auto">
          <a:xfrm>
            <a:off x="-42940" y="980728"/>
            <a:ext cx="9186940" cy="59668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Ellipse 5"/>
          <p:cNvSpPr/>
          <p:nvPr/>
        </p:nvSpPr>
        <p:spPr>
          <a:xfrm>
            <a:off x="1475656" y="4293096"/>
            <a:ext cx="100811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0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907"/>
    </mc:Choice>
    <mc:Fallback xmlns="">
      <p:transition spd="slow" advTm="90907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/>
              <a:t>Datenübermittlung</a:t>
            </a:r>
          </a:p>
        </p:txBody>
      </p:sp>
      <p:sp>
        <p:nvSpPr>
          <p:cNvPr id="202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de-DE" dirty="0"/>
              <a:t>Protokoll: Aufbereitung der Daten nach festen Vorgaben</a:t>
            </a:r>
          </a:p>
          <a:p>
            <a:pPr>
              <a:lnSpc>
                <a:spcPct val="80000"/>
              </a:lnSpc>
              <a:defRPr/>
            </a:pPr>
            <a:r>
              <a:rPr lang="de-DE" dirty="0"/>
              <a:t>Time-Lag: </a:t>
            </a:r>
          </a:p>
          <a:p>
            <a:pPr lvl="1">
              <a:lnSpc>
                <a:spcPct val="80000"/>
              </a:lnSpc>
              <a:defRPr/>
            </a:pPr>
            <a:r>
              <a:rPr lang="de-DE" dirty="0"/>
              <a:t>testierter Jahresabschluss extrem spät</a:t>
            </a:r>
          </a:p>
          <a:p>
            <a:pPr>
              <a:lnSpc>
                <a:spcPct val="80000"/>
              </a:lnSpc>
              <a:defRPr/>
            </a:pPr>
            <a:r>
              <a:rPr lang="de-DE" dirty="0"/>
              <a:t>Schlüsselung</a:t>
            </a:r>
          </a:p>
          <a:p>
            <a:pPr lvl="1">
              <a:lnSpc>
                <a:spcPct val="80000"/>
              </a:lnSpc>
              <a:defRPr/>
            </a:pPr>
            <a:r>
              <a:rPr lang="de-DE" dirty="0"/>
              <a:t>Schlüsselung auf Kostenstellen ist kaum verursachergerecht zu machen</a:t>
            </a:r>
          </a:p>
          <a:p>
            <a:pPr lvl="1">
              <a:lnSpc>
                <a:spcPct val="80000"/>
              </a:lnSpc>
              <a:defRPr/>
            </a:pPr>
            <a:r>
              <a:rPr lang="de-DE" dirty="0"/>
              <a:t>Gemeinkosten können auf bestimmte DRGs stärker verrechnet werden</a:t>
            </a:r>
          </a:p>
          <a:p>
            <a:pPr lvl="1">
              <a:lnSpc>
                <a:spcPct val="80000"/>
              </a:lnSpc>
              <a:defRPr/>
            </a:pPr>
            <a:r>
              <a:rPr lang="de-DE" dirty="0"/>
              <a:t>Trotz Version 3.0: kaum objektiv zu machen, d.h. kein Vergleich zwischen Krankenhäusern möglich</a:t>
            </a:r>
          </a:p>
          <a:p>
            <a:pPr lvl="1">
              <a:lnSpc>
                <a:spcPct val="80000"/>
              </a:lnSpc>
              <a:defRPr/>
            </a:pPr>
            <a:r>
              <a:rPr lang="de-DE" dirty="0"/>
              <a:t>Verschiebung der Relativgewichte möglich</a:t>
            </a:r>
          </a:p>
          <a:p>
            <a:pPr lvl="1">
              <a:lnSpc>
                <a:spcPct val="80000"/>
              </a:lnSpc>
              <a:defRPr/>
            </a:pPr>
            <a:r>
              <a:rPr lang="de-DE" dirty="0"/>
              <a:t>keine Aussage über Kostenverhalten bei Ausweitung der Fallzahl</a:t>
            </a:r>
          </a:p>
          <a:p>
            <a:pPr>
              <a:lnSpc>
                <a:spcPct val="80000"/>
              </a:lnSpc>
              <a:defRPr/>
            </a:pPr>
            <a:r>
              <a:rPr lang="de-DE" dirty="0"/>
              <a:t>Leistungsdokumentation</a:t>
            </a:r>
          </a:p>
          <a:p>
            <a:pPr lvl="1">
              <a:lnSpc>
                <a:spcPct val="80000"/>
              </a:lnSpc>
              <a:defRPr/>
            </a:pPr>
            <a:r>
              <a:rPr lang="de-DE" dirty="0"/>
              <a:t>die angeforderten Daten liegen kaum vor</a:t>
            </a:r>
          </a:p>
          <a:p>
            <a:pPr>
              <a:lnSpc>
                <a:spcPct val="80000"/>
              </a:lnSpc>
              <a:defRPr/>
            </a:pPr>
            <a:r>
              <a:rPr lang="de-DE" dirty="0"/>
              <a:t>Ökonomie: extrem aufwendiges Verfahren</a:t>
            </a:r>
          </a:p>
          <a:p>
            <a:pPr eaLnBrk="1" hangingPunct="1">
              <a:defRPr/>
            </a:pP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2916-ED9F-4244-A858-60685D900053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931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904"/>
    </mc:Choice>
    <mc:Fallback xmlns="">
      <p:transition spd="slow" advTm="13190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/>
              <a:t>Grundlagen</a:t>
            </a:r>
          </a:p>
        </p:txBody>
      </p:sp>
      <p:sp>
        <p:nvSpPr>
          <p:cNvPr id="199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e-DE"/>
              <a:t>Ziele: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/>
              <a:t>Bestimmung bundesweiter Relativgewichte auf Basis realer Fallkosten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de-DE"/>
              <a:t>Kalkulation der Rohfallkosten in den Krankenhäusern</a:t>
            </a:r>
          </a:p>
          <a:p>
            <a:pPr lvl="2" eaLnBrk="1" hangingPunct="1">
              <a:lnSpc>
                <a:spcPct val="90000"/>
              </a:lnSpc>
              <a:buFontTx/>
              <a:buNone/>
              <a:defRPr/>
            </a:pPr>
            <a:r>
              <a:rPr lang="de-DE"/>
              <a:t>	= Behandlungskosten eines Falles mit allgemeinen Krankenhausleistungen, nur DRG-relevante Kosten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/>
              <a:t>Überprüfung und Anpassung der Relativgewichte		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2916-ED9F-4244-A858-60685D90005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110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014"/>
    </mc:Choice>
    <mc:Fallback xmlns="">
      <p:transition spd="slow" advTm="132014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/>
              <a:t>Weiterentwicklung</a:t>
            </a:r>
          </a:p>
        </p:txBody>
      </p:sp>
      <p:sp>
        <p:nvSpPr>
          <p:cNvPr id="202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dirty="0"/>
              <a:t>Fallweise Nachkalkulation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dirty="0"/>
              <a:t>hoher Gemeinkostenanteil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dirty="0"/>
              <a:t>Schlüsselung lässt eine Aussage über Rendite </a:t>
            </a:r>
            <a:r>
              <a:rPr lang="de-DE" dirty="0" smtClean="0"/>
              <a:t>einer Patient*in </a:t>
            </a:r>
            <a:r>
              <a:rPr lang="de-DE" dirty="0"/>
              <a:t>nicht zu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dirty="0"/>
              <a:t>Ex-Ante Kalkulation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dirty="0"/>
              <a:t>Bestimmung der Fallkosten unter neuen Annahmen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de-DE" dirty="0"/>
              <a:t>z. B. was passiert, wenn ich nächstes Jahr keine Knie mehr operiere, aber dafür mehr Hüften?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2916-ED9F-4244-A858-60685D900053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31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634"/>
    </mc:Choice>
    <mc:Fallback xmlns="">
      <p:transition spd="slow" advTm="86634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/>
              <a:t>Wertung</a:t>
            </a:r>
          </a:p>
        </p:txBody>
      </p:sp>
      <p:sp>
        <p:nvSpPr>
          <p:cNvPr id="202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e-DE"/>
              <a:t>Wichtiger, guter Versuch, eine Kalkulationsgrundlage für DRG-Relativgewichte zu entwickeln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/>
              <a:t>Kein Instrument für Krankenhäuser zur eigenen Rentabilitätsrechnung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/>
              <a:t>Detaillierungsgrad genügt nicht, um komplexe Austauschbeziehungen abzubilden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2916-ED9F-4244-A858-60685D900053}" type="slidenum">
              <a:rPr lang="de-DE" smtClean="0"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747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369"/>
    </mc:Choice>
    <mc:Fallback xmlns="">
      <p:transition spd="slow" advTm="59369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/>
              <a:t>Gliederung</a:t>
            </a:r>
          </a:p>
        </p:txBody>
      </p:sp>
      <p:sp>
        <p:nvSpPr>
          <p:cNvPr id="1742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de-DE" b="1" dirty="0"/>
              <a:t>3 	Controlling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de-DE" dirty="0"/>
              <a:t>	3.1 Überblick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de-DE" dirty="0"/>
              <a:t>	</a:t>
            </a:r>
            <a:r>
              <a:rPr lang="de-DE" b="1" dirty="0"/>
              <a:t>3.2 Kosten- und Leistungsrechnung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de-DE" dirty="0"/>
              <a:t>		3.2.1 Überblick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de-DE" dirty="0"/>
              <a:t>		3.2.2 Traditionelle Vollkostenrechnung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de-DE" dirty="0"/>
              <a:t>		3.2.3 Systeme der Teilkostenrechnung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de-DE" dirty="0"/>
              <a:t>		3.2.4 Prozesskostenrechnung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de-DE" dirty="0"/>
              <a:t>		</a:t>
            </a:r>
            <a:r>
              <a:rPr lang="de-DE" b="1" dirty="0"/>
              <a:t>3.2.5 Herausforderungen im Krankenhaus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de-DE" b="1" dirty="0"/>
              <a:t>			3.2.5.1 DRG-Kalkulationshandbuch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de-DE" dirty="0"/>
              <a:t>			3.2.5.2 Budgetverhandlungen</a:t>
            </a:r>
          </a:p>
          <a:p>
            <a:pPr>
              <a:lnSpc>
                <a:spcPct val="120000"/>
              </a:lnSpc>
              <a:buNone/>
              <a:defRPr/>
            </a:pPr>
            <a:r>
              <a:rPr lang="de-DE" b="1" dirty="0"/>
              <a:t>			</a:t>
            </a:r>
            <a:r>
              <a:rPr lang="de-DE" dirty="0"/>
              <a:t>3.2.5.3 Medizincontrolling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de-DE" dirty="0"/>
              <a:t>	3.3 Interne Budgetierung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de-DE" dirty="0"/>
              <a:t>	3.4 Betriebsstatistik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de-DE" dirty="0"/>
              <a:t>	3.5 Strategisches Controlling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2916-ED9F-4244-A858-60685D900053}" type="slidenum">
              <a:rPr lang="de-DE" smtClean="0"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089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00"/>
    </mc:Choice>
    <mc:Fallback xmlns="">
      <p:transition spd="slow" advTm="154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/>
              <a:t>Grundlagen</a:t>
            </a:r>
          </a:p>
        </p:txBody>
      </p:sp>
      <p:sp>
        <p:nvSpPr>
          <p:cNvPr id="199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e-DE"/>
              <a:t>Prinzipien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/>
              <a:t>Vollständige Kostenerfassung (100%-Ansatz)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/>
              <a:t>Vollkostenrechnung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/>
              <a:t>Ist-Kostenrechnung (Ex-Post)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/>
              <a:t>Herleitung aus dem testierten Jahresabschluss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/>
              <a:t>Handbuch gibt Standards und Minimalanforderungen an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2916-ED9F-4244-A858-60685D90005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075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007"/>
    </mc:Choice>
    <mc:Fallback xmlns="">
      <p:transition spd="slow" advTm="172007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8851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 eaLnBrk="1" hangingPunct="1">
              <a:defRPr/>
            </a:pPr>
            <a:r>
              <a:rPr lang="de-DE"/>
              <a:t>Überblick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2916-ED9F-4244-A858-60685D900053}" type="slidenum">
              <a:rPr lang="de-DE" smtClean="0"/>
              <a:t>6</a:t>
            </a:fld>
            <a:endParaRPr lang="de-DE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764703"/>
            <a:ext cx="8343900" cy="556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788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252"/>
    </mc:Choice>
    <mc:Fallback xmlns="">
      <p:transition spd="slow" advTm="61252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764703"/>
            <a:ext cx="8343900" cy="556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99875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 eaLnBrk="1" hangingPunct="1">
              <a:defRPr/>
            </a:pPr>
            <a:r>
              <a:rPr lang="de-DE"/>
              <a:t>Überblick</a:t>
            </a:r>
          </a:p>
        </p:txBody>
      </p:sp>
      <p:sp>
        <p:nvSpPr>
          <p:cNvPr id="1999876" name="AutoShape 4"/>
          <p:cNvSpPr>
            <a:spLocks noChangeArrowheads="1"/>
          </p:cNvSpPr>
          <p:nvPr/>
        </p:nvSpPr>
        <p:spPr bwMode="auto">
          <a:xfrm>
            <a:off x="1259632" y="2348880"/>
            <a:ext cx="4103687" cy="2303884"/>
          </a:xfrm>
          <a:prstGeom prst="wedgeRectCallout">
            <a:avLst>
              <a:gd name="adj1" fmla="val -27097"/>
              <a:gd name="adj2" fmla="val -9708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r>
              <a:rPr lang="de-DE" dirty="0"/>
              <a:t>„von Wirtschaftsprüfern testierter Jahresabschluss“</a:t>
            </a:r>
          </a:p>
          <a:p>
            <a:pPr algn="l">
              <a:defRPr/>
            </a:pPr>
            <a:r>
              <a:rPr lang="de-DE" dirty="0"/>
              <a:t>Problem: liegt meistens erst mit 6-12monatiger Verspätung vor</a:t>
            </a:r>
          </a:p>
          <a:p>
            <a:pPr algn="l">
              <a:defRPr/>
            </a:pPr>
            <a:r>
              <a:rPr lang="de-DE" dirty="0"/>
              <a:t>bei Berechnung von Relativgewichten jedoch nicht so entscheidend, wenn man annimmt, dass sich alle Kosten gleichmäßig entwickeln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2916-ED9F-4244-A858-60685D90005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763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791"/>
    </mc:Choice>
    <mc:Fallback xmlns="">
      <p:transition spd="slow" advTm="8879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764703"/>
            <a:ext cx="8343900" cy="556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00899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 eaLnBrk="1" hangingPunct="1">
              <a:defRPr/>
            </a:pPr>
            <a:r>
              <a:rPr lang="de-DE"/>
              <a:t>Überblick</a:t>
            </a:r>
          </a:p>
        </p:txBody>
      </p:sp>
      <p:sp>
        <p:nvSpPr>
          <p:cNvPr id="2000900" name="AutoShape 4"/>
          <p:cNvSpPr>
            <a:spLocks noChangeArrowheads="1"/>
          </p:cNvSpPr>
          <p:nvPr/>
        </p:nvSpPr>
        <p:spPr bwMode="auto">
          <a:xfrm>
            <a:off x="1116013" y="2781300"/>
            <a:ext cx="4103687" cy="1799828"/>
          </a:xfrm>
          <a:prstGeom prst="wedgeRectCallout">
            <a:avLst>
              <a:gd name="adj1" fmla="val 35810"/>
              <a:gd name="adj2" fmla="val -12881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r>
              <a:rPr lang="de-DE" dirty="0"/>
              <a:t>Kostenarten- und -</a:t>
            </a:r>
            <a:r>
              <a:rPr lang="de-DE" dirty="0" err="1"/>
              <a:t>stellenrechnung</a:t>
            </a:r>
            <a:r>
              <a:rPr lang="de-DE" dirty="0"/>
              <a:t> können unterschiedliche Beträge ausweisen (z. B. wenn Kosten ohne Angabe der Kostenstelle verbucht werden). Folge: Abgleich, damit nichts „vergessen“ wird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2916-ED9F-4244-A858-60685D90005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339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075"/>
    </mc:Choice>
    <mc:Fallback xmlns="">
      <p:transition spd="slow" advTm="62075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764703"/>
            <a:ext cx="8343900" cy="556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01923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 eaLnBrk="1" hangingPunct="1">
              <a:defRPr/>
            </a:pPr>
            <a:r>
              <a:rPr lang="de-DE"/>
              <a:t>Überblick</a:t>
            </a:r>
          </a:p>
        </p:txBody>
      </p:sp>
      <p:sp>
        <p:nvSpPr>
          <p:cNvPr id="2001924" name="AutoShape 4"/>
          <p:cNvSpPr>
            <a:spLocks noChangeArrowheads="1"/>
          </p:cNvSpPr>
          <p:nvPr/>
        </p:nvSpPr>
        <p:spPr bwMode="auto">
          <a:xfrm>
            <a:off x="1908175" y="3833813"/>
            <a:ext cx="4103688" cy="1683419"/>
          </a:xfrm>
          <a:prstGeom prst="wedgeRectCallout">
            <a:avLst>
              <a:gd name="adj1" fmla="val 3707"/>
              <a:gd name="adj2" fmla="val -14204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r>
              <a:rPr lang="de-DE" dirty="0"/>
              <a:t>entspricht ungefähr der Definition von „pflegesatzfähigen Kosten“, d.h. nicht</a:t>
            </a:r>
          </a:p>
          <a:p>
            <a:pPr algn="l">
              <a:buFontTx/>
              <a:buChar char="-"/>
              <a:defRPr/>
            </a:pPr>
            <a:r>
              <a:rPr lang="de-DE" dirty="0"/>
              <a:t>außerordentlicher Aufwand</a:t>
            </a:r>
          </a:p>
          <a:p>
            <a:pPr algn="l">
              <a:buFontTx/>
              <a:buChar char="-"/>
              <a:defRPr/>
            </a:pPr>
            <a:r>
              <a:rPr lang="de-DE" dirty="0"/>
              <a:t>periodenfremder Aufwand</a:t>
            </a:r>
          </a:p>
          <a:p>
            <a:pPr algn="l">
              <a:buFontTx/>
              <a:buChar char="-"/>
              <a:defRPr/>
            </a:pPr>
            <a:r>
              <a:rPr lang="de-DE" dirty="0"/>
              <a:t>Investitionskosten</a:t>
            </a:r>
          </a:p>
          <a:p>
            <a:pPr algn="l">
              <a:buFontTx/>
              <a:buChar char="-"/>
              <a:defRPr/>
            </a:pPr>
            <a:r>
              <a:rPr lang="de-DE" dirty="0"/>
              <a:t>Kosten für ambulante Dienste</a:t>
            </a:r>
          </a:p>
          <a:p>
            <a:pPr algn="l">
              <a:buFontTx/>
              <a:buChar char="-"/>
              <a:defRPr/>
            </a:pPr>
            <a:r>
              <a:rPr lang="de-DE" dirty="0"/>
              <a:t>…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2916-ED9F-4244-A858-60685D90005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753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699"/>
    </mc:Choice>
    <mc:Fallback xmlns="">
      <p:transition spd="slow" advTm="86699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"/>
</p:tagLst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1092</Words>
  <Application>Microsoft Office PowerPoint</Application>
  <PresentationFormat>Bildschirmpräsentation (4:3)</PresentationFormat>
  <Paragraphs>257</Paragraphs>
  <Slides>42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42</vt:i4>
      </vt:variant>
    </vt:vector>
  </HeadingPairs>
  <TitlesOfParts>
    <vt:vector size="48" baseType="lpstr">
      <vt:lpstr>Arial</vt:lpstr>
      <vt:lpstr>Calibri</vt:lpstr>
      <vt:lpstr>Times New Roman</vt:lpstr>
      <vt:lpstr>Wingdings</vt:lpstr>
      <vt:lpstr>Larissa</vt:lpstr>
      <vt:lpstr>Bild</vt:lpstr>
      <vt:lpstr>GESUNDHEITSMANAGEMENT IV Teil 3b-3   Prof. Dr. Steffen Fleßa Lst. für Allgemeine Betriebswirtschaftslehre und Gesundheitsmanagement Universität Greifswald </vt:lpstr>
      <vt:lpstr>Gliederung</vt:lpstr>
      <vt:lpstr>3.2.5 Herausforderungen im Krankenhaus 3.2.5.1 DRG-Kalkulationshandbuch</vt:lpstr>
      <vt:lpstr>Grundlagen</vt:lpstr>
      <vt:lpstr>Grundlagen</vt:lpstr>
      <vt:lpstr>Überblick</vt:lpstr>
      <vt:lpstr>Überblick</vt:lpstr>
      <vt:lpstr>Überblick</vt:lpstr>
      <vt:lpstr>Überblick</vt:lpstr>
      <vt:lpstr>Überblick</vt:lpstr>
      <vt:lpstr>Überblick</vt:lpstr>
      <vt:lpstr>Überblick</vt:lpstr>
      <vt:lpstr>Überblick</vt:lpstr>
      <vt:lpstr>Überblick</vt:lpstr>
      <vt:lpstr>Überblick</vt:lpstr>
      <vt:lpstr>Überblick</vt:lpstr>
      <vt:lpstr>Ausgliederung nicht DRG-relevanter Aufwendungen</vt:lpstr>
      <vt:lpstr>Ausgliederung nicht DRG-relevanter Aufwendungen</vt:lpstr>
      <vt:lpstr>DRG-relevante Einzelkosten</vt:lpstr>
      <vt:lpstr>Alternativen der Kostenstellenrechnung</vt:lpstr>
      <vt:lpstr>Personalkostenverrechnung</vt:lpstr>
      <vt:lpstr>Schlüsselung (Beispiele)</vt:lpstr>
      <vt:lpstr>Ergebnis: Kostenarten/stellen-Matrix</vt:lpstr>
      <vt:lpstr>Ermittlung von Kalkulationssätzen für fallbezogene Leistungen</vt:lpstr>
      <vt:lpstr>Beispiel</vt:lpstr>
      <vt:lpstr>PowerPoint-Präsentation</vt:lpstr>
      <vt:lpstr>PowerPoint-Präsentation</vt:lpstr>
      <vt:lpstr>PowerPoint-Präsentation</vt:lpstr>
      <vt:lpstr>aG-DRG-System</vt:lpstr>
      <vt:lpstr>Kontenabgrenzung – auszugliedernde Module</vt:lpstr>
      <vt:lpstr>Ermittlung der Fallkosten</vt:lpstr>
      <vt:lpstr>DRG-Browser</vt:lpstr>
      <vt:lpstr>aG-DRG-Report-Browser 2021</vt:lpstr>
      <vt:lpstr>Eingabe der DRG (oder MDC)</vt:lpstr>
      <vt:lpstr>Hauptdiagnosen</vt:lpstr>
      <vt:lpstr>PowerPoint-Präsentation</vt:lpstr>
      <vt:lpstr>PowerPoint-Präsentation</vt:lpstr>
      <vt:lpstr>Kosten</vt:lpstr>
      <vt:lpstr>Datenübermittlung</vt:lpstr>
      <vt:lpstr>Weiterentwicklung</vt:lpstr>
      <vt:lpstr>Wertung</vt:lpstr>
      <vt:lpstr>Gliederung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GESUNDHEITSMANAGEMENT IV Teil 3b   Prof. Dr. Steffen Fleßa Lst. für Allgemeine Betriebswirtschaftslehre und Gesundheitsmanagement Universität Greifswald</dc:title>
  <dc:creator>GOETZ</dc:creator>
  <cp:lastModifiedBy>Steffen Flessa</cp:lastModifiedBy>
  <cp:revision>48</cp:revision>
  <cp:lastPrinted>2015-06-22T11:23:19Z</cp:lastPrinted>
  <dcterms:created xsi:type="dcterms:W3CDTF">2011-02-01T12:36:00Z</dcterms:created>
  <dcterms:modified xsi:type="dcterms:W3CDTF">2024-01-30T15:08:19Z</dcterms:modified>
</cp:coreProperties>
</file>