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257" r:id="rId2"/>
    <p:sldId id="449" r:id="rId3"/>
    <p:sldId id="339" r:id="rId4"/>
    <p:sldId id="340" r:id="rId5"/>
    <p:sldId id="341" r:id="rId6"/>
    <p:sldId id="342" r:id="rId7"/>
    <p:sldId id="343" r:id="rId8"/>
    <p:sldId id="344" r:id="rId9"/>
    <p:sldId id="452" r:id="rId10"/>
    <p:sldId id="460" r:id="rId11"/>
    <p:sldId id="461" r:id="rId12"/>
    <p:sldId id="453" r:id="rId13"/>
    <p:sldId id="455" r:id="rId14"/>
    <p:sldId id="458" r:id="rId15"/>
    <p:sldId id="346" r:id="rId16"/>
    <p:sldId id="347" r:id="rId17"/>
    <p:sldId id="348" r:id="rId18"/>
    <p:sldId id="349" r:id="rId19"/>
    <p:sldId id="350" r:id="rId20"/>
    <p:sldId id="351" r:id="rId21"/>
    <p:sldId id="352" r:id="rId22"/>
    <p:sldId id="353" r:id="rId23"/>
    <p:sldId id="354" r:id="rId24"/>
    <p:sldId id="441" r:id="rId25"/>
    <p:sldId id="355" r:id="rId26"/>
    <p:sldId id="356" r:id="rId27"/>
    <p:sldId id="456" r:id="rId28"/>
    <p:sldId id="357" r:id="rId29"/>
    <p:sldId id="358" r:id="rId30"/>
    <p:sldId id="359" r:id="rId31"/>
    <p:sldId id="447" r:id="rId32"/>
    <p:sldId id="448" r:id="rId33"/>
    <p:sldId id="457" r:id="rId34"/>
    <p:sldId id="444" r:id="rId35"/>
    <p:sldId id="445" r:id="rId36"/>
    <p:sldId id="446" r:id="rId37"/>
    <p:sldId id="364" r:id="rId38"/>
    <p:sldId id="459" r:id="rId39"/>
    <p:sldId id="365" r:id="rId40"/>
    <p:sldId id="366" r:id="rId41"/>
    <p:sldId id="367" r:id="rId42"/>
    <p:sldId id="369" r:id="rId43"/>
    <p:sldId id="370" r:id="rId44"/>
    <p:sldId id="371" r:id="rId45"/>
    <p:sldId id="372" r:id="rId46"/>
    <p:sldId id="450" r:id="rId47"/>
  </p:sldIdLst>
  <p:sldSz cx="9144000" cy="6858000" type="screen4x3"/>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0" d="100"/>
          <a:sy n="90" d="100"/>
        </p:scale>
        <p:origin x="1162"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PC-Benutzer\AppData\Local\Microsoft\Windows\Temporary%20Internet%20Files\Content.Outlook\ZOJ9ILB8\Abbildung%207_Masterarbeit_Oelschl&#228;ger.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1029999529996424"/>
          <c:y val="3.4426409222630967E-2"/>
          <c:w val="0.76695411206886832"/>
          <c:h val="0.804731293479511"/>
        </c:manualLayout>
      </c:layout>
      <c:areaChart>
        <c:grouping val="standard"/>
        <c:varyColors val="0"/>
        <c:ser>
          <c:idx val="0"/>
          <c:order val="0"/>
          <c:spPr>
            <a:solidFill>
              <a:srgbClr val="FF0000"/>
            </a:solidFill>
          </c:spPr>
          <c:cat>
            <c:numRef>
              <c:f>'[Abbildung 7_Masterarbeit_Oelschläger.xlsx]GesamtKosten_Erlöse_nach_VWD'!$A$3:$A$24</c:f>
              <c:numCache>
                <c:formatCode>General</c:formatCode>
                <c:ptCount val="2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numCache>
            </c:numRef>
          </c:cat>
          <c:val>
            <c:numRef>
              <c:f>'[Abbildung 7_Masterarbeit_Oelschläger.xlsx]GesamtKosten_Erlöse_nach_VWD'!$B$3:$B$24</c:f>
              <c:numCache>
                <c:formatCode>General</c:formatCode>
                <c:ptCount val="22"/>
                <c:pt idx="0">
                  <c:v>86326.330000000045</c:v>
                </c:pt>
                <c:pt idx="1">
                  <c:v>143982.01999999996</c:v>
                </c:pt>
                <c:pt idx="2">
                  <c:v>242451.15000000014</c:v>
                </c:pt>
                <c:pt idx="3">
                  <c:v>361746.93000000011</c:v>
                </c:pt>
                <c:pt idx="4">
                  <c:v>408422.02000000008</c:v>
                </c:pt>
                <c:pt idx="5">
                  <c:v>498995.25000000012</c:v>
                </c:pt>
                <c:pt idx="6">
                  <c:v>524621.55000000005</c:v>
                </c:pt>
                <c:pt idx="7">
                  <c:v>485563.26999999996</c:v>
                </c:pt>
                <c:pt idx="8">
                  <c:v>371307.97</c:v>
                </c:pt>
                <c:pt idx="9">
                  <c:v>377395.73</c:v>
                </c:pt>
                <c:pt idx="10">
                  <c:v>352469.96</c:v>
                </c:pt>
                <c:pt idx="11">
                  <c:v>300013.71000000008</c:v>
                </c:pt>
                <c:pt idx="12">
                  <c:v>263708.78999999998</c:v>
                </c:pt>
                <c:pt idx="13">
                  <c:v>186148.87000000002</c:v>
                </c:pt>
                <c:pt idx="14">
                  <c:v>209719.93000000005</c:v>
                </c:pt>
                <c:pt idx="15">
                  <c:v>157043.64000000004</c:v>
                </c:pt>
                <c:pt idx="16">
                  <c:v>164136.44</c:v>
                </c:pt>
                <c:pt idx="17">
                  <c:v>86210.75</c:v>
                </c:pt>
                <c:pt idx="18">
                  <c:v>124888.92</c:v>
                </c:pt>
                <c:pt idx="19">
                  <c:v>104078.57</c:v>
                </c:pt>
                <c:pt idx="20">
                  <c:v>87342.05</c:v>
                </c:pt>
                <c:pt idx="21" formatCode="#,##0.00\ &quot;€&quot;">
                  <c:v>64365.259999999995</c:v>
                </c:pt>
              </c:numCache>
            </c:numRef>
          </c:val>
          <c:extLst xmlns:c16r2="http://schemas.microsoft.com/office/drawing/2015/06/chart">
            <c:ext xmlns:c16="http://schemas.microsoft.com/office/drawing/2014/chart" uri="{C3380CC4-5D6E-409C-BE32-E72D297353CC}">
              <c16:uniqueId val="{00000000-7412-4BBF-8A8A-E9DCECF42DFA}"/>
            </c:ext>
          </c:extLst>
        </c:ser>
        <c:ser>
          <c:idx val="1"/>
          <c:order val="1"/>
          <c:spPr>
            <a:solidFill>
              <a:srgbClr val="92D050">
                <a:alpha val="85000"/>
              </a:srgbClr>
            </a:solidFill>
          </c:spPr>
          <c:cat>
            <c:numRef>
              <c:f>'[Abbildung 7_Masterarbeit_Oelschläger.xlsx]GesamtKosten_Erlöse_nach_VWD'!$A$3:$A$24</c:f>
              <c:numCache>
                <c:formatCode>General</c:formatCode>
                <c:ptCount val="2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numCache>
            </c:numRef>
          </c:cat>
          <c:val>
            <c:numRef>
              <c:f>'[Abbildung 7_Masterarbeit_Oelschläger.xlsx]GesamtKosten_Erlöse_nach_VWD'!$C$3:$C$24</c:f>
              <c:numCache>
                <c:formatCode>General</c:formatCode>
                <c:ptCount val="22"/>
                <c:pt idx="0">
                  <c:v>105387.31000000003</c:v>
                </c:pt>
                <c:pt idx="1">
                  <c:v>211263.40000000002</c:v>
                </c:pt>
                <c:pt idx="2">
                  <c:v>432767.92000000051</c:v>
                </c:pt>
                <c:pt idx="3">
                  <c:v>568445.18999999901</c:v>
                </c:pt>
                <c:pt idx="4">
                  <c:v>554512.299999999</c:v>
                </c:pt>
                <c:pt idx="5">
                  <c:v>592500.7299999987</c:v>
                </c:pt>
                <c:pt idx="6">
                  <c:v>553795.77999999886</c:v>
                </c:pt>
                <c:pt idx="7">
                  <c:v>472111.89999999985</c:v>
                </c:pt>
                <c:pt idx="8">
                  <c:v>325555.87000000023</c:v>
                </c:pt>
                <c:pt idx="9">
                  <c:v>278428.64000000025</c:v>
                </c:pt>
                <c:pt idx="10">
                  <c:v>238675.92000000013</c:v>
                </c:pt>
                <c:pt idx="11">
                  <c:v>202131.60000000009</c:v>
                </c:pt>
                <c:pt idx="12">
                  <c:v>163697.73000000004</c:v>
                </c:pt>
                <c:pt idx="13">
                  <c:v>109493.38999999997</c:v>
                </c:pt>
                <c:pt idx="14">
                  <c:v>116736.99999999999</c:v>
                </c:pt>
                <c:pt idx="15">
                  <c:v>78004.01999999999</c:v>
                </c:pt>
                <c:pt idx="16">
                  <c:v>80478.119999999981</c:v>
                </c:pt>
                <c:pt idx="17">
                  <c:v>50558.12000000001</c:v>
                </c:pt>
                <c:pt idx="18">
                  <c:v>63002.439999999988</c:v>
                </c:pt>
                <c:pt idx="19">
                  <c:v>54819.500000000007</c:v>
                </c:pt>
                <c:pt idx="20">
                  <c:v>45270.280000000006</c:v>
                </c:pt>
                <c:pt idx="21" formatCode="#,##0.00\ &quot;€&quot;">
                  <c:v>35379.43</c:v>
                </c:pt>
              </c:numCache>
            </c:numRef>
          </c:val>
          <c:extLst xmlns:c16r2="http://schemas.microsoft.com/office/drawing/2015/06/chart">
            <c:ext xmlns:c16="http://schemas.microsoft.com/office/drawing/2014/chart" uri="{C3380CC4-5D6E-409C-BE32-E72D297353CC}">
              <c16:uniqueId val="{00000001-7412-4BBF-8A8A-E9DCECF42DFA}"/>
            </c:ext>
          </c:extLst>
        </c:ser>
        <c:dLbls>
          <c:showLegendKey val="0"/>
          <c:showVal val="0"/>
          <c:showCatName val="0"/>
          <c:showSerName val="0"/>
          <c:showPercent val="0"/>
          <c:showBubbleSize val="0"/>
        </c:dLbls>
        <c:axId val="587517840"/>
        <c:axId val="587519016"/>
      </c:areaChart>
      <c:catAx>
        <c:axId val="587517840"/>
        <c:scaling>
          <c:orientation val="minMax"/>
        </c:scaling>
        <c:delete val="0"/>
        <c:axPos val="b"/>
        <c:title>
          <c:tx>
            <c:rich>
              <a:bodyPr/>
              <a:lstStyle/>
              <a:p>
                <a:pPr>
                  <a:defRPr sz="1800"/>
                </a:pPr>
                <a:r>
                  <a:rPr lang="en-US" sz="1800"/>
                  <a:t>Verweildauer in Tagen</a:t>
                </a:r>
              </a:p>
            </c:rich>
          </c:tx>
          <c:layout>
            <c:manualLayout>
              <c:xMode val="edge"/>
              <c:yMode val="edge"/>
              <c:x val="0.46783489643412407"/>
              <c:y val="0.92303877848042992"/>
            </c:manualLayout>
          </c:layout>
          <c:overlay val="0"/>
        </c:title>
        <c:numFmt formatCode="General" sourceLinked="1"/>
        <c:majorTickMark val="out"/>
        <c:minorTickMark val="none"/>
        <c:tickLblPos val="nextTo"/>
        <c:txPr>
          <a:bodyPr/>
          <a:lstStyle/>
          <a:p>
            <a:pPr>
              <a:defRPr sz="1600"/>
            </a:pPr>
            <a:endParaRPr lang="de-DE"/>
          </a:p>
        </c:txPr>
        <c:crossAx val="587519016"/>
        <c:crosses val="autoZero"/>
        <c:auto val="1"/>
        <c:lblAlgn val="ctr"/>
        <c:lblOffset val="100"/>
        <c:noMultiLvlLbl val="0"/>
      </c:catAx>
      <c:valAx>
        <c:axId val="587519016"/>
        <c:scaling>
          <c:orientation val="minMax"/>
        </c:scaling>
        <c:delete val="0"/>
        <c:axPos val="l"/>
        <c:majorGridlines/>
        <c:title>
          <c:tx>
            <c:rich>
              <a:bodyPr rot="-5400000" vert="horz"/>
              <a:lstStyle/>
              <a:p>
                <a:pPr>
                  <a:defRPr sz="1800"/>
                </a:pPr>
                <a:r>
                  <a:rPr lang="en-US" sz="1800">
                    <a:solidFill>
                      <a:srgbClr val="FF0000"/>
                    </a:solidFill>
                  </a:rPr>
                  <a:t>Gesamtkosten in Euro </a:t>
                </a:r>
              </a:p>
              <a:p>
                <a:pPr>
                  <a:defRPr sz="1800"/>
                </a:pPr>
                <a:r>
                  <a:rPr lang="en-US" sz="1800">
                    <a:solidFill>
                      <a:srgbClr val="92D050"/>
                    </a:solidFill>
                  </a:rPr>
                  <a:t>Gesamterlöse</a:t>
                </a:r>
                <a:r>
                  <a:rPr lang="en-US" sz="1800" baseline="0">
                    <a:solidFill>
                      <a:srgbClr val="92D050"/>
                    </a:solidFill>
                  </a:rPr>
                  <a:t> in Euro</a:t>
                </a:r>
                <a:endParaRPr lang="en-US" sz="1800">
                  <a:solidFill>
                    <a:srgbClr val="92D050"/>
                  </a:solidFill>
                </a:endParaRPr>
              </a:p>
            </c:rich>
          </c:tx>
          <c:layout>
            <c:manualLayout>
              <c:xMode val="edge"/>
              <c:yMode val="edge"/>
              <c:x val="8.4788137971259347E-3"/>
              <c:y val="0.32944017771042838"/>
            </c:manualLayout>
          </c:layout>
          <c:overlay val="0"/>
        </c:title>
        <c:numFmt formatCode="General" sourceLinked="1"/>
        <c:majorTickMark val="out"/>
        <c:minorTickMark val="none"/>
        <c:tickLblPos val="nextTo"/>
        <c:txPr>
          <a:bodyPr/>
          <a:lstStyle/>
          <a:p>
            <a:pPr>
              <a:defRPr sz="1600"/>
            </a:pPr>
            <a:endParaRPr lang="de-DE"/>
          </a:p>
        </c:txPr>
        <c:crossAx val="587517840"/>
        <c:crosses val="autoZero"/>
        <c:crossBetween val="midCat"/>
      </c:valAx>
    </c:plotArea>
    <c:plotVisOnly val="1"/>
    <c:dispBlanksAs val="gap"/>
    <c:showDLblsOverMax val="0"/>
  </c:chart>
  <c:externalData r:id="rId1">
    <c:autoUpdate val="0"/>
  </c:externalData>
  <c:userShapes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9.wmf"/></Relationships>
</file>

<file path=ppt/drawings/drawing1.xml><?xml version="1.0" encoding="utf-8"?>
<c:userShapes xmlns:c="http://schemas.openxmlformats.org/drawingml/2006/chart">
  <cdr:relSizeAnchor xmlns:cdr="http://schemas.openxmlformats.org/drawingml/2006/chartDrawing">
    <cdr:from>
      <cdr:x>0.71155</cdr:x>
      <cdr:y>0.14762</cdr:y>
    </cdr:from>
    <cdr:to>
      <cdr:x>0.83014</cdr:x>
      <cdr:y>0.84657</cdr:y>
    </cdr:to>
    <cdr:grpSp>
      <cdr:nvGrpSpPr>
        <cdr:cNvPr id="2" name="Gruppieren 1">
          <a:extLst xmlns:a="http://schemas.openxmlformats.org/drawingml/2006/main">
            <a:ext uri="{FF2B5EF4-FFF2-40B4-BE49-F238E27FC236}">
              <a16:creationId xmlns:a16="http://schemas.microsoft.com/office/drawing/2014/main" xmlns="" id="{9FB7FB20-47A7-4FD2-B494-80DCAD9B3702}"/>
            </a:ext>
          </a:extLst>
        </cdr:cNvPr>
        <cdr:cNvGrpSpPr/>
      </cdr:nvGrpSpPr>
      <cdr:grpSpPr>
        <a:xfrm xmlns:a="http://schemas.openxmlformats.org/drawingml/2006/main">
          <a:off x="5616660" y="720097"/>
          <a:ext cx="936097" cy="3409512"/>
          <a:chOff x="5978771" y="747512"/>
          <a:chExt cx="996109" cy="2423309"/>
        </a:xfrm>
      </cdr:grpSpPr>
      <cdr:sp macro="" textlink="">
        <cdr:nvSpPr>
          <cdr:cNvPr id="3" name="Textfeld 1"/>
          <cdr:cNvSpPr txBox="1"/>
        </cdr:nvSpPr>
        <cdr:spPr>
          <a:xfrm xmlns:a="http://schemas.openxmlformats.org/drawingml/2006/main">
            <a:off x="5978771" y="747512"/>
            <a:ext cx="996109" cy="31901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de-DE" sz="2000" dirty="0" err="1"/>
              <a:t>oGvD</a:t>
            </a:r>
            <a:endParaRPr lang="de-DE" sz="1100" dirty="0"/>
          </a:p>
        </cdr:txBody>
      </cdr:sp>
      <cdr:sp macro="" textlink="">
        <cdr:nvSpPr>
          <cdr:cNvPr id="4" name="Gerade Verbindung mit Pfeil 3"/>
          <cdr:cNvSpPr/>
        </cdr:nvSpPr>
        <cdr:spPr>
          <a:xfrm xmlns:a="http://schemas.openxmlformats.org/drawingml/2006/main" flipV="1">
            <a:off x="6373049" y="947831"/>
            <a:ext cx="0" cy="2222990"/>
          </a:xfrm>
          <a:prstGeom xmlns:a="http://schemas.openxmlformats.org/drawingml/2006/main" prst="straightConnector1">
            <a:avLst/>
          </a:prstGeom>
          <a:noFill xmlns:a="http://schemas.openxmlformats.org/drawingml/2006/main"/>
          <a:ln xmlns:a="http://schemas.openxmlformats.org/drawingml/2006/main" w="19050" cap="flat" cmpd="sng" algn="ctr">
            <a:solidFill>
              <a:sysClr val="windowText" lastClr="000000"/>
            </a:solidFill>
            <a:prstDash val="solid"/>
            <a:miter lim="800000"/>
            <a:tailEnd type="arrow"/>
          </a:ln>
          <a:effectLst xmlns:a="http://schemas.openxmlformats.org/drawingml/2006/main"/>
        </cdr:spPr>
        <cdr:style>
          <a:lnRef xmlns:a="http://schemas.openxmlformats.org/drawingml/2006/main" idx="3">
            <a:schemeClr val="dk1"/>
          </a:lnRef>
          <a:fillRef xmlns:a="http://schemas.openxmlformats.org/drawingml/2006/main" idx="0">
            <a:schemeClr val="dk1"/>
          </a:fillRef>
          <a:effectRef xmlns:a="http://schemas.openxmlformats.org/drawingml/2006/main" idx="2">
            <a:schemeClr val="dk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de-DE"/>
          </a:p>
        </cdr:txBody>
      </cdr:sp>
    </cdr:grpSp>
  </cdr:relSizeAnchor>
  <cdr:relSizeAnchor xmlns:cdr="http://schemas.openxmlformats.org/drawingml/2006/chartDrawing">
    <cdr:from>
      <cdr:x>0.41051</cdr:x>
      <cdr:y>0.07381</cdr:y>
    </cdr:from>
    <cdr:to>
      <cdr:x>0.54734</cdr:x>
      <cdr:y>0.84099</cdr:y>
    </cdr:to>
    <cdr:grpSp>
      <cdr:nvGrpSpPr>
        <cdr:cNvPr id="6" name="Gruppieren 5">
          <a:extLst xmlns:a="http://schemas.openxmlformats.org/drawingml/2006/main">
            <a:ext uri="{FF2B5EF4-FFF2-40B4-BE49-F238E27FC236}">
              <a16:creationId xmlns:a16="http://schemas.microsoft.com/office/drawing/2014/main" xmlns="" id="{BE4E4581-84CF-4612-9A00-D4E5B7D7ED33}"/>
            </a:ext>
          </a:extLst>
        </cdr:cNvPr>
        <cdr:cNvGrpSpPr/>
      </cdr:nvGrpSpPr>
      <cdr:grpSpPr>
        <a:xfrm xmlns:a="http://schemas.openxmlformats.org/drawingml/2006/main">
          <a:off x="3240384" y="360049"/>
          <a:ext cx="1080075" cy="3742341"/>
          <a:chOff x="-116445" y="-280842"/>
          <a:chExt cx="1149540" cy="2659867"/>
        </a:xfrm>
      </cdr:grpSpPr>
      <cdr:sp macro="" textlink="">
        <cdr:nvSpPr>
          <cdr:cNvPr id="7" name="Textfeld 1"/>
          <cdr:cNvSpPr txBox="1"/>
        </cdr:nvSpPr>
        <cdr:spPr>
          <a:xfrm xmlns:a="http://schemas.openxmlformats.org/drawingml/2006/main">
            <a:off x="-116445" y="-280842"/>
            <a:ext cx="1149540" cy="57491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de-DE" sz="2000" dirty="0" err="1"/>
              <a:t>mVwD</a:t>
            </a:r>
            <a:endParaRPr lang="de-DE" sz="2000" dirty="0"/>
          </a:p>
        </cdr:txBody>
      </cdr:sp>
      <cdr:sp macro="" textlink="">
        <cdr:nvSpPr>
          <cdr:cNvPr id="8" name="Gerade Verbindung mit Pfeil 7"/>
          <cdr:cNvSpPr/>
        </cdr:nvSpPr>
        <cdr:spPr>
          <a:xfrm xmlns:a="http://schemas.openxmlformats.org/drawingml/2006/main" flipH="1" flipV="1">
            <a:off x="304708" y="-24943"/>
            <a:ext cx="48657" cy="2403968"/>
          </a:xfrm>
          <a:prstGeom xmlns:a="http://schemas.openxmlformats.org/drawingml/2006/main" prst="straightConnector1">
            <a:avLst/>
          </a:prstGeom>
          <a:noFill xmlns:a="http://schemas.openxmlformats.org/drawingml/2006/main"/>
          <a:ln xmlns:a="http://schemas.openxmlformats.org/drawingml/2006/main" w="19050" cap="flat" cmpd="sng" algn="ctr">
            <a:solidFill>
              <a:sysClr val="windowText" lastClr="000000"/>
            </a:solidFill>
            <a:prstDash val="solid"/>
            <a:miter lim="800000"/>
            <a:tailEnd type="arrow"/>
          </a:ln>
          <a:effectLst xmlns:a="http://schemas.openxmlformats.org/drawingml/2006/main"/>
        </cdr:spPr>
        <cdr:style>
          <a:lnRef xmlns:a="http://schemas.openxmlformats.org/drawingml/2006/main" idx="3">
            <a:schemeClr val="dk1"/>
          </a:lnRef>
          <a:fillRef xmlns:a="http://schemas.openxmlformats.org/drawingml/2006/main" idx="0">
            <a:schemeClr val="dk1"/>
          </a:fillRef>
          <a:effectRef xmlns:a="http://schemas.openxmlformats.org/drawingml/2006/main" idx="2">
            <a:schemeClr val="dk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de-DE"/>
          </a:p>
        </cdr:txBody>
      </cdr:sp>
    </cdr:grpSp>
  </cdr:relSizeAnchor>
  <cdr:relSizeAnchor xmlns:cdr="http://schemas.openxmlformats.org/drawingml/2006/chartDrawing">
    <cdr:from>
      <cdr:x>0.2463</cdr:x>
      <cdr:y>0.04428</cdr:y>
    </cdr:from>
    <cdr:to>
      <cdr:x>0.36008</cdr:x>
      <cdr:y>0.85385</cdr:y>
    </cdr:to>
    <cdr:grpSp>
      <cdr:nvGrpSpPr>
        <cdr:cNvPr id="9" name="Gruppieren 8">
          <a:extLst xmlns:a="http://schemas.openxmlformats.org/drawingml/2006/main">
            <a:ext uri="{FF2B5EF4-FFF2-40B4-BE49-F238E27FC236}">
              <a16:creationId xmlns:a16="http://schemas.microsoft.com/office/drawing/2014/main" xmlns="" id="{19DB4A78-F8CB-4EE0-AEAF-8A8F9444BE06}"/>
            </a:ext>
          </a:extLst>
        </cdr:cNvPr>
        <cdr:cNvGrpSpPr/>
      </cdr:nvGrpSpPr>
      <cdr:grpSpPr>
        <a:xfrm xmlns:a="http://schemas.openxmlformats.org/drawingml/2006/main">
          <a:off x="1944183" y="216000"/>
          <a:ext cx="898129" cy="3949121"/>
          <a:chOff x="-1" y="0"/>
          <a:chExt cx="955852" cy="2397359"/>
        </a:xfrm>
      </cdr:grpSpPr>
      <cdr:sp macro="" textlink="">
        <cdr:nvSpPr>
          <cdr:cNvPr id="10" name="Textfeld 1"/>
          <cdr:cNvSpPr txBox="1"/>
        </cdr:nvSpPr>
        <cdr:spPr>
          <a:xfrm xmlns:a="http://schemas.openxmlformats.org/drawingml/2006/main">
            <a:off x="-1" y="0"/>
            <a:ext cx="955852" cy="31901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de-DE" sz="2000" dirty="0" err="1"/>
              <a:t>uGvD</a:t>
            </a:r>
            <a:endParaRPr lang="de-DE" sz="2000" dirty="0"/>
          </a:p>
        </cdr:txBody>
      </cdr:sp>
      <cdr:sp macro="" textlink="">
        <cdr:nvSpPr>
          <cdr:cNvPr id="11" name="Gerade Verbindung mit Pfeil 10"/>
          <cdr:cNvSpPr/>
        </cdr:nvSpPr>
        <cdr:spPr>
          <a:xfrm xmlns:a="http://schemas.openxmlformats.org/drawingml/2006/main" flipV="1">
            <a:off x="295263" y="229090"/>
            <a:ext cx="0" cy="2168269"/>
          </a:xfrm>
          <a:prstGeom xmlns:a="http://schemas.openxmlformats.org/drawingml/2006/main" prst="straightConnector1">
            <a:avLst/>
          </a:prstGeom>
          <a:noFill xmlns:a="http://schemas.openxmlformats.org/drawingml/2006/main"/>
          <a:ln xmlns:a="http://schemas.openxmlformats.org/drawingml/2006/main" w="19050" cap="flat" cmpd="sng" algn="ctr">
            <a:solidFill>
              <a:sysClr val="windowText" lastClr="000000"/>
            </a:solidFill>
            <a:prstDash val="solid"/>
            <a:miter lim="800000"/>
            <a:tailEnd type="arrow"/>
          </a:ln>
          <a:effectLst xmlns:a="http://schemas.openxmlformats.org/drawingml/2006/main"/>
        </cdr:spPr>
        <cdr:style>
          <a:lnRef xmlns:a="http://schemas.openxmlformats.org/drawingml/2006/main" idx="3">
            <a:schemeClr val="dk1"/>
          </a:lnRef>
          <a:fillRef xmlns:a="http://schemas.openxmlformats.org/drawingml/2006/main" idx="0">
            <a:schemeClr val="dk1"/>
          </a:fillRef>
          <a:effectRef xmlns:a="http://schemas.openxmlformats.org/drawingml/2006/main" idx="2">
            <a:schemeClr val="dk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endParaRPr lang="de-DE"/>
          </a:p>
        </cdr:txBody>
      </cdr:sp>
    </cdr:grp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62981DDC-FFA2-400E-B8D2-536EFB760388}" type="datetimeFigureOut">
              <a:rPr lang="de-DE" smtClean="0"/>
              <a:t>30.01.2024</a:t>
            </a:fld>
            <a:endParaRPr lang="de-DE"/>
          </a:p>
        </p:txBody>
      </p:sp>
      <p:sp>
        <p:nvSpPr>
          <p:cNvPr id="4" name="Folienbildplatzhalt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1C861C3-763B-4D7F-924A-D109A79049C8}" type="slidenum">
              <a:rPr lang="de-DE" smtClean="0"/>
              <a:t>‹Nr.›</a:t>
            </a:fld>
            <a:endParaRPr lang="de-DE"/>
          </a:p>
        </p:txBody>
      </p:sp>
    </p:spTree>
    <p:extLst>
      <p:ext uri="{BB962C8B-B14F-4D97-AF65-F5344CB8AC3E}">
        <p14:creationId xmlns:p14="http://schemas.microsoft.com/office/powerpoint/2010/main" val="20983359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Tree>
    <p:extLst>
      <p:ext uri="{BB962C8B-B14F-4D97-AF65-F5344CB8AC3E}">
        <p14:creationId xmlns:p14="http://schemas.microsoft.com/office/powerpoint/2010/main" val="6907437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Tree>
    <p:extLst>
      <p:ext uri="{BB962C8B-B14F-4D97-AF65-F5344CB8AC3E}">
        <p14:creationId xmlns:p14="http://schemas.microsoft.com/office/powerpoint/2010/main" val="4266996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Tree>
    <p:extLst>
      <p:ext uri="{BB962C8B-B14F-4D97-AF65-F5344CB8AC3E}">
        <p14:creationId xmlns:p14="http://schemas.microsoft.com/office/powerpoint/2010/main" val="27366321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39674071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31517349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924736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EE2658B7-6901-456B-AF14-F0668A62B69F}" type="datetime1">
              <a:rPr lang="de-DE" smtClean="0"/>
              <a:t>30.01.2024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3EF2916-ED9F-4244-A858-60685D900053}" type="slidenum">
              <a:rPr lang="de-DE" smtClean="0"/>
              <a:t>‹Nr.›</a:t>
            </a:fld>
            <a:endParaRPr lang="de-DE"/>
          </a:p>
        </p:txBody>
      </p:sp>
    </p:spTree>
    <p:extLst>
      <p:ext uri="{BB962C8B-B14F-4D97-AF65-F5344CB8AC3E}">
        <p14:creationId xmlns:p14="http://schemas.microsoft.com/office/powerpoint/2010/main" val="1678554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AE5396AB-9F5C-4D9A-BA8E-A2D82886F6C4}" type="datetime1">
              <a:rPr lang="de-DE" smtClean="0"/>
              <a:t>30.01.2024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3EF2916-ED9F-4244-A858-60685D900053}" type="slidenum">
              <a:rPr lang="de-DE" smtClean="0"/>
              <a:t>‹Nr.›</a:t>
            </a:fld>
            <a:endParaRPr lang="de-DE"/>
          </a:p>
        </p:txBody>
      </p:sp>
    </p:spTree>
    <p:extLst>
      <p:ext uri="{BB962C8B-B14F-4D97-AF65-F5344CB8AC3E}">
        <p14:creationId xmlns:p14="http://schemas.microsoft.com/office/powerpoint/2010/main" val="3731482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1638886B-0552-4439-8AB4-42EB28D7D910}" type="datetime1">
              <a:rPr lang="de-DE" smtClean="0"/>
              <a:t>30.01.2024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3EF2916-ED9F-4244-A858-60685D900053}" type="slidenum">
              <a:rPr lang="de-DE" smtClean="0"/>
              <a:t>‹Nr.›</a:t>
            </a:fld>
            <a:endParaRPr lang="de-DE"/>
          </a:p>
        </p:txBody>
      </p:sp>
    </p:spTree>
    <p:extLst>
      <p:ext uri="{BB962C8B-B14F-4D97-AF65-F5344CB8AC3E}">
        <p14:creationId xmlns:p14="http://schemas.microsoft.com/office/powerpoint/2010/main" val="3724045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56EDB416-B069-4A41-94D6-BA0773062ED2}" type="datetime1">
              <a:rPr lang="de-DE" smtClean="0"/>
              <a:t>30.01.2024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3EF2916-ED9F-4244-A858-60685D900053}" type="slidenum">
              <a:rPr lang="de-DE" smtClean="0"/>
              <a:t>‹Nr.›</a:t>
            </a:fld>
            <a:endParaRPr lang="de-DE"/>
          </a:p>
        </p:txBody>
      </p:sp>
    </p:spTree>
    <p:extLst>
      <p:ext uri="{BB962C8B-B14F-4D97-AF65-F5344CB8AC3E}">
        <p14:creationId xmlns:p14="http://schemas.microsoft.com/office/powerpoint/2010/main" val="3664218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FB7F1975-C3A1-4D4E-A61C-D8602A18B399}" type="datetime1">
              <a:rPr lang="de-DE" smtClean="0"/>
              <a:t>30.01.2024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3EF2916-ED9F-4244-A858-60685D900053}" type="slidenum">
              <a:rPr lang="de-DE" smtClean="0"/>
              <a:t>‹Nr.›</a:t>
            </a:fld>
            <a:endParaRPr lang="de-DE"/>
          </a:p>
        </p:txBody>
      </p:sp>
    </p:spTree>
    <p:extLst>
      <p:ext uri="{BB962C8B-B14F-4D97-AF65-F5344CB8AC3E}">
        <p14:creationId xmlns:p14="http://schemas.microsoft.com/office/powerpoint/2010/main" val="472348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9CE6330F-9FB8-41F2-A47A-1EDB69A07930}" type="datetime1">
              <a:rPr lang="de-DE" smtClean="0"/>
              <a:t>30.01.2024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3EF2916-ED9F-4244-A858-60685D900053}" type="slidenum">
              <a:rPr lang="de-DE" smtClean="0"/>
              <a:t>‹Nr.›</a:t>
            </a:fld>
            <a:endParaRPr lang="de-DE"/>
          </a:p>
        </p:txBody>
      </p:sp>
    </p:spTree>
    <p:extLst>
      <p:ext uri="{BB962C8B-B14F-4D97-AF65-F5344CB8AC3E}">
        <p14:creationId xmlns:p14="http://schemas.microsoft.com/office/powerpoint/2010/main" val="2079374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03906057-E5A3-45CA-AD61-7B722C51AB45}" type="datetime1">
              <a:rPr lang="de-DE" smtClean="0"/>
              <a:t>30.01.2024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33EF2916-ED9F-4244-A858-60685D900053}" type="slidenum">
              <a:rPr lang="de-DE" smtClean="0"/>
              <a:t>‹Nr.›</a:t>
            </a:fld>
            <a:endParaRPr lang="de-DE"/>
          </a:p>
        </p:txBody>
      </p:sp>
    </p:spTree>
    <p:extLst>
      <p:ext uri="{BB962C8B-B14F-4D97-AF65-F5344CB8AC3E}">
        <p14:creationId xmlns:p14="http://schemas.microsoft.com/office/powerpoint/2010/main" val="775807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9A3F820C-870A-4300-AD15-B462D9B99097}" type="datetime1">
              <a:rPr lang="de-DE" smtClean="0"/>
              <a:t>30.01.2024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33EF2916-ED9F-4244-A858-60685D900053}" type="slidenum">
              <a:rPr lang="de-DE" smtClean="0"/>
              <a:t>‹Nr.›</a:t>
            </a:fld>
            <a:endParaRPr lang="de-DE"/>
          </a:p>
        </p:txBody>
      </p:sp>
    </p:spTree>
    <p:extLst>
      <p:ext uri="{BB962C8B-B14F-4D97-AF65-F5344CB8AC3E}">
        <p14:creationId xmlns:p14="http://schemas.microsoft.com/office/powerpoint/2010/main" val="903011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B0E170C6-F97E-4E44-990F-EE0D1B7042CD}" type="datetime1">
              <a:rPr lang="de-DE" smtClean="0"/>
              <a:t>30.01.2024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33EF2916-ED9F-4244-A858-60685D900053}" type="slidenum">
              <a:rPr lang="de-DE" smtClean="0"/>
              <a:t>‹Nr.›</a:t>
            </a:fld>
            <a:endParaRPr lang="de-DE"/>
          </a:p>
        </p:txBody>
      </p:sp>
    </p:spTree>
    <p:extLst>
      <p:ext uri="{BB962C8B-B14F-4D97-AF65-F5344CB8AC3E}">
        <p14:creationId xmlns:p14="http://schemas.microsoft.com/office/powerpoint/2010/main" val="463192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73F8FD82-A1D1-4C91-BC62-AA56A70999A3}" type="datetime1">
              <a:rPr lang="de-DE" smtClean="0"/>
              <a:t>30.01.2024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3EF2916-ED9F-4244-A858-60685D900053}" type="slidenum">
              <a:rPr lang="de-DE" smtClean="0"/>
              <a:t>‹Nr.›</a:t>
            </a:fld>
            <a:endParaRPr lang="de-DE"/>
          </a:p>
        </p:txBody>
      </p:sp>
    </p:spTree>
    <p:extLst>
      <p:ext uri="{BB962C8B-B14F-4D97-AF65-F5344CB8AC3E}">
        <p14:creationId xmlns:p14="http://schemas.microsoft.com/office/powerpoint/2010/main" val="2698216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4D9D334E-4760-449A-AF08-855C000AF63C}" type="datetime1">
              <a:rPr lang="de-DE" smtClean="0"/>
              <a:t>30.01.2024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3EF2916-ED9F-4244-A858-60685D900053}" type="slidenum">
              <a:rPr lang="de-DE" smtClean="0"/>
              <a:t>‹Nr.›</a:t>
            </a:fld>
            <a:endParaRPr lang="de-DE"/>
          </a:p>
        </p:txBody>
      </p:sp>
    </p:spTree>
    <p:extLst>
      <p:ext uri="{BB962C8B-B14F-4D97-AF65-F5344CB8AC3E}">
        <p14:creationId xmlns:p14="http://schemas.microsoft.com/office/powerpoint/2010/main" val="1969791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BA78B8-3C2D-4F97-9ED0-123AB6200599}" type="datetime1">
              <a:rPr lang="de-DE" smtClean="0"/>
              <a:t>30.01.2024</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EF2916-ED9F-4244-A858-60685D900053}" type="slidenum">
              <a:rPr lang="de-DE" smtClean="0"/>
              <a:t>‹Nr.›</a:t>
            </a:fld>
            <a:endParaRPr lang="de-DE"/>
          </a:p>
        </p:txBody>
      </p:sp>
    </p:spTree>
    <p:extLst>
      <p:ext uri="{BB962C8B-B14F-4D97-AF65-F5344CB8AC3E}">
        <p14:creationId xmlns:p14="http://schemas.microsoft.com/office/powerpoint/2010/main" val="912368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w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4.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5.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6.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7.w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8.w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9.w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10.wmf"/></Relationships>
</file>

<file path=ppt/slides/_rels/slide2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3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3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image" Target="../media/image13.emf"/></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image" Target="../media/image14.emf"/></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image" Target="../media/image15.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14.vml"/><Relationship Id="rId4" Type="http://schemas.openxmlformats.org/officeDocument/2006/relationships/image" Target="../media/image16.emf"/></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15.vml"/><Relationship Id="rId4" Type="http://schemas.openxmlformats.org/officeDocument/2006/relationships/image" Target="../media/image17.emf"/></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ChangeArrowheads="1"/>
          </p:cNvSpPr>
          <p:nvPr>
            <p:ph type="ctrTitle"/>
          </p:nvPr>
        </p:nvSpPr>
        <p:spPr>
          <a:xfrm>
            <a:off x="0" y="692150"/>
            <a:ext cx="9144000" cy="5113338"/>
          </a:xfrm>
        </p:spPr>
        <p:txBody>
          <a:bodyPr/>
          <a:lstStyle/>
          <a:p>
            <a:pPr eaLnBrk="1" hangingPunct="1">
              <a:defRPr/>
            </a:pPr>
            <a:r>
              <a:rPr lang="de-DE" sz="4000" b="1" dirty="0">
                <a:cs typeface="Times New Roman" pitchFamily="18" charset="0"/>
              </a:rPr>
              <a:t>GESUNDHEITSMANAGEMENT IV</a:t>
            </a:r>
            <a:br>
              <a:rPr lang="de-DE" sz="4000" b="1" dirty="0">
                <a:cs typeface="Times New Roman" pitchFamily="18" charset="0"/>
              </a:rPr>
            </a:br>
            <a:r>
              <a:rPr lang="de-DE" sz="4000" b="1" dirty="0">
                <a:cs typeface="Times New Roman" pitchFamily="18" charset="0"/>
              </a:rPr>
              <a:t>Teil 3b-4</a:t>
            </a:r>
            <a:br>
              <a:rPr lang="de-DE" sz="4000" b="1" dirty="0">
                <a:cs typeface="Times New Roman" pitchFamily="18" charset="0"/>
              </a:rPr>
            </a:br>
            <a:r>
              <a:rPr lang="de-DE" sz="4000" b="1" dirty="0">
                <a:cs typeface="Times New Roman" pitchFamily="18" charset="0"/>
              </a:rPr>
              <a:t/>
            </a:r>
            <a:br>
              <a:rPr lang="de-DE" sz="4000" b="1" dirty="0">
                <a:cs typeface="Times New Roman" pitchFamily="18" charset="0"/>
              </a:rPr>
            </a:br>
            <a:r>
              <a:rPr lang="de-DE" sz="4000" b="1" dirty="0">
                <a:cs typeface="Times New Roman" pitchFamily="18" charset="0"/>
              </a:rPr>
              <a:t/>
            </a:r>
            <a:br>
              <a:rPr lang="de-DE" sz="4000" b="1" dirty="0">
                <a:cs typeface="Times New Roman" pitchFamily="18" charset="0"/>
              </a:rPr>
            </a:br>
            <a:r>
              <a:rPr lang="de-DE" sz="2400" b="1" dirty="0">
                <a:cs typeface="Times New Roman" pitchFamily="18" charset="0"/>
              </a:rPr>
              <a:t>Prof. Dr. Steffen Fleßa</a:t>
            </a:r>
            <a:br>
              <a:rPr lang="de-DE" sz="2400" b="1" dirty="0">
                <a:cs typeface="Times New Roman" pitchFamily="18" charset="0"/>
              </a:rPr>
            </a:br>
            <a:r>
              <a:rPr lang="de-DE" sz="2400" b="1" dirty="0" err="1">
                <a:cs typeface="Times New Roman" pitchFamily="18" charset="0"/>
              </a:rPr>
              <a:t>Lst</a:t>
            </a:r>
            <a:r>
              <a:rPr lang="de-DE" sz="2400" b="1" dirty="0">
                <a:cs typeface="Times New Roman" pitchFamily="18" charset="0"/>
              </a:rPr>
              <a:t>. für Allgemeine Betriebswirtschaftslehre und Gesundheitsmanagement</a:t>
            </a:r>
            <a:br>
              <a:rPr lang="de-DE" sz="2400" b="1" dirty="0">
                <a:cs typeface="Times New Roman" pitchFamily="18" charset="0"/>
              </a:rPr>
            </a:br>
            <a:r>
              <a:rPr lang="de-DE" sz="2400" b="1" dirty="0">
                <a:cs typeface="Times New Roman" pitchFamily="18" charset="0"/>
              </a:rPr>
              <a:t>Universität Greifswald</a:t>
            </a:r>
            <a:r>
              <a:rPr lang="de-DE" sz="4000" b="1" dirty="0">
                <a:cs typeface="Times New Roman" pitchFamily="18" charset="0"/>
              </a:rPr>
              <a:t/>
            </a:r>
            <a:br>
              <a:rPr lang="de-DE" sz="4000" b="1" dirty="0">
                <a:cs typeface="Times New Roman" pitchFamily="18" charset="0"/>
              </a:rPr>
            </a:br>
            <a:endParaRPr lang="de-DE" sz="4000" dirty="0"/>
          </a:p>
        </p:txBody>
      </p:sp>
      <p:sp>
        <p:nvSpPr>
          <p:cNvPr id="2" name="Foliennummernplatzhalter 1"/>
          <p:cNvSpPr>
            <a:spLocks noGrp="1"/>
          </p:cNvSpPr>
          <p:nvPr>
            <p:ph type="sldNum" sz="quarter" idx="12"/>
          </p:nvPr>
        </p:nvSpPr>
        <p:spPr/>
        <p:txBody>
          <a:bodyPr/>
          <a:lstStyle/>
          <a:p>
            <a:fld id="{33EF2916-ED9F-4244-A858-60685D900053}" type="slidenum">
              <a:rPr lang="de-DE" smtClean="0"/>
              <a:t>1</a:t>
            </a:fld>
            <a:endParaRPr lang="de-DE"/>
          </a:p>
        </p:txBody>
      </p:sp>
    </p:spTree>
    <p:extLst>
      <p:ext uri="{BB962C8B-B14F-4D97-AF65-F5344CB8AC3E}">
        <p14:creationId xmlns:p14="http://schemas.microsoft.com/office/powerpoint/2010/main" val="2038535692"/>
      </p:ext>
    </p:extLst>
  </p:cSld>
  <p:clrMapOvr>
    <a:masterClrMapping/>
  </p:clrMapOvr>
  <mc:AlternateContent xmlns:mc="http://schemas.openxmlformats.org/markup-compatibility/2006" xmlns:p14="http://schemas.microsoft.com/office/powerpoint/2010/main">
    <mc:Choice Requires="p14">
      <p:transition spd="slow" p14:dur="2000" advTm="7348"/>
    </mc:Choice>
    <mc:Fallback xmlns="">
      <p:transition spd="slow" advTm="7348"/>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Line 20"/>
          <p:cNvSpPr>
            <a:spLocks noChangeShapeType="1"/>
          </p:cNvSpPr>
          <p:nvPr/>
        </p:nvSpPr>
        <p:spPr bwMode="auto">
          <a:xfrm>
            <a:off x="470265" y="1628800"/>
            <a:ext cx="0" cy="3854535"/>
          </a:xfrm>
          <a:prstGeom prst="line">
            <a:avLst/>
          </a:prstGeom>
          <a:noFill/>
          <a:ln w="28575">
            <a:solidFill>
              <a:srgbClr val="00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10199"/>
                  </a:outerShdw>
                </a:effectLst>
              </a14:hiddenEffects>
            </a:ext>
          </a:extLst>
        </p:spPr>
        <p:txBody>
          <a:bodyPr vert="horz" wrap="square" lIns="68580" tIns="34290" rIns="68580" bIns="34290" numCol="1" anchor="t" anchorCtr="0" compatLnSpc="1">
            <a:prstTxWarp prst="textNoShape">
              <a:avLst/>
            </a:prstTxWarp>
          </a:bodyPr>
          <a:lstStyle/>
          <a:p>
            <a:endParaRPr lang="de-DE" sz="2000"/>
          </a:p>
        </p:txBody>
      </p:sp>
      <p:sp>
        <p:nvSpPr>
          <p:cNvPr id="6" name="Line 19"/>
          <p:cNvSpPr>
            <a:spLocks noChangeShapeType="1"/>
          </p:cNvSpPr>
          <p:nvPr/>
        </p:nvSpPr>
        <p:spPr bwMode="auto">
          <a:xfrm>
            <a:off x="470265" y="5483335"/>
            <a:ext cx="6924887" cy="0"/>
          </a:xfrm>
          <a:prstGeom prst="line">
            <a:avLst/>
          </a:prstGeom>
          <a:noFill/>
          <a:ln w="2857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10199"/>
                  </a:outerShdw>
                </a:effectLst>
              </a14:hiddenEffects>
            </a:ext>
          </a:extLst>
        </p:spPr>
        <p:txBody>
          <a:bodyPr vert="horz" wrap="square" lIns="68580" tIns="34290" rIns="68580" bIns="34290" numCol="1" anchor="t" anchorCtr="0" compatLnSpc="1">
            <a:prstTxWarp prst="textNoShape">
              <a:avLst/>
            </a:prstTxWarp>
          </a:bodyPr>
          <a:lstStyle/>
          <a:p>
            <a:endParaRPr lang="de-DE" sz="2000"/>
          </a:p>
        </p:txBody>
      </p:sp>
      <p:sp>
        <p:nvSpPr>
          <p:cNvPr id="7" name="Line 18"/>
          <p:cNvSpPr>
            <a:spLocks noChangeShapeType="1"/>
          </p:cNvSpPr>
          <p:nvPr/>
        </p:nvSpPr>
        <p:spPr bwMode="auto">
          <a:xfrm>
            <a:off x="2506669" y="3407545"/>
            <a:ext cx="3124598" cy="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10199"/>
                  </a:outerShdw>
                </a:effectLst>
              </a14:hiddenEffects>
            </a:ext>
          </a:extLst>
        </p:spPr>
        <p:txBody>
          <a:bodyPr vert="horz" wrap="square" lIns="68580" tIns="34290" rIns="68580" bIns="34290" numCol="1" anchor="t" anchorCtr="0" compatLnSpc="1">
            <a:prstTxWarp prst="textNoShape">
              <a:avLst/>
            </a:prstTxWarp>
          </a:bodyPr>
          <a:lstStyle/>
          <a:p>
            <a:endParaRPr lang="de-DE" sz="2000"/>
          </a:p>
        </p:txBody>
      </p:sp>
      <p:sp>
        <p:nvSpPr>
          <p:cNvPr id="8" name="Line 17"/>
          <p:cNvSpPr>
            <a:spLocks noChangeShapeType="1"/>
          </p:cNvSpPr>
          <p:nvPr/>
        </p:nvSpPr>
        <p:spPr bwMode="auto">
          <a:xfrm flipH="1">
            <a:off x="470265" y="3407545"/>
            <a:ext cx="2036402" cy="964952"/>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10199"/>
                  </a:outerShdw>
                </a:effectLst>
              </a14:hiddenEffects>
            </a:ext>
          </a:extLst>
        </p:spPr>
        <p:txBody>
          <a:bodyPr vert="horz" wrap="square" lIns="68580" tIns="34290" rIns="68580" bIns="34290" numCol="1" anchor="t" anchorCtr="0" compatLnSpc="1">
            <a:prstTxWarp prst="textNoShape">
              <a:avLst/>
            </a:prstTxWarp>
          </a:bodyPr>
          <a:lstStyle/>
          <a:p>
            <a:endParaRPr lang="de-DE" sz="2000"/>
          </a:p>
        </p:txBody>
      </p:sp>
      <p:sp>
        <p:nvSpPr>
          <p:cNvPr id="9" name="Line 16"/>
          <p:cNvSpPr>
            <a:spLocks noChangeShapeType="1"/>
          </p:cNvSpPr>
          <p:nvPr/>
        </p:nvSpPr>
        <p:spPr bwMode="auto">
          <a:xfrm flipV="1">
            <a:off x="5631267" y="3114016"/>
            <a:ext cx="1696690" cy="293529"/>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10199"/>
                  </a:outerShdw>
                </a:effectLst>
              </a14:hiddenEffects>
            </a:ext>
          </a:extLst>
        </p:spPr>
        <p:txBody>
          <a:bodyPr vert="horz" wrap="square" lIns="68580" tIns="34290" rIns="68580" bIns="34290" numCol="1" anchor="t" anchorCtr="0" compatLnSpc="1">
            <a:prstTxWarp prst="textNoShape">
              <a:avLst/>
            </a:prstTxWarp>
          </a:bodyPr>
          <a:lstStyle/>
          <a:p>
            <a:endParaRPr lang="de-DE" sz="2000"/>
          </a:p>
        </p:txBody>
      </p:sp>
      <p:sp>
        <p:nvSpPr>
          <p:cNvPr id="10" name="Line 15"/>
          <p:cNvSpPr>
            <a:spLocks noChangeShapeType="1"/>
          </p:cNvSpPr>
          <p:nvPr/>
        </p:nvSpPr>
        <p:spPr bwMode="auto">
          <a:xfrm>
            <a:off x="2506667" y="3407545"/>
            <a:ext cx="0" cy="2075790"/>
          </a:xfrm>
          <a:prstGeom prst="line">
            <a:avLst/>
          </a:prstGeom>
          <a:noFill/>
          <a:ln w="28575" cap="rnd">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10199"/>
                  </a:outerShdw>
                </a:effectLst>
              </a14:hiddenEffects>
            </a:ext>
          </a:extLst>
        </p:spPr>
        <p:txBody>
          <a:bodyPr vert="horz" wrap="square" lIns="68580" tIns="34290" rIns="68580" bIns="34290" numCol="1" anchor="t" anchorCtr="0" compatLnSpc="1">
            <a:prstTxWarp prst="textNoShape">
              <a:avLst/>
            </a:prstTxWarp>
          </a:bodyPr>
          <a:lstStyle/>
          <a:p>
            <a:endParaRPr lang="de-DE" sz="2000"/>
          </a:p>
        </p:txBody>
      </p:sp>
      <p:sp>
        <p:nvSpPr>
          <p:cNvPr id="11" name="Line 14"/>
          <p:cNvSpPr>
            <a:spLocks noChangeShapeType="1"/>
          </p:cNvSpPr>
          <p:nvPr/>
        </p:nvSpPr>
        <p:spPr bwMode="auto">
          <a:xfrm>
            <a:off x="5631266" y="3407545"/>
            <a:ext cx="0" cy="2075790"/>
          </a:xfrm>
          <a:prstGeom prst="line">
            <a:avLst/>
          </a:prstGeom>
          <a:noFill/>
          <a:ln w="28575" cap="rnd">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10199"/>
                  </a:outerShdw>
                </a:effectLst>
              </a14:hiddenEffects>
            </a:ext>
          </a:extLst>
        </p:spPr>
        <p:txBody>
          <a:bodyPr vert="horz" wrap="square" lIns="68580" tIns="34290" rIns="68580" bIns="34290" numCol="1" anchor="t" anchorCtr="0" compatLnSpc="1">
            <a:prstTxWarp prst="textNoShape">
              <a:avLst/>
            </a:prstTxWarp>
          </a:bodyPr>
          <a:lstStyle/>
          <a:p>
            <a:endParaRPr lang="de-DE" sz="2000"/>
          </a:p>
        </p:txBody>
      </p:sp>
      <p:sp>
        <p:nvSpPr>
          <p:cNvPr id="12" name="Text Box 13"/>
          <p:cNvSpPr txBox="1">
            <a:spLocks noChangeArrowheads="1"/>
          </p:cNvSpPr>
          <p:nvPr/>
        </p:nvSpPr>
        <p:spPr bwMode="auto">
          <a:xfrm>
            <a:off x="1760049" y="5557156"/>
            <a:ext cx="1442840" cy="590572"/>
          </a:xfrm>
          <a:prstGeom prst="rect">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10199"/>
                  </a:outerShdw>
                </a:effectLst>
              </a14:hiddenEffects>
            </a:ext>
          </a:extLst>
        </p:spPr>
        <p:txBody>
          <a:bodyPr vert="horz" wrap="square" lIns="21946" tIns="10973" rIns="21946" bIns="10973" numCol="1" anchor="t" anchorCtr="0" compatLnSpc="1">
            <a:prstTxWarp prst="textNoShape">
              <a:avLst/>
            </a:prstTxWarp>
          </a:bodyPr>
          <a:lstStyle/>
          <a:p>
            <a:pPr algn="ctr" defTabSz="685800" eaLnBrk="0" fontAlgn="base" hangingPunct="0">
              <a:spcBef>
                <a:spcPct val="0"/>
              </a:spcBef>
              <a:spcAft>
                <a:spcPct val="0"/>
              </a:spcAft>
            </a:pPr>
            <a:r>
              <a:rPr lang="de-DE" altLang="de-DE" sz="2000" dirty="0">
                <a:solidFill>
                  <a:srgbClr val="000000"/>
                </a:solidFill>
                <a:ea typeface="Times New Roman" panose="02020603050405020304" pitchFamily="18" charset="0"/>
                <a:cs typeface="Arial" panose="020B0604020202020204" pitchFamily="34" charset="0"/>
              </a:rPr>
              <a:t>Untere</a:t>
            </a:r>
            <a:endParaRPr lang="de-DE" altLang="de-DE" sz="2000" dirty="0"/>
          </a:p>
          <a:p>
            <a:pPr algn="ctr" defTabSz="685800" eaLnBrk="0" fontAlgn="base" hangingPunct="0">
              <a:spcBef>
                <a:spcPct val="0"/>
              </a:spcBef>
              <a:spcAft>
                <a:spcPct val="0"/>
              </a:spcAft>
            </a:pPr>
            <a:r>
              <a:rPr lang="de-DE" altLang="de-DE" sz="2000" dirty="0" err="1" smtClean="0">
                <a:solidFill>
                  <a:srgbClr val="000000"/>
                </a:solidFill>
                <a:ea typeface="Times New Roman" panose="02020603050405020304" pitchFamily="18" charset="0"/>
                <a:cs typeface="Arial" panose="020B0604020202020204" pitchFamily="34" charset="0"/>
              </a:rPr>
              <a:t>Grenzver-weildauer</a:t>
            </a:r>
            <a:endParaRPr lang="de-DE" altLang="de-DE" sz="2000" dirty="0"/>
          </a:p>
        </p:txBody>
      </p:sp>
      <p:sp>
        <p:nvSpPr>
          <p:cNvPr id="13" name="Text Box 12"/>
          <p:cNvSpPr txBox="1">
            <a:spLocks noChangeArrowheads="1"/>
          </p:cNvSpPr>
          <p:nvPr/>
        </p:nvSpPr>
        <p:spPr bwMode="auto">
          <a:xfrm>
            <a:off x="4994773" y="5574732"/>
            <a:ext cx="1442842" cy="590572"/>
          </a:xfrm>
          <a:prstGeom prst="rect">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10199"/>
                  </a:outerShdw>
                </a:effectLst>
              </a14:hiddenEffects>
            </a:ext>
          </a:extLst>
        </p:spPr>
        <p:txBody>
          <a:bodyPr vert="horz" wrap="square" lIns="21946" tIns="10973" rIns="21946" bIns="10973" numCol="1" anchor="t" anchorCtr="0" compatLnSpc="1">
            <a:prstTxWarp prst="textNoShape">
              <a:avLst/>
            </a:prstTxWarp>
          </a:bodyPr>
          <a:lstStyle/>
          <a:p>
            <a:pPr algn="ctr" defTabSz="685800" eaLnBrk="0" fontAlgn="base" hangingPunct="0">
              <a:spcBef>
                <a:spcPct val="0"/>
              </a:spcBef>
              <a:spcAft>
                <a:spcPct val="0"/>
              </a:spcAft>
            </a:pPr>
            <a:r>
              <a:rPr lang="de-DE" altLang="de-DE" sz="2000" dirty="0">
                <a:solidFill>
                  <a:srgbClr val="000000"/>
                </a:solidFill>
                <a:ea typeface="Times New Roman" panose="02020603050405020304" pitchFamily="18" charset="0"/>
                <a:cs typeface="Arial" panose="020B0604020202020204" pitchFamily="34" charset="0"/>
              </a:rPr>
              <a:t>Obere</a:t>
            </a:r>
            <a:endParaRPr lang="de-DE" altLang="de-DE" sz="2000" dirty="0"/>
          </a:p>
          <a:p>
            <a:pPr algn="ctr" defTabSz="685800" eaLnBrk="0" fontAlgn="base" hangingPunct="0">
              <a:spcBef>
                <a:spcPct val="0"/>
              </a:spcBef>
              <a:spcAft>
                <a:spcPct val="0"/>
              </a:spcAft>
            </a:pPr>
            <a:r>
              <a:rPr lang="de-DE" altLang="de-DE" sz="2000" dirty="0" err="1" smtClean="0">
                <a:solidFill>
                  <a:srgbClr val="000000"/>
                </a:solidFill>
                <a:ea typeface="Times New Roman" panose="02020603050405020304" pitchFamily="18" charset="0"/>
                <a:cs typeface="Arial" panose="020B0604020202020204" pitchFamily="34" charset="0"/>
              </a:rPr>
              <a:t>Grenzver-weildauer</a:t>
            </a:r>
            <a:endParaRPr lang="de-DE" altLang="de-DE" sz="2000" dirty="0"/>
          </a:p>
        </p:txBody>
      </p:sp>
      <p:sp>
        <p:nvSpPr>
          <p:cNvPr id="14" name="Line 11"/>
          <p:cNvSpPr>
            <a:spLocks noChangeShapeType="1"/>
          </p:cNvSpPr>
          <p:nvPr/>
        </p:nvSpPr>
        <p:spPr bwMode="auto">
          <a:xfrm>
            <a:off x="4272420" y="3407545"/>
            <a:ext cx="0" cy="2075790"/>
          </a:xfrm>
          <a:prstGeom prst="line">
            <a:avLst/>
          </a:prstGeom>
          <a:noFill/>
          <a:ln w="28575" cap="rnd">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10199"/>
                  </a:outerShdw>
                </a:effectLst>
              </a14:hiddenEffects>
            </a:ext>
          </a:extLst>
        </p:spPr>
        <p:txBody>
          <a:bodyPr vert="horz" wrap="square" lIns="68580" tIns="34290" rIns="68580" bIns="34290" numCol="1" anchor="t" anchorCtr="0" compatLnSpc="1">
            <a:prstTxWarp prst="textNoShape">
              <a:avLst/>
            </a:prstTxWarp>
          </a:bodyPr>
          <a:lstStyle/>
          <a:p>
            <a:endParaRPr lang="de-DE" sz="2000"/>
          </a:p>
        </p:txBody>
      </p:sp>
      <p:sp>
        <p:nvSpPr>
          <p:cNvPr id="15" name="Text Box 10"/>
          <p:cNvSpPr txBox="1">
            <a:spLocks noChangeArrowheads="1"/>
          </p:cNvSpPr>
          <p:nvPr/>
        </p:nvSpPr>
        <p:spPr bwMode="auto">
          <a:xfrm>
            <a:off x="3774052" y="5557156"/>
            <a:ext cx="1056466" cy="590572"/>
          </a:xfrm>
          <a:prstGeom prst="rect">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10199"/>
                  </a:outerShdw>
                </a:effectLst>
              </a14:hiddenEffects>
            </a:ext>
          </a:extLst>
        </p:spPr>
        <p:txBody>
          <a:bodyPr vert="horz" wrap="square" lIns="21946" tIns="10973" rIns="21946" bIns="10973" numCol="1" anchor="t" anchorCtr="0" compatLnSpc="1">
            <a:prstTxWarp prst="textNoShape">
              <a:avLst/>
            </a:prstTxWarp>
          </a:bodyPr>
          <a:lstStyle/>
          <a:p>
            <a:pPr algn="ctr" defTabSz="685800" eaLnBrk="0" fontAlgn="base" hangingPunct="0">
              <a:spcBef>
                <a:spcPct val="0"/>
              </a:spcBef>
              <a:spcAft>
                <a:spcPct val="0"/>
              </a:spcAft>
            </a:pPr>
            <a:r>
              <a:rPr lang="de-DE" altLang="de-DE" sz="2000" dirty="0">
                <a:solidFill>
                  <a:srgbClr val="000000"/>
                </a:solidFill>
                <a:ea typeface="Times New Roman" panose="02020603050405020304" pitchFamily="18" charset="0"/>
                <a:cs typeface="Arial" panose="020B0604020202020204" pitchFamily="34" charset="0"/>
              </a:rPr>
              <a:t>Mittlere</a:t>
            </a:r>
            <a:endParaRPr lang="de-DE" altLang="de-DE" sz="2000" dirty="0"/>
          </a:p>
          <a:p>
            <a:pPr algn="ctr" defTabSz="685800" eaLnBrk="0" fontAlgn="base" hangingPunct="0">
              <a:spcBef>
                <a:spcPct val="0"/>
              </a:spcBef>
              <a:spcAft>
                <a:spcPct val="0"/>
              </a:spcAft>
            </a:pPr>
            <a:r>
              <a:rPr lang="de-DE" altLang="de-DE" sz="2000" dirty="0" smtClean="0">
                <a:solidFill>
                  <a:srgbClr val="000000"/>
                </a:solidFill>
                <a:ea typeface="Times New Roman" panose="02020603050405020304" pitchFamily="18" charset="0"/>
                <a:cs typeface="Arial" panose="020B0604020202020204" pitchFamily="34" charset="0"/>
              </a:rPr>
              <a:t>Verweil-dauer</a:t>
            </a:r>
            <a:endParaRPr lang="de-DE" altLang="de-DE" sz="2000" dirty="0"/>
          </a:p>
        </p:txBody>
      </p:sp>
      <p:sp>
        <p:nvSpPr>
          <p:cNvPr id="16" name="Text Box 9"/>
          <p:cNvSpPr txBox="1">
            <a:spLocks noChangeArrowheads="1"/>
          </p:cNvSpPr>
          <p:nvPr/>
        </p:nvSpPr>
        <p:spPr bwMode="auto">
          <a:xfrm>
            <a:off x="552394" y="1739530"/>
            <a:ext cx="1295384" cy="632756"/>
          </a:xfrm>
          <a:prstGeom prst="rect">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10199"/>
                  </a:outerShdw>
                </a:effectLst>
              </a14:hiddenEffects>
            </a:ext>
          </a:extLst>
        </p:spPr>
        <p:txBody>
          <a:bodyPr vert="horz" wrap="square" lIns="21946" tIns="10973" rIns="21946" bIns="10973" numCol="1" anchor="t" anchorCtr="0" compatLnSpc="1">
            <a:prstTxWarp prst="textNoShape">
              <a:avLst/>
            </a:prstTxWarp>
          </a:bodyPr>
          <a:lstStyle/>
          <a:p>
            <a:pPr defTabSz="685800" eaLnBrk="0" fontAlgn="base" hangingPunct="0">
              <a:spcBef>
                <a:spcPct val="0"/>
              </a:spcBef>
              <a:spcAft>
                <a:spcPct val="0"/>
              </a:spcAft>
            </a:pPr>
            <a:r>
              <a:rPr lang="de-DE" altLang="de-DE" sz="2000" dirty="0">
                <a:solidFill>
                  <a:srgbClr val="000000"/>
                </a:solidFill>
                <a:ea typeface="Times New Roman" panose="02020603050405020304" pitchFamily="18" charset="0"/>
                <a:cs typeface="Arial" panose="020B0604020202020204" pitchFamily="34" charset="0"/>
              </a:rPr>
              <a:t>Entgelt, Plankosten</a:t>
            </a:r>
            <a:endParaRPr lang="de-DE" altLang="de-DE" sz="2000" dirty="0"/>
          </a:p>
        </p:txBody>
      </p:sp>
      <p:sp>
        <p:nvSpPr>
          <p:cNvPr id="17" name="Text Box 8"/>
          <p:cNvSpPr txBox="1">
            <a:spLocks noChangeArrowheads="1"/>
          </p:cNvSpPr>
          <p:nvPr/>
        </p:nvSpPr>
        <p:spPr bwMode="auto">
          <a:xfrm>
            <a:off x="6775458" y="5562429"/>
            <a:ext cx="1056466" cy="421837"/>
          </a:xfrm>
          <a:prstGeom prst="rect">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10199"/>
                  </a:outerShdw>
                </a:effectLst>
              </a14:hiddenEffects>
            </a:ext>
          </a:extLst>
        </p:spPr>
        <p:txBody>
          <a:bodyPr vert="horz" wrap="square" lIns="21946" tIns="10973" rIns="21946" bIns="10973" numCol="1" anchor="t" anchorCtr="0" compatLnSpc="1">
            <a:prstTxWarp prst="textNoShape">
              <a:avLst/>
            </a:prstTxWarp>
          </a:bodyPr>
          <a:lstStyle/>
          <a:p>
            <a:pPr algn="ctr" defTabSz="685800" eaLnBrk="0" fontAlgn="base" hangingPunct="0">
              <a:spcBef>
                <a:spcPct val="0"/>
              </a:spcBef>
              <a:spcAft>
                <a:spcPct val="0"/>
              </a:spcAft>
            </a:pPr>
            <a:r>
              <a:rPr lang="de-DE" altLang="de-DE" sz="2000" dirty="0" smtClean="0">
                <a:solidFill>
                  <a:srgbClr val="000000"/>
                </a:solidFill>
                <a:ea typeface="Times New Roman" panose="02020603050405020304" pitchFamily="18" charset="0"/>
                <a:cs typeface="Arial" panose="020B0604020202020204" pitchFamily="34" charset="0"/>
              </a:rPr>
              <a:t>Verweil-dauer</a:t>
            </a:r>
            <a:endParaRPr lang="de-DE" altLang="de-DE" sz="2000" dirty="0"/>
          </a:p>
        </p:txBody>
      </p:sp>
      <p:sp>
        <p:nvSpPr>
          <p:cNvPr id="18" name="Freeform 7"/>
          <p:cNvSpPr>
            <a:spLocks/>
          </p:cNvSpPr>
          <p:nvPr/>
        </p:nvSpPr>
        <p:spPr bwMode="auto">
          <a:xfrm>
            <a:off x="472132" y="2584964"/>
            <a:ext cx="6827826" cy="1817414"/>
          </a:xfrm>
          <a:custGeom>
            <a:avLst/>
            <a:gdLst>
              <a:gd name="T0" fmla="*/ 0 w 3615"/>
              <a:gd name="T1" fmla="*/ 990 h 990"/>
              <a:gd name="T2" fmla="*/ 1072 w 3615"/>
              <a:gd name="T3" fmla="*/ 712 h 990"/>
              <a:gd name="T4" fmla="*/ 3615 w 3615"/>
              <a:gd name="T5" fmla="*/ 0 h 990"/>
            </a:gdLst>
            <a:ahLst/>
            <a:cxnLst>
              <a:cxn ang="0">
                <a:pos x="T0" y="T1"/>
              </a:cxn>
              <a:cxn ang="0">
                <a:pos x="T2" y="T3"/>
              </a:cxn>
              <a:cxn ang="0">
                <a:pos x="T4" y="T5"/>
              </a:cxn>
            </a:cxnLst>
            <a:rect l="0" t="0" r="r" b="b"/>
            <a:pathLst>
              <a:path w="3615" h="990">
                <a:moveTo>
                  <a:pt x="0" y="990"/>
                </a:moveTo>
                <a:lnTo>
                  <a:pt x="1072" y="712"/>
                </a:lnTo>
                <a:lnTo>
                  <a:pt x="3615" y="0"/>
                </a:lnTo>
              </a:path>
            </a:pathLst>
          </a:custGeom>
          <a:noFill/>
          <a:ln w="38100">
            <a:solidFill>
              <a:srgbClr val="FF0000"/>
            </a:solidFill>
            <a:prstDash val="sysDot"/>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de-DE" sz="2000"/>
          </a:p>
        </p:txBody>
      </p:sp>
      <p:sp>
        <p:nvSpPr>
          <p:cNvPr id="19" name="Text Box 6"/>
          <p:cNvSpPr txBox="1">
            <a:spLocks noChangeArrowheads="1"/>
          </p:cNvSpPr>
          <p:nvPr/>
        </p:nvSpPr>
        <p:spPr bwMode="auto">
          <a:xfrm>
            <a:off x="7353628" y="2363915"/>
            <a:ext cx="1403643" cy="8436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defTabSz="685800" eaLnBrk="0" fontAlgn="base" hangingPunct="0">
              <a:spcBef>
                <a:spcPct val="0"/>
              </a:spcBef>
              <a:spcAft>
                <a:spcPct val="0"/>
              </a:spcAft>
            </a:pPr>
            <a:r>
              <a:rPr lang="de-DE" altLang="de-DE" sz="2000" dirty="0">
                <a:solidFill>
                  <a:srgbClr val="FF0000"/>
                </a:solidFill>
                <a:ea typeface="Times New Roman" panose="02020603050405020304" pitchFamily="18" charset="0"/>
                <a:cs typeface="Arial" panose="020B0604020202020204" pitchFamily="34" charset="0"/>
              </a:rPr>
              <a:t>Plankosten nach InEK</a:t>
            </a:r>
            <a:endParaRPr lang="de-DE" altLang="de-DE" sz="2000" dirty="0">
              <a:solidFill>
                <a:srgbClr val="FF0000"/>
              </a:solidFill>
            </a:endParaRPr>
          </a:p>
        </p:txBody>
      </p:sp>
      <p:sp>
        <p:nvSpPr>
          <p:cNvPr id="20" name="Text Box 5"/>
          <p:cNvSpPr txBox="1">
            <a:spLocks noChangeArrowheads="1"/>
          </p:cNvSpPr>
          <p:nvPr/>
        </p:nvSpPr>
        <p:spPr bwMode="auto">
          <a:xfrm>
            <a:off x="6373218" y="3311961"/>
            <a:ext cx="1403643" cy="564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defTabSz="685800" eaLnBrk="0" fontAlgn="base" hangingPunct="0">
              <a:spcBef>
                <a:spcPct val="0"/>
              </a:spcBef>
              <a:spcAft>
                <a:spcPct val="0"/>
              </a:spcAft>
            </a:pPr>
            <a:r>
              <a:rPr lang="de-DE" altLang="de-DE" sz="2000" dirty="0">
                <a:solidFill>
                  <a:srgbClr val="000000"/>
                </a:solidFill>
                <a:ea typeface="Times New Roman" panose="02020603050405020304" pitchFamily="18" charset="0"/>
                <a:cs typeface="Arial" panose="020B0604020202020204" pitchFamily="34" charset="0"/>
              </a:rPr>
              <a:t>Entgelt vor 2020</a:t>
            </a:r>
            <a:endParaRPr lang="de-DE" altLang="de-DE" sz="2000" dirty="0"/>
          </a:p>
        </p:txBody>
      </p:sp>
      <p:sp>
        <p:nvSpPr>
          <p:cNvPr id="23" name="Rectangle 2"/>
          <p:cNvSpPr txBox="1">
            <a:spLocks noChangeArrowheads="1"/>
          </p:cNvSpPr>
          <p:nvPr/>
        </p:nvSpPr>
        <p:spPr>
          <a:xfrm>
            <a:off x="457200" y="274638"/>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de-DE" dirty="0" smtClean="0"/>
              <a:t>Kostenfunktion unter aG-DRGs </a:t>
            </a:r>
          </a:p>
          <a:p>
            <a:pPr>
              <a:defRPr/>
            </a:pPr>
            <a:r>
              <a:rPr lang="de-DE" dirty="0" smtClean="0"/>
              <a:t>(ab 2020)</a:t>
            </a:r>
            <a:endParaRPr lang="de-DE" dirty="0"/>
          </a:p>
        </p:txBody>
      </p:sp>
    </p:spTree>
    <p:extLst>
      <p:ext uri="{BB962C8B-B14F-4D97-AF65-F5344CB8AC3E}">
        <p14:creationId xmlns:p14="http://schemas.microsoft.com/office/powerpoint/2010/main" val="19834342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Line 20"/>
          <p:cNvSpPr>
            <a:spLocks noChangeShapeType="1"/>
          </p:cNvSpPr>
          <p:nvPr/>
        </p:nvSpPr>
        <p:spPr bwMode="auto">
          <a:xfrm>
            <a:off x="470265" y="1628800"/>
            <a:ext cx="0" cy="3854535"/>
          </a:xfrm>
          <a:prstGeom prst="line">
            <a:avLst/>
          </a:prstGeom>
          <a:noFill/>
          <a:ln w="28575">
            <a:solidFill>
              <a:srgbClr val="00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10199"/>
                  </a:outerShdw>
                </a:effectLst>
              </a14:hiddenEffects>
            </a:ext>
          </a:extLst>
        </p:spPr>
        <p:txBody>
          <a:bodyPr vert="horz" wrap="square" lIns="68580" tIns="34290" rIns="68580" bIns="34290" numCol="1" anchor="t" anchorCtr="0" compatLnSpc="1">
            <a:prstTxWarp prst="textNoShape">
              <a:avLst/>
            </a:prstTxWarp>
          </a:bodyPr>
          <a:lstStyle/>
          <a:p>
            <a:endParaRPr lang="de-DE" sz="2000"/>
          </a:p>
        </p:txBody>
      </p:sp>
      <p:sp>
        <p:nvSpPr>
          <p:cNvPr id="6" name="Line 19"/>
          <p:cNvSpPr>
            <a:spLocks noChangeShapeType="1"/>
          </p:cNvSpPr>
          <p:nvPr/>
        </p:nvSpPr>
        <p:spPr bwMode="auto">
          <a:xfrm>
            <a:off x="470265" y="5483335"/>
            <a:ext cx="6924887" cy="0"/>
          </a:xfrm>
          <a:prstGeom prst="line">
            <a:avLst/>
          </a:prstGeom>
          <a:noFill/>
          <a:ln w="2857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10199"/>
                  </a:outerShdw>
                </a:effectLst>
              </a14:hiddenEffects>
            </a:ext>
          </a:extLst>
        </p:spPr>
        <p:txBody>
          <a:bodyPr vert="horz" wrap="square" lIns="68580" tIns="34290" rIns="68580" bIns="34290" numCol="1" anchor="t" anchorCtr="0" compatLnSpc="1">
            <a:prstTxWarp prst="textNoShape">
              <a:avLst/>
            </a:prstTxWarp>
          </a:bodyPr>
          <a:lstStyle/>
          <a:p>
            <a:endParaRPr lang="de-DE" sz="2000"/>
          </a:p>
        </p:txBody>
      </p:sp>
      <p:sp>
        <p:nvSpPr>
          <p:cNvPr id="7" name="Line 18"/>
          <p:cNvSpPr>
            <a:spLocks noChangeShapeType="1"/>
          </p:cNvSpPr>
          <p:nvPr/>
        </p:nvSpPr>
        <p:spPr bwMode="auto">
          <a:xfrm>
            <a:off x="2506669" y="3407545"/>
            <a:ext cx="3124598" cy="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10199"/>
                  </a:outerShdw>
                </a:effectLst>
              </a14:hiddenEffects>
            </a:ext>
          </a:extLst>
        </p:spPr>
        <p:txBody>
          <a:bodyPr vert="horz" wrap="square" lIns="68580" tIns="34290" rIns="68580" bIns="34290" numCol="1" anchor="t" anchorCtr="0" compatLnSpc="1">
            <a:prstTxWarp prst="textNoShape">
              <a:avLst/>
            </a:prstTxWarp>
          </a:bodyPr>
          <a:lstStyle/>
          <a:p>
            <a:endParaRPr lang="de-DE" sz="2000"/>
          </a:p>
        </p:txBody>
      </p:sp>
      <p:sp>
        <p:nvSpPr>
          <p:cNvPr id="8" name="Line 17"/>
          <p:cNvSpPr>
            <a:spLocks noChangeShapeType="1"/>
          </p:cNvSpPr>
          <p:nvPr/>
        </p:nvSpPr>
        <p:spPr bwMode="auto">
          <a:xfrm flipH="1">
            <a:off x="470265" y="3407545"/>
            <a:ext cx="2036402" cy="964952"/>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10199"/>
                  </a:outerShdw>
                </a:effectLst>
              </a14:hiddenEffects>
            </a:ext>
          </a:extLst>
        </p:spPr>
        <p:txBody>
          <a:bodyPr vert="horz" wrap="square" lIns="68580" tIns="34290" rIns="68580" bIns="34290" numCol="1" anchor="t" anchorCtr="0" compatLnSpc="1">
            <a:prstTxWarp prst="textNoShape">
              <a:avLst/>
            </a:prstTxWarp>
          </a:bodyPr>
          <a:lstStyle/>
          <a:p>
            <a:endParaRPr lang="de-DE" sz="2000"/>
          </a:p>
        </p:txBody>
      </p:sp>
      <p:sp>
        <p:nvSpPr>
          <p:cNvPr id="9" name="Line 16"/>
          <p:cNvSpPr>
            <a:spLocks noChangeShapeType="1"/>
          </p:cNvSpPr>
          <p:nvPr/>
        </p:nvSpPr>
        <p:spPr bwMode="auto">
          <a:xfrm flipV="1">
            <a:off x="5631267" y="3114016"/>
            <a:ext cx="1696690" cy="293529"/>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10199"/>
                  </a:outerShdw>
                </a:effectLst>
              </a14:hiddenEffects>
            </a:ext>
          </a:extLst>
        </p:spPr>
        <p:txBody>
          <a:bodyPr vert="horz" wrap="square" lIns="68580" tIns="34290" rIns="68580" bIns="34290" numCol="1" anchor="t" anchorCtr="0" compatLnSpc="1">
            <a:prstTxWarp prst="textNoShape">
              <a:avLst/>
            </a:prstTxWarp>
          </a:bodyPr>
          <a:lstStyle/>
          <a:p>
            <a:endParaRPr lang="de-DE" sz="2000"/>
          </a:p>
        </p:txBody>
      </p:sp>
      <p:sp>
        <p:nvSpPr>
          <p:cNvPr id="10" name="Line 15"/>
          <p:cNvSpPr>
            <a:spLocks noChangeShapeType="1"/>
          </p:cNvSpPr>
          <p:nvPr/>
        </p:nvSpPr>
        <p:spPr bwMode="auto">
          <a:xfrm>
            <a:off x="2506667" y="3407545"/>
            <a:ext cx="0" cy="2075790"/>
          </a:xfrm>
          <a:prstGeom prst="line">
            <a:avLst/>
          </a:prstGeom>
          <a:noFill/>
          <a:ln w="28575" cap="rnd">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10199"/>
                  </a:outerShdw>
                </a:effectLst>
              </a14:hiddenEffects>
            </a:ext>
          </a:extLst>
        </p:spPr>
        <p:txBody>
          <a:bodyPr vert="horz" wrap="square" lIns="68580" tIns="34290" rIns="68580" bIns="34290" numCol="1" anchor="t" anchorCtr="0" compatLnSpc="1">
            <a:prstTxWarp prst="textNoShape">
              <a:avLst/>
            </a:prstTxWarp>
          </a:bodyPr>
          <a:lstStyle/>
          <a:p>
            <a:endParaRPr lang="de-DE" sz="2000"/>
          </a:p>
        </p:txBody>
      </p:sp>
      <p:sp>
        <p:nvSpPr>
          <p:cNvPr id="11" name="Line 14"/>
          <p:cNvSpPr>
            <a:spLocks noChangeShapeType="1"/>
          </p:cNvSpPr>
          <p:nvPr/>
        </p:nvSpPr>
        <p:spPr bwMode="auto">
          <a:xfrm>
            <a:off x="5631266" y="3407545"/>
            <a:ext cx="0" cy="2075790"/>
          </a:xfrm>
          <a:prstGeom prst="line">
            <a:avLst/>
          </a:prstGeom>
          <a:noFill/>
          <a:ln w="28575" cap="rnd">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10199"/>
                  </a:outerShdw>
                </a:effectLst>
              </a14:hiddenEffects>
            </a:ext>
          </a:extLst>
        </p:spPr>
        <p:txBody>
          <a:bodyPr vert="horz" wrap="square" lIns="68580" tIns="34290" rIns="68580" bIns="34290" numCol="1" anchor="t" anchorCtr="0" compatLnSpc="1">
            <a:prstTxWarp prst="textNoShape">
              <a:avLst/>
            </a:prstTxWarp>
          </a:bodyPr>
          <a:lstStyle/>
          <a:p>
            <a:endParaRPr lang="de-DE" sz="2000"/>
          </a:p>
        </p:txBody>
      </p:sp>
      <p:sp>
        <p:nvSpPr>
          <p:cNvPr id="12" name="Text Box 13"/>
          <p:cNvSpPr txBox="1">
            <a:spLocks noChangeArrowheads="1"/>
          </p:cNvSpPr>
          <p:nvPr/>
        </p:nvSpPr>
        <p:spPr bwMode="auto">
          <a:xfrm>
            <a:off x="1760049" y="5557156"/>
            <a:ext cx="1442840" cy="590572"/>
          </a:xfrm>
          <a:prstGeom prst="rect">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10199"/>
                  </a:outerShdw>
                </a:effectLst>
              </a14:hiddenEffects>
            </a:ext>
          </a:extLst>
        </p:spPr>
        <p:txBody>
          <a:bodyPr vert="horz" wrap="square" lIns="21946" tIns="10973" rIns="21946" bIns="10973" numCol="1" anchor="t" anchorCtr="0" compatLnSpc="1">
            <a:prstTxWarp prst="textNoShape">
              <a:avLst/>
            </a:prstTxWarp>
          </a:bodyPr>
          <a:lstStyle/>
          <a:p>
            <a:pPr algn="ctr" defTabSz="685800" eaLnBrk="0" fontAlgn="base" hangingPunct="0">
              <a:spcBef>
                <a:spcPct val="0"/>
              </a:spcBef>
              <a:spcAft>
                <a:spcPct val="0"/>
              </a:spcAft>
            </a:pPr>
            <a:r>
              <a:rPr lang="de-DE" altLang="de-DE" sz="2000" dirty="0">
                <a:solidFill>
                  <a:srgbClr val="000000"/>
                </a:solidFill>
                <a:ea typeface="Times New Roman" panose="02020603050405020304" pitchFamily="18" charset="0"/>
                <a:cs typeface="Arial" panose="020B0604020202020204" pitchFamily="34" charset="0"/>
              </a:rPr>
              <a:t>Untere</a:t>
            </a:r>
            <a:endParaRPr lang="de-DE" altLang="de-DE" sz="2000" dirty="0"/>
          </a:p>
          <a:p>
            <a:pPr algn="ctr" defTabSz="685800" eaLnBrk="0" fontAlgn="base" hangingPunct="0">
              <a:spcBef>
                <a:spcPct val="0"/>
              </a:spcBef>
              <a:spcAft>
                <a:spcPct val="0"/>
              </a:spcAft>
            </a:pPr>
            <a:r>
              <a:rPr lang="de-DE" altLang="de-DE" sz="2000" dirty="0" err="1" smtClean="0">
                <a:solidFill>
                  <a:srgbClr val="000000"/>
                </a:solidFill>
                <a:ea typeface="Times New Roman" panose="02020603050405020304" pitchFamily="18" charset="0"/>
                <a:cs typeface="Arial" panose="020B0604020202020204" pitchFamily="34" charset="0"/>
              </a:rPr>
              <a:t>Grenzver-weildauer</a:t>
            </a:r>
            <a:endParaRPr lang="de-DE" altLang="de-DE" sz="2000" dirty="0"/>
          </a:p>
        </p:txBody>
      </p:sp>
      <p:sp>
        <p:nvSpPr>
          <p:cNvPr id="13" name="Text Box 12"/>
          <p:cNvSpPr txBox="1">
            <a:spLocks noChangeArrowheads="1"/>
          </p:cNvSpPr>
          <p:nvPr/>
        </p:nvSpPr>
        <p:spPr bwMode="auto">
          <a:xfrm>
            <a:off x="4994773" y="5574732"/>
            <a:ext cx="1442842" cy="590572"/>
          </a:xfrm>
          <a:prstGeom prst="rect">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10199"/>
                  </a:outerShdw>
                </a:effectLst>
              </a14:hiddenEffects>
            </a:ext>
          </a:extLst>
        </p:spPr>
        <p:txBody>
          <a:bodyPr vert="horz" wrap="square" lIns="21946" tIns="10973" rIns="21946" bIns="10973" numCol="1" anchor="t" anchorCtr="0" compatLnSpc="1">
            <a:prstTxWarp prst="textNoShape">
              <a:avLst/>
            </a:prstTxWarp>
          </a:bodyPr>
          <a:lstStyle/>
          <a:p>
            <a:pPr algn="ctr" defTabSz="685800" eaLnBrk="0" fontAlgn="base" hangingPunct="0">
              <a:spcBef>
                <a:spcPct val="0"/>
              </a:spcBef>
              <a:spcAft>
                <a:spcPct val="0"/>
              </a:spcAft>
            </a:pPr>
            <a:r>
              <a:rPr lang="de-DE" altLang="de-DE" sz="2000" dirty="0">
                <a:solidFill>
                  <a:srgbClr val="000000"/>
                </a:solidFill>
                <a:ea typeface="Times New Roman" panose="02020603050405020304" pitchFamily="18" charset="0"/>
                <a:cs typeface="Arial" panose="020B0604020202020204" pitchFamily="34" charset="0"/>
              </a:rPr>
              <a:t>Obere</a:t>
            </a:r>
            <a:endParaRPr lang="de-DE" altLang="de-DE" sz="2000" dirty="0"/>
          </a:p>
          <a:p>
            <a:pPr algn="ctr" defTabSz="685800" eaLnBrk="0" fontAlgn="base" hangingPunct="0">
              <a:spcBef>
                <a:spcPct val="0"/>
              </a:spcBef>
              <a:spcAft>
                <a:spcPct val="0"/>
              </a:spcAft>
            </a:pPr>
            <a:r>
              <a:rPr lang="de-DE" altLang="de-DE" sz="2000" dirty="0" err="1" smtClean="0">
                <a:solidFill>
                  <a:srgbClr val="000000"/>
                </a:solidFill>
                <a:ea typeface="Times New Roman" panose="02020603050405020304" pitchFamily="18" charset="0"/>
                <a:cs typeface="Arial" panose="020B0604020202020204" pitchFamily="34" charset="0"/>
              </a:rPr>
              <a:t>Grenzver-weildauer</a:t>
            </a:r>
            <a:endParaRPr lang="de-DE" altLang="de-DE" sz="2000" dirty="0"/>
          </a:p>
        </p:txBody>
      </p:sp>
      <p:sp>
        <p:nvSpPr>
          <p:cNvPr id="14" name="Line 11"/>
          <p:cNvSpPr>
            <a:spLocks noChangeShapeType="1"/>
          </p:cNvSpPr>
          <p:nvPr/>
        </p:nvSpPr>
        <p:spPr bwMode="auto">
          <a:xfrm>
            <a:off x="4272420" y="3407545"/>
            <a:ext cx="0" cy="2075790"/>
          </a:xfrm>
          <a:prstGeom prst="line">
            <a:avLst/>
          </a:prstGeom>
          <a:noFill/>
          <a:ln w="28575" cap="rnd">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10199"/>
                  </a:outerShdw>
                </a:effectLst>
              </a14:hiddenEffects>
            </a:ext>
          </a:extLst>
        </p:spPr>
        <p:txBody>
          <a:bodyPr vert="horz" wrap="square" lIns="68580" tIns="34290" rIns="68580" bIns="34290" numCol="1" anchor="t" anchorCtr="0" compatLnSpc="1">
            <a:prstTxWarp prst="textNoShape">
              <a:avLst/>
            </a:prstTxWarp>
          </a:bodyPr>
          <a:lstStyle/>
          <a:p>
            <a:endParaRPr lang="de-DE" sz="2000"/>
          </a:p>
        </p:txBody>
      </p:sp>
      <p:sp>
        <p:nvSpPr>
          <p:cNvPr id="15" name="Text Box 10"/>
          <p:cNvSpPr txBox="1">
            <a:spLocks noChangeArrowheads="1"/>
          </p:cNvSpPr>
          <p:nvPr/>
        </p:nvSpPr>
        <p:spPr bwMode="auto">
          <a:xfrm>
            <a:off x="3774052" y="5557156"/>
            <a:ext cx="1056466" cy="590572"/>
          </a:xfrm>
          <a:prstGeom prst="rect">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10199"/>
                  </a:outerShdw>
                </a:effectLst>
              </a14:hiddenEffects>
            </a:ext>
          </a:extLst>
        </p:spPr>
        <p:txBody>
          <a:bodyPr vert="horz" wrap="square" lIns="21946" tIns="10973" rIns="21946" bIns="10973" numCol="1" anchor="t" anchorCtr="0" compatLnSpc="1">
            <a:prstTxWarp prst="textNoShape">
              <a:avLst/>
            </a:prstTxWarp>
          </a:bodyPr>
          <a:lstStyle/>
          <a:p>
            <a:pPr algn="ctr" defTabSz="685800" eaLnBrk="0" fontAlgn="base" hangingPunct="0">
              <a:spcBef>
                <a:spcPct val="0"/>
              </a:spcBef>
              <a:spcAft>
                <a:spcPct val="0"/>
              </a:spcAft>
            </a:pPr>
            <a:r>
              <a:rPr lang="de-DE" altLang="de-DE" sz="2000" dirty="0">
                <a:solidFill>
                  <a:srgbClr val="000000"/>
                </a:solidFill>
                <a:ea typeface="Times New Roman" panose="02020603050405020304" pitchFamily="18" charset="0"/>
                <a:cs typeface="Arial" panose="020B0604020202020204" pitchFamily="34" charset="0"/>
              </a:rPr>
              <a:t>Mittlere</a:t>
            </a:r>
            <a:endParaRPr lang="de-DE" altLang="de-DE" sz="2000" dirty="0"/>
          </a:p>
          <a:p>
            <a:pPr algn="ctr" defTabSz="685800" eaLnBrk="0" fontAlgn="base" hangingPunct="0">
              <a:spcBef>
                <a:spcPct val="0"/>
              </a:spcBef>
              <a:spcAft>
                <a:spcPct val="0"/>
              </a:spcAft>
            </a:pPr>
            <a:r>
              <a:rPr lang="de-DE" altLang="de-DE" sz="2000" dirty="0" smtClean="0">
                <a:solidFill>
                  <a:srgbClr val="000000"/>
                </a:solidFill>
                <a:ea typeface="Times New Roman" panose="02020603050405020304" pitchFamily="18" charset="0"/>
                <a:cs typeface="Arial" panose="020B0604020202020204" pitchFamily="34" charset="0"/>
              </a:rPr>
              <a:t>Verweil-dauer</a:t>
            </a:r>
            <a:endParaRPr lang="de-DE" altLang="de-DE" sz="2000" dirty="0"/>
          </a:p>
        </p:txBody>
      </p:sp>
      <p:sp>
        <p:nvSpPr>
          <p:cNvPr id="16" name="Text Box 9"/>
          <p:cNvSpPr txBox="1">
            <a:spLocks noChangeArrowheads="1"/>
          </p:cNvSpPr>
          <p:nvPr/>
        </p:nvSpPr>
        <p:spPr bwMode="auto">
          <a:xfrm>
            <a:off x="552394" y="1739530"/>
            <a:ext cx="1295384" cy="632756"/>
          </a:xfrm>
          <a:prstGeom prst="rect">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10199"/>
                  </a:outerShdw>
                </a:effectLst>
              </a14:hiddenEffects>
            </a:ext>
          </a:extLst>
        </p:spPr>
        <p:txBody>
          <a:bodyPr vert="horz" wrap="square" lIns="21946" tIns="10973" rIns="21946" bIns="10973" numCol="1" anchor="t" anchorCtr="0" compatLnSpc="1">
            <a:prstTxWarp prst="textNoShape">
              <a:avLst/>
            </a:prstTxWarp>
          </a:bodyPr>
          <a:lstStyle/>
          <a:p>
            <a:pPr defTabSz="685800" eaLnBrk="0" fontAlgn="base" hangingPunct="0">
              <a:spcBef>
                <a:spcPct val="0"/>
              </a:spcBef>
              <a:spcAft>
                <a:spcPct val="0"/>
              </a:spcAft>
            </a:pPr>
            <a:r>
              <a:rPr lang="de-DE" altLang="de-DE" sz="2000" dirty="0">
                <a:solidFill>
                  <a:srgbClr val="000000"/>
                </a:solidFill>
                <a:ea typeface="Times New Roman" panose="02020603050405020304" pitchFamily="18" charset="0"/>
                <a:cs typeface="Arial" panose="020B0604020202020204" pitchFamily="34" charset="0"/>
              </a:rPr>
              <a:t>Entgelt, Plankosten</a:t>
            </a:r>
            <a:endParaRPr lang="de-DE" altLang="de-DE" sz="2000" dirty="0"/>
          </a:p>
        </p:txBody>
      </p:sp>
      <p:sp>
        <p:nvSpPr>
          <p:cNvPr id="17" name="Text Box 8"/>
          <p:cNvSpPr txBox="1">
            <a:spLocks noChangeArrowheads="1"/>
          </p:cNvSpPr>
          <p:nvPr/>
        </p:nvSpPr>
        <p:spPr bwMode="auto">
          <a:xfrm>
            <a:off x="6775458" y="5562429"/>
            <a:ext cx="1056466" cy="421837"/>
          </a:xfrm>
          <a:prstGeom prst="rect">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10199"/>
                  </a:outerShdw>
                </a:effectLst>
              </a14:hiddenEffects>
            </a:ext>
          </a:extLst>
        </p:spPr>
        <p:txBody>
          <a:bodyPr vert="horz" wrap="square" lIns="21946" tIns="10973" rIns="21946" bIns="10973" numCol="1" anchor="t" anchorCtr="0" compatLnSpc="1">
            <a:prstTxWarp prst="textNoShape">
              <a:avLst/>
            </a:prstTxWarp>
          </a:bodyPr>
          <a:lstStyle/>
          <a:p>
            <a:pPr algn="ctr" defTabSz="685800" eaLnBrk="0" fontAlgn="base" hangingPunct="0">
              <a:spcBef>
                <a:spcPct val="0"/>
              </a:spcBef>
              <a:spcAft>
                <a:spcPct val="0"/>
              </a:spcAft>
            </a:pPr>
            <a:r>
              <a:rPr lang="de-DE" altLang="de-DE" sz="2000" dirty="0" smtClean="0">
                <a:solidFill>
                  <a:srgbClr val="000000"/>
                </a:solidFill>
                <a:ea typeface="Times New Roman" panose="02020603050405020304" pitchFamily="18" charset="0"/>
                <a:cs typeface="Arial" panose="020B0604020202020204" pitchFamily="34" charset="0"/>
              </a:rPr>
              <a:t>Verweil-dauer</a:t>
            </a:r>
            <a:endParaRPr lang="de-DE" altLang="de-DE" sz="2000" dirty="0"/>
          </a:p>
        </p:txBody>
      </p:sp>
      <p:sp>
        <p:nvSpPr>
          <p:cNvPr id="18" name="Freeform 7"/>
          <p:cNvSpPr>
            <a:spLocks/>
          </p:cNvSpPr>
          <p:nvPr/>
        </p:nvSpPr>
        <p:spPr bwMode="auto">
          <a:xfrm>
            <a:off x="472132" y="2584964"/>
            <a:ext cx="6827826" cy="1817414"/>
          </a:xfrm>
          <a:custGeom>
            <a:avLst/>
            <a:gdLst>
              <a:gd name="T0" fmla="*/ 0 w 3615"/>
              <a:gd name="T1" fmla="*/ 990 h 990"/>
              <a:gd name="T2" fmla="*/ 1072 w 3615"/>
              <a:gd name="T3" fmla="*/ 712 h 990"/>
              <a:gd name="T4" fmla="*/ 3615 w 3615"/>
              <a:gd name="T5" fmla="*/ 0 h 990"/>
            </a:gdLst>
            <a:ahLst/>
            <a:cxnLst>
              <a:cxn ang="0">
                <a:pos x="T0" y="T1"/>
              </a:cxn>
              <a:cxn ang="0">
                <a:pos x="T2" y="T3"/>
              </a:cxn>
              <a:cxn ang="0">
                <a:pos x="T4" y="T5"/>
              </a:cxn>
            </a:cxnLst>
            <a:rect l="0" t="0" r="r" b="b"/>
            <a:pathLst>
              <a:path w="3615" h="990">
                <a:moveTo>
                  <a:pt x="0" y="990"/>
                </a:moveTo>
                <a:lnTo>
                  <a:pt x="1072" y="712"/>
                </a:lnTo>
                <a:lnTo>
                  <a:pt x="3615" y="0"/>
                </a:lnTo>
              </a:path>
            </a:pathLst>
          </a:custGeom>
          <a:noFill/>
          <a:ln w="38100">
            <a:solidFill>
              <a:srgbClr val="FF0000"/>
            </a:solidFill>
            <a:prstDash val="sysDot"/>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de-DE" sz="2000"/>
          </a:p>
        </p:txBody>
      </p:sp>
      <p:sp>
        <p:nvSpPr>
          <p:cNvPr id="19" name="Text Box 6"/>
          <p:cNvSpPr txBox="1">
            <a:spLocks noChangeArrowheads="1"/>
          </p:cNvSpPr>
          <p:nvPr/>
        </p:nvSpPr>
        <p:spPr bwMode="auto">
          <a:xfrm>
            <a:off x="7353628" y="2363915"/>
            <a:ext cx="1403643" cy="8436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defTabSz="685800" eaLnBrk="0" fontAlgn="base" hangingPunct="0">
              <a:spcBef>
                <a:spcPct val="0"/>
              </a:spcBef>
              <a:spcAft>
                <a:spcPct val="0"/>
              </a:spcAft>
            </a:pPr>
            <a:r>
              <a:rPr lang="de-DE" altLang="de-DE" sz="2000" dirty="0">
                <a:solidFill>
                  <a:srgbClr val="FF0000"/>
                </a:solidFill>
                <a:ea typeface="Times New Roman" panose="02020603050405020304" pitchFamily="18" charset="0"/>
                <a:cs typeface="Arial" panose="020B0604020202020204" pitchFamily="34" charset="0"/>
              </a:rPr>
              <a:t>Plankosten nach InEK</a:t>
            </a:r>
            <a:endParaRPr lang="de-DE" altLang="de-DE" sz="2000" dirty="0">
              <a:solidFill>
                <a:srgbClr val="FF0000"/>
              </a:solidFill>
            </a:endParaRPr>
          </a:p>
        </p:txBody>
      </p:sp>
      <p:sp>
        <p:nvSpPr>
          <p:cNvPr id="20" name="Text Box 5"/>
          <p:cNvSpPr txBox="1">
            <a:spLocks noChangeArrowheads="1"/>
          </p:cNvSpPr>
          <p:nvPr/>
        </p:nvSpPr>
        <p:spPr bwMode="auto">
          <a:xfrm>
            <a:off x="6373218" y="3311961"/>
            <a:ext cx="1403643" cy="564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defTabSz="685800" eaLnBrk="0" fontAlgn="base" hangingPunct="0">
              <a:spcBef>
                <a:spcPct val="0"/>
              </a:spcBef>
              <a:spcAft>
                <a:spcPct val="0"/>
              </a:spcAft>
            </a:pPr>
            <a:r>
              <a:rPr lang="de-DE" altLang="de-DE" sz="2000" dirty="0">
                <a:solidFill>
                  <a:srgbClr val="000000"/>
                </a:solidFill>
                <a:ea typeface="Times New Roman" panose="02020603050405020304" pitchFamily="18" charset="0"/>
                <a:cs typeface="Arial" panose="020B0604020202020204" pitchFamily="34" charset="0"/>
              </a:rPr>
              <a:t>Entgelt vor 2020</a:t>
            </a:r>
            <a:endParaRPr lang="de-DE" altLang="de-DE" sz="2000" dirty="0"/>
          </a:p>
        </p:txBody>
      </p:sp>
      <p:sp>
        <p:nvSpPr>
          <p:cNvPr id="28" name="Text Box 5"/>
          <p:cNvSpPr txBox="1">
            <a:spLocks noChangeArrowheads="1"/>
          </p:cNvSpPr>
          <p:nvPr/>
        </p:nvSpPr>
        <p:spPr bwMode="auto">
          <a:xfrm>
            <a:off x="7236296" y="1648622"/>
            <a:ext cx="1403643" cy="564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defTabSz="685800" eaLnBrk="0" fontAlgn="base" hangingPunct="0">
              <a:spcBef>
                <a:spcPct val="0"/>
              </a:spcBef>
              <a:spcAft>
                <a:spcPct val="0"/>
              </a:spcAft>
            </a:pPr>
            <a:r>
              <a:rPr lang="de-DE" altLang="de-DE" sz="2000" dirty="0">
                <a:solidFill>
                  <a:srgbClr val="00B050"/>
                </a:solidFill>
                <a:ea typeface="Times New Roman" panose="02020603050405020304" pitchFamily="18" charset="0"/>
                <a:cs typeface="Arial" panose="020B0604020202020204" pitchFamily="34" charset="0"/>
              </a:rPr>
              <a:t>Entgelt seit 2020</a:t>
            </a:r>
            <a:endParaRPr lang="de-DE" altLang="de-DE" sz="2000" dirty="0">
              <a:solidFill>
                <a:srgbClr val="00B050"/>
              </a:solidFill>
            </a:endParaRPr>
          </a:p>
        </p:txBody>
      </p:sp>
      <p:sp>
        <p:nvSpPr>
          <p:cNvPr id="30" name="Freihandform 29"/>
          <p:cNvSpPr/>
          <p:nvPr/>
        </p:nvSpPr>
        <p:spPr>
          <a:xfrm>
            <a:off x="478819" y="2195436"/>
            <a:ext cx="6789613" cy="2307064"/>
          </a:xfrm>
          <a:custGeom>
            <a:avLst/>
            <a:gdLst>
              <a:gd name="connsiteX0" fmla="*/ 0 w 5774575"/>
              <a:gd name="connsiteY0" fmla="*/ 2083723 h 2083723"/>
              <a:gd name="connsiteX1" fmla="*/ 1740131 w 5774575"/>
              <a:gd name="connsiteY1" fmla="*/ 1318952 h 2083723"/>
              <a:gd name="connsiteX2" fmla="*/ 4400204 w 5774575"/>
              <a:gd name="connsiteY2" fmla="*/ 936567 h 2083723"/>
              <a:gd name="connsiteX3" fmla="*/ 5774575 w 5774575"/>
              <a:gd name="connsiteY3" fmla="*/ 0 h 2083723"/>
            </a:gdLst>
            <a:ahLst/>
            <a:cxnLst>
              <a:cxn ang="0">
                <a:pos x="connsiteX0" y="connsiteY0"/>
              </a:cxn>
              <a:cxn ang="0">
                <a:pos x="connsiteX1" y="connsiteY1"/>
              </a:cxn>
              <a:cxn ang="0">
                <a:pos x="connsiteX2" y="connsiteY2"/>
              </a:cxn>
              <a:cxn ang="0">
                <a:pos x="connsiteX3" y="connsiteY3"/>
              </a:cxn>
            </a:cxnLst>
            <a:rect l="l" t="t" r="r" b="b"/>
            <a:pathLst>
              <a:path w="5774575" h="2083723">
                <a:moveTo>
                  <a:pt x="0" y="2083723"/>
                </a:moveTo>
                <a:lnTo>
                  <a:pt x="1740131" y="1318952"/>
                </a:lnTo>
                <a:lnTo>
                  <a:pt x="4400204" y="936567"/>
                </a:lnTo>
                <a:lnTo>
                  <a:pt x="5774575" y="0"/>
                </a:lnTo>
              </a:path>
            </a:pathLst>
          </a:custGeom>
          <a:noFill/>
          <a:ln w="38100">
            <a:solidFill>
              <a:srgbClr val="00B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a:p>
        </p:txBody>
      </p:sp>
      <p:sp>
        <p:nvSpPr>
          <p:cNvPr id="23" name="Rectangle 2"/>
          <p:cNvSpPr txBox="1">
            <a:spLocks noChangeArrowheads="1"/>
          </p:cNvSpPr>
          <p:nvPr/>
        </p:nvSpPr>
        <p:spPr>
          <a:xfrm>
            <a:off x="457200" y="274638"/>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de-DE" dirty="0" smtClean="0"/>
              <a:t>Kostenfunktion unter aG-DRGs </a:t>
            </a:r>
          </a:p>
          <a:p>
            <a:pPr>
              <a:defRPr/>
            </a:pPr>
            <a:r>
              <a:rPr lang="de-DE" dirty="0" smtClean="0"/>
              <a:t>(ab 2020)</a:t>
            </a:r>
            <a:endParaRPr lang="de-DE" dirty="0"/>
          </a:p>
        </p:txBody>
      </p:sp>
    </p:spTree>
    <p:extLst>
      <p:ext uri="{BB962C8B-B14F-4D97-AF65-F5344CB8AC3E}">
        <p14:creationId xmlns:p14="http://schemas.microsoft.com/office/powerpoint/2010/main" val="42589918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3250" name="Rectangle 2"/>
          <p:cNvSpPr>
            <a:spLocks noGrp="1" noChangeArrowheads="1"/>
          </p:cNvSpPr>
          <p:nvPr>
            <p:ph type="title"/>
          </p:nvPr>
        </p:nvSpPr>
        <p:spPr/>
        <p:txBody>
          <a:bodyPr>
            <a:noAutofit/>
          </a:bodyPr>
          <a:lstStyle/>
          <a:p>
            <a:pPr>
              <a:defRPr/>
            </a:pPr>
            <a:r>
              <a:rPr lang="de-DE" dirty="0"/>
              <a:t>Beispiel: aG-DRG-Katalog 2020</a:t>
            </a:r>
          </a:p>
        </p:txBody>
      </p:sp>
      <p:sp>
        <p:nvSpPr>
          <p:cNvPr id="2" name="Foliennummernplatzhalter 1"/>
          <p:cNvSpPr>
            <a:spLocks noGrp="1"/>
          </p:cNvSpPr>
          <p:nvPr>
            <p:ph type="sldNum" sz="quarter" idx="12"/>
          </p:nvPr>
        </p:nvSpPr>
        <p:spPr/>
        <p:txBody>
          <a:bodyPr/>
          <a:lstStyle/>
          <a:p>
            <a:fld id="{33EF2916-ED9F-4244-A858-60685D900053}" type="slidenum">
              <a:rPr lang="de-DE" smtClean="0"/>
              <a:t>12</a:t>
            </a:fld>
            <a:endParaRPr lang="de-DE"/>
          </a:p>
        </p:txBody>
      </p:sp>
      <p:sp>
        <p:nvSpPr>
          <p:cNvPr id="7" name="Rectangle 3"/>
          <p:cNvSpPr txBox="1">
            <a:spLocks noChangeArrowheads="1"/>
          </p:cNvSpPr>
          <p:nvPr/>
        </p:nvSpPr>
        <p:spPr>
          <a:xfrm>
            <a:off x="457200" y="1600201"/>
            <a:ext cx="8229600" cy="1828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a:lnSpc>
                <a:spcPct val="90000"/>
              </a:lnSpc>
              <a:defRPr/>
            </a:pPr>
            <a:r>
              <a:rPr lang="de-DE" sz="2400" dirty="0"/>
              <a:t> </a:t>
            </a:r>
            <a:endParaRPr lang="de-DE" sz="2000" dirty="0"/>
          </a:p>
        </p:txBody>
      </p:sp>
      <p:graphicFrame>
        <p:nvGraphicFramePr>
          <p:cNvPr id="5" name="Tabelle 4"/>
          <p:cNvGraphicFramePr>
            <a:graphicFrameLocks noGrp="1"/>
          </p:cNvGraphicFramePr>
          <p:nvPr>
            <p:extLst>
              <p:ext uri="{D42A27DB-BD31-4B8C-83A1-F6EECF244321}">
                <p14:modId xmlns:p14="http://schemas.microsoft.com/office/powerpoint/2010/main" val="4083449052"/>
              </p:ext>
            </p:extLst>
          </p:nvPr>
        </p:nvGraphicFramePr>
        <p:xfrm>
          <a:off x="539552" y="1916832"/>
          <a:ext cx="8208912" cy="3680536"/>
        </p:xfrm>
        <a:graphic>
          <a:graphicData uri="http://schemas.openxmlformats.org/drawingml/2006/table">
            <a:tbl>
              <a:tblPr>
                <a:tableStyleId>{5C22544A-7EE6-4342-B048-85BDC9FD1C3A}</a:tableStyleId>
              </a:tblPr>
              <a:tblGrid>
                <a:gridCol w="5976664">
                  <a:extLst>
                    <a:ext uri="{9D8B030D-6E8A-4147-A177-3AD203B41FA5}">
                      <a16:colId xmlns:a16="http://schemas.microsoft.com/office/drawing/2014/main" xmlns="" val="2663323774"/>
                    </a:ext>
                  </a:extLst>
                </a:gridCol>
                <a:gridCol w="1116124">
                  <a:extLst>
                    <a:ext uri="{9D8B030D-6E8A-4147-A177-3AD203B41FA5}">
                      <a16:colId xmlns:a16="http://schemas.microsoft.com/office/drawing/2014/main" xmlns="" val="2790078646"/>
                    </a:ext>
                  </a:extLst>
                </a:gridCol>
                <a:gridCol w="1116124">
                  <a:extLst>
                    <a:ext uri="{9D8B030D-6E8A-4147-A177-3AD203B41FA5}">
                      <a16:colId xmlns:a16="http://schemas.microsoft.com/office/drawing/2014/main" xmlns="" val="1488202966"/>
                    </a:ext>
                  </a:extLst>
                </a:gridCol>
              </a:tblGrid>
              <a:tr h="460067">
                <a:tc>
                  <a:txBody>
                    <a:bodyPr/>
                    <a:lstStyle/>
                    <a:p>
                      <a:pPr>
                        <a:lnSpc>
                          <a:spcPct val="100000"/>
                        </a:lnSpc>
                        <a:spcAft>
                          <a:spcPts val="0"/>
                        </a:spcAft>
                      </a:pPr>
                      <a:r>
                        <a:rPr lang="de-DE" dirty="0"/>
                        <a:t> Charakteristikum</a:t>
                      </a:r>
                      <a:endParaRPr lang="en-GB" dirty="0"/>
                    </a:p>
                  </a:txBody>
                  <a:tcPr marL="25400" marR="25400" marT="25400" marB="254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100000"/>
                        </a:lnSpc>
                        <a:spcBef>
                          <a:spcPts val="200"/>
                        </a:spcBef>
                        <a:spcAft>
                          <a:spcPts val="400"/>
                        </a:spcAft>
                      </a:pPr>
                      <a:r>
                        <a:rPr lang="de-DE" dirty="0"/>
                        <a:t>Wert 2020</a:t>
                      </a:r>
                      <a:endParaRPr lang="en-GB" dirty="0"/>
                    </a:p>
                  </a:txBody>
                  <a:tcPr marL="25400" marR="25400" marT="25400" marB="254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100000"/>
                        </a:lnSpc>
                        <a:spcBef>
                          <a:spcPts val="200"/>
                        </a:spcBef>
                        <a:spcAft>
                          <a:spcPts val="400"/>
                        </a:spcAft>
                      </a:pPr>
                      <a:r>
                        <a:rPr lang="en-GB" dirty="0"/>
                        <a:t>Wert 2019</a:t>
                      </a:r>
                    </a:p>
                  </a:txBody>
                  <a:tcPr marL="25400" marR="25400" marT="25400" marB="254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xmlns="" val="2543871610"/>
                  </a:ext>
                </a:extLst>
              </a:tr>
              <a:tr h="460067">
                <a:tc>
                  <a:txBody>
                    <a:bodyPr/>
                    <a:lstStyle/>
                    <a:p>
                      <a:pPr>
                        <a:lnSpc>
                          <a:spcPct val="100000"/>
                        </a:lnSpc>
                        <a:spcBef>
                          <a:spcPts val="200"/>
                        </a:spcBef>
                        <a:spcAft>
                          <a:spcPts val="400"/>
                        </a:spcAft>
                      </a:pPr>
                      <a:r>
                        <a:rPr lang="de-DE" sz="2000" dirty="0">
                          <a:effectLst/>
                          <a:latin typeface="Arial Unicode MS" panose="020B0604020202020204" pitchFamily="34" charset="-128"/>
                          <a:ea typeface="Arial Unicode MS" panose="020B0604020202020204" pitchFamily="34" charset="-128"/>
                          <a:cs typeface="Times New Roman" panose="02020603050405020304" pitchFamily="18" charset="0"/>
                        </a:rPr>
                        <a:t>Kostengewicht DRG-Katalog</a:t>
                      </a:r>
                      <a:endParaRPr lang="en-GB" sz="2000" dirty="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spcBef>
                          <a:spcPts val="200"/>
                        </a:spcBef>
                        <a:spcAft>
                          <a:spcPts val="400"/>
                        </a:spcAft>
                      </a:pPr>
                      <a:r>
                        <a:rPr lang="de-DE" sz="2000" dirty="0">
                          <a:effectLst/>
                          <a:latin typeface="Arial Unicode MS" panose="020B0604020202020204" pitchFamily="34" charset="-128"/>
                          <a:ea typeface="Arial Unicode MS" panose="020B0604020202020204" pitchFamily="34" charset="-128"/>
                          <a:cs typeface="Times New Roman" panose="02020603050405020304" pitchFamily="18" charset="0"/>
                        </a:rPr>
                        <a:t>1,666</a:t>
                      </a:r>
                      <a:endParaRPr lang="en-GB" sz="2000" dirty="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spcBef>
                          <a:spcPts val="200"/>
                        </a:spcBef>
                        <a:spcAft>
                          <a:spcPts val="400"/>
                        </a:spcAft>
                      </a:pPr>
                      <a:r>
                        <a:rPr lang="de-DE" sz="1800" dirty="0">
                          <a:effectLst/>
                        </a:rPr>
                        <a:t>1,936</a:t>
                      </a:r>
                      <a:endParaRPr lang="en-GB" sz="1800" dirty="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223819318"/>
                  </a:ext>
                </a:extLst>
              </a:tr>
              <a:tr h="460067">
                <a:tc>
                  <a:txBody>
                    <a:bodyPr/>
                    <a:lstStyle/>
                    <a:p>
                      <a:pPr>
                        <a:lnSpc>
                          <a:spcPct val="100000"/>
                        </a:lnSpc>
                        <a:spcBef>
                          <a:spcPts val="200"/>
                        </a:spcBef>
                        <a:spcAft>
                          <a:spcPts val="400"/>
                        </a:spcAft>
                      </a:pPr>
                      <a:r>
                        <a:rPr lang="de-DE" sz="2000">
                          <a:effectLst/>
                          <a:latin typeface="Arial Unicode MS" panose="020B0604020202020204" pitchFamily="34" charset="-128"/>
                          <a:ea typeface="Arial Unicode MS" panose="020B0604020202020204" pitchFamily="34" charset="-128"/>
                          <a:cs typeface="Times New Roman" panose="02020603050405020304" pitchFamily="18" charset="0"/>
                        </a:rPr>
                        <a:t>Durchschnittliche Verweildauer</a:t>
                      </a:r>
                      <a:endParaRPr lang="en-GB" sz="200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spcBef>
                          <a:spcPts val="200"/>
                        </a:spcBef>
                        <a:spcAft>
                          <a:spcPts val="400"/>
                        </a:spcAft>
                      </a:pPr>
                      <a:r>
                        <a:rPr lang="de-DE" sz="2000" dirty="0">
                          <a:effectLst/>
                          <a:latin typeface="Arial Unicode MS" panose="020B0604020202020204" pitchFamily="34" charset="-128"/>
                          <a:ea typeface="Arial Unicode MS" panose="020B0604020202020204" pitchFamily="34" charset="-128"/>
                          <a:cs typeface="Times New Roman" panose="02020603050405020304" pitchFamily="18" charset="0"/>
                        </a:rPr>
                        <a:t>8,6</a:t>
                      </a:r>
                      <a:endParaRPr lang="en-GB" sz="2000" dirty="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spcBef>
                          <a:spcPts val="200"/>
                        </a:spcBef>
                        <a:spcAft>
                          <a:spcPts val="400"/>
                        </a:spcAft>
                      </a:pPr>
                      <a:r>
                        <a:rPr lang="de-DE" sz="1800" dirty="0">
                          <a:effectLst/>
                        </a:rPr>
                        <a:t>8,5</a:t>
                      </a:r>
                      <a:endParaRPr lang="en-GB" sz="1800" dirty="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285116782"/>
                  </a:ext>
                </a:extLst>
              </a:tr>
              <a:tr h="460067">
                <a:tc>
                  <a:txBody>
                    <a:bodyPr/>
                    <a:lstStyle/>
                    <a:p>
                      <a:pPr>
                        <a:lnSpc>
                          <a:spcPct val="100000"/>
                        </a:lnSpc>
                        <a:spcBef>
                          <a:spcPts val="200"/>
                        </a:spcBef>
                        <a:spcAft>
                          <a:spcPts val="400"/>
                        </a:spcAft>
                      </a:pPr>
                      <a:r>
                        <a:rPr lang="de-DE" sz="2000">
                          <a:effectLst/>
                          <a:latin typeface="Arial Unicode MS" panose="020B0604020202020204" pitchFamily="34" charset="-128"/>
                          <a:ea typeface="Arial Unicode MS" panose="020B0604020202020204" pitchFamily="34" charset="-128"/>
                          <a:cs typeface="Times New Roman" panose="02020603050405020304" pitchFamily="18" charset="0"/>
                        </a:rPr>
                        <a:t>Erster Tag oberhalb der oberen Grenzverweildauer</a:t>
                      </a:r>
                      <a:endParaRPr lang="en-GB" sz="200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spcBef>
                          <a:spcPts val="200"/>
                        </a:spcBef>
                        <a:spcAft>
                          <a:spcPts val="400"/>
                        </a:spcAft>
                      </a:pPr>
                      <a:r>
                        <a:rPr lang="de-DE" sz="2000" dirty="0">
                          <a:effectLst/>
                          <a:latin typeface="Arial Unicode MS" panose="020B0604020202020204" pitchFamily="34" charset="-128"/>
                          <a:ea typeface="Arial Unicode MS" panose="020B0604020202020204" pitchFamily="34" charset="-128"/>
                          <a:cs typeface="Times New Roman" panose="02020603050405020304" pitchFamily="18" charset="0"/>
                        </a:rPr>
                        <a:t>17</a:t>
                      </a:r>
                      <a:endParaRPr lang="en-GB" sz="2000" dirty="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spcBef>
                          <a:spcPts val="200"/>
                        </a:spcBef>
                        <a:spcAft>
                          <a:spcPts val="400"/>
                        </a:spcAft>
                      </a:pPr>
                      <a:r>
                        <a:rPr lang="de-DE" sz="1800" dirty="0">
                          <a:effectLst/>
                        </a:rPr>
                        <a:t>17</a:t>
                      </a:r>
                      <a:endParaRPr lang="en-GB" sz="1800" dirty="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535521024"/>
                  </a:ext>
                </a:extLst>
              </a:tr>
              <a:tr h="460067">
                <a:tc>
                  <a:txBody>
                    <a:bodyPr/>
                    <a:lstStyle/>
                    <a:p>
                      <a:pPr>
                        <a:lnSpc>
                          <a:spcPct val="100000"/>
                        </a:lnSpc>
                        <a:spcBef>
                          <a:spcPts val="200"/>
                        </a:spcBef>
                        <a:spcAft>
                          <a:spcPts val="400"/>
                        </a:spcAft>
                      </a:pPr>
                      <a:r>
                        <a:rPr lang="de-DE" sz="2000">
                          <a:effectLst/>
                          <a:latin typeface="Arial Unicode MS" panose="020B0604020202020204" pitchFamily="34" charset="-128"/>
                          <a:ea typeface="Arial Unicode MS" panose="020B0604020202020204" pitchFamily="34" charset="-128"/>
                          <a:cs typeface="Times New Roman" panose="02020603050405020304" pitchFamily="18" charset="0"/>
                        </a:rPr>
                        <a:t>Zuschlag ab oberer Grenzverweildauer</a:t>
                      </a:r>
                      <a:endParaRPr lang="en-GB" sz="200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spcBef>
                          <a:spcPts val="200"/>
                        </a:spcBef>
                        <a:spcAft>
                          <a:spcPts val="400"/>
                        </a:spcAft>
                      </a:pPr>
                      <a:r>
                        <a:rPr lang="de-DE" sz="2000" dirty="0">
                          <a:effectLst/>
                          <a:latin typeface="Arial Unicode MS" panose="020B0604020202020204" pitchFamily="34" charset="-128"/>
                          <a:ea typeface="Arial Unicode MS" panose="020B0604020202020204" pitchFamily="34" charset="-128"/>
                          <a:cs typeface="Times New Roman" panose="02020603050405020304" pitchFamily="18" charset="0"/>
                        </a:rPr>
                        <a:t>0,065</a:t>
                      </a:r>
                      <a:endParaRPr lang="en-GB" sz="2000" dirty="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spcBef>
                          <a:spcPts val="200"/>
                        </a:spcBef>
                        <a:spcAft>
                          <a:spcPts val="400"/>
                        </a:spcAft>
                      </a:pPr>
                      <a:r>
                        <a:rPr lang="de-DE" sz="1800" dirty="0">
                          <a:effectLst/>
                        </a:rPr>
                        <a:t>0,089</a:t>
                      </a:r>
                      <a:endParaRPr lang="en-GB" sz="1800" dirty="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993865435"/>
                  </a:ext>
                </a:extLst>
              </a:tr>
              <a:tr h="460067">
                <a:tc>
                  <a:txBody>
                    <a:bodyPr/>
                    <a:lstStyle/>
                    <a:p>
                      <a:pPr>
                        <a:lnSpc>
                          <a:spcPct val="100000"/>
                        </a:lnSpc>
                        <a:spcBef>
                          <a:spcPts val="200"/>
                        </a:spcBef>
                        <a:spcAft>
                          <a:spcPts val="400"/>
                        </a:spcAft>
                      </a:pPr>
                      <a:r>
                        <a:rPr lang="de-DE" sz="2000">
                          <a:effectLst/>
                          <a:latin typeface="Arial Unicode MS" panose="020B0604020202020204" pitchFamily="34" charset="-128"/>
                          <a:ea typeface="Arial Unicode MS" panose="020B0604020202020204" pitchFamily="34" charset="-128"/>
                          <a:cs typeface="Times New Roman" panose="02020603050405020304" pitchFamily="18" charset="0"/>
                        </a:rPr>
                        <a:t>Erster Tag unterhalb der unteren Grenzverweildauer</a:t>
                      </a:r>
                      <a:endParaRPr lang="en-GB" sz="200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spcBef>
                          <a:spcPts val="200"/>
                        </a:spcBef>
                        <a:spcAft>
                          <a:spcPts val="400"/>
                        </a:spcAft>
                      </a:pPr>
                      <a:r>
                        <a:rPr lang="de-DE" sz="2000" dirty="0">
                          <a:effectLst/>
                          <a:latin typeface="Arial Unicode MS" panose="020B0604020202020204" pitchFamily="34" charset="-128"/>
                          <a:ea typeface="Arial Unicode MS" panose="020B0604020202020204" pitchFamily="34" charset="-128"/>
                          <a:cs typeface="Times New Roman" panose="02020603050405020304" pitchFamily="18" charset="0"/>
                        </a:rPr>
                        <a:t>2</a:t>
                      </a:r>
                      <a:endParaRPr lang="en-GB" sz="2000" dirty="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spcBef>
                          <a:spcPts val="200"/>
                        </a:spcBef>
                        <a:spcAft>
                          <a:spcPts val="400"/>
                        </a:spcAft>
                      </a:pPr>
                      <a:r>
                        <a:rPr lang="de-DE" sz="1800" dirty="0">
                          <a:effectLst/>
                        </a:rPr>
                        <a:t>2</a:t>
                      </a:r>
                      <a:endParaRPr lang="en-GB" sz="1800" dirty="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4079036565"/>
                  </a:ext>
                </a:extLst>
              </a:tr>
              <a:tr h="460067">
                <a:tc>
                  <a:txBody>
                    <a:bodyPr/>
                    <a:lstStyle/>
                    <a:p>
                      <a:pPr>
                        <a:lnSpc>
                          <a:spcPct val="100000"/>
                        </a:lnSpc>
                        <a:spcBef>
                          <a:spcPts val="200"/>
                        </a:spcBef>
                        <a:spcAft>
                          <a:spcPts val="400"/>
                        </a:spcAft>
                      </a:pPr>
                      <a:r>
                        <a:rPr lang="de-DE" sz="2000">
                          <a:effectLst/>
                          <a:latin typeface="Arial Unicode MS" panose="020B0604020202020204" pitchFamily="34" charset="-128"/>
                          <a:ea typeface="Arial Unicode MS" panose="020B0604020202020204" pitchFamily="34" charset="-128"/>
                          <a:cs typeface="Times New Roman" panose="02020603050405020304" pitchFamily="18" charset="0"/>
                        </a:rPr>
                        <a:t>Abschläge ab unterer Grenzverweildauer</a:t>
                      </a:r>
                      <a:endParaRPr lang="en-GB" sz="200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spcBef>
                          <a:spcPts val="200"/>
                        </a:spcBef>
                        <a:spcAft>
                          <a:spcPts val="400"/>
                        </a:spcAft>
                      </a:pPr>
                      <a:r>
                        <a:rPr lang="de-DE" sz="2000" dirty="0">
                          <a:effectLst/>
                          <a:latin typeface="Arial Unicode MS" panose="020B0604020202020204" pitchFamily="34" charset="-128"/>
                          <a:ea typeface="Arial Unicode MS" panose="020B0604020202020204" pitchFamily="34" charset="-128"/>
                          <a:cs typeface="Times New Roman" panose="02020603050405020304" pitchFamily="18" charset="0"/>
                        </a:rPr>
                        <a:t>0,263</a:t>
                      </a:r>
                      <a:endParaRPr lang="en-GB" sz="2000" dirty="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spcBef>
                          <a:spcPts val="200"/>
                        </a:spcBef>
                        <a:spcAft>
                          <a:spcPts val="400"/>
                        </a:spcAft>
                      </a:pPr>
                      <a:r>
                        <a:rPr lang="de-DE" sz="1800" dirty="0">
                          <a:effectLst/>
                        </a:rPr>
                        <a:t>0,359</a:t>
                      </a:r>
                      <a:endParaRPr lang="en-GB" sz="1800" dirty="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927376192"/>
                  </a:ext>
                </a:extLst>
              </a:tr>
              <a:tr h="460067">
                <a:tc>
                  <a:txBody>
                    <a:bodyPr/>
                    <a:lstStyle/>
                    <a:p>
                      <a:pPr>
                        <a:lnSpc>
                          <a:spcPct val="100000"/>
                        </a:lnSpc>
                        <a:spcBef>
                          <a:spcPts val="200"/>
                        </a:spcBef>
                        <a:spcAft>
                          <a:spcPts val="400"/>
                        </a:spcAft>
                      </a:pPr>
                      <a:r>
                        <a:rPr lang="de-DE" sz="2000">
                          <a:effectLst/>
                          <a:latin typeface="Arial Unicode MS" panose="020B0604020202020204" pitchFamily="34" charset="-128"/>
                          <a:ea typeface="Arial Unicode MS" panose="020B0604020202020204" pitchFamily="34" charset="-128"/>
                          <a:cs typeface="Times New Roman" panose="02020603050405020304" pitchFamily="18" charset="0"/>
                        </a:rPr>
                        <a:t>Pflegeerlösbewertungsrelation/Tag</a:t>
                      </a:r>
                      <a:endParaRPr lang="en-GB" sz="200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spcBef>
                          <a:spcPts val="200"/>
                        </a:spcBef>
                        <a:spcAft>
                          <a:spcPts val="400"/>
                        </a:spcAft>
                      </a:pPr>
                      <a:r>
                        <a:rPr lang="de-DE" sz="2000" dirty="0">
                          <a:effectLst/>
                          <a:latin typeface="Arial Unicode MS" panose="020B0604020202020204" pitchFamily="34" charset="-128"/>
                          <a:ea typeface="Arial Unicode MS" panose="020B0604020202020204" pitchFamily="34" charset="-128"/>
                          <a:cs typeface="Times New Roman" panose="02020603050405020304" pitchFamily="18" charset="0"/>
                        </a:rPr>
                        <a:t>1,0141</a:t>
                      </a:r>
                      <a:endParaRPr lang="en-GB" sz="2000" dirty="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spcBef>
                          <a:spcPts val="200"/>
                        </a:spcBef>
                        <a:spcAft>
                          <a:spcPts val="400"/>
                        </a:spcAft>
                      </a:pPr>
                      <a:endParaRPr lang="en-GB" sz="2000" dirty="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43416780"/>
                  </a:ext>
                </a:extLst>
              </a:tr>
            </a:tbl>
          </a:graphicData>
        </a:graphic>
      </p:graphicFrame>
    </p:spTree>
    <p:extLst>
      <p:ext uri="{BB962C8B-B14F-4D97-AF65-F5344CB8AC3E}">
        <p14:creationId xmlns:p14="http://schemas.microsoft.com/office/powerpoint/2010/main" val="3603040035"/>
      </p:ext>
    </p:extLst>
  </p:cSld>
  <p:clrMapOvr>
    <a:masterClrMapping/>
  </p:clrMapOvr>
  <mc:AlternateContent xmlns:mc="http://schemas.openxmlformats.org/markup-compatibility/2006" xmlns:p14="http://schemas.microsoft.com/office/powerpoint/2010/main">
    <mc:Choice Requires="p14">
      <p:transition spd="slow" p14:dur="2000" advTm="151771"/>
    </mc:Choice>
    <mc:Fallback xmlns="">
      <p:transition spd="slow" advTm="151771"/>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a:t>Szenarien</a:t>
            </a:r>
            <a:r>
              <a:rPr lang="en-US" dirty="0"/>
              <a:t> aG-DRG</a:t>
            </a:r>
          </a:p>
        </p:txBody>
      </p:sp>
      <p:graphicFrame>
        <p:nvGraphicFramePr>
          <p:cNvPr id="5" name="Inhaltsplatzhalter 4"/>
          <p:cNvGraphicFramePr>
            <a:graphicFrameLocks noGrp="1"/>
          </p:cNvGraphicFramePr>
          <p:nvPr>
            <p:ph idx="1"/>
            <p:extLst>
              <p:ext uri="{D42A27DB-BD31-4B8C-83A1-F6EECF244321}">
                <p14:modId xmlns:p14="http://schemas.microsoft.com/office/powerpoint/2010/main" val="1462838677"/>
              </p:ext>
            </p:extLst>
          </p:nvPr>
        </p:nvGraphicFramePr>
        <p:xfrm>
          <a:off x="251520" y="1628800"/>
          <a:ext cx="8712970" cy="4829472"/>
        </p:xfrm>
        <a:graphic>
          <a:graphicData uri="http://schemas.openxmlformats.org/drawingml/2006/table">
            <a:tbl>
              <a:tblPr firstRow="1" firstCol="1" bandRow="1">
                <a:tableStyleId>{5C22544A-7EE6-4342-B048-85BDC9FD1C3A}</a:tableStyleId>
              </a:tblPr>
              <a:tblGrid>
                <a:gridCol w="1008112">
                  <a:extLst>
                    <a:ext uri="{9D8B030D-6E8A-4147-A177-3AD203B41FA5}">
                      <a16:colId xmlns:a16="http://schemas.microsoft.com/office/drawing/2014/main" xmlns="" val="3394663213"/>
                    </a:ext>
                  </a:extLst>
                </a:gridCol>
                <a:gridCol w="1284143">
                  <a:extLst>
                    <a:ext uri="{9D8B030D-6E8A-4147-A177-3AD203B41FA5}">
                      <a16:colId xmlns:a16="http://schemas.microsoft.com/office/drawing/2014/main" xmlns="" val="258613718"/>
                    </a:ext>
                  </a:extLst>
                </a:gridCol>
                <a:gridCol w="1284143">
                  <a:extLst>
                    <a:ext uri="{9D8B030D-6E8A-4147-A177-3AD203B41FA5}">
                      <a16:colId xmlns:a16="http://schemas.microsoft.com/office/drawing/2014/main" xmlns="" val="1712606443"/>
                    </a:ext>
                  </a:extLst>
                </a:gridCol>
                <a:gridCol w="1284143">
                  <a:extLst>
                    <a:ext uri="{9D8B030D-6E8A-4147-A177-3AD203B41FA5}">
                      <a16:colId xmlns:a16="http://schemas.microsoft.com/office/drawing/2014/main" xmlns="" val="905234771"/>
                    </a:ext>
                  </a:extLst>
                </a:gridCol>
                <a:gridCol w="1284143">
                  <a:extLst>
                    <a:ext uri="{9D8B030D-6E8A-4147-A177-3AD203B41FA5}">
                      <a16:colId xmlns:a16="http://schemas.microsoft.com/office/drawing/2014/main" xmlns="" val="2162494739"/>
                    </a:ext>
                  </a:extLst>
                </a:gridCol>
                <a:gridCol w="1284143">
                  <a:extLst>
                    <a:ext uri="{9D8B030D-6E8A-4147-A177-3AD203B41FA5}">
                      <a16:colId xmlns:a16="http://schemas.microsoft.com/office/drawing/2014/main" xmlns="" val="2625489572"/>
                    </a:ext>
                  </a:extLst>
                </a:gridCol>
                <a:gridCol w="1284143">
                  <a:extLst>
                    <a:ext uri="{9D8B030D-6E8A-4147-A177-3AD203B41FA5}">
                      <a16:colId xmlns:a16="http://schemas.microsoft.com/office/drawing/2014/main" xmlns="" val="2007280066"/>
                    </a:ext>
                  </a:extLst>
                </a:gridCol>
              </a:tblGrid>
              <a:tr h="1872208">
                <a:tc>
                  <a:txBody>
                    <a:bodyPr/>
                    <a:lstStyle/>
                    <a:p>
                      <a:pPr algn="ctr">
                        <a:lnSpc>
                          <a:spcPct val="100000"/>
                        </a:lnSpc>
                        <a:spcAft>
                          <a:spcPts val="0"/>
                        </a:spcAft>
                      </a:pPr>
                      <a:r>
                        <a:rPr lang="de-DE" sz="2000" b="0" dirty="0">
                          <a:solidFill>
                            <a:schemeClr val="tx1"/>
                          </a:solidFill>
                        </a:rPr>
                        <a:t>Verweildauer</a:t>
                      </a:r>
                      <a:endParaRPr lang="en-GB" sz="2000" b="0" dirty="0">
                        <a:solidFill>
                          <a:schemeClr val="tx1"/>
                        </a:solidFill>
                      </a:endParaRPr>
                    </a:p>
                  </a:txBody>
                  <a:tcPr marL="68580" marR="68580" marT="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dirty="0">
                          <a:solidFill>
                            <a:schemeClr val="tx1"/>
                          </a:solidFill>
                        </a:rPr>
                        <a:t>aG-DRG- </a:t>
                      </a:r>
                      <a:r>
                        <a:rPr lang="de-DE" sz="2000" b="0" dirty="0" err="1">
                          <a:solidFill>
                            <a:schemeClr val="tx1"/>
                          </a:solidFill>
                        </a:rPr>
                        <a:t>Bewert-ungsrelation</a:t>
                      </a:r>
                      <a:endParaRPr lang="en-GB" sz="2000" b="0" dirty="0">
                        <a:solidFill>
                          <a:schemeClr val="tx1"/>
                        </a:solidFill>
                      </a:endParaRPr>
                    </a:p>
                  </a:txBody>
                  <a:tcPr marL="68580" marR="68580" marT="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dirty="0">
                          <a:solidFill>
                            <a:schemeClr val="tx1"/>
                          </a:solidFill>
                        </a:rPr>
                        <a:t>aG-DRG-Entgelt-anteil [€]</a:t>
                      </a:r>
                      <a:endParaRPr lang="en-GB" sz="2000" b="0" dirty="0">
                        <a:solidFill>
                          <a:schemeClr val="tx1"/>
                        </a:solidFill>
                      </a:endParaRPr>
                    </a:p>
                  </a:txBody>
                  <a:tcPr marL="68580" marR="68580" marT="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dirty="0" err="1">
                          <a:solidFill>
                            <a:schemeClr val="tx1"/>
                          </a:solidFill>
                        </a:rPr>
                        <a:t>Pflegeerlösbe-wertungsrelation</a:t>
                      </a:r>
                      <a:endParaRPr lang="en-GB" sz="2000" b="0" dirty="0">
                        <a:solidFill>
                          <a:schemeClr val="tx1"/>
                        </a:solidFill>
                      </a:endParaRPr>
                    </a:p>
                  </a:txBody>
                  <a:tcPr marL="68580" marR="68580" marT="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endParaRPr lang="en-GB" sz="2000" b="0" dirty="0">
                        <a:solidFill>
                          <a:schemeClr val="tx1"/>
                        </a:solidFill>
                      </a:endParaRPr>
                    </a:p>
                  </a:txBody>
                  <a:tcPr marL="68580" marR="68580" marT="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endParaRPr lang="en-GB" sz="2000" b="0" dirty="0">
                        <a:solidFill>
                          <a:schemeClr val="tx1"/>
                        </a:solidFill>
                      </a:endParaRPr>
                    </a:p>
                  </a:txBody>
                  <a:tcPr marL="68580" marR="68580" marT="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endParaRPr lang="en-GB" sz="2000" b="0" dirty="0">
                        <a:solidFill>
                          <a:schemeClr val="tx1"/>
                        </a:solidFill>
                      </a:endParaRPr>
                    </a:p>
                  </a:txBody>
                  <a:tcPr marL="68580" marR="68580" marT="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145106246"/>
                  </a:ext>
                </a:extLst>
              </a:tr>
              <a:tr h="612068">
                <a:tc>
                  <a:txBody>
                    <a:bodyPr/>
                    <a:lstStyle/>
                    <a:p>
                      <a:pPr algn="ctr">
                        <a:lnSpc>
                          <a:spcPct val="100000"/>
                        </a:lnSpc>
                        <a:spcAft>
                          <a:spcPts val="0"/>
                        </a:spcAft>
                      </a:pPr>
                      <a:r>
                        <a:rPr lang="de-DE" sz="2000" b="0" dirty="0">
                          <a:solidFill>
                            <a:schemeClr val="tx1"/>
                          </a:solidFill>
                        </a:rPr>
                        <a:t>2</a:t>
                      </a:r>
                      <a:endParaRPr lang="en-GB" sz="2000" b="0" dirty="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dirty="0">
                          <a:solidFill>
                            <a:schemeClr val="tx1"/>
                          </a:solidFill>
                        </a:rPr>
                        <a:t>1,403</a:t>
                      </a:r>
                      <a:endParaRPr lang="en-GB" sz="2000" b="0" dirty="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dirty="0">
                          <a:solidFill>
                            <a:schemeClr val="tx1"/>
                          </a:solidFill>
                        </a:rPr>
                        <a:t>4.973,59</a:t>
                      </a:r>
                      <a:endParaRPr lang="en-GB" sz="2000" b="0" dirty="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dirty="0">
                          <a:solidFill>
                            <a:schemeClr val="tx1"/>
                          </a:solidFill>
                        </a:rPr>
                        <a:t>2,0282</a:t>
                      </a:r>
                      <a:endParaRPr lang="en-GB" sz="2000" b="0" dirty="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endParaRPr lang="en-GB" sz="2000" b="0" dirty="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endParaRPr lang="en-GB" sz="2000" b="0" dirty="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endParaRPr lang="en-GB" sz="2000" b="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075761647"/>
                  </a:ext>
                </a:extLst>
              </a:tr>
              <a:tr h="612068">
                <a:tc>
                  <a:txBody>
                    <a:bodyPr/>
                    <a:lstStyle/>
                    <a:p>
                      <a:pPr algn="ctr">
                        <a:lnSpc>
                          <a:spcPct val="100000"/>
                        </a:lnSpc>
                        <a:spcAft>
                          <a:spcPts val="0"/>
                        </a:spcAft>
                      </a:pPr>
                      <a:r>
                        <a:rPr lang="de-DE" sz="2000" b="0">
                          <a:solidFill>
                            <a:schemeClr val="tx1"/>
                          </a:solidFill>
                        </a:rPr>
                        <a:t>5</a:t>
                      </a:r>
                      <a:endParaRPr lang="en-GB" sz="2000" b="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dirty="0">
                          <a:solidFill>
                            <a:schemeClr val="tx1"/>
                          </a:solidFill>
                        </a:rPr>
                        <a:t>1,666</a:t>
                      </a:r>
                      <a:endParaRPr lang="en-GB" sz="2000" b="0" dirty="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dirty="0">
                          <a:solidFill>
                            <a:schemeClr val="tx1"/>
                          </a:solidFill>
                        </a:rPr>
                        <a:t>5.905,92</a:t>
                      </a:r>
                      <a:endParaRPr lang="en-GB" sz="2000" b="0" dirty="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dirty="0">
                          <a:solidFill>
                            <a:schemeClr val="tx1"/>
                          </a:solidFill>
                        </a:rPr>
                        <a:t>5,0705</a:t>
                      </a:r>
                      <a:endParaRPr lang="en-GB" sz="2000" b="0" dirty="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endParaRPr lang="en-GB" sz="2000" b="0" dirty="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endParaRPr lang="en-GB" sz="2000" b="0" dirty="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endParaRPr lang="en-GB" sz="2000" b="0" dirty="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227850354"/>
                  </a:ext>
                </a:extLst>
              </a:tr>
              <a:tr h="612068">
                <a:tc>
                  <a:txBody>
                    <a:bodyPr/>
                    <a:lstStyle/>
                    <a:p>
                      <a:pPr algn="ctr">
                        <a:lnSpc>
                          <a:spcPct val="100000"/>
                        </a:lnSpc>
                        <a:spcAft>
                          <a:spcPts val="0"/>
                        </a:spcAft>
                      </a:pPr>
                      <a:r>
                        <a:rPr lang="de-DE" sz="2000" b="0">
                          <a:solidFill>
                            <a:schemeClr val="tx1"/>
                          </a:solidFill>
                        </a:rPr>
                        <a:t>8,6</a:t>
                      </a:r>
                      <a:endParaRPr lang="en-GB" sz="2000" b="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a:solidFill>
                            <a:schemeClr val="tx1"/>
                          </a:solidFill>
                        </a:rPr>
                        <a:t>1,666</a:t>
                      </a:r>
                      <a:endParaRPr lang="en-GB" sz="2000" b="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a:solidFill>
                            <a:schemeClr val="tx1"/>
                          </a:solidFill>
                        </a:rPr>
                        <a:t>5.905,92</a:t>
                      </a:r>
                      <a:endParaRPr lang="en-GB" sz="2000" b="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dirty="0">
                          <a:solidFill>
                            <a:schemeClr val="tx1"/>
                          </a:solidFill>
                        </a:rPr>
                        <a:t>8,72126</a:t>
                      </a:r>
                      <a:endParaRPr lang="en-GB" sz="2000" b="0" dirty="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endParaRPr lang="en-GB" sz="2000" b="0" dirty="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endParaRPr lang="en-GB" sz="2000" b="0" dirty="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endParaRPr lang="en-GB" sz="2000" b="0" dirty="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88275351"/>
                  </a:ext>
                </a:extLst>
              </a:tr>
              <a:tr h="612068">
                <a:tc>
                  <a:txBody>
                    <a:bodyPr/>
                    <a:lstStyle/>
                    <a:p>
                      <a:pPr algn="ctr">
                        <a:lnSpc>
                          <a:spcPct val="100000"/>
                        </a:lnSpc>
                        <a:spcAft>
                          <a:spcPts val="0"/>
                        </a:spcAft>
                      </a:pPr>
                      <a:r>
                        <a:rPr lang="de-DE" sz="2000" b="0">
                          <a:solidFill>
                            <a:schemeClr val="tx1"/>
                          </a:solidFill>
                        </a:rPr>
                        <a:t>12</a:t>
                      </a:r>
                      <a:endParaRPr lang="en-GB" sz="2000" b="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a:solidFill>
                            <a:schemeClr val="tx1"/>
                          </a:solidFill>
                        </a:rPr>
                        <a:t>1,666</a:t>
                      </a:r>
                      <a:endParaRPr lang="en-GB" sz="2000" b="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a:solidFill>
                            <a:schemeClr val="tx1"/>
                          </a:solidFill>
                        </a:rPr>
                        <a:t>5.905,92</a:t>
                      </a:r>
                      <a:endParaRPr lang="en-GB" sz="2000" b="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a:solidFill>
                            <a:schemeClr val="tx1"/>
                          </a:solidFill>
                        </a:rPr>
                        <a:t>12,1692</a:t>
                      </a:r>
                      <a:endParaRPr lang="en-GB" sz="2000" b="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endParaRPr lang="en-GB" sz="2000" b="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endParaRPr lang="en-GB" sz="2000" b="0" dirty="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endParaRPr lang="en-GB" sz="2000" b="0" dirty="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688059936"/>
                  </a:ext>
                </a:extLst>
              </a:tr>
              <a:tr h="508992">
                <a:tc>
                  <a:txBody>
                    <a:bodyPr/>
                    <a:lstStyle/>
                    <a:p>
                      <a:pPr algn="ctr">
                        <a:lnSpc>
                          <a:spcPct val="100000"/>
                        </a:lnSpc>
                        <a:spcAft>
                          <a:spcPts val="0"/>
                        </a:spcAft>
                      </a:pPr>
                      <a:r>
                        <a:rPr lang="de-DE" sz="2000" b="0">
                          <a:solidFill>
                            <a:schemeClr val="tx1"/>
                          </a:solidFill>
                        </a:rPr>
                        <a:t>25</a:t>
                      </a:r>
                      <a:endParaRPr lang="en-GB" sz="2000" b="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a:solidFill>
                            <a:schemeClr val="tx1"/>
                          </a:solidFill>
                        </a:rPr>
                        <a:t>2,251</a:t>
                      </a:r>
                      <a:endParaRPr lang="en-GB" sz="2000" b="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a:solidFill>
                            <a:schemeClr val="tx1"/>
                          </a:solidFill>
                        </a:rPr>
                        <a:t>7.979,73</a:t>
                      </a:r>
                      <a:endParaRPr lang="en-GB" sz="2000" b="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a:solidFill>
                            <a:schemeClr val="tx1"/>
                          </a:solidFill>
                        </a:rPr>
                        <a:t>25,3525</a:t>
                      </a:r>
                      <a:endParaRPr lang="en-GB" sz="2000" b="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endParaRPr lang="en-GB" sz="2000" b="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endParaRPr lang="en-GB" sz="2000" b="0" dirty="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endParaRPr lang="en-GB" sz="2000" b="0" dirty="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944321379"/>
                  </a:ext>
                </a:extLst>
              </a:tr>
            </a:tbl>
          </a:graphicData>
        </a:graphic>
      </p:graphicFrame>
      <p:sp>
        <p:nvSpPr>
          <p:cNvPr id="4" name="Foliennummernplatzhalter 3"/>
          <p:cNvSpPr>
            <a:spLocks noGrp="1"/>
          </p:cNvSpPr>
          <p:nvPr>
            <p:ph type="sldNum" sz="quarter" idx="12"/>
          </p:nvPr>
        </p:nvSpPr>
        <p:spPr/>
        <p:txBody>
          <a:bodyPr/>
          <a:lstStyle/>
          <a:p>
            <a:fld id="{33EF2916-ED9F-4244-A858-60685D900053}" type="slidenum">
              <a:rPr lang="de-DE" smtClean="0"/>
              <a:t>13</a:t>
            </a:fld>
            <a:endParaRPr lang="de-DE"/>
          </a:p>
        </p:txBody>
      </p:sp>
      <p:sp>
        <p:nvSpPr>
          <p:cNvPr id="7" name="Textfeld 6">
            <a:extLst>
              <a:ext uri="{FF2B5EF4-FFF2-40B4-BE49-F238E27FC236}">
                <a16:creationId xmlns:a16="http://schemas.microsoft.com/office/drawing/2014/main" xmlns="" id="{66DBBB7A-235E-469E-A707-AD65250934B1}"/>
              </a:ext>
            </a:extLst>
          </p:cNvPr>
          <p:cNvSpPr txBox="1"/>
          <p:nvPr/>
        </p:nvSpPr>
        <p:spPr>
          <a:xfrm>
            <a:off x="323528" y="1042497"/>
            <a:ext cx="2471510" cy="369332"/>
          </a:xfrm>
          <a:prstGeom prst="rect">
            <a:avLst/>
          </a:prstGeom>
          <a:noFill/>
        </p:spPr>
        <p:txBody>
          <a:bodyPr wrap="none" rtlCol="0">
            <a:spAutoFit/>
          </a:bodyPr>
          <a:lstStyle/>
          <a:p>
            <a:r>
              <a:rPr lang="de-DE" dirty="0"/>
              <a:t>Basisfallwert: 3.544,97 €</a:t>
            </a:r>
          </a:p>
        </p:txBody>
      </p:sp>
    </p:spTree>
    <p:extLst>
      <p:ext uri="{BB962C8B-B14F-4D97-AF65-F5344CB8AC3E}">
        <p14:creationId xmlns:p14="http://schemas.microsoft.com/office/powerpoint/2010/main" val="36831282"/>
      </p:ext>
    </p:extLst>
  </p:cSld>
  <p:clrMapOvr>
    <a:masterClrMapping/>
  </p:clrMapOvr>
  <mc:AlternateContent xmlns:mc="http://schemas.openxmlformats.org/markup-compatibility/2006" xmlns:p14="http://schemas.microsoft.com/office/powerpoint/2010/main">
    <mc:Choice Requires="p14">
      <p:transition spd="slow" p14:dur="2000" advTm="220281"/>
    </mc:Choice>
    <mc:Fallback xmlns="">
      <p:transition spd="slow" advTm="220281"/>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a:t>Szenarien</a:t>
            </a:r>
            <a:r>
              <a:rPr lang="en-US" dirty="0"/>
              <a:t> aG-DRG</a:t>
            </a:r>
          </a:p>
        </p:txBody>
      </p:sp>
      <p:graphicFrame>
        <p:nvGraphicFramePr>
          <p:cNvPr id="5" name="Inhaltsplatzhalter 4"/>
          <p:cNvGraphicFramePr>
            <a:graphicFrameLocks noGrp="1"/>
          </p:cNvGraphicFramePr>
          <p:nvPr>
            <p:ph idx="1"/>
            <p:extLst/>
          </p:nvPr>
        </p:nvGraphicFramePr>
        <p:xfrm>
          <a:off x="251520" y="1628800"/>
          <a:ext cx="8712970" cy="4829472"/>
        </p:xfrm>
        <a:graphic>
          <a:graphicData uri="http://schemas.openxmlformats.org/drawingml/2006/table">
            <a:tbl>
              <a:tblPr firstRow="1" firstCol="1" bandRow="1">
                <a:tableStyleId>{5C22544A-7EE6-4342-B048-85BDC9FD1C3A}</a:tableStyleId>
              </a:tblPr>
              <a:tblGrid>
                <a:gridCol w="1008112">
                  <a:extLst>
                    <a:ext uri="{9D8B030D-6E8A-4147-A177-3AD203B41FA5}">
                      <a16:colId xmlns:a16="http://schemas.microsoft.com/office/drawing/2014/main" xmlns="" val="3394663213"/>
                    </a:ext>
                  </a:extLst>
                </a:gridCol>
                <a:gridCol w="1284143">
                  <a:extLst>
                    <a:ext uri="{9D8B030D-6E8A-4147-A177-3AD203B41FA5}">
                      <a16:colId xmlns:a16="http://schemas.microsoft.com/office/drawing/2014/main" xmlns="" val="258613718"/>
                    </a:ext>
                  </a:extLst>
                </a:gridCol>
                <a:gridCol w="1284143">
                  <a:extLst>
                    <a:ext uri="{9D8B030D-6E8A-4147-A177-3AD203B41FA5}">
                      <a16:colId xmlns:a16="http://schemas.microsoft.com/office/drawing/2014/main" xmlns="" val="1712606443"/>
                    </a:ext>
                  </a:extLst>
                </a:gridCol>
                <a:gridCol w="1284143">
                  <a:extLst>
                    <a:ext uri="{9D8B030D-6E8A-4147-A177-3AD203B41FA5}">
                      <a16:colId xmlns:a16="http://schemas.microsoft.com/office/drawing/2014/main" xmlns="" val="905234771"/>
                    </a:ext>
                  </a:extLst>
                </a:gridCol>
                <a:gridCol w="1284143">
                  <a:extLst>
                    <a:ext uri="{9D8B030D-6E8A-4147-A177-3AD203B41FA5}">
                      <a16:colId xmlns:a16="http://schemas.microsoft.com/office/drawing/2014/main" xmlns="" val="2162494739"/>
                    </a:ext>
                  </a:extLst>
                </a:gridCol>
                <a:gridCol w="1284143">
                  <a:extLst>
                    <a:ext uri="{9D8B030D-6E8A-4147-A177-3AD203B41FA5}">
                      <a16:colId xmlns:a16="http://schemas.microsoft.com/office/drawing/2014/main" xmlns="" val="2625489572"/>
                    </a:ext>
                  </a:extLst>
                </a:gridCol>
                <a:gridCol w="1284143">
                  <a:extLst>
                    <a:ext uri="{9D8B030D-6E8A-4147-A177-3AD203B41FA5}">
                      <a16:colId xmlns:a16="http://schemas.microsoft.com/office/drawing/2014/main" xmlns="" val="2007280066"/>
                    </a:ext>
                  </a:extLst>
                </a:gridCol>
              </a:tblGrid>
              <a:tr h="1872208">
                <a:tc>
                  <a:txBody>
                    <a:bodyPr/>
                    <a:lstStyle/>
                    <a:p>
                      <a:pPr algn="ctr">
                        <a:lnSpc>
                          <a:spcPct val="100000"/>
                        </a:lnSpc>
                        <a:spcAft>
                          <a:spcPts val="0"/>
                        </a:spcAft>
                      </a:pPr>
                      <a:r>
                        <a:rPr lang="de-DE" sz="2000" b="0" dirty="0">
                          <a:solidFill>
                            <a:schemeClr val="tx1"/>
                          </a:solidFill>
                        </a:rPr>
                        <a:t>Verweildauer</a:t>
                      </a:r>
                      <a:endParaRPr lang="en-GB" sz="2000" b="0" dirty="0">
                        <a:solidFill>
                          <a:schemeClr val="tx1"/>
                        </a:solidFill>
                      </a:endParaRPr>
                    </a:p>
                  </a:txBody>
                  <a:tcPr marL="68580" marR="68580" marT="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dirty="0">
                          <a:solidFill>
                            <a:schemeClr val="tx1"/>
                          </a:solidFill>
                        </a:rPr>
                        <a:t>aG-DRG- </a:t>
                      </a:r>
                      <a:r>
                        <a:rPr lang="de-DE" sz="2000" b="0" dirty="0" err="1">
                          <a:solidFill>
                            <a:schemeClr val="tx1"/>
                          </a:solidFill>
                        </a:rPr>
                        <a:t>Bewert-ungsrelation</a:t>
                      </a:r>
                      <a:endParaRPr lang="en-GB" sz="2000" b="0" dirty="0">
                        <a:solidFill>
                          <a:schemeClr val="tx1"/>
                        </a:solidFill>
                      </a:endParaRPr>
                    </a:p>
                  </a:txBody>
                  <a:tcPr marL="68580" marR="68580" marT="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dirty="0">
                          <a:solidFill>
                            <a:schemeClr val="tx1"/>
                          </a:solidFill>
                        </a:rPr>
                        <a:t>aG-DRG-Entgelt-anteil [€]</a:t>
                      </a:r>
                      <a:endParaRPr lang="en-GB" sz="2000" b="0" dirty="0">
                        <a:solidFill>
                          <a:schemeClr val="tx1"/>
                        </a:solidFill>
                      </a:endParaRPr>
                    </a:p>
                  </a:txBody>
                  <a:tcPr marL="68580" marR="68580" marT="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dirty="0" err="1">
                          <a:solidFill>
                            <a:schemeClr val="tx1"/>
                          </a:solidFill>
                        </a:rPr>
                        <a:t>Pflegeerlösbe-wertungsrelation</a:t>
                      </a:r>
                      <a:endParaRPr lang="en-GB" sz="2000" b="0" dirty="0">
                        <a:solidFill>
                          <a:schemeClr val="tx1"/>
                        </a:solidFill>
                      </a:endParaRPr>
                    </a:p>
                  </a:txBody>
                  <a:tcPr marL="68580" marR="68580" marT="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dirty="0">
                          <a:solidFill>
                            <a:schemeClr val="tx1"/>
                          </a:solidFill>
                        </a:rPr>
                        <a:t>Pflegeerlös [€]</a:t>
                      </a:r>
                      <a:endParaRPr lang="en-GB" sz="2000" b="0" dirty="0">
                        <a:solidFill>
                          <a:schemeClr val="tx1"/>
                        </a:solidFill>
                      </a:endParaRPr>
                    </a:p>
                  </a:txBody>
                  <a:tcPr marL="68580" marR="68580" marT="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dirty="0">
                          <a:solidFill>
                            <a:schemeClr val="tx1"/>
                          </a:solidFill>
                        </a:rPr>
                        <a:t>Erlös gesamt [€]</a:t>
                      </a:r>
                      <a:endParaRPr lang="en-GB" sz="2000" b="0" dirty="0">
                        <a:solidFill>
                          <a:schemeClr val="tx1"/>
                        </a:solidFill>
                      </a:endParaRPr>
                    </a:p>
                  </a:txBody>
                  <a:tcPr marL="68580" marR="68580" marT="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dirty="0">
                          <a:solidFill>
                            <a:schemeClr val="tx1"/>
                          </a:solidFill>
                        </a:rPr>
                        <a:t>Entgelt pro Tag [€]</a:t>
                      </a:r>
                      <a:endParaRPr lang="en-GB" sz="2000" b="0" dirty="0">
                        <a:solidFill>
                          <a:schemeClr val="tx1"/>
                        </a:solidFill>
                      </a:endParaRPr>
                    </a:p>
                  </a:txBody>
                  <a:tcPr marL="68580" marR="68580" marT="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145106246"/>
                  </a:ext>
                </a:extLst>
              </a:tr>
              <a:tr h="612068">
                <a:tc>
                  <a:txBody>
                    <a:bodyPr/>
                    <a:lstStyle/>
                    <a:p>
                      <a:pPr algn="ctr">
                        <a:lnSpc>
                          <a:spcPct val="100000"/>
                        </a:lnSpc>
                        <a:spcAft>
                          <a:spcPts val="0"/>
                        </a:spcAft>
                      </a:pPr>
                      <a:r>
                        <a:rPr lang="de-DE" sz="2000" b="0" dirty="0">
                          <a:solidFill>
                            <a:schemeClr val="tx1"/>
                          </a:solidFill>
                        </a:rPr>
                        <a:t>2</a:t>
                      </a:r>
                      <a:endParaRPr lang="en-GB" sz="2000" b="0" dirty="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dirty="0">
                          <a:solidFill>
                            <a:schemeClr val="tx1"/>
                          </a:solidFill>
                        </a:rPr>
                        <a:t>1,403</a:t>
                      </a:r>
                      <a:endParaRPr lang="en-GB" sz="2000" b="0" dirty="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dirty="0">
                          <a:solidFill>
                            <a:schemeClr val="tx1"/>
                          </a:solidFill>
                        </a:rPr>
                        <a:t>4.973,59</a:t>
                      </a:r>
                      <a:endParaRPr lang="en-GB" sz="2000" b="0" dirty="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dirty="0">
                          <a:solidFill>
                            <a:schemeClr val="tx1"/>
                          </a:solidFill>
                        </a:rPr>
                        <a:t>2,0282</a:t>
                      </a:r>
                      <a:endParaRPr lang="en-GB" sz="2000" b="0" dirty="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dirty="0">
                          <a:solidFill>
                            <a:schemeClr val="tx1"/>
                          </a:solidFill>
                        </a:rPr>
                        <a:t>304,23</a:t>
                      </a:r>
                      <a:endParaRPr lang="en-GB" sz="2000" b="0" dirty="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dirty="0">
                          <a:solidFill>
                            <a:schemeClr val="tx1"/>
                          </a:solidFill>
                        </a:rPr>
                        <a:t>5.277,82</a:t>
                      </a:r>
                      <a:endParaRPr lang="en-GB" sz="2000" b="0" dirty="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a:solidFill>
                            <a:schemeClr val="tx1"/>
                          </a:solidFill>
                        </a:rPr>
                        <a:t>2.638,91</a:t>
                      </a:r>
                      <a:endParaRPr lang="en-GB" sz="2000" b="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075761647"/>
                  </a:ext>
                </a:extLst>
              </a:tr>
              <a:tr h="612068">
                <a:tc>
                  <a:txBody>
                    <a:bodyPr/>
                    <a:lstStyle/>
                    <a:p>
                      <a:pPr algn="ctr">
                        <a:lnSpc>
                          <a:spcPct val="100000"/>
                        </a:lnSpc>
                        <a:spcAft>
                          <a:spcPts val="0"/>
                        </a:spcAft>
                      </a:pPr>
                      <a:r>
                        <a:rPr lang="de-DE" sz="2000" b="0">
                          <a:solidFill>
                            <a:schemeClr val="tx1"/>
                          </a:solidFill>
                        </a:rPr>
                        <a:t>5</a:t>
                      </a:r>
                      <a:endParaRPr lang="en-GB" sz="2000" b="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dirty="0">
                          <a:solidFill>
                            <a:schemeClr val="tx1"/>
                          </a:solidFill>
                        </a:rPr>
                        <a:t>1,666</a:t>
                      </a:r>
                      <a:endParaRPr lang="en-GB" sz="2000" b="0" dirty="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dirty="0">
                          <a:solidFill>
                            <a:schemeClr val="tx1"/>
                          </a:solidFill>
                        </a:rPr>
                        <a:t>5.905,92</a:t>
                      </a:r>
                      <a:endParaRPr lang="en-GB" sz="2000" b="0" dirty="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dirty="0">
                          <a:solidFill>
                            <a:schemeClr val="tx1"/>
                          </a:solidFill>
                        </a:rPr>
                        <a:t>5,0705</a:t>
                      </a:r>
                      <a:endParaRPr lang="en-GB" sz="2000" b="0" dirty="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dirty="0">
                          <a:solidFill>
                            <a:schemeClr val="tx1"/>
                          </a:solidFill>
                        </a:rPr>
                        <a:t>760,58</a:t>
                      </a:r>
                      <a:endParaRPr lang="en-GB" sz="2000" b="0" dirty="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dirty="0">
                          <a:solidFill>
                            <a:schemeClr val="tx1"/>
                          </a:solidFill>
                        </a:rPr>
                        <a:t>6.666,50</a:t>
                      </a:r>
                      <a:endParaRPr lang="en-GB" sz="2000" b="0" dirty="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dirty="0">
                          <a:solidFill>
                            <a:schemeClr val="tx1"/>
                          </a:solidFill>
                        </a:rPr>
                        <a:t>1.333,30</a:t>
                      </a:r>
                      <a:endParaRPr lang="en-GB" sz="2000" b="0" dirty="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227850354"/>
                  </a:ext>
                </a:extLst>
              </a:tr>
              <a:tr h="612068">
                <a:tc>
                  <a:txBody>
                    <a:bodyPr/>
                    <a:lstStyle/>
                    <a:p>
                      <a:pPr algn="ctr">
                        <a:lnSpc>
                          <a:spcPct val="100000"/>
                        </a:lnSpc>
                        <a:spcAft>
                          <a:spcPts val="0"/>
                        </a:spcAft>
                      </a:pPr>
                      <a:r>
                        <a:rPr lang="de-DE" sz="2000" b="0">
                          <a:solidFill>
                            <a:schemeClr val="tx1"/>
                          </a:solidFill>
                        </a:rPr>
                        <a:t>8,6</a:t>
                      </a:r>
                      <a:endParaRPr lang="en-GB" sz="2000" b="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a:solidFill>
                            <a:schemeClr val="tx1"/>
                          </a:solidFill>
                        </a:rPr>
                        <a:t>1,666</a:t>
                      </a:r>
                      <a:endParaRPr lang="en-GB" sz="2000" b="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a:solidFill>
                            <a:schemeClr val="tx1"/>
                          </a:solidFill>
                        </a:rPr>
                        <a:t>5.905,92</a:t>
                      </a:r>
                      <a:endParaRPr lang="en-GB" sz="2000" b="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dirty="0">
                          <a:solidFill>
                            <a:schemeClr val="tx1"/>
                          </a:solidFill>
                        </a:rPr>
                        <a:t>8,72126</a:t>
                      </a:r>
                      <a:endParaRPr lang="en-GB" sz="2000" b="0" dirty="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dirty="0">
                          <a:solidFill>
                            <a:schemeClr val="tx1"/>
                          </a:solidFill>
                        </a:rPr>
                        <a:t>1.308,19</a:t>
                      </a:r>
                      <a:endParaRPr lang="en-GB" sz="2000" b="0" dirty="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dirty="0">
                          <a:solidFill>
                            <a:schemeClr val="tx1"/>
                          </a:solidFill>
                        </a:rPr>
                        <a:t>7.214,11</a:t>
                      </a:r>
                      <a:endParaRPr lang="en-GB" sz="2000" b="0" dirty="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dirty="0">
                          <a:solidFill>
                            <a:schemeClr val="tx1"/>
                          </a:solidFill>
                        </a:rPr>
                        <a:t>838,85</a:t>
                      </a:r>
                      <a:endParaRPr lang="en-GB" sz="2000" b="0" dirty="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88275351"/>
                  </a:ext>
                </a:extLst>
              </a:tr>
              <a:tr h="612068">
                <a:tc>
                  <a:txBody>
                    <a:bodyPr/>
                    <a:lstStyle/>
                    <a:p>
                      <a:pPr algn="ctr">
                        <a:lnSpc>
                          <a:spcPct val="100000"/>
                        </a:lnSpc>
                        <a:spcAft>
                          <a:spcPts val="0"/>
                        </a:spcAft>
                      </a:pPr>
                      <a:r>
                        <a:rPr lang="de-DE" sz="2000" b="0">
                          <a:solidFill>
                            <a:schemeClr val="tx1"/>
                          </a:solidFill>
                        </a:rPr>
                        <a:t>12</a:t>
                      </a:r>
                      <a:endParaRPr lang="en-GB" sz="2000" b="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a:solidFill>
                            <a:schemeClr val="tx1"/>
                          </a:solidFill>
                        </a:rPr>
                        <a:t>1,666</a:t>
                      </a:r>
                      <a:endParaRPr lang="en-GB" sz="2000" b="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a:solidFill>
                            <a:schemeClr val="tx1"/>
                          </a:solidFill>
                        </a:rPr>
                        <a:t>5.905,92</a:t>
                      </a:r>
                      <a:endParaRPr lang="en-GB" sz="2000" b="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a:solidFill>
                            <a:schemeClr val="tx1"/>
                          </a:solidFill>
                        </a:rPr>
                        <a:t>12,1692</a:t>
                      </a:r>
                      <a:endParaRPr lang="en-GB" sz="2000" b="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a:solidFill>
                            <a:schemeClr val="tx1"/>
                          </a:solidFill>
                        </a:rPr>
                        <a:t>1.825,38</a:t>
                      </a:r>
                      <a:endParaRPr lang="en-GB" sz="2000" b="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dirty="0">
                          <a:solidFill>
                            <a:schemeClr val="tx1"/>
                          </a:solidFill>
                        </a:rPr>
                        <a:t>7.731,30</a:t>
                      </a:r>
                      <a:endParaRPr lang="en-GB" sz="2000" b="0" dirty="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dirty="0">
                          <a:solidFill>
                            <a:schemeClr val="tx1"/>
                          </a:solidFill>
                        </a:rPr>
                        <a:t>644,28</a:t>
                      </a:r>
                      <a:endParaRPr lang="en-GB" sz="2000" b="0" dirty="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688059936"/>
                  </a:ext>
                </a:extLst>
              </a:tr>
              <a:tr h="508992">
                <a:tc>
                  <a:txBody>
                    <a:bodyPr/>
                    <a:lstStyle/>
                    <a:p>
                      <a:pPr algn="ctr">
                        <a:lnSpc>
                          <a:spcPct val="100000"/>
                        </a:lnSpc>
                        <a:spcAft>
                          <a:spcPts val="0"/>
                        </a:spcAft>
                      </a:pPr>
                      <a:r>
                        <a:rPr lang="de-DE" sz="2000" b="0">
                          <a:solidFill>
                            <a:schemeClr val="tx1"/>
                          </a:solidFill>
                        </a:rPr>
                        <a:t>25</a:t>
                      </a:r>
                      <a:endParaRPr lang="en-GB" sz="2000" b="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a:solidFill>
                            <a:schemeClr val="tx1"/>
                          </a:solidFill>
                        </a:rPr>
                        <a:t>2,251</a:t>
                      </a:r>
                      <a:endParaRPr lang="en-GB" sz="2000" b="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a:solidFill>
                            <a:schemeClr val="tx1"/>
                          </a:solidFill>
                        </a:rPr>
                        <a:t>7.979,73</a:t>
                      </a:r>
                      <a:endParaRPr lang="en-GB" sz="2000" b="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a:solidFill>
                            <a:schemeClr val="tx1"/>
                          </a:solidFill>
                        </a:rPr>
                        <a:t>25,3525</a:t>
                      </a:r>
                      <a:endParaRPr lang="en-GB" sz="2000" b="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a:solidFill>
                            <a:schemeClr val="tx1"/>
                          </a:solidFill>
                        </a:rPr>
                        <a:t>3.802,88</a:t>
                      </a:r>
                      <a:endParaRPr lang="en-GB" sz="2000" b="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dirty="0">
                          <a:solidFill>
                            <a:schemeClr val="tx1"/>
                          </a:solidFill>
                        </a:rPr>
                        <a:t>11.782,60</a:t>
                      </a:r>
                      <a:endParaRPr lang="en-GB" sz="2000" b="0" dirty="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de-DE" sz="2000" b="0" dirty="0">
                          <a:solidFill>
                            <a:schemeClr val="tx1"/>
                          </a:solidFill>
                        </a:rPr>
                        <a:t>471,30</a:t>
                      </a:r>
                      <a:endParaRPr lang="en-GB" sz="2000" b="0" dirty="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944321379"/>
                  </a:ext>
                </a:extLst>
              </a:tr>
            </a:tbl>
          </a:graphicData>
        </a:graphic>
      </p:graphicFrame>
      <p:sp>
        <p:nvSpPr>
          <p:cNvPr id="4" name="Foliennummernplatzhalter 3"/>
          <p:cNvSpPr>
            <a:spLocks noGrp="1"/>
          </p:cNvSpPr>
          <p:nvPr>
            <p:ph type="sldNum" sz="quarter" idx="12"/>
          </p:nvPr>
        </p:nvSpPr>
        <p:spPr/>
        <p:txBody>
          <a:bodyPr/>
          <a:lstStyle/>
          <a:p>
            <a:fld id="{33EF2916-ED9F-4244-A858-60685D900053}" type="slidenum">
              <a:rPr lang="de-DE" smtClean="0"/>
              <a:t>14</a:t>
            </a:fld>
            <a:endParaRPr lang="de-DE"/>
          </a:p>
        </p:txBody>
      </p:sp>
      <p:sp>
        <p:nvSpPr>
          <p:cNvPr id="7" name="Textfeld 6">
            <a:extLst>
              <a:ext uri="{FF2B5EF4-FFF2-40B4-BE49-F238E27FC236}">
                <a16:creationId xmlns:a16="http://schemas.microsoft.com/office/drawing/2014/main" xmlns="" id="{5BDD4402-954E-45C9-B094-8F172ADF1796}"/>
              </a:ext>
            </a:extLst>
          </p:cNvPr>
          <p:cNvSpPr txBox="1"/>
          <p:nvPr/>
        </p:nvSpPr>
        <p:spPr>
          <a:xfrm>
            <a:off x="323528" y="1042497"/>
            <a:ext cx="2471510" cy="369332"/>
          </a:xfrm>
          <a:prstGeom prst="rect">
            <a:avLst/>
          </a:prstGeom>
          <a:noFill/>
        </p:spPr>
        <p:txBody>
          <a:bodyPr wrap="none" rtlCol="0">
            <a:spAutoFit/>
          </a:bodyPr>
          <a:lstStyle/>
          <a:p>
            <a:r>
              <a:rPr lang="de-DE" dirty="0"/>
              <a:t>Basisfallwert: 3.544,97 €</a:t>
            </a:r>
          </a:p>
        </p:txBody>
      </p:sp>
      <p:sp>
        <p:nvSpPr>
          <p:cNvPr id="8" name="Textfeld 7">
            <a:extLst>
              <a:ext uri="{FF2B5EF4-FFF2-40B4-BE49-F238E27FC236}">
                <a16:creationId xmlns:a16="http://schemas.microsoft.com/office/drawing/2014/main" xmlns="" id="{5CD021FF-4952-462E-AC6C-73F877A8804E}"/>
              </a:ext>
            </a:extLst>
          </p:cNvPr>
          <p:cNvSpPr txBox="1"/>
          <p:nvPr/>
        </p:nvSpPr>
        <p:spPr>
          <a:xfrm>
            <a:off x="6156176" y="1051472"/>
            <a:ext cx="2794098" cy="369332"/>
          </a:xfrm>
          <a:prstGeom prst="rect">
            <a:avLst/>
          </a:prstGeom>
          <a:noFill/>
        </p:spPr>
        <p:txBody>
          <a:bodyPr wrap="none" rtlCol="0">
            <a:spAutoFit/>
          </a:bodyPr>
          <a:lstStyle/>
          <a:p>
            <a:r>
              <a:rPr lang="de-DE" dirty="0"/>
              <a:t>Pflegeentgeltwert: 150,00 €</a:t>
            </a:r>
          </a:p>
        </p:txBody>
      </p:sp>
    </p:spTree>
    <p:extLst>
      <p:ext uri="{BB962C8B-B14F-4D97-AF65-F5344CB8AC3E}">
        <p14:creationId xmlns:p14="http://schemas.microsoft.com/office/powerpoint/2010/main" val="3834205448"/>
      </p:ext>
    </p:extLst>
  </p:cSld>
  <p:clrMapOvr>
    <a:masterClrMapping/>
  </p:clrMapOvr>
  <mc:AlternateContent xmlns:mc="http://schemas.openxmlformats.org/markup-compatibility/2006" xmlns:p14="http://schemas.microsoft.com/office/powerpoint/2010/main">
    <mc:Choice Requires="p14">
      <p:transition spd="slow" p14:dur="2000" advTm="144781"/>
    </mc:Choice>
    <mc:Fallback xmlns="">
      <p:transition spd="slow" advTm="144781"/>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4274" name="Rectangle 2"/>
          <p:cNvSpPr>
            <a:spLocks noGrp="1" noChangeArrowheads="1"/>
          </p:cNvSpPr>
          <p:nvPr>
            <p:ph type="title"/>
          </p:nvPr>
        </p:nvSpPr>
        <p:spPr/>
        <p:txBody>
          <a:bodyPr>
            <a:normAutofit fontScale="90000"/>
          </a:bodyPr>
          <a:lstStyle/>
          <a:p>
            <a:pPr eaLnBrk="1" hangingPunct="1">
              <a:defRPr/>
            </a:pPr>
            <a:r>
              <a:rPr lang="de-DE" dirty="0"/>
              <a:t>Bestimmung des optimalen Entlassungszeitpunktes</a:t>
            </a:r>
          </a:p>
        </p:txBody>
      </p:sp>
      <p:sp>
        <p:nvSpPr>
          <p:cNvPr id="1974275" name="Rectangle 3"/>
          <p:cNvSpPr>
            <a:spLocks noGrp="1" noChangeArrowheads="1"/>
          </p:cNvSpPr>
          <p:nvPr>
            <p:ph type="body" idx="1"/>
          </p:nvPr>
        </p:nvSpPr>
        <p:spPr/>
        <p:txBody>
          <a:bodyPr/>
          <a:lstStyle/>
          <a:p>
            <a:pPr eaLnBrk="1" hangingPunct="1">
              <a:lnSpc>
                <a:spcPct val="90000"/>
              </a:lnSpc>
              <a:defRPr/>
            </a:pPr>
            <a:r>
              <a:rPr lang="de-DE" sz="2400" dirty="0"/>
              <a:t>Lösung 1:</a:t>
            </a:r>
          </a:p>
          <a:p>
            <a:pPr lvl="1" eaLnBrk="1" hangingPunct="1">
              <a:lnSpc>
                <a:spcPct val="90000"/>
              </a:lnSpc>
              <a:defRPr/>
            </a:pPr>
            <a:r>
              <a:rPr lang="de-DE" sz="2000" dirty="0"/>
              <a:t>Entlassung so schnell als möglich, da das Entgelt pro Tag hier maximal ist</a:t>
            </a:r>
          </a:p>
          <a:p>
            <a:pPr lvl="1" eaLnBrk="1" hangingPunct="1">
              <a:lnSpc>
                <a:spcPct val="90000"/>
              </a:lnSpc>
              <a:defRPr/>
            </a:pPr>
            <a:r>
              <a:rPr lang="de-DE" sz="2000" dirty="0"/>
              <a:t>Problem: </a:t>
            </a:r>
          </a:p>
          <a:p>
            <a:pPr lvl="2" eaLnBrk="1" hangingPunct="1">
              <a:lnSpc>
                <a:spcPct val="90000"/>
              </a:lnSpc>
              <a:defRPr/>
            </a:pPr>
            <a:r>
              <a:rPr lang="de-DE" sz="1800" dirty="0"/>
              <a:t>Kosten werden nicht berücksichtigt</a:t>
            </a:r>
          </a:p>
          <a:p>
            <a:pPr lvl="2" eaLnBrk="1" hangingPunct="1">
              <a:lnSpc>
                <a:spcPct val="90000"/>
              </a:lnSpc>
              <a:defRPr/>
            </a:pPr>
            <a:r>
              <a:rPr lang="de-DE" sz="1800" dirty="0"/>
              <a:t>Kosten sind nicht konstant, d.h. „schnelle“ Heilung kann u.U. teurer sein als „langsame“ Heilung</a:t>
            </a:r>
          </a:p>
          <a:p>
            <a:pPr eaLnBrk="1" hangingPunct="1">
              <a:lnSpc>
                <a:spcPct val="90000"/>
              </a:lnSpc>
              <a:defRPr/>
            </a:pPr>
            <a:r>
              <a:rPr lang="de-DE" sz="2400" dirty="0"/>
              <a:t>Lösung 2:</a:t>
            </a:r>
          </a:p>
          <a:p>
            <a:pPr lvl="1" eaLnBrk="1" hangingPunct="1">
              <a:lnSpc>
                <a:spcPct val="90000"/>
              </a:lnSpc>
              <a:defRPr/>
            </a:pPr>
            <a:r>
              <a:rPr lang="de-DE" sz="2000" dirty="0"/>
              <a:t>Entlassung dort, wo Differenz von Erlöskurve und Gesamtkostenkurve maximal ist.</a:t>
            </a:r>
          </a:p>
          <a:p>
            <a:pPr lvl="1" eaLnBrk="1" hangingPunct="1">
              <a:lnSpc>
                <a:spcPct val="90000"/>
              </a:lnSpc>
              <a:defRPr/>
            </a:pPr>
            <a:r>
              <a:rPr lang="de-DE" sz="2000" dirty="0"/>
              <a:t>Cost </a:t>
            </a:r>
            <a:r>
              <a:rPr lang="de-DE" sz="2000" dirty="0" err="1"/>
              <a:t>Weight</a:t>
            </a:r>
            <a:r>
              <a:rPr lang="de-DE" sz="2000" dirty="0"/>
              <a:t> ist so berechnet, dass das durchschnittliche Krankenhaus mit durchschnittlicher Plankostenkurve die untere Grenzverweildauer erstrebt.</a:t>
            </a:r>
          </a:p>
        </p:txBody>
      </p:sp>
      <p:sp>
        <p:nvSpPr>
          <p:cNvPr id="2" name="Foliennummernplatzhalter 1"/>
          <p:cNvSpPr>
            <a:spLocks noGrp="1"/>
          </p:cNvSpPr>
          <p:nvPr>
            <p:ph type="sldNum" sz="quarter" idx="12"/>
          </p:nvPr>
        </p:nvSpPr>
        <p:spPr/>
        <p:txBody>
          <a:bodyPr/>
          <a:lstStyle/>
          <a:p>
            <a:fld id="{33EF2916-ED9F-4244-A858-60685D900053}" type="slidenum">
              <a:rPr lang="de-DE" smtClean="0"/>
              <a:t>15</a:t>
            </a:fld>
            <a:endParaRPr lang="de-DE"/>
          </a:p>
        </p:txBody>
      </p:sp>
    </p:spTree>
    <p:extLst>
      <p:ext uri="{BB962C8B-B14F-4D97-AF65-F5344CB8AC3E}">
        <p14:creationId xmlns:p14="http://schemas.microsoft.com/office/powerpoint/2010/main" val="1768449397"/>
      </p:ext>
    </p:extLst>
  </p:cSld>
  <p:clrMapOvr>
    <a:masterClrMapping/>
  </p:clrMapOvr>
  <mc:AlternateContent xmlns:mc="http://schemas.openxmlformats.org/markup-compatibility/2006" xmlns:p14="http://schemas.microsoft.com/office/powerpoint/2010/main">
    <mc:Choice Requires="p14">
      <p:transition spd="slow" p14:dur="2000" advTm="222891"/>
    </mc:Choice>
    <mc:Fallback xmlns="">
      <p:transition spd="slow" advTm="222891"/>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5301" name="Rectangle 5"/>
          <p:cNvSpPr>
            <a:spLocks noGrp="1" noChangeArrowheads="1"/>
          </p:cNvSpPr>
          <p:nvPr>
            <p:ph type="title"/>
          </p:nvPr>
        </p:nvSpPr>
        <p:spPr/>
        <p:txBody>
          <a:bodyPr/>
          <a:lstStyle/>
          <a:p>
            <a:pPr eaLnBrk="1" hangingPunct="1">
              <a:defRPr/>
            </a:pPr>
            <a:r>
              <a:rPr lang="de-DE"/>
              <a:t>Entgeltberechnung des InEK</a:t>
            </a:r>
          </a:p>
        </p:txBody>
      </p:sp>
      <p:graphicFrame>
        <p:nvGraphicFramePr>
          <p:cNvPr id="17410" name="Object 4"/>
          <p:cNvGraphicFramePr>
            <a:graphicFrameLocks noGrp="1" noChangeAspect="1"/>
          </p:cNvGraphicFramePr>
          <p:nvPr>
            <p:ph idx="1"/>
            <p:extLst>
              <p:ext uri="{D42A27DB-BD31-4B8C-83A1-F6EECF244321}">
                <p14:modId xmlns:p14="http://schemas.microsoft.com/office/powerpoint/2010/main" val="1294108443"/>
              </p:ext>
            </p:extLst>
          </p:nvPr>
        </p:nvGraphicFramePr>
        <p:xfrm>
          <a:off x="9525" y="1795463"/>
          <a:ext cx="9124950" cy="4889500"/>
        </p:xfrm>
        <a:graphic>
          <a:graphicData uri="http://schemas.openxmlformats.org/presentationml/2006/ole">
            <mc:AlternateContent xmlns:mc="http://schemas.openxmlformats.org/markup-compatibility/2006">
              <mc:Choice xmlns:v="urn:schemas-microsoft-com:vml" Requires="v">
                <p:oleObj spid="_x0000_s17473" name="Picture" r:id="rId3" imgW="5588640" imgH="2994120" progId="Word.Picture.8">
                  <p:embed/>
                </p:oleObj>
              </mc:Choice>
              <mc:Fallback>
                <p:oleObj name="Picture" r:id="rId3" imgW="5588640" imgH="2994120" progId="Word.Picture.8">
                  <p:embed/>
                  <p:pic>
                    <p:nvPicPr>
                      <p:cNvPr id="0" name=""/>
                      <p:cNvPicPr>
                        <a:picLocks noChangeAspect="1" noChangeArrowheads="1"/>
                      </p:cNvPicPr>
                      <p:nvPr/>
                    </p:nvPicPr>
                    <p:blipFill>
                      <a:blip r:embed="rId4"/>
                      <a:srcRect/>
                      <a:stretch>
                        <a:fillRect/>
                      </a:stretch>
                    </p:blipFill>
                    <p:spPr bwMode="auto">
                      <a:xfrm>
                        <a:off x="9525" y="1795463"/>
                        <a:ext cx="9124950" cy="4889500"/>
                      </a:xfrm>
                      <a:prstGeom prst="rect">
                        <a:avLst/>
                      </a:prstGeom>
                      <a:solidFill>
                        <a:schemeClr val="bg1"/>
                      </a:solidFill>
                      <a:ln>
                        <a:noFill/>
                      </a:ln>
                      <a:effectLst/>
                    </p:spPr>
                  </p:pic>
                </p:oleObj>
              </mc:Fallback>
            </mc:AlternateContent>
          </a:graphicData>
        </a:graphic>
      </p:graphicFrame>
      <p:sp>
        <p:nvSpPr>
          <p:cNvPr id="2" name="Foliennummernplatzhalter 1"/>
          <p:cNvSpPr>
            <a:spLocks noGrp="1"/>
          </p:cNvSpPr>
          <p:nvPr>
            <p:ph type="sldNum" sz="quarter" idx="12"/>
          </p:nvPr>
        </p:nvSpPr>
        <p:spPr/>
        <p:txBody>
          <a:bodyPr/>
          <a:lstStyle/>
          <a:p>
            <a:fld id="{33EF2916-ED9F-4244-A858-60685D900053}" type="slidenum">
              <a:rPr lang="de-DE" smtClean="0"/>
              <a:t>16</a:t>
            </a:fld>
            <a:endParaRPr lang="de-DE"/>
          </a:p>
        </p:txBody>
      </p:sp>
    </p:spTree>
    <p:extLst>
      <p:ext uri="{BB962C8B-B14F-4D97-AF65-F5344CB8AC3E}">
        <p14:creationId xmlns:p14="http://schemas.microsoft.com/office/powerpoint/2010/main" val="3867320203"/>
      </p:ext>
    </p:extLst>
  </p:cSld>
  <p:clrMapOvr>
    <a:masterClrMapping/>
  </p:clrMapOvr>
  <mc:AlternateContent xmlns:mc="http://schemas.openxmlformats.org/markup-compatibility/2006" xmlns:p14="http://schemas.microsoft.com/office/powerpoint/2010/main">
    <mc:Choice Requires="p14">
      <p:transition spd="slow" p14:dur="2000" advTm="78500"/>
    </mc:Choice>
    <mc:Fallback xmlns="">
      <p:transition spd="slow" advTm="78500"/>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6434" name="Rectangle 2"/>
          <p:cNvSpPr>
            <a:spLocks noGrp="1" noChangeArrowheads="1"/>
          </p:cNvSpPr>
          <p:nvPr>
            <p:ph type="title"/>
          </p:nvPr>
        </p:nvSpPr>
        <p:spPr/>
        <p:txBody>
          <a:bodyPr/>
          <a:lstStyle/>
          <a:p>
            <a:pPr eaLnBrk="1" hangingPunct="1">
              <a:defRPr/>
            </a:pPr>
            <a:r>
              <a:rPr lang="de-DE"/>
              <a:t>Entgeltberechnung des InEK</a:t>
            </a:r>
          </a:p>
        </p:txBody>
      </p:sp>
      <p:graphicFrame>
        <p:nvGraphicFramePr>
          <p:cNvPr id="18434" name="Object 3"/>
          <p:cNvGraphicFramePr>
            <a:graphicFrameLocks noGrp="1" noChangeAspect="1"/>
          </p:cNvGraphicFramePr>
          <p:nvPr>
            <p:ph idx="1"/>
            <p:extLst>
              <p:ext uri="{D42A27DB-BD31-4B8C-83A1-F6EECF244321}">
                <p14:modId xmlns:p14="http://schemas.microsoft.com/office/powerpoint/2010/main" val="1713338431"/>
              </p:ext>
            </p:extLst>
          </p:nvPr>
        </p:nvGraphicFramePr>
        <p:xfrm>
          <a:off x="9525" y="1795463"/>
          <a:ext cx="9124950" cy="4889500"/>
        </p:xfrm>
        <a:graphic>
          <a:graphicData uri="http://schemas.openxmlformats.org/presentationml/2006/ole">
            <mc:AlternateContent xmlns:mc="http://schemas.openxmlformats.org/markup-compatibility/2006">
              <mc:Choice xmlns:v="urn:schemas-microsoft-com:vml" Requires="v">
                <p:oleObj spid="_x0000_s18497" name="Picture" r:id="rId3" imgW="5588640" imgH="2994120" progId="Word.Picture.8">
                  <p:embed/>
                </p:oleObj>
              </mc:Choice>
              <mc:Fallback>
                <p:oleObj name="Picture" r:id="rId3" imgW="5588640" imgH="2994120" progId="Word.Picture.8">
                  <p:embed/>
                  <p:pic>
                    <p:nvPicPr>
                      <p:cNvPr id="0" name=""/>
                      <p:cNvPicPr>
                        <a:picLocks noChangeAspect="1" noChangeArrowheads="1"/>
                      </p:cNvPicPr>
                      <p:nvPr/>
                    </p:nvPicPr>
                    <p:blipFill>
                      <a:blip r:embed="rId4"/>
                      <a:srcRect/>
                      <a:stretch>
                        <a:fillRect/>
                      </a:stretch>
                    </p:blipFill>
                    <p:spPr bwMode="auto">
                      <a:xfrm>
                        <a:off x="9525" y="1795463"/>
                        <a:ext cx="9124950" cy="4889500"/>
                      </a:xfrm>
                      <a:prstGeom prst="rect">
                        <a:avLst/>
                      </a:prstGeom>
                      <a:solidFill>
                        <a:schemeClr val="bg1"/>
                      </a:solidFill>
                      <a:ln>
                        <a:noFill/>
                      </a:ln>
                      <a:effectLst/>
                    </p:spPr>
                  </p:pic>
                </p:oleObj>
              </mc:Fallback>
            </mc:AlternateContent>
          </a:graphicData>
        </a:graphic>
      </p:graphicFrame>
      <p:sp>
        <p:nvSpPr>
          <p:cNvPr id="2066436" name="AutoShape 4"/>
          <p:cNvSpPr>
            <a:spLocks noChangeArrowheads="1"/>
          </p:cNvSpPr>
          <p:nvPr/>
        </p:nvSpPr>
        <p:spPr bwMode="auto">
          <a:xfrm>
            <a:off x="3563938" y="0"/>
            <a:ext cx="2952750" cy="2305050"/>
          </a:xfrm>
          <a:prstGeom prst="wedgeRoundRectCallout">
            <a:avLst>
              <a:gd name="adj1" fmla="val -12310"/>
              <a:gd name="adj2" fmla="val 107093"/>
              <a:gd name="adj3" fmla="val 16667"/>
            </a:avLst>
          </a:prstGeom>
          <a:solidFill>
            <a:schemeClr val="bg1"/>
          </a:solidFill>
          <a:ln w="9525">
            <a:solidFill>
              <a:schemeClr val="tx1"/>
            </a:solidFill>
            <a:miter lim="800000"/>
            <a:headEnd/>
            <a:tailEnd/>
          </a:ln>
          <a:effectLst/>
        </p:spPr>
        <p:txBody>
          <a:bodyPr/>
          <a:lstStyle/>
          <a:p>
            <a:pPr>
              <a:defRPr/>
            </a:pPr>
            <a:r>
              <a:rPr lang="de-DE" dirty="0"/>
              <a:t>Das durchschnittliche Krankenhaus deckt bei mittlerer Verweildauer seine durchschnittlichen Kosten eines Falles einer DRG</a:t>
            </a:r>
          </a:p>
        </p:txBody>
      </p:sp>
      <p:sp>
        <p:nvSpPr>
          <p:cNvPr id="2" name="Foliennummernplatzhalter 1"/>
          <p:cNvSpPr>
            <a:spLocks noGrp="1"/>
          </p:cNvSpPr>
          <p:nvPr>
            <p:ph type="sldNum" sz="quarter" idx="12"/>
          </p:nvPr>
        </p:nvSpPr>
        <p:spPr/>
        <p:txBody>
          <a:bodyPr/>
          <a:lstStyle/>
          <a:p>
            <a:fld id="{33EF2916-ED9F-4244-A858-60685D900053}" type="slidenum">
              <a:rPr lang="de-DE" smtClean="0"/>
              <a:t>17</a:t>
            </a:fld>
            <a:endParaRPr lang="de-DE"/>
          </a:p>
        </p:txBody>
      </p:sp>
    </p:spTree>
    <p:extLst>
      <p:ext uri="{BB962C8B-B14F-4D97-AF65-F5344CB8AC3E}">
        <p14:creationId xmlns:p14="http://schemas.microsoft.com/office/powerpoint/2010/main" val="2306640520"/>
      </p:ext>
    </p:extLst>
  </p:cSld>
  <p:clrMapOvr>
    <a:masterClrMapping/>
  </p:clrMapOvr>
  <mc:AlternateContent xmlns:mc="http://schemas.openxmlformats.org/markup-compatibility/2006" xmlns:p14="http://schemas.microsoft.com/office/powerpoint/2010/main">
    <mc:Choice Requires="p14">
      <p:transition spd="slow" p14:dur="2000" advTm="25114"/>
    </mc:Choice>
    <mc:Fallback xmlns="">
      <p:transition spd="slow" advTm="25114"/>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7458" name="Rectangle 2"/>
          <p:cNvSpPr>
            <a:spLocks noGrp="1" noChangeArrowheads="1"/>
          </p:cNvSpPr>
          <p:nvPr>
            <p:ph type="title"/>
          </p:nvPr>
        </p:nvSpPr>
        <p:spPr/>
        <p:txBody>
          <a:bodyPr/>
          <a:lstStyle/>
          <a:p>
            <a:pPr eaLnBrk="1" hangingPunct="1">
              <a:defRPr/>
            </a:pPr>
            <a:r>
              <a:rPr lang="de-DE"/>
              <a:t>Entgeltberechnung des InEK</a:t>
            </a:r>
          </a:p>
        </p:txBody>
      </p:sp>
      <p:graphicFrame>
        <p:nvGraphicFramePr>
          <p:cNvPr id="19458" name="Object 3"/>
          <p:cNvGraphicFramePr>
            <a:graphicFrameLocks noGrp="1" noChangeAspect="1"/>
          </p:cNvGraphicFramePr>
          <p:nvPr>
            <p:ph idx="1"/>
            <p:extLst>
              <p:ext uri="{D42A27DB-BD31-4B8C-83A1-F6EECF244321}">
                <p14:modId xmlns:p14="http://schemas.microsoft.com/office/powerpoint/2010/main" val="1525659210"/>
              </p:ext>
            </p:extLst>
          </p:nvPr>
        </p:nvGraphicFramePr>
        <p:xfrm>
          <a:off x="9525" y="1795463"/>
          <a:ext cx="9124950" cy="4889500"/>
        </p:xfrm>
        <a:graphic>
          <a:graphicData uri="http://schemas.openxmlformats.org/presentationml/2006/ole">
            <mc:AlternateContent xmlns:mc="http://schemas.openxmlformats.org/markup-compatibility/2006">
              <mc:Choice xmlns:v="urn:schemas-microsoft-com:vml" Requires="v">
                <p:oleObj spid="_x0000_s19521" name="Picture" r:id="rId3" imgW="5588640" imgH="2994120" progId="Word.Picture.8">
                  <p:embed/>
                </p:oleObj>
              </mc:Choice>
              <mc:Fallback>
                <p:oleObj name="Picture" r:id="rId3" imgW="5588640" imgH="2994120" progId="Word.Picture.8">
                  <p:embed/>
                  <p:pic>
                    <p:nvPicPr>
                      <p:cNvPr id="0" name=""/>
                      <p:cNvPicPr>
                        <a:picLocks noChangeAspect="1" noChangeArrowheads="1"/>
                      </p:cNvPicPr>
                      <p:nvPr/>
                    </p:nvPicPr>
                    <p:blipFill>
                      <a:blip r:embed="rId4"/>
                      <a:srcRect/>
                      <a:stretch>
                        <a:fillRect/>
                      </a:stretch>
                    </p:blipFill>
                    <p:spPr bwMode="auto">
                      <a:xfrm>
                        <a:off x="9525" y="1795463"/>
                        <a:ext cx="9124950" cy="4889500"/>
                      </a:xfrm>
                      <a:prstGeom prst="rect">
                        <a:avLst/>
                      </a:prstGeom>
                      <a:solidFill>
                        <a:schemeClr val="bg1"/>
                      </a:solidFill>
                      <a:ln>
                        <a:noFill/>
                      </a:ln>
                      <a:effectLst/>
                    </p:spPr>
                  </p:pic>
                </p:oleObj>
              </mc:Fallback>
            </mc:AlternateContent>
          </a:graphicData>
        </a:graphic>
      </p:graphicFrame>
      <p:sp>
        <p:nvSpPr>
          <p:cNvPr id="2067460" name="AutoShape 4"/>
          <p:cNvSpPr>
            <a:spLocks noChangeArrowheads="1"/>
          </p:cNvSpPr>
          <p:nvPr/>
        </p:nvSpPr>
        <p:spPr bwMode="auto">
          <a:xfrm>
            <a:off x="3563938" y="0"/>
            <a:ext cx="2952750" cy="2305050"/>
          </a:xfrm>
          <a:prstGeom prst="wedgeRoundRectCallout">
            <a:avLst>
              <a:gd name="adj1" fmla="val -12310"/>
              <a:gd name="adj2" fmla="val 107093"/>
              <a:gd name="adj3" fmla="val 16667"/>
            </a:avLst>
          </a:prstGeom>
          <a:solidFill>
            <a:schemeClr val="bg1"/>
          </a:solidFill>
          <a:ln w="9525">
            <a:solidFill>
              <a:schemeClr val="tx1"/>
            </a:solidFill>
            <a:miter lim="800000"/>
            <a:headEnd/>
            <a:tailEnd/>
          </a:ln>
          <a:effectLst/>
        </p:spPr>
        <p:txBody>
          <a:bodyPr/>
          <a:lstStyle/>
          <a:p>
            <a:pPr>
              <a:defRPr/>
            </a:pPr>
            <a:r>
              <a:rPr lang="de-DE" dirty="0"/>
              <a:t>Das durchschnittliche Krankenhaus deckt bei mittlerer Verweildauer seine durchschnittlichen Kosten eines Falles einer DRG</a:t>
            </a:r>
          </a:p>
        </p:txBody>
      </p:sp>
      <p:sp>
        <p:nvSpPr>
          <p:cNvPr id="2067461" name="AutoShape 5"/>
          <p:cNvSpPr>
            <a:spLocks noChangeArrowheads="1"/>
          </p:cNvSpPr>
          <p:nvPr/>
        </p:nvSpPr>
        <p:spPr bwMode="auto">
          <a:xfrm>
            <a:off x="323850" y="0"/>
            <a:ext cx="2952750" cy="2565400"/>
          </a:xfrm>
          <a:prstGeom prst="wedgeRoundRectCallout">
            <a:avLst>
              <a:gd name="adj1" fmla="val 61181"/>
              <a:gd name="adj2" fmla="val 92884"/>
              <a:gd name="adj3" fmla="val 16667"/>
            </a:avLst>
          </a:prstGeom>
          <a:solidFill>
            <a:schemeClr val="bg1"/>
          </a:solidFill>
          <a:ln w="9525">
            <a:solidFill>
              <a:schemeClr val="tx1"/>
            </a:solidFill>
            <a:miter lim="800000"/>
            <a:headEnd/>
            <a:tailEnd/>
          </a:ln>
          <a:effectLst/>
        </p:spPr>
        <p:txBody>
          <a:bodyPr/>
          <a:lstStyle/>
          <a:p>
            <a:pPr>
              <a:defRPr/>
            </a:pPr>
            <a:r>
              <a:rPr lang="de-DE" dirty="0"/>
              <a:t>Es gibt für das durchschnittliche Krankenhaus mit durchschnittlichem Plankostenverlauf einen Anreiz, die Verweildauer zu senken</a:t>
            </a:r>
          </a:p>
        </p:txBody>
      </p:sp>
      <p:sp>
        <p:nvSpPr>
          <p:cNvPr id="2" name="Foliennummernplatzhalter 1"/>
          <p:cNvSpPr>
            <a:spLocks noGrp="1"/>
          </p:cNvSpPr>
          <p:nvPr>
            <p:ph type="sldNum" sz="quarter" idx="12"/>
          </p:nvPr>
        </p:nvSpPr>
        <p:spPr/>
        <p:txBody>
          <a:bodyPr/>
          <a:lstStyle/>
          <a:p>
            <a:fld id="{33EF2916-ED9F-4244-A858-60685D900053}" type="slidenum">
              <a:rPr lang="de-DE" smtClean="0"/>
              <a:t>18</a:t>
            </a:fld>
            <a:endParaRPr lang="de-DE"/>
          </a:p>
        </p:txBody>
      </p:sp>
    </p:spTree>
    <p:extLst>
      <p:ext uri="{BB962C8B-B14F-4D97-AF65-F5344CB8AC3E}">
        <p14:creationId xmlns:p14="http://schemas.microsoft.com/office/powerpoint/2010/main" val="2384854549"/>
      </p:ext>
    </p:extLst>
  </p:cSld>
  <p:clrMapOvr>
    <a:masterClrMapping/>
  </p:clrMapOvr>
  <mc:AlternateContent xmlns:mc="http://schemas.openxmlformats.org/markup-compatibility/2006" xmlns:p14="http://schemas.microsoft.com/office/powerpoint/2010/main">
    <mc:Choice Requires="p14">
      <p:transition spd="slow" p14:dur="2000" advTm="43260"/>
    </mc:Choice>
    <mc:Fallback xmlns="">
      <p:transition spd="slow" advTm="43260"/>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482" name="Rectangle 2"/>
          <p:cNvSpPr>
            <a:spLocks noGrp="1" noChangeArrowheads="1"/>
          </p:cNvSpPr>
          <p:nvPr>
            <p:ph type="title"/>
          </p:nvPr>
        </p:nvSpPr>
        <p:spPr/>
        <p:txBody>
          <a:bodyPr/>
          <a:lstStyle/>
          <a:p>
            <a:pPr eaLnBrk="1" hangingPunct="1">
              <a:defRPr/>
            </a:pPr>
            <a:r>
              <a:rPr lang="de-DE"/>
              <a:t>Entgeltberechnung des InEK</a:t>
            </a:r>
          </a:p>
        </p:txBody>
      </p:sp>
      <p:graphicFrame>
        <p:nvGraphicFramePr>
          <p:cNvPr id="20482" name="Object 3"/>
          <p:cNvGraphicFramePr>
            <a:graphicFrameLocks noGrp="1" noChangeAspect="1"/>
          </p:cNvGraphicFramePr>
          <p:nvPr>
            <p:ph idx="1"/>
            <p:extLst>
              <p:ext uri="{D42A27DB-BD31-4B8C-83A1-F6EECF244321}">
                <p14:modId xmlns:p14="http://schemas.microsoft.com/office/powerpoint/2010/main" val="1957400341"/>
              </p:ext>
            </p:extLst>
          </p:nvPr>
        </p:nvGraphicFramePr>
        <p:xfrm>
          <a:off x="9525" y="1795463"/>
          <a:ext cx="9124950" cy="4889500"/>
        </p:xfrm>
        <a:graphic>
          <a:graphicData uri="http://schemas.openxmlformats.org/presentationml/2006/ole">
            <mc:AlternateContent xmlns:mc="http://schemas.openxmlformats.org/markup-compatibility/2006">
              <mc:Choice xmlns:v="urn:schemas-microsoft-com:vml" Requires="v">
                <p:oleObj spid="_x0000_s20545" name="Picture" r:id="rId3" imgW="5588640" imgH="2994120" progId="Word.Picture.8">
                  <p:embed/>
                </p:oleObj>
              </mc:Choice>
              <mc:Fallback>
                <p:oleObj name="Picture" r:id="rId3" imgW="5588640" imgH="2994120" progId="Word.Picture.8">
                  <p:embed/>
                  <p:pic>
                    <p:nvPicPr>
                      <p:cNvPr id="0" name=""/>
                      <p:cNvPicPr>
                        <a:picLocks noChangeAspect="1" noChangeArrowheads="1"/>
                      </p:cNvPicPr>
                      <p:nvPr/>
                    </p:nvPicPr>
                    <p:blipFill>
                      <a:blip r:embed="rId4"/>
                      <a:srcRect/>
                      <a:stretch>
                        <a:fillRect/>
                      </a:stretch>
                    </p:blipFill>
                    <p:spPr bwMode="auto">
                      <a:xfrm>
                        <a:off x="9525" y="1795463"/>
                        <a:ext cx="9124950" cy="4889500"/>
                      </a:xfrm>
                      <a:prstGeom prst="rect">
                        <a:avLst/>
                      </a:prstGeom>
                      <a:solidFill>
                        <a:schemeClr val="bg1"/>
                      </a:solidFill>
                      <a:ln>
                        <a:noFill/>
                      </a:ln>
                      <a:effectLst/>
                    </p:spPr>
                  </p:pic>
                </p:oleObj>
              </mc:Fallback>
            </mc:AlternateContent>
          </a:graphicData>
        </a:graphic>
      </p:graphicFrame>
      <p:sp>
        <p:nvSpPr>
          <p:cNvPr id="2068484" name="AutoShape 4"/>
          <p:cNvSpPr>
            <a:spLocks noChangeArrowheads="1"/>
          </p:cNvSpPr>
          <p:nvPr/>
        </p:nvSpPr>
        <p:spPr bwMode="auto">
          <a:xfrm>
            <a:off x="3563938" y="0"/>
            <a:ext cx="2952750" cy="2305050"/>
          </a:xfrm>
          <a:prstGeom prst="wedgeRoundRectCallout">
            <a:avLst>
              <a:gd name="adj1" fmla="val -12310"/>
              <a:gd name="adj2" fmla="val 107093"/>
              <a:gd name="adj3" fmla="val 16667"/>
            </a:avLst>
          </a:prstGeom>
          <a:solidFill>
            <a:schemeClr val="bg1"/>
          </a:solidFill>
          <a:ln w="9525">
            <a:solidFill>
              <a:schemeClr val="tx1"/>
            </a:solidFill>
            <a:miter lim="800000"/>
            <a:headEnd/>
            <a:tailEnd/>
          </a:ln>
          <a:effectLst/>
        </p:spPr>
        <p:txBody>
          <a:bodyPr/>
          <a:lstStyle/>
          <a:p>
            <a:pPr>
              <a:defRPr/>
            </a:pPr>
            <a:r>
              <a:rPr lang="de-DE" dirty="0"/>
              <a:t>Das durchschnittliche Krankenhaus deckt bei mittlerer Verweildauer seine durchschnittlichen Kosten eines Falles einer DRG</a:t>
            </a:r>
          </a:p>
        </p:txBody>
      </p:sp>
      <p:sp>
        <p:nvSpPr>
          <p:cNvPr id="2068485" name="AutoShape 5"/>
          <p:cNvSpPr>
            <a:spLocks noChangeArrowheads="1"/>
          </p:cNvSpPr>
          <p:nvPr/>
        </p:nvSpPr>
        <p:spPr bwMode="auto">
          <a:xfrm>
            <a:off x="5795963" y="4149725"/>
            <a:ext cx="3168650" cy="1943571"/>
          </a:xfrm>
          <a:prstGeom prst="wedgeRoundRectCallout">
            <a:avLst>
              <a:gd name="adj1" fmla="val -148546"/>
              <a:gd name="adj2" fmla="val -51051"/>
              <a:gd name="adj3" fmla="val 16667"/>
            </a:avLst>
          </a:prstGeom>
          <a:solidFill>
            <a:schemeClr val="bg1"/>
          </a:solidFill>
          <a:ln w="9525">
            <a:solidFill>
              <a:schemeClr val="tx1"/>
            </a:solidFill>
            <a:miter lim="800000"/>
            <a:headEnd/>
            <a:tailEnd/>
          </a:ln>
          <a:effectLst/>
        </p:spPr>
        <p:txBody>
          <a:bodyPr/>
          <a:lstStyle/>
          <a:p>
            <a:pPr>
              <a:defRPr/>
            </a:pPr>
            <a:r>
              <a:rPr lang="de-DE" dirty="0"/>
              <a:t>Das durchschnittliche Krankenhaus mit durchschnittlichen Plankosten hat keinen Anreiz, unterhalb der unteren Grenzverweildauer zu gehen</a:t>
            </a:r>
          </a:p>
        </p:txBody>
      </p:sp>
      <p:sp>
        <p:nvSpPr>
          <p:cNvPr id="2068486" name="AutoShape 6"/>
          <p:cNvSpPr>
            <a:spLocks noChangeArrowheads="1"/>
          </p:cNvSpPr>
          <p:nvPr/>
        </p:nvSpPr>
        <p:spPr bwMode="auto">
          <a:xfrm>
            <a:off x="323850" y="0"/>
            <a:ext cx="2952750" cy="2565400"/>
          </a:xfrm>
          <a:prstGeom prst="wedgeRoundRectCallout">
            <a:avLst>
              <a:gd name="adj1" fmla="val 61181"/>
              <a:gd name="adj2" fmla="val 92884"/>
              <a:gd name="adj3" fmla="val 16667"/>
            </a:avLst>
          </a:prstGeom>
          <a:solidFill>
            <a:schemeClr val="bg1"/>
          </a:solidFill>
          <a:ln w="9525">
            <a:solidFill>
              <a:schemeClr val="tx1"/>
            </a:solidFill>
            <a:miter lim="800000"/>
            <a:headEnd/>
            <a:tailEnd/>
          </a:ln>
          <a:effectLst/>
        </p:spPr>
        <p:txBody>
          <a:bodyPr/>
          <a:lstStyle/>
          <a:p>
            <a:pPr>
              <a:defRPr/>
            </a:pPr>
            <a:r>
              <a:rPr lang="de-DE" dirty="0"/>
              <a:t>Es gibt für das durchschnittliche Krankenhaus mit durchschnittlichem Plankostenverlauf einen Anreiz, die Verweildauer zu senken</a:t>
            </a:r>
          </a:p>
        </p:txBody>
      </p:sp>
      <p:sp>
        <p:nvSpPr>
          <p:cNvPr id="2" name="Foliennummernplatzhalter 1"/>
          <p:cNvSpPr>
            <a:spLocks noGrp="1"/>
          </p:cNvSpPr>
          <p:nvPr>
            <p:ph type="sldNum" sz="quarter" idx="12"/>
          </p:nvPr>
        </p:nvSpPr>
        <p:spPr/>
        <p:txBody>
          <a:bodyPr/>
          <a:lstStyle/>
          <a:p>
            <a:fld id="{33EF2916-ED9F-4244-A858-60685D900053}" type="slidenum">
              <a:rPr lang="de-DE" smtClean="0"/>
              <a:t>19</a:t>
            </a:fld>
            <a:endParaRPr lang="de-DE"/>
          </a:p>
        </p:txBody>
      </p:sp>
    </p:spTree>
    <p:extLst>
      <p:ext uri="{BB962C8B-B14F-4D97-AF65-F5344CB8AC3E}">
        <p14:creationId xmlns:p14="http://schemas.microsoft.com/office/powerpoint/2010/main" val="2057399520"/>
      </p:ext>
    </p:extLst>
  </p:cSld>
  <p:clrMapOvr>
    <a:masterClrMapping/>
  </p:clrMapOvr>
  <mc:AlternateContent xmlns:mc="http://schemas.openxmlformats.org/markup-compatibility/2006" xmlns:p14="http://schemas.microsoft.com/office/powerpoint/2010/main">
    <mc:Choice Requires="p14">
      <p:transition spd="slow" p14:dur="2000" advTm="56112"/>
    </mc:Choice>
    <mc:Fallback xmlns="">
      <p:transition spd="slow" advTm="56112"/>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2850" name="Rectangle 2"/>
          <p:cNvSpPr>
            <a:spLocks noGrp="1" noChangeArrowheads="1"/>
          </p:cNvSpPr>
          <p:nvPr>
            <p:ph type="title"/>
          </p:nvPr>
        </p:nvSpPr>
        <p:spPr/>
        <p:txBody>
          <a:bodyPr/>
          <a:lstStyle/>
          <a:p>
            <a:pPr eaLnBrk="1" hangingPunct="1">
              <a:defRPr/>
            </a:pPr>
            <a:r>
              <a:rPr lang="de-DE"/>
              <a:t>Gliederung</a:t>
            </a:r>
          </a:p>
        </p:txBody>
      </p:sp>
      <p:sp>
        <p:nvSpPr>
          <p:cNvPr id="1742851" name="Rectangle 3"/>
          <p:cNvSpPr>
            <a:spLocks noGrp="1" noChangeArrowheads="1"/>
          </p:cNvSpPr>
          <p:nvPr>
            <p:ph type="body" idx="1"/>
          </p:nvPr>
        </p:nvSpPr>
        <p:spPr>
          <a:xfrm>
            <a:off x="457200" y="1600200"/>
            <a:ext cx="8229600" cy="5069160"/>
          </a:xfrm>
        </p:spPr>
        <p:txBody>
          <a:bodyPr>
            <a:normAutofit fontScale="55000" lnSpcReduction="20000"/>
          </a:bodyPr>
          <a:lstStyle/>
          <a:p>
            <a:pPr eaLnBrk="1" hangingPunct="1">
              <a:lnSpc>
                <a:spcPct val="120000"/>
              </a:lnSpc>
              <a:buFontTx/>
              <a:buNone/>
              <a:defRPr/>
            </a:pPr>
            <a:r>
              <a:rPr lang="de-DE" b="1" dirty="0"/>
              <a:t>3 	Controlling</a:t>
            </a:r>
          </a:p>
          <a:p>
            <a:pPr eaLnBrk="1" hangingPunct="1">
              <a:lnSpc>
                <a:spcPct val="120000"/>
              </a:lnSpc>
              <a:buFontTx/>
              <a:buNone/>
              <a:defRPr/>
            </a:pPr>
            <a:r>
              <a:rPr lang="de-DE" dirty="0"/>
              <a:t>	3.1 Überblick</a:t>
            </a:r>
          </a:p>
          <a:p>
            <a:pPr eaLnBrk="1" hangingPunct="1">
              <a:lnSpc>
                <a:spcPct val="120000"/>
              </a:lnSpc>
              <a:buFontTx/>
              <a:buNone/>
              <a:defRPr/>
            </a:pPr>
            <a:r>
              <a:rPr lang="de-DE" dirty="0"/>
              <a:t>	</a:t>
            </a:r>
            <a:r>
              <a:rPr lang="de-DE" b="1" dirty="0"/>
              <a:t>3.2 Kosten- und Leistungsrechnung</a:t>
            </a:r>
          </a:p>
          <a:p>
            <a:pPr eaLnBrk="1" hangingPunct="1">
              <a:lnSpc>
                <a:spcPct val="120000"/>
              </a:lnSpc>
              <a:buFontTx/>
              <a:buNone/>
              <a:defRPr/>
            </a:pPr>
            <a:r>
              <a:rPr lang="de-DE" dirty="0"/>
              <a:t>		3.2.1 Überblick</a:t>
            </a:r>
          </a:p>
          <a:p>
            <a:pPr eaLnBrk="1" hangingPunct="1">
              <a:lnSpc>
                <a:spcPct val="120000"/>
              </a:lnSpc>
              <a:buFontTx/>
              <a:buNone/>
              <a:defRPr/>
            </a:pPr>
            <a:r>
              <a:rPr lang="de-DE" dirty="0"/>
              <a:t>		3.2.2 Traditionelle Vollkostenrechnung</a:t>
            </a:r>
          </a:p>
          <a:p>
            <a:pPr eaLnBrk="1" hangingPunct="1">
              <a:lnSpc>
                <a:spcPct val="120000"/>
              </a:lnSpc>
              <a:buFontTx/>
              <a:buNone/>
              <a:defRPr/>
            </a:pPr>
            <a:r>
              <a:rPr lang="de-DE" dirty="0"/>
              <a:t>		3.2.3 Systeme der Teilkostenrechnung</a:t>
            </a:r>
          </a:p>
          <a:p>
            <a:pPr eaLnBrk="1" hangingPunct="1">
              <a:lnSpc>
                <a:spcPct val="120000"/>
              </a:lnSpc>
              <a:buFontTx/>
              <a:buNone/>
              <a:defRPr/>
            </a:pPr>
            <a:r>
              <a:rPr lang="de-DE" dirty="0"/>
              <a:t>		3.2.4 Prozesskostenrechnung</a:t>
            </a:r>
          </a:p>
          <a:p>
            <a:pPr eaLnBrk="1" hangingPunct="1">
              <a:lnSpc>
                <a:spcPct val="120000"/>
              </a:lnSpc>
              <a:buFontTx/>
              <a:buNone/>
              <a:defRPr/>
            </a:pPr>
            <a:r>
              <a:rPr lang="de-DE" dirty="0"/>
              <a:t>		</a:t>
            </a:r>
            <a:r>
              <a:rPr lang="de-DE" b="1" dirty="0"/>
              <a:t>3.2.5 Herausforderungen im Krankenhaus</a:t>
            </a:r>
          </a:p>
          <a:p>
            <a:pPr eaLnBrk="1" hangingPunct="1">
              <a:lnSpc>
                <a:spcPct val="120000"/>
              </a:lnSpc>
              <a:buFontTx/>
              <a:buNone/>
              <a:defRPr/>
            </a:pPr>
            <a:r>
              <a:rPr lang="de-DE" b="1" dirty="0"/>
              <a:t>			</a:t>
            </a:r>
            <a:r>
              <a:rPr lang="de-DE" dirty="0"/>
              <a:t>3.2.5.1 DRG-Kalkulationshandbuch</a:t>
            </a:r>
          </a:p>
          <a:p>
            <a:pPr eaLnBrk="1" hangingPunct="1">
              <a:lnSpc>
                <a:spcPct val="120000"/>
              </a:lnSpc>
              <a:buFontTx/>
              <a:buNone/>
              <a:defRPr/>
            </a:pPr>
            <a:r>
              <a:rPr lang="de-DE" dirty="0"/>
              <a:t>			</a:t>
            </a:r>
            <a:r>
              <a:rPr lang="de-DE" b="1" dirty="0"/>
              <a:t>3.2.5.2 Budgetverhandlungen</a:t>
            </a:r>
          </a:p>
          <a:p>
            <a:pPr eaLnBrk="1" hangingPunct="1">
              <a:lnSpc>
                <a:spcPct val="120000"/>
              </a:lnSpc>
              <a:buFontTx/>
              <a:buNone/>
              <a:defRPr/>
            </a:pPr>
            <a:r>
              <a:rPr lang="de-DE" b="1" dirty="0"/>
              <a:t>			3.2.5.3 Medizincontrolling</a:t>
            </a:r>
          </a:p>
          <a:p>
            <a:pPr eaLnBrk="1" hangingPunct="1">
              <a:lnSpc>
                <a:spcPct val="120000"/>
              </a:lnSpc>
              <a:buFontTx/>
              <a:buNone/>
              <a:defRPr/>
            </a:pPr>
            <a:r>
              <a:rPr lang="de-DE" dirty="0"/>
              <a:t>	3.3 Interne Budgetierung</a:t>
            </a:r>
          </a:p>
          <a:p>
            <a:pPr eaLnBrk="1" hangingPunct="1">
              <a:lnSpc>
                <a:spcPct val="120000"/>
              </a:lnSpc>
              <a:buFontTx/>
              <a:buNone/>
              <a:defRPr/>
            </a:pPr>
            <a:r>
              <a:rPr lang="de-DE" dirty="0"/>
              <a:t>	3.4 Betriebsstatistik</a:t>
            </a:r>
          </a:p>
          <a:p>
            <a:pPr eaLnBrk="1" hangingPunct="1">
              <a:lnSpc>
                <a:spcPct val="120000"/>
              </a:lnSpc>
              <a:buFontTx/>
              <a:buNone/>
              <a:defRPr/>
            </a:pPr>
            <a:r>
              <a:rPr lang="de-DE" dirty="0"/>
              <a:t>	3.5 Strategisches Controlling</a:t>
            </a:r>
          </a:p>
        </p:txBody>
      </p:sp>
      <p:sp>
        <p:nvSpPr>
          <p:cNvPr id="2" name="Foliennummernplatzhalter 1"/>
          <p:cNvSpPr>
            <a:spLocks noGrp="1"/>
          </p:cNvSpPr>
          <p:nvPr>
            <p:ph type="sldNum" sz="quarter" idx="12"/>
          </p:nvPr>
        </p:nvSpPr>
        <p:spPr/>
        <p:txBody>
          <a:bodyPr/>
          <a:lstStyle/>
          <a:p>
            <a:fld id="{33EF2916-ED9F-4244-A858-60685D900053}" type="slidenum">
              <a:rPr lang="de-DE" smtClean="0"/>
              <a:t>2</a:t>
            </a:fld>
            <a:endParaRPr lang="de-DE"/>
          </a:p>
        </p:txBody>
      </p:sp>
    </p:spTree>
    <p:extLst>
      <p:ext uri="{BB962C8B-B14F-4D97-AF65-F5344CB8AC3E}">
        <p14:creationId xmlns:p14="http://schemas.microsoft.com/office/powerpoint/2010/main" val="3282206542"/>
      </p:ext>
    </p:extLst>
  </p:cSld>
  <p:clrMapOvr>
    <a:masterClrMapping/>
  </p:clrMapOvr>
  <mc:AlternateContent xmlns:mc="http://schemas.openxmlformats.org/markup-compatibility/2006" xmlns:p14="http://schemas.microsoft.com/office/powerpoint/2010/main">
    <mc:Choice Requires="p14">
      <p:transition spd="slow" p14:dur="2000" advTm="103210"/>
    </mc:Choice>
    <mc:Fallback xmlns="">
      <p:transition spd="slow" advTm="103210"/>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9506" name="Rectangle 2"/>
          <p:cNvSpPr>
            <a:spLocks noGrp="1" noChangeArrowheads="1"/>
          </p:cNvSpPr>
          <p:nvPr>
            <p:ph type="title"/>
          </p:nvPr>
        </p:nvSpPr>
        <p:spPr/>
        <p:txBody>
          <a:bodyPr/>
          <a:lstStyle/>
          <a:p>
            <a:pPr eaLnBrk="1" hangingPunct="1">
              <a:defRPr/>
            </a:pPr>
            <a:r>
              <a:rPr lang="de-DE"/>
              <a:t>Entgeltberechnung des InEK</a:t>
            </a:r>
          </a:p>
        </p:txBody>
      </p:sp>
      <p:graphicFrame>
        <p:nvGraphicFramePr>
          <p:cNvPr id="21506" name="Object 3"/>
          <p:cNvGraphicFramePr>
            <a:graphicFrameLocks noGrp="1" noChangeAspect="1"/>
          </p:cNvGraphicFramePr>
          <p:nvPr>
            <p:ph idx="1"/>
            <p:extLst>
              <p:ext uri="{D42A27DB-BD31-4B8C-83A1-F6EECF244321}">
                <p14:modId xmlns:p14="http://schemas.microsoft.com/office/powerpoint/2010/main" val="1839311142"/>
              </p:ext>
            </p:extLst>
          </p:nvPr>
        </p:nvGraphicFramePr>
        <p:xfrm>
          <a:off x="9525" y="1795463"/>
          <a:ext cx="9124950" cy="4889500"/>
        </p:xfrm>
        <a:graphic>
          <a:graphicData uri="http://schemas.openxmlformats.org/presentationml/2006/ole">
            <mc:AlternateContent xmlns:mc="http://schemas.openxmlformats.org/markup-compatibility/2006">
              <mc:Choice xmlns:v="urn:schemas-microsoft-com:vml" Requires="v">
                <p:oleObj spid="_x0000_s21569" name="Picture" r:id="rId3" imgW="5588640" imgH="2994120" progId="Word.Picture.8">
                  <p:embed/>
                </p:oleObj>
              </mc:Choice>
              <mc:Fallback>
                <p:oleObj name="Picture" r:id="rId3" imgW="5588640" imgH="2994120" progId="Word.Picture.8">
                  <p:embed/>
                  <p:pic>
                    <p:nvPicPr>
                      <p:cNvPr id="0" name=""/>
                      <p:cNvPicPr>
                        <a:picLocks noChangeAspect="1" noChangeArrowheads="1"/>
                      </p:cNvPicPr>
                      <p:nvPr/>
                    </p:nvPicPr>
                    <p:blipFill>
                      <a:blip r:embed="rId4"/>
                      <a:srcRect/>
                      <a:stretch>
                        <a:fillRect/>
                      </a:stretch>
                    </p:blipFill>
                    <p:spPr bwMode="auto">
                      <a:xfrm>
                        <a:off x="9525" y="1795463"/>
                        <a:ext cx="9124950" cy="4889500"/>
                      </a:xfrm>
                      <a:prstGeom prst="rect">
                        <a:avLst/>
                      </a:prstGeom>
                      <a:solidFill>
                        <a:schemeClr val="bg1"/>
                      </a:solidFill>
                      <a:ln>
                        <a:noFill/>
                      </a:ln>
                      <a:effectLst/>
                    </p:spPr>
                  </p:pic>
                </p:oleObj>
              </mc:Fallback>
            </mc:AlternateContent>
          </a:graphicData>
        </a:graphic>
      </p:graphicFrame>
      <p:sp>
        <p:nvSpPr>
          <p:cNvPr id="2069508" name="AutoShape 4"/>
          <p:cNvSpPr>
            <a:spLocks noChangeArrowheads="1"/>
          </p:cNvSpPr>
          <p:nvPr/>
        </p:nvSpPr>
        <p:spPr bwMode="auto">
          <a:xfrm>
            <a:off x="3563938" y="0"/>
            <a:ext cx="2952750" cy="2305050"/>
          </a:xfrm>
          <a:prstGeom prst="wedgeRoundRectCallout">
            <a:avLst>
              <a:gd name="adj1" fmla="val -12310"/>
              <a:gd name="adj2" fmla="val 107093"/>
              <a:gd name="adj3" fmla="val 16667"/>
            </a:avLst>
          </a:prstGeom>
          <a:solidFill>
            <a:schemeClr val="bg1"/>
          </a:solidFill>
          <a:ln w="9525">
            <a:solidFill>
              <a:schemeClr val="tx1"/>
            </a:solidFill>
            <a:miter lim="800000"/>
            <a:headEnd/>
            <a:tailEnd/>
          </a:ln>
          <a:effectLst/>
        </p:spPr>
        <p:txBody>
          <a:bodyPr/>
          <a:lstStyle/>
          <a:p>
            <a:pPr>
              <a:defRPr/>
            </a:pPr>
            <a:r>
              <a:rPr lang="de-DE" dirty="0"/>
              <a:t>Das durchschnittliche Krankenhaus deckt bei mittlerer Verweildauer seine durchschnittlichen Kosten eines Falles einer DRG</a:t>
            </a:r>
          </a:p>
        </p:txBody>
      </p:sp>
      <p:sp>
        <p:nvSpPr>
          <p:cNvPr id="2069509" name="AutoShape 5"/>
          <p:cNvSpPr>
            <a:spLocks noChangeArrowheads="1"/>
          </p:cNvSpPr>
          <p:nvPr/>
        </p:nvSpPr>
        <p:spPr bwMode="auto">
          <a:xfrm>
            <a:off x="5795963" y="4149725"/>
            <a:ext cx="3168650" cy="2565400"/>
          </a:xfrm>
          <a:prstGeom prst="wedgeRoundRectCallout">
            <a:avLst>
              <a:gd name="adj1" fmla="val -148546"/>
              <a:gd name="adj2" fmla="val -51051"/>
              <a:gd name="adj3" fmla="val 16667"/>
            </a:avLst>
          </a:prstGeom>
          <a:solidFill>
            <a:schemeClr val="bg1"/>
          </a:solidFill>
          <a:ln w="9525">
            <a:solidFill>
              <a:schemeClr val="tx1"/>
            </a:solidFill>
            <a:miter lim="800000"/>
            <a:headEnd/>
            <a:tailEnd/>
          </a:ln>
          <a:effectLst/>
        </p:spPr>
        <p:txBody>
          <a:bodyPr/>
          <a:lstStyle/>
          <a:p>
            <a:pPr>
              <a:defRPr/>
            </a:pPr>
            <a:r>
              <a:rPr lang="de-DE" dirty="0"/>
              <a:t>Das durchschnittliche Krankenhaus mit durchschnittlichen Plankosten hat keinen Anreiz, unterhalb der unteren Grenzverweildauer zu gehen</a:t>
            </a:r>
          </a:p>
        </p:txBody>
      </p:sp>
      <p:sp>
        <p:nvSpPr>
          <p:cNvPr id="2069510" name="AutoShape 6"/>
          <p:cNvSpPr>
            <a:spLocks noChangeArrowheads="1"/>
          </p:cNvSpPr>
          <p:nvPr/>
        </p:nvSpPr>
        <p:spPr bwMode="auto">
          <a:xfrm>
            <a:off x="323850" y="0"/>
            <a:ext cx="2952750" cy="2565400"/>
          </a:xfrm>
          <a:prstGeom prst="wedgeRoundRectCallout">
            <a:avLst>
              <a:gd name="adj1" fmla="val 61181"/>
              <a:gd name="adj2" fmla="val 92884"/>
              <a:gd name="adj3" fmla="val 16667"/>
            </a:avLst>
          </a:prstGeom>
          <a:solidFill>
            <a:schemeClr val="bg1"/>
          </a:solidFill>
          <a:ln w="9525">
            <a:solidFill>
              <a:schemeClr val="tx1"/>
            </a:solidFill>
            <a:miter lim="800000"/>
            <a:headEnd/>
            <a:tailEnd/>
          </a:ln>
          <a:effectLst/>
        </p:spPr>
        <p:txBody>
          <a:bodyPr/>
          <a:lstStyle/>
          <a:p>
            <a:pPr>
              <a:defRPr/>
            </a:pPr>
            <a:r>
              <a:rPr lang="de-DE" dirty="0"/>
              <a:t>Es gibt für das durchschnittliche Krankenhaus mit durchschnittlichem Plankostenverlauf einen Anreiz, die Verweildauer zu senken</a:t>
            </a:r>
          </a:p>
        </p:txBody>
      </p:sp>
      <p:sp>
        <p:nvSpPr>
          <p:cNvPr id="2069511" name="AutoShape 7"/>
          <p:cNvSpPr>
            <a:spLocks noChangeArrowheads="1"/>
          </p:cNvSpPr>
          <p:nvPr/>
        </p:nvSpPr>
        <p:spPr bwMode="auto">
          <a:xfrm>
            <a:off x="6191250" y="0"/>
            <a:ext cx="2952750" cy="2305050"/>
          </a:xfrm>
          <a:prstGeom prst="wedgeRoundRectCallout">
            <a:avLst>
              <a:gd name="adj1" fmla="val -45593"/>
              <a:gd name="adj2" fmla="val 98690"/>
              <a:gd name="adj3" fmla="val 16667"/>
            </a:avLst>
          </a:prstGeom>
          <a:solidFill>
            <a:schemeClr val="bg1"/>
          </a:solidFill>
          <a:ln w="9525">
            <a:solidFill>
              <a:schemeClr val="tx1"/>
            </a:solidFill>
            <a:miter lim="800000"/>
            <a:headEnd/>
            <a:tailEnd/>
          </a:ln>
          <a:effectLst/>
        </p:spPr>
        <p:txBody>
          <a:bodyPr/>
          <a:lstStyle/>
          <a:p>
            <a:pPr>
              <a:defRPr/>
            </a:pPr>
            <a:r>
              <a:rPr lang="de-DE" dirty="0"/>
              <a:t>Bei Überschreitung der mittleren Verweildauer macht das durchschnittliche Krankenhaus einen Fallverlust</a:t>
            </a:r>
          </a:p>
        </p:txBody>
      </p:sp>
      <p:sp>
        <p:nvSpPr>
          <p:cNvPr id="2" name="Foliennummernplatzhalter 1"/>
          <p:cNvSpPr>
            <a:spLocks noGrp="1"/>
          </p:cNvSpPr>
          <p:nvPr>
            <p:ph type="sldNum" sz="quarter" idx="12"/>
          </p:nvPr>
        </p:nvSpPr>
        <p:spPr/>
        <p:txBody>
          <a:bodyPr/>
          <a:lstStyle/>
          <a:p>
            <a:fld id="{33EF2916-ED9F-4244-A858-60685D900053}" type="slidenum">
              <a:rPr lang="de-DE" smtClean="0"/>
              <a:t>20</a:t>
            </a:fld>
            <a:endParaRPr lang="de-DE"/>
          </a:p>
        </p:txBody>
      </p:sp>
    </p:spTree>
    <p:extLst>
      <p:ext uri="{BB962C8B-B14F-4D97-AF65-F5344CB8AC3E}">
        <p14:creationId xmlns:p14="http://schemas.microsoft.com/office/powerpoint/2010/main" val="3741857117"/>
      </p:ext>
    </p:extLst>
  </p:cSld>
  <p:clrMapOvr>
    <a:masterClrMapping/>
  </p:clrMapOvr>
  <mc:AlternateContent xmlns:mc="http://schemas.openxmlformats.org/markup-compatibility/2006" xmlns:p14="http://schemas.microsoft.com/office/powerpoint/2010/main">
    <mc:Choice Requires="p14">
      <p:transition spd="slow" p14:dur="2000" advTm="12588"/>
    </mc:Choice>
    <mc:Fallback xmlns="">
      <p:transition spd="slow" advTm="12588"/>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1554" name="Rectangle 2"/>
          <p:cNvSpPr>
            <a:spLocks noGrp="1" noChangeArrowheads="1"/>
          </p:cNvSpPr>
          <p:nvPr>
            <p:ph type="title"/>
          </p:nvPr>
        </p:nvSpPr>
        <p:spPr/>
        <p:txBody>
          <a:bodyPr/>
          <a:lstStyle/>
          <a:p>
            <a:pPr eaLnBrk="1" hangingPunct="1">
              <a:defRPr/>
            </a:pPr>
            <a:r>
              <a:rPr lang="de-DE" dirty="0"/>
              <a:t>Plankostenkurve Krankenhaus</a:t>
            </a:r>
          </a:p>
        </p:txBody>
      </p:sp>
      <p:graphicFrame>
        <p:nvGraphicFramePr>
          <p:cNvPr id="22530" name="Object 3"/>
          <p:cNvGraphicFramePr>
            <a:graphicFrameLocks noGrp="1" noChangeAspect="1"/>
          </p:cNvGraphicFramePr>
          <p:nvPr>
            <p:ph idx="1"/>
            <p:extLst>
              <p:ext uri="{D42A27DB-BD31-4B8C-83A1-F6EECF244321}">
                <p14:modId xmlns:p14="http://schemas.microsoft.com/office/powerpoint/2010/main" val="3564534147"/>
              </p:ext>
            </p:extLst>
          </p:nvPr>
        </p:nvGraphicFramePr>
        <p:xfrm>
          <a:off x="9525" y="1795463"/>
          <a:ext cx="9124950" cy="4889500"/>
        </p:xfrm>
        <a:graphic>
          <a:graphicData uri="http://schemas.openxmlformats.org/presentationml/2006/ole">
            <mc:AlternateContent xmlns:mc="http://schemas.openxmlformats.org/markup-compatibility/2006">
              <mc:Choice xmlns:v="urn:schemas-microsoft-com:vml" Requires="v">
                <p:oleObj spid="_x0000_s22593" name="Picture" r:id="rId3" imgW="5588640" imgH="2994120" progId="Word.Picture.8">
                  <p:embed/>
                </p:oleObj>
              </mc:Choice>
              <mc:Fallback>
                <p:oleObj name="Picture" r:id="rId3" imgW="5588640" imgH="2994120" progId="Word.Picture.8">
                  <p:embed/>
                  <p:pic>
                    <p:nvPicPr>
                      <p:cNvPr id="0" name=""/>
                      <p:cNvPicPr>
                        <a:picLocks noChangeAspect="1" noChangeArrowheads="1"/>
                      </p:cNvPicPr>
                      <p:nvPr/>
                    </p:nvPicPr>
                    <p:blipFill>
                      <a:blip r:embed="rId4"/>
                      <a:srcRect/>
                      <a:stretch>
                        <a:fillRect/>
                      </a:stretch>
                    </p:blipFill>
                    <p:spPr bwMode="auto">
                      <a:xfrm>
                        <a:off x="9525" y="1795463"/>
                        <a:ext cx="9124950" cy="4889500"/>
                      </a:xfrm>
                      <a:prstGeom prst="rect">
                        <a:avLst/>
                      </a:prstGeom>
                      <a:solidFill>
                        <a:schemeClr val="bg1"/>
                      </a:solidFill>
                      <a:ln>
                        <a:noFill/>
                      </a:ln>
                      <a:effectLst/>
                    </p:spPr>
                  </p:pic>
                </p:oleObj>
              </mc:Fallback>
            </mc:AlternateContent>
          </a:graphicData>
        </a:graphic>
      </p:graphicFrame>
      <p:sp>
        <p:nvSpPr>
          <p:cNvPr id="2" name="Foliennummernplatzhalter 1"/>
          <p:cNvSpPr>
            <a:spLocks noGrp="1"/>
          </p:cNvSpPr>
          <p:nvPr>
            <p:ph type="sldNum" sz="quarter" idx="12"/>
          </p:nvPr>
        </p:nvSpPr>
        <p:spPr/>
        <p:txBody>
          <a:bodyPr/>
          <a:lstStyle/>
          <a:p>
            <a:fld id="{33EF2916-ED9F-4244-A858-60685D900053}" type="slidenum">
              <a:rPr lang="de-DE" smtClean="0"/>
              <a:t>21</a:t>
            </a:fld>
            <a:endParaRPr lang="de-DE"/>
          </a:p>
        </p:txBody>
      </p:sp>
    </p:spTree>
    <p:extLst>
      <p:ext uri="{BB962C8B-B14F-4D97-AF65-F5344CB8AC3E}">
        <p14:creationId xmlns:p14="http://schemas.microsoft.com/office/powerpoint/2010/main" val="893809281"/>
      </p:ext>
    </p:extLst>
  </p:cSld>
  <p:clrMapOvr>
    <a:masterClrMapping/>
  </p:clrMapOvr>
  <mc:AlternateContent xmlns:mc="http://schemas.openxmlformats.org/markup-compatibility/2006" xmlns:p14="http://schemas.microsoft.com/office/powerpoint/2010/main">
    <mc:Choice Requires="p14">
      <p:transition spd="slow" p14:dur="2000" advTm="47139"/>
    </mc:Choice>
    <mc:Fallback xmlns="">
      <p:transition spd="slow" advTm="47139"/>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2578" name="Rectangle 2"/>
          <p:cNvSpPr>
            <a:spLocks noGrp="1" noChangeArrowheads="1"/>
          </p:cNvSpPr>
          <p:nvPr>
            <p:ph type="title"/>
          </p:nvPr>
        </p:nvSpPr>
        <p:spPr/>
        <p:txBody>
          <a:bodyPr/>
          <a:lstStyle/>
          <a:p>
            <a:pPr>
              <a:defRPr/>
            </a:pPr>
            <a:r>
              <a:rPr lang="de-DE" dirty="0"/>
              <a:t>Eine Plankostenkurve Krankenhaus</a:t>
            </a:r>
          </a:p>
        </p:txBody>
      </p:sp>
      <p:graphicFrame>
        <p:nvGraphicFramePr>
          <p:cNvPr id="23554" name="Object 3"/>
          <p:cNvGraphicFramePr>
            <a:graphicFrameLocks noGrp="1" noChangeAspect="1"/>
          </p:cNvGraphicFramePr>
          <p:nvPr>
            <p:ph idx="1"/>
            <p:extLst>
              <p:ext uri="{D42A27DB-BD31-4B8C-83A1-F6EECF244321}">
                <p14:modId xmlns:p14="http://schemas.microsoft.com/office/powerpoint/2010/main" val="1535672054"/>
              </p:ext>
            </p:extLst>
          </p:nvPr>
        </p:nvGraphicFramePr>
        <p:xfrm>
          <a:off x="9525" y="1795463"/>
          <a:ext cx="9124950" cy="4889500"/>
        </p:xfrm>
        <a:graphic>
          <a:graphicData uri="http://schemas.openxmlformats.org/presentationml/2006/ole">
            <mc:AlternateContent xmlns:mc="http://schemas.openxmlformats.org/markup-compatibility/2006">
              <mc:Choice xmlns:v="urn:schemas-microsoft-com:vml" Requires="v">
                <p:oleObj spid="_x0000_s23617" name="Picture" r:id="rId3" imgW="5588640" imgH="2994120" progId="Word.Picture.8">
                  <p:embed/>
                </p:oleObj>
              </mc:Choice>
              <mc:Fallback>
                <p:oleObj name="Picture" r:id="rId3" imgW="5588640" imgH="2994120" progId="Word.Picture.8">
                  <p:embed/>
                  <p:pic>
                    <p:nvPicPr>
                      <p:cNvPr id="0" name=""/>
                      <p:cNvPicPr>
                        <a:picLocks noChangeAspect="1" noChangeArrowheads="1"/>
                      </p:cNvPicPr>
                      <p:nvPr/>
                    </p:nvPicPr>
                    <p:blipFill>
                      <a:blip r:embed="rId4"/>
                      <a:srcRect/>
                      <a:stretch>
                        <a:fillRect/>
                      </a:stretch>
                    </p:blipFill>
                    <p:spPr bwMode="auto">
                      <a:xfrm>
                        <a:off x="9525" y="1795463"/>
                        <a:ext cx="9124950" cy="4889500"/>
                      </a:xfrm>
                      <a:prstGeom prst="rect">
                        <a:avLst/>
                      </a:prstGeom>
                      <a:solidFill>
                        <a:schemeClr val="bg1"/>
                      </a:solidFill>
                      <a:ln>
                        <a:noFill/>
                      </a:ln>
                      <a:effectLst/>
                    </p:spPr>
                  </p:pic>
                </p:oleObj>
              </mc:Fallback>
            </mc:AlternateContent>
          </a:graphicData>
        </a:graphic>
      </p:graphicFrame>
      <p:sp>
        <p:nvSpPr>
          <p:cNvPr id="2072580" name="AutoShape 4"/>
          <p:cNvSpPr>
            <a:spLocks noChangeArrowheads="1"/>
          </p:cNvSpPr>
          <p:nvPr/>
        </p:nvSpPr>
        <p:spPr bwMode="auto">
          <a:xfrm>
            <a:off x="323850" y="764704"/>
            <a:ext cx="2952750" cy="1800696"/>
          </a:xfrm>
          <a:prstGeom prst="wedgeRoundRectCallout">
            <a:avLst>
              <a:gd name="adj1" fmla="val 58704"/>
              <a:gd name="adj2" fmla="val 110657"/>
              <a:gd name="adj3" fmla="val 16667"/>
            </a:avLst>
          </a:prstGeom>
          <a:solidFill>
            <a:schemeClr val="bg1"/>
          </a:solidFill>
          <a:ln w="9525">
            <a:solidFill>
              <a:schemeClr val="tx1"/>
            </a:solidFill>
            <a:miter lim="800000"/>
            <a:headEnd/>
            <a:tailEnd/>
          </a:ln>
          <a:effectLst/>
        </p:spPr>
        <p:txBody>
          <a:bodyPr/>
          <a:lstStyle/>
          <a:p>
            <a:pPr>
              <a:defRPr/>
            </a:pPr>
            <a:r>
              <a:rPr lang="de-DE" dirty="0"/>
              <a:t>Krankenhaus muss mit seinen Plankosten unterhalb der InEK-Plankosten liegen, um Gewinne zu erwirtschaften</a:t>
            </a:r>
          </a:p>
        </p:txBody>
      </p:sp>
      <p:sp>
        <p:nvSpPr>
          <p:cNvPr id="2" name="Foliennummernplatzhalter 1"/>
          <p:cNvSpPr>
            <a:spLocks noGrp="1"/>
          </p:cNvSpPr>
          <p:nvPr>
            <p:ph type="sldNum" sz="quarter" idx="12"/>
          </p:nvPr>
        </p:nvSpPr>
        <p:spPr/>
        <p:txBody>
          <a:bodyPr/>
          <a:lstStyle/>
          <a:p>
            <a:fld id="{33EF2916-ED9F-4244-A858-60685D900053}" type="slidenum">
              <a:rPr lang="de-DE" smtClean="0"/>
              <a:t>22</a:t>
            </a:fld>
            <a:endParaRPr lang="de-DE"/>
          </a:p>
        </p:txBody>
      </p:sp>
    </p:spTree>
    <p:extLst>
      <p:ext uri="{BB962C8B-B14F-4D97-AF65-F5344CB8AC3E}">
        <p14:creationId xmlns:p14="http://schemas.microsoft.com/office/powerpoint/2010/main" val="3039864267"/>
      </p:ext>
    </p:extLst>
  </p:cSld>
  <p:clrMapOvr>
    <a:masterClrMapping/>
  </p:clrMapOvr>
  <mc:AlternateContent xmlns:mc="http://schemas.openxmlformats.org/markup-compatibility/2006" xmlns:p14="http://schemas.microsoft.com/office/powerpoint/2010/main">
    <mc:Choice Requires="p14">
      <p:transition spd="slow" p14:dur="2000" advTm="22740"/>
    </mc:Choice>
    <mc:Fallback xmlns="">
      <p:transition spd="slow" advTm="22740"/>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3602" name="Rectangle 2"/>
          <p:cNvSpPr>
            <a:spLocks noGrp="1" noChangeArrowheads="1"/>
          </p:cNvSpPr>
          <p:nvPr>
            <p:ph type="title"/>
          </p:nvPr>
        </p:nvSpPr>
        <p:spPr/>
        <p:txBody>
          <a:bodyPr/>
          <a:lstStyle/>
          <a:p>
            <a:pPr>
              <a:defRPr/>
            </a:pPr>
            <a:r>
              <a:rPr lang="de-DE" dirty="0"/>
              <a:t>Eine Plankostenkurve Krankenhaus</a:t>
            </a:r>
          </a:p>
        </p:txBody>
      </p:sp>
      <p:graphicFrame>
        <p:nvGraphicFramePr>
          <p:cNvPr id="24578" name="Object 3"/>
          <p:cNvGraphicFramePr>
            <a:graphicFrameLocks noGrp="1" noChangeAspect="1"/>
          </p:cNvGraphicFramePr>
          <p:nvPr>
            <p:ph idx="1"/>
            <p:extLst>
              <p:ext uri="{D42A27DB-BD31-4B8C-83A1-F6EECF244321}">
                <p14:modId xmlns:p14="http://schemas.microsoft.com/office/powerpoint/2010/main" val="822813618"/>
              </p:ext>
            </p:extLst>
          </p:nvPr>
        </p:nvGraphicFramePr>
        <p:xfrm>
          <a:off x="9525" y="1795463"/>
          <a:ext cx="9124950" cy="4889500"/>
        </p:xfrm>
        <a:graphic>
          <a:graphicData uri="http://schemas.openxmlformats.org/presentationml/2006/ole">
            <mc:AlternateContent xmlns:mc="http://schemas.openxmlformats.org/markup-compatibility/2006">
              <mc:Choice xmlns:v="urn:schemas-microsoft-com:vml" Requires="v">
                <p:oleObj spid="_x0000_s24641" name="Picture" r:id="rId3" imgW="5588640" imgH="2994120" progId="Word.Picture.8">
                  <p:embed/>
                </p:oleObj>
              </mc:Choice>
              <mc:Fallback>
                <p:oleObj name="Picture" r:id="rId3" imgW="5588640" imgH="2994120" progId="Word.Picture.8">
                  <p:embed/>
                  <p:pic>
                    <p:nvPicPr>
                      <p:cNvPr id="0" name=""/>
                      <p:cNvPicPr>
                        <a:picLocks noChangeAspect="1" noChangeArrowheads="1"/>
                      </p:cNvPicPr>
                      <p:nvPr/>
                    </p:nvPicPr>
                    <p:blipFill>
                      <a:blip r:embed="rId4"/>
                      <a:srcRect/>
                      <a:stretch>
                        <a:fillRect/>
                      </a:stretch>
                    </p:blipFill>
                    <p:spPr bwMode="auto">
                      <a:xfrm>
                        <a:off x="9525" y="1795463"/>
                        <a:ext cx="9124950" cy="4889500"/>
                      </a:xfrm>
                      <a:prstGeom prst="rect">
                        <a:avLst/>
                      </a:prstGeom>
                      <a:solidFill>
                        <a:schemeClr val="bg1"/>
                      </a:solidFill>
                      <a:ln>
                        <a:noFill/>
                      </a:ln>
                      <a:effectLst/>
                    </p:spPr>
                  </p:pic>
                </p:oleObj>
              </mc:Fallback>
            </mc:AlternateContent>
          </a:graphicData>
        </a:graphic>
      </p:graphicFrame>
      <p:sp>
        <p:nvSpPr>
          <p:cNvPr id="2073604" name="AutoShape 4"/>
          <p:cNvSpPr>
            <a:spLocks noChangeArrowheads="1"/>
          </p:cNvSpPr>
          <p:nvPr/>
        </p:nvSpPr>
        <p:spPr bwMode="auto">
          <a:xfrm>
            <a:off x="323850" y="764704"/>
            <a:ext cx="2952750" cy="1800696"/>
          </a:xfrm>
          <a:prstGeom prst="wedgeRoundRectCallout">
            <a:avLst>
              <a:gd name="adj1" fmla="val 59323"/>
              <a:gd name="adj2" fmla="val 110744"/>
              <a:gd name="adj3" fmla="val 16667"/>
            </a:avLst>
          </a:prstGeom>
          <a:solidFill>
            <a:schemeClr val="bg1"/>
          </a:solidFill>
          <a:ln w="9525">
            <a:solidFill>
              <a:schemeClr val="tx1"/>
            </a:solidFill>
            <a:miter lim="800000"/>
            <a:headEnd/>
            <a:tailEnd/>
          </a:ln>
          <a:effectLst/>
        </p:spPr>
        <p:txBody>
          <a:bodyPr/>
          <a:lstStyle/>
          <a:p>
            <a:pPr>
              <a:defRPr/>
            </a:pPr>
            <a:r>
              <a:rPr lang="de-DE" dirty="0"/>
              <a:t>Krankenhaus muss mit seinen Plankosten unterhalb der InEK-Plankosten liegen, um Gewinne zu erwirtschaften</a:t>
            </a:r>
          </a:p>
        </p:txBody>
      </p:sp>
      <p:sp>
        <p:nvSpPr>
          <p:cNvPr id="2073605" name="AutoShape 5"/>
          <p:cNvSpPr>
            <a:spLocks noChangeArrowheads="1"/>
          </p:cNvSpPr>
          <p:nvPr/>
        </p:nvSpPr>
        <p:spPr bwMode="auto">
          <a:xfrm>
            <a:off x="3059113" y="260350"/>
            <a:ext cx="6264275" cy="2592388"/>
          </a:xfrm>
          <a:prstGeom prst="cloudCallout">
            <a:avLst>
              <a:gd name="adj1" fmla="val 4560"/>
              <a:gd name="adj2" fmla="val 91824"/>
            </a:avLst>
          </a:prstGeom>
          <a:solidFill>
            <a:schemeClr val="bg1"/>
          </a:solidFill>
          <a:ln w="9525">
            <a:solidFill>
              <a:schemeClr val="tx1"/>
            </a:solidFill>
            <a:round/>
            <a:headEnd/>
            <a:tailEnd/>
          </a:ln>
          <a:effectLst/>
        </p:spPr>
        <p:txBody>
          <a:bodyPr/>
          <a:lstStyle/>
          <a:p>
            <a:pPr>
              <a:defRPr/>
            </a:pPr>
            <a:endParaRPr lang="de-DE" dirty="0">
              <a:effectLst>
                <a:outerShdw blurRad="38100" dist="38100" dir="2700000" algn="tl">
                  <a:srgbClr val="000000"/>
                </a:outerShdw>
              </a:effectLst>
            </a:endParaRPr>
          </a:p>
          <a:p>
            <a:pPr algn="ctr">
              <a:defRPr/>
            </a:pPr>
            <a:r>
              <a:rPr lang="de-DE" sz="2800" dirty="0"/>
              <a:t>Problem: Wie ermittle ich die Plankostenkurve? Was fließt ein?</a:t>
            </a:r>
          </a:p>
        </p:txBody>
      </p:sp>
      <p:sp>
        <p:nvSpPr>
          <p:cNvPr id="2" name="Foliennummernplatzhalter 1"/>
          <p:cNvSpPr>
            <a:spLocks noGrp="1"/>
          </p:cNvSpPr>
          <p:nvPr>
            <p:ph type="sldNum" sz="quarter" idx="12"/>
          </p:nvPr>
        </p:nvSpPr>
        <p:spPr/>
        <p:txBody>
          <a:bodyPr/>
          <a:lstStyle/>
          <a:p>
            <a:fld id="{33EF2916-ED9F-4244-A858-60685D900053}" type="slidenum">
              <a:rPr lang="de-DE" smtClean="0"/>
              <a:t>23</a:t>
            </a:fld>
            <a:endParaRPr lang="de-DE"/>
          </a:p>
        </p:txBody>
      </p:sp>
    </p:spTree>
    <p:extLst>
      <p:ext uri="{BB962C8B-B14F-4D97-AF65-F5344CB8AC3E}">
        <p14:creationId xmlns:p14="http://schemas.microsoft.com/office/powerpoint/2010/main" val="2610272076"/>
      </p:ext>
    </p:extLst>
  </p:cSld>
  <p:clrMapOvr>
    <a:masterClrMapping/>
  </p:clrMapOvr>
  <mc:AlternateContent xmlns:mc="http://schemas.openxmlformats.org/markup-compatibility/2006" xmlns:p14="http://schemas.microsoft.com/office/powerpoint/2010/main">
    <mc:Choice Requires="p14">
      <p:transition spd="slow" p14:dur="2000" advTm="56503"/>
    </mc:Choice>
    <mc:Fallback xmlns="">
      <p:transition spd="slow" advTm="56503"/>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0"/>
            <a:ext cx="8229600" cy="1196752"/>
          </a:xfrm>
        </p:spPr>
        <p:txBody>
          <a:bodyPr>
            <a:normAutofit/>
          </a:bodyPr>
          <a:lstStyle/>
          <a:p>
            <a:r>
              <a:rPr lang="de-DE" sz="3100" dirty="0"/>
              <a:t>Reale Situation: Gesamtkosten und -</a:t>
            </a:r>
            <a:r>
              <a:rPr lang="de-DE" sz="3100" dirty="0" err="1"/>
              <a:t>erlösverläufe</a:t>
            </a:r>
            <a:r>
              <a:rPr lang="de-DE" sz="3100" dirty="0"/>
              <a:t/>
            </a:r>
            <a:br>
              <a:rPr lang="de-DE" sz="3100" dirty="0"/>
            </a:br>
            <a:r>
              <a:rPr lang="de-DE" sz="2200" dirty="0"/>
              <a:t>hier: Pankreatitis in Deutschland in Abhängigkeit von Verweildauer</a:t>
            </a:r>
            <a:endParaRPr lang="de-DE" dirty="0"/>
          </a:p>
        </p:txBody>
      </p:sp>
      <p:sp>
        <p:nvSpPr>
          <p:cNvPr id="4" name="Foliennummernplatzhalter 3"/>
          <p:cNvSpPr>
            <a:spLocks noGrp="1"/>
          </p:cNvSpPr>
          <p:nvPr>
            <p:ph type="sldNum" sz="quarter" idx="12"/>
          </p:nvPr>
        </p:nvSpPr>
        <p:spPr/>
        <p:txBody>
          <a:bodyPr/>
          <a:lstStyle/>
          <a:p>
            <a:fld id="{AE7C363F-717F-49C1-919C-37DE8BE88CB8}" type="slidenum">
              <a:rPr lang="de-DE" smtClean="0"/>
              <a:t>24</a:t>
            </a:fld>
            <a:endParaRPr lang="de-DE"/>
          </a:p>
        </p:txBody>
      </p:sp>
      <p:graphicFrame>
        <p:nvGraphicFramePr>
          <p:cNvPr id="6" name="Diagramm 5"/>
          <p:cNvGraphicFramePr>
            <a:graphicFrameLocks noGrp="1"/>
          </p:cNvGraphicFramePr>
          <p:nvPr>
            <p:extLst>
              <p:ext uri="{D42A27DB-BD31-4B8C-83A1-F6EECF244321}">
                <p14:modId xmlns:p14="http://schemas.microsoft.com/office/powerpoint/2010/main" val="2584340964"/>
              </p:ext>
            </p:extLst>
          </p:nvPr>
        </p:nvGraphicFramePr>
        <p:xfrm>
          <a:off x="467544" y="1412776"/>
          <a:ext cx="7893557" cy="48780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25804210"/>
      </p:ext>
    </p:extLst>
  </p:cSld>
  <p:clrMapOvr>
    <a:masterClrMapping/>
  </p:clrMapOvr>
  <mc:AlternateContent xmlns:mc="http://schemas.openxmlformats.org/markup-compatibility/2006" xmlns:p14="http://schemas.microsoft.com/office/powerpoint/2010/main">
    <mc:Choice Requires="p14">
      <p:transition spd="slow" p14:dur="2000" advTm="101330"/>
    </mc:Choice>
    <mc:Fallback xmlns="">
      <p:transition spd="slow" advTm="101330"/>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0530" name="Rectangle 2"/>
          <p:cNvSpPr>
            <a:spLocks noGrp="1" noChangeArrowheads="1"/>
          </p:cNvSpPr>
          <p:nvPr>
            <p:ph type="title"/>
          </p:nvPr>
        </p:nvSpPr>
        <p:spPr/>
        <p:txBody>
          <a:bodyPr/>
          <a:lstStyle/>
          <a:p>
            <a:pPr eaLnBrk="1" hangingPunct="1">
              <a:defRPr/>
            </a:pPr>
            <a:r>
              <a:rPr lang="de-DE" sz="4000"/>
              <a:t>Bestimmung der Plankostenkurve</a:t>
            </a:r>
          </a:p>
        </p:txBody>
      </p:sp>
      <p:sp>
        <p:nvSpPr>
          <p:cNvPr id="2070531" name="Rectangle 3"/>
          <p:cNvSpPr>
            <a:spLocks noGrp="1" noChangeArrowheads="1"/>
          </p:cNvSpPr>
          <p:nvPr>
            <p:ph type="body" idx="1"/>
          </p:nvPr>
        </p:nvSpPr>
        <p:spPr/>
        <p:txBody>
          <a:bodyPr/>
          <a:lstStyle/>
          <a:p>
            <a:pPr eaLnBrk="1" hangingPunct="1">
              <a:lnSpc>
                <a:spcPct val="90000"/>
              </a:lnSpc>
              <a:defRPr/>
            </a:pPr>
            <a:r>
              <a:rPr lang="de-DE" sz="2400" dirty="0"/>
              <a:t>Grundproblem:</a:t>
            </a:r>
          </a:p>
          <a:p>
            <a:pPr lvl="1" eaLnBrk="1" hangingPunct="1">
              <a:lnSpc>
                <a:spcPct val="90000"/>
              </a:lnSpc>
              <a:defRPr/>
            </a:pPr>
            <a:r>
              <a:rPr lang="de-DE" sz="2000" dirty="0"/>
              <a:t>Behandlungskosten in Abhängigkeit von Verweildauer</a:t>
            </a:r>
          </a:p>
          <a:p>
            <a:pPr eaLnBrk="1" hangingPunct="1">
              <a:lnSpc>
                <a:spcPct val="90000"/>
              </a:lnSpc>
              <a:defRPr/>
            </a:pPr>
            <a:r>
              <a:rPr lang="de-DE" sz="2400" dirty="0"/>
              <a:t>Grenzkosten:</a:t>
            </a:r>
          </a:p>
          <a:p>
            <a:pPr lvl="1" eaLnBrk="1" hangingPunct="1">
              <a:lnSpc>
                <a:spcPct val="90000"/>
              </a:lnSpc>
              <a:defRPr/>
            </a:pPr>
            <a:r>
              <a:rPr lang="de-DE" sz="2000" dirty="0"/>
              <a:t>OP, Labor, Röntgen, Essen, Medikamente, …</a:t>
            </a:r>
          </a:p>
          <a:p>
            <a:pPr lvl="1" eaLnBrk="1" hangingPunct="1">
              <a:lnSpc>
                <a:spcPct val="90000"/>
              </a:lnSpc>
              <a:defRPr/>
            </a:pPr>
            <a:r>
              <a:rPr lang="de-DE" sz="2000" dirty="0"/>
              <a:t>kein Ansatz für Personal, Reinigung, Wartung, Verwaltung</a:t>
            </a:r>
          </a:p>
          <a:p>
            <a:pPr eaLnBrk="1" hangingPunct="1">
              <a:lnSpc>
                <a:spcPct val="90000"/>
              </a:lnSpc>
              <a:defRPr/>
            </a:pPr>
            <a:r>
              <a:rPr lang="de-DE" sz="2400" dirty="0"/>
              <a:t>Gesamtkosten:</a:t>
            </a:r>
          </a:p>
          <a:p>
            <a:pPr lvl="1" eaLnBrk="1" hangingPunct="1">
              <a:lnSpc>
                <a:spcPct val="90000"/>
              </a:lnSpc>
              <a:defRPr/>
            </a:pPr>
            <a:r>
              <a:rPr lang="de-DE" sz="2000" dirty="0"/>
              <a:t>Gemeinkostenzuschlag für Personal, Reinigung, Verwaltung etc.</a:t>
            </a:r>
          </a:p>
          <a:p>
            <a:pPr lvl="1" eaLnBrk="1" hangingPunct="1">
              <a:lnSpc>
                <a:spcPct val="90000"/>
              </a:lnSpc>
              <a:defRPr/>
            </a:pPr>
            <a:r>
              <a:rPr lang="de-DE" sz="2000" dirty="0"/>
              <a:t>Opportunitätskosten:</a:t>
            </a:r>
          </a:p>
          <a:p>
            <a:pPr lvl="2">
              <a:lnSpc>
                <a:spcPct val="90000"/>
              </a:lnSpc>
              <a:defRPr/>
            </a:pPr>
            <a:r>
              <a:rPr lang="de-DE" sz="1800" dirty="0"/>
              <a:t>bei voller Auslastung: Entgangene Erlöse durch Abweisung anderer </a:t>
            </a:r>
            <a:r>
              <a:rPr lang="de-DE" sz="1800" dirty="0" smtClean="0"/>
              <a:t>Patient</a:t>
            </a:r>
            <a:r>
              <a:rPr lang="de-DE" sz="1800" dirty="0">
                <a:cs typeface="Times New Roman" pitchFamily="18" charset="0"/>
              </a:rPr>
              <a:t>*inn</a:t>
            </a:r>
            <a:r>
              <a:rPr lang="de-DE" sz="1800" dirty="0" smtClean="0"/>
              <a:t>en</a:t>
            </a:r>
            <a:endParaRPr lang="de-DE" sz="1800" dirty="0"/>
          </a:p>
          <a:p>
            <a:pPr lvl="2" eaLnBrk="1" hangingPunct="1">
              <a:lnSpc>
                <a:spcPct val="90000"/>
              </a:lnSpc>
              <a:defRPr/>
            </a:pPr>
            <a:r>
              <a:rPr lang="de-DE" sz="1800" dirty="0"/>
              <a:t>innerhalb Kapazitätsgrenzen: keine Opportunitätskosten</a:t>
            </a:r>
          </a:p>
          <a:p>
            <a:pPr lvl="1" eaLnBrk="1" hangingPunct="1">
              <a:lnSpc>
                <a:spcPct val="90000"/>
              </a:lnSpc>
              <a:defRPr/>
            </a:pPr>
            <a:endParaRPr lang="de-DE" sz="2000" dirty="0"/>
          </a:p>
        </p:txBody>
      </p:sp>
      <p:sp>
        <p:nvSpPr>
          <p:cNvPr id="2" name="Foliennummernplatzhalter 1"/>
          <p:cNvSpPr>
            <a:spLocks noGrp="1"/>
          </p:cNvSpPr>
          <p:nvPr>
            <p:ph type="sldNum" sz="quarter" idx="12"/>
          </p:nvPr>
        </p:nvSpPr>
        <p:spPr/>
        <p:txBody>
          <a:bodyPr/>
          <a:lstStyle/>
          <a:p>
            <a:fld id="{33EF2916-ED9F-4244-A858-60685D900053}" type="slidenum">
              <a:rPr lang="de-DE" smtClean="0"/>
              <a:t>25</a:t>
            </a:fld>
            <a:endParaRPr lang="de-DE"/>
          </a:p>
        </p:txBody>
      </p:sp>
    </p:spTree>
    <p:extLst>
      <p:ext uri="{BB962C8B-B14F-4D97-AF65-F5344CB8AC3E}">
        <p14:creationId xmlns:p14="http://schemas.microsoft.com/office/powerpoint/2010/main" val="1761684904"/>
      </p:ext>
    </p:extLst>
  </p:cSld>
  <p:clrMapOvr>
    <a:masterClrMapping/>
  </p:clrMapOvr>
  <mc:AlternateContent xmlns:mc="http://schemas.openxmlformats.org/markup-compatibility/2006" xmlns:p14="http://schemas.microsoft.com/office/powerpoint/2010/main">
    <mc:Choice Requires="p14">
      <p:transition spd="slow" p14:dur="2000" advTm="247114"/>
    </mc:Choice>
    <mc:Fallback xmlns="">
      <p:transition spd="slow" advTm="247114"/>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22" name="Rectangle 2"/>
          <p:cNvSpPr>
            <a:spLocks noGrp="1" noChangeArrowheads="1"/>
          </p:cNvSpPr>
          <p:nvPr>
            <p:ph type="title"/>
          </p:nvPr>
        </p:nvSpPr>
        <p:spPr>
          <a:xfrm>
            <a:off x="468313" y="0"/>
            <a:ext cx="8229600" cy="1384300"/>
          </a:xfrm>
        </p:spPr>
        <p:txBody>
          <a:bodyPr/>
          <a:lstStyle/>
          <a:p>
            <a:pPr eaLnBrk="1" hangingPunct="1">
              <a:defRPr/>
            </a:pPr>
            <a:r>
              <a:rPr lang="de-DE"/>
              <a:t>Opportunitätskosten</a:t>
            </a:r>
          </a:p>
        </p:txBody>
      </p:sp>
      <p:sp>
        <p:nvSpPr>
          <p:cNvPr id="1976323" name="Rectangle 3"/>
          <p:cNvSpPr>
            <a:spLocks noGrp="1" noChangeArrowheads="1"/>
          </p:cNvSpPr>
          <p:nvPr>
            <p:ph type="body" idx="1"/>
          </p:nvPr>
        </p:nvSpPr>
        <p:spPr>
          <a:xfrm>
            <a:off x="457200" y="1484313"/>
            <a:ext cx="8229600" cy="4968875"/>
          </a:xfrm>
        </p:spPr>
        <p:txBody>
          <a:bodyPr/>
          <a:lstStyle/>
          <a:p>
            <a:pPr eaLnBrk="1" hangingPunct="1">
              <a:lnSpc>
                <a:spcPct val="80000"/>
              </a:lnSpc>
              <a:defRPr/>
            </a:pPr>
            <a:r>
              <a:rPr lang="de-DE" dirty="0"/>
              <a:t>Beispiel:</a:t>
            </a:r>
          </a:p>
          <a:p>
            <a:pPr lvl="1" eaLnBrk="1" hangingPunct="1">
              <a:lnSpc>
                <a:spcPct val="80000"/>
              </a:lnSpc>
              <a:defRPr/>
            </a:pPr>
            <a:r>
              <a:rPr lang="de-DE" dirty="0"/>
              <a:t>DRG-Entgelt: 3000 Euro</a:t>
            </a:r>
          </a:p>
          <a:p>
            <a:pPr lvl="1" eaLnBrk="1" hangingPunct="1">
              <a:lnSpc>
                <a:spcPct val="80000"/>
              </a:lnSpc>
              <a:defRPr/>
            </a:pPr>
            <a:r>
              <a:rPr lang="de-DE" dirty="0"/>
              <a:t>Erster Tag mit Abschlag: 5</a:t>
            </a:r>
          </a:p>
          <a:p>
            <a:pPr lvl="1" eaLnBrk="1" hangingPunct="1">
              <a:lnSpc>
                <a:spcPct val="80000"/>
              </a:lnSpc>
              <a:defRPr/>
            </a:pPr>
            <a:r>
              <a:rPr lang="de-DE" dirty="0"/>
              <a:t>Verweildauer 6 Tage: DRG-Entgelt = 500 Euro pro Tag </a:t>
            </a:r>
          </a:p>
          <a:p>
            <a:pPr lvl="2" eaLnBrk="1" hangingPunct="1">
              <a:lnSpc>
                <a:spcPct val="80000"/>
              </a:lnSpc>
              <a:defRPr/>
            </a:pPr>
            <a:r>
              <a:rPr lang="de-DE" dirty="0"/>
              <a:t>Abschlag: 400 Euro pro Tag</a:t>
            </a:r>
          </a:p>
          <a:p>
            <a:pPr lvl="1" eaLnBrk="1" hangingPunct="1">
              <a:lnSpc>
                <a:spcPct val="80000"/>
              </a:lnSpc>
              <a:defRPr/>
            </a:pPr>
            <a:r>
              <a:rPr lang="de-DE" dirty="0"/>
              <a:t>Variable Kosten: 350 Euro pro Tag</a:t>
            </a:r>
          </a:p>
          <a:p>
            <a:pPr eaLnBrk="1" hangingPunct="1">
              <a:lnSpc>
                <a:spcPct val="80000"/>
              </a:lnSpc>
              <a:defRPr/>
            </a:pPr>
            <a:r>
              <a:rPr lang="de-DE" dirty="0"/>
              <a:t>Fragestellung: rentiert es sich, </a:t>
            </a:r>
            <a:r>
              <a:rPr lang="de-DE" dirty="0" smtClean="0"/>
              <a:t>eine Patient*in </a:t>
            </a:r>
            <a:r>
              <a:rPr lang="de-DE" dirty="0"/>
              <a:t>bereits am 5. Tag zu entlassen?</a:t>
            </a:r>
          </a:p>
        </p:txBody>
      </p:sp>
      <p:sp>
        <p:nvSpPr>
          <p:cNvPr id="2" name="Foliennummernplatzhalter 1"/>
          <p:cNvSpPr>
            <a:spLocks noGrp="1"/>
          </p:cNvSpPr>
          <p:nvPr>
            <p:ph type="sldNum" sz="quarter" idx="12"/>
          </p:nvPr>
        </p:nvSpPr>
        <p:spPr/>
        <p:txBody>
          <a:bodyPr/>
          <a:lstStyle/>
          <a:p>
            <a:fld id="{33EF2916-ED9F-4244-A858-60685D900053}" type="slidenum">
              <a:rPr lang="de-DE" smtClean="0"/>
              <a:t>26</a:t>
            </a:fld>
            <a:endParaRPr lang="de-DE"/>
          </a:p>
        </p:txBody>
      </p:sp>
    </p:spTree>
    <p:extLst>
      <p:ext uri="{BB962C8B-B14F-4D97-AF65-F5344CB8AC3E}">
        <p14:creationId xmlns:p14="http://schemas.microsoft.com/office/powerpoint/2010/main" val="4212067390"/>
      </p:ext>
    </p:extLst>
  </p:cSld>
  <p:clrMapOvr>
    <a:masterClrMapping/>
  </p:clrMapOvr>
  <mc:AlternateContent xmlns:mc="http://schemas.openxmlformats.org/markup-compatibility/2006" xmlns:p14="http://schemas.microsoft.com/office/powerpoint/2010/main">
    <mc:Choice Requires="p14">
      <p:transition spd="slow" p14:dur="2000" advTm="63975"/>
    </mc:Choice>
    <mc:Fallback xmlns="">
      <p:transition spd="slow" advTm="63975"/>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22" name="Rectangle 2"/>
          <p:cNvSpPr>
            <a:spLocks noGrp="1" noChangeArrowheads="1"/>
          </p:cNvSpPr>
          <p:nvPr>
            <p:ph type="title"/>
          </p:nvPr>
        </p:nvSpPr>
        <p:spPr>
          <a:xfrm>
            <a:off x="468313" y="0"/>
            <a:ext cx="8229600" cy="1384300"/>
          </a:xfrm>
        </p:spPr>
        <p:txBody>
          <a:bodyPr/>
          <a:lstStyle/>
          <a:p>
            <a:pPr eaLnBrk="1" hangingPunct="1">
              <a:defRPr/>
            </a:pPr>
            <a:r>
              <a:rPr lang="de-DE"/>
              <a:t>Opportunitätskosten</a:t>
            </a:r>
          </a:p>
        </p:txBody>
      </p:sp>
      <p:sp>
        <p:nvSpPr>
          <p:cNvPr id="1976323" name="Rectangle 3"/>
          <p:cNvSpPr>
            <a:spLocks noGrp="1" noChangeArrowheads="1"/>
          </p:cNvSpPr>
          <p:nvPr>
            <p:ph type="body" idx="1"/>
          </p:nvPr>
        </p:nvSpPr>
        <p:spPr>
          <a:xfrm>
            <a:off x="457200" y="1484313"/>
            <a:ext cx="8229600" cy="4968875"/>
          </a:xfrm>
        </p:spPr>
        <p:txBody>
          <a:bodyPr>
            <a:normAutofit fontScale="62500" lnSpcReduction="20000"/>
          </a:bodyPr>
          <a:lstStyle/>
          <a:p>
            <a:pPr>
              <a:lnSpc>
                <a:spcPct val="120000"/>
              </a:lnSpc>
              <a:defRPr/>
            </a:pPr>
            <a:r>
              <a:rPr lang="de-DE" dirty="0"/>
              <a:t>Variante 1: unbegrenzte Zahl von </a:t>
            </a:r>
            <a:r>
              <a:rPr lang="de-DE" dirty="0" smtClean="0"/>
              <a:t>Patient</a:t>
            </a:r>
            <a:r>
              <a:rPr lang="de-DE" dirty="0">
                <a:cs typeface="Times New Roman" pitchFamily="18" charset="0"/>
              </a:rPr>
              <a:t>*inn</a:t>
            </a:r>
            <a:r>
              <a:rPr lang="de-DE" dirty="0" smtClean="0"/>
              <a:t>en </a:t>
            </a:r>
            <a:r>
              <a:rPr lang="de-DE" dirty="0"/>
              <a:t>verfügbar, Krankenhaus ausgelastet</a:t>
            </a:r>
          </a:p>
          <a:p>
            <a:pPr lvl="1" eaLnBrk="1" hangingPunct="1">
              <a:lnSpc>
                <a:spcPct val="120000"/>
              </a:lnSpc>
              <a:defRPr/>
            </a:pPr>
            <a:r>
              <a:rPr lang="de-DE" dirty="0"/>
              <a:t>Abschlag: 400 Euro</a:t>
            </a:r>
          </a:p>
          <a:p>
            <a:pPr lvl="1" eaLnBrk="1" hangingPunct="1">
              <a:lnSpc>
                <a:spcPct val="120000"/>
              </a:lnSpc>
              <a:defRPr/>
            </a:pPr>
            <a:r>
              <a:rPr lang="de-DE" dirty="0"/>
              <a:t>variable Kosten: 350 Euro</a:t>
            </a:r>
          </a:p>
          <a:p>
            <a:pPr lvl="1" eaLnBrk="1" hangingPunct="1">
              <a:lnSpc>
                <a:spcPct val="120000"/>
              </a:lnSpc>
              <a:defRPr/>
            </a:pPr>
            <a:r>
              <a:rPr lang="de-DE" dirty="0"/>
              <a:t>Opportunitätskosten: 500 Euro</a:t>
            </a:r>
          </a:p>
          <a:p>
            <a:pPr lvl="1" eaLnBrk="1" hangingPunct="1">
              <a:lnSpc>
                <a:spcPct val="120000"/>
              </a:lnSpc>
              <a:buFont typeface="Tahoma" pitchFamily="34" charset="0"/>
              <a:buNone/>
              <a:defRPr/>
            </a:pPr>
            <a:r>
              <a:rPr lang="de-DE" dirty="0">
                <a:sym typeface="Symbol" pitchFamily="18" charset="2"/>
              </a:rPr>
              <a:t>	</a:t>
            </a:r>
            <a:r>
              <a:rPr lang="de-DE" dirty="0" smtClean="0">
                <a:sym typeface="Symbol" pitchFamily="18" charset="2"/>
              </a:rPr>
              <a:t>Patient*in </a:t>
            </a:r>
            <a:r>
              <a:rPr lang="de-DE" dirty="0">
                <a:sym typeface="Symbol" pitchFamily="18" charset="2"/>
              </a:rPr>
              <a:t>sollte nach 5 Tagen entlassen werden, </a:t>
            </a:r>
            <a:r>
              <a:rPr lang="de-DE" dirty="0" smtClean="0">
                <a:sym typeface="Symbol" pitchFamily="18" charset="2"/>
              </a:rPr>
              <a:t>neue Patient*in </a:t>
            </a:r>
            <a:r>
              <a:rPr lang="de-DE" dirty="0">
                <a:sym typeface="Symbol" pitchFamily="18" charset="2"/>
              </a:rPr>
              <a:t>sollte kommen</a:t>
            </a:r>
            <a:endParaRPr lang="de-DE" dirty="0"/>
          </a:p>
          <a:p>
            <a:pPr>
              <a:lnSpc>
                <a:spcPct val="120000"/>
              </a:lnSpc>
              <a:defRPr/>
            </a:pPr>
            <a:r>
              <a:rPr lang="de-DE" dirty="0"/>
              <a:t>Variante 2: begrenzte Zahl von </a:t>
            </a:r>
            <a:r>
              <a:rPr lang="de-DE" dirty="0" smtClean="0"/>
              <a:t>Patient</a:t>
            </a:r>
            <a:r>
              <a:rPr lang="de-DE" dirty="0">
                <a:cs typeface="Times New Roman" pitchFamily="18" charset="0"/>
              </a:rPr>
              <a:t>*inn</a:t>
            </a:r>
            <a:r>
              <a:rPr lang="de-DE" dirty="0" smtClean="0"/>
              <a:t>en </a:t>
            </a:r>
            <a:r>
              <a:rPr lang="de-DE" dirty="0"/>
              <a:t>verfügbar, Krankenhaus unterausgelastet</a:t>
            </a:r>
          </a:p>
          <a:p>
            <a:pPr lvl="1" eaLnBrk="1" hangingPunct="1">
              <a:lnSpc>
                <a:spcPct val="120000"/>
              </a:lnSpc>
              <a:defRPr/>
            </a:pPr>
            <a:r>
              <a:rPr lang="de-DE" dirty="0"/>
              <a:t>Abschlag: 400 Euro</a:t>
            </a:r>
          </a:p>
          <a:p>
            <a:pPr lvl="1" eaLnBrk="1" hangingPunct="1">
              <a:lnSpc>
                <a:spcPct val="120000"/>
              </a:lnSpc>
              <a:defRPr/>
            </a:pPr>
            <a:r>
              <a:rPr lang="de-DE" dirty="0"/>
              <a:t>variable Kosten: 350 Euro</a:t>
            </a:r>
          </a:p>
          <a:p>
            <a:pPr lvl="1" eaLnBrk="1" hangingPunct="1">
              <a:lnSpc>
                <a:spcPct val="120000"/>
              </a:lnSpc>
              <a:defRPr/>
            </a:pPr>
            <a:r>
              <a:rPr lang="de-DE" dirty="0"/>
              <a:t>Opportunitätskosten: 0, da </a:t>
            </a:r>
            <a:r>
              <a:rPr lang="de-DE" dirty="0" smtClean="0"/>
              <a:t>keine Patient*in </a:t>
            </a:r>
            <a:r>
              <a:rPr lang="de-DE" dirty="0"/>
              <a:t>zusätzlich aufgenommen wird</a:t>
            </a:r>
          </a:p>
          <a:p>
            <a:pPr lvl="1">
              <a:lnSpc>
                <a:spcPct val="120000"/>
              </a:lnSpc>
              <a:buNone/>
              <a:defRPr/>
            </a:pPr>
            <a:r>
              <a:rPr lang="de-DE" dirty="0">
                <a:sym typeface="Symbol" pitchFamily="18" charset="2"/>
              </a:rPr>
              <a:t>	es rentiert sich, </a:t>
            </a:r>
            <a:r>
              <a:rPr lang="de-DE" dirty="0" smtClean="0">
                <a:sym typeface="Symbol" pitchFamily="18" charset="2"/>
              </a:rPr>
              <a:t>die Patient</a:t>
            </a:r>
            <a:r>
              <a:rPr lang="de-DE" dirty="0">
                <a:cs typeface="Times New Roman" pitchFamily="18" charset="0"/>
              </a:rPr>
              <a:t>*inn</a:t>
            </a:r>
            <a:r>
              <a:rPr lang="de-DE" dirty="0" smtClean="0">
                <a:sym typeface="Symbol" pitchFamily="18" charset="2"/>
              </a:rPr>
              <a:t>en </a:t>
            </a:r>
            <a:r>
              <a:rPr lang="de-DE" dirty="0">
                <a:sym typeface="Symbol" pitchFamily="18" charset="2"/>
              </a:rPr>
              <a:t>6 statt 5 Tage im KH zu behalten</a:t>
            </a:r>
          </a:p>
        </p:txBody>
      </p:sp>
      <p:sp>
        <p:nvSpPr>
          <p:cNvPr id="2" name="Foliennummernplatzhalter 1"/>
          <p:cNvSpPr>
            <a:spLocks noGrp="1"/>
          </p:cNvSpPr>
          <p:nvPr>
            <p:ph type="sldNum" sz="quarter" idx="12"/>
          </p:nvPr>
        </p:nvSpPr>
        <p:spPr/>
        <p:txBody>
          <a:bodyPr/>
          <a:lstStyle/>
          <a:p>
            <a:fld id="{33EF2916-ED9F-4244-A858-60685D900053}" type="slidenum">
              <a:rPr lang="de-DE" smtClean="0"/>
              <a:t>27</a:t>
            </a:fld>
            <a:endParaRPr lang="de-DE"/>
          </a:p>
        </p:txBody>
      </p:sp>
    </p:spTree>
    <p:extLst>
      <p:ext uri="{BB962C8B-B14F-4D97-AF65-F5344CB8AC3E}">
        <p14:creationId xmlns:p14="http://schemas.microsoft.com/office/powerpoint/2010/main" val="1428939225"/>
      </p:ext>
    </p:extLst>
  </p:cSld>
  <p:clrMapOvr>
    <a:masterClrMapping/>
  </p:clrMapOvr>
  <mc:AlternateContent xmlns:mc="http://schemas.openxmlformats.org/markup-compatibility/2006" xmlns:p14="http://schemas.microsoft.com/office/powerpoint/2010/main">
    <mc:Choice Requires="p14">
      <p:transition spd="slow" p14:dur="2000" advTm="142697"/>
    </mc:Choice>
    <mc:Fallback xmlns="">
      <p:transition spd="slow" advTm="142697"/>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7346" name="Rectangle 2"/>
          <p:cNvSpPr>
            <a:spLocks noGrp="1" noChangeArrowheads="1"/>
          </p:cNvSpPr>
          <p:nvPr>
            <p:ph type="title"/>
          </p:nvPr>
        </p:nvSpPr>
        <p:spPr/>
        <p:txBody>
          <a:bodyPr/>
          <a:lstStyle/>
          <a:p>
            <a:pPr eaLnBrk="1" hangingPunct="1">
              <a:defRPr/>
            </a:pPr>
            <a:r>
              <a:rPr lang="de-DE"/>
              <a:t>Controlling-Anforderung</a:t>
            </a:r>
          </a:p>
        </p:txBody>
      </p:sp>
      <p:sp>
        <p:nvSpPr>
          <p:cNvPr id="1977347" name="Rectangle 3"/>
          <p:cNvSpPr>
            <a:spLocks noGrp="1" noChangeArrowheads="1"/>
          </p:cNvSpPr>
          <p:nvPr>
            <p:ph type="body" idx="1"/>
          </p:nvPr>
        </p:nvSpPr>
        <p:spPr/>
        <p:txBody>
          <a:bodyPr/>
          <a:lstStyle/>
          <a:p>
            <a:pPr eaLnBrk="1" hangingPunct="1">
              <a:lnSpc>
                <a:spcPct val="90000"/>
              </a:lnSpc>
              <a:defRPr/>
            </a:pPr>
            <a:r>
              <a:rPr lang="de-DE" sz="2800"/>
              <a:t>Kostenrechnung muss </a:t>
            </a:r>
          </a:p>
          <a:p>
            <a:pPr lvl="1" eaLnBrk="1" hangingPunct="1">
              <a:lnSpc>
                <a:spcPct val="90000"/>
              </a:lnSpc>
              <a:defRPr/>
            </a:pPr>
            <a:r>
              <a:rPr lang="de-DE" sz="2400"/>
              <a:t>Plankosten ermitteln</a:t>
            </a:r>
          </a:p>
          <a:p>
            <a:pPr lvl="1" eaLnBrk="1" hangingPunct="1">
              <a:lnSpc>
                <a:spcPct val="90000"/>
              </a:lnSpc>
              <a:defRPr/>
            </a:pPr>
            <a:r>
              <a:rPr lang="de-DE" sz="2400"/>
              <a:t>Kostenverläufe überwachen</a:t>
            </a:r>
          </a:p>
          <a:p>
            <a:pPr lvl="1" eaLnBrk="1" hangingPunct="1">
              <a:lnSpc>
                <a:spcPct val="90000"/>
              </a:lnSpc>
              <a:defRPr/>
            </a:pPr>
            <a:r>
              <a:rPr lang="de-DE" sz="2400"/>
              <a:t>Aufnahme- und Entlassungshilfen in Abhängigkeit von der jeweiligen Auslastung geben</a:t>
            </a:r>
          </a:p>
          <a:p>
            <a:pPr lvl="1" eaLnBrk="1" hangingPunct="1">
              <a:lnSpc>
                <a:spcPct val="90000"/>
              </a:lnSpc>
              <a:defRPr/>
            </a:pPr>
            <a:r>
              <a:rPr lang="de-DE" sz="2400"/>
              <a:t>Entscheidungen bzgl. Überweisung an andere Krankenhäuser bzw. nachgelagerte Einrichtungen unterstützten</a:t>
            </a:r>
          </a:p>
          <a:p>
            <a:pPr eaLnBrk="1" hangingPunct="1">
              <a:lnSpc>
                <a:spcPct val="90000"/>
              </a:lnSpc>
              <a:defRPr/>
            </a:pPr>
            <a:r>
              <a:rPr lang="de-DE" sz="2800"/>
              <a:t>Die ausschließliche Betrachtung der maximalen Erlöse ist falsch!</a:t>
            </a:r>
          </a:p>
        </p:txBody>
      </p:sp>
      <p:sp>
        <p:nvSpPr>
          <p:cNvPr id="2" name="Foliennummernplatzhalter 1"/>
          <p:cNvSpPr>
            <a:spLocks noGrp="1"/>
          </p:cNvSpPr>
          <p:nvPr>
            <p:ph type="sldNum" sz="quarter" idx="12"/>
          </p:nvPr>
        </p:nvSpPr>
        <p:spPr/>
        <p:txBody>
          <a:bodyPr/>
          <a:lstStyle/>
          <a:p>
            <a:fld id="{33EF2916-ED9F-4244-A858-60685D900053}" type="slidenum">
              <a:rPr lang="de-DE" smtClean="0"/>
              <a:t>28</a:t>
            </a:fld>
            <a:endParaRPr lang="de-DE"/>
          </a:p>
        </p:txBody>
      </p:sp>
    </p:spTree>
    <p:extLst>
      <p:ext uri="{BB962C8B-B14F-4D97-AF65-F5344CB8AC3E}">
        <p14:creationId xmlns:p14="http://schemas.microsoft.com/office/powerpoint/2010/main" val="589273785"/>
      </p:ext>
    </p:extLst>
  </p:cSld>
  <p:clrMapOvr>
    <a:masterClrMapping/>
  </p:clrMapOvr>
  <mc:AlternateContent xmlns:mc="http://schemas.openxmlformats.org/markup-compatibility/2006" xmlns:p14="http://schemas.microsoft.com/office/powerpoint/2010/main">
    <mc:Choice Requires="p14">
      <p:transition spd="slow" p14:dur="2000" advTm="88905"/>
    </mc:Choice>
    <mc:Fallback xmlns="">
      <p:transition spd="slow" advTm="88905"/>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8370" name="Rectangle 2"/>
          <p:cNvSpPr>
            <a:spLocks noGrp="1" noChangeArrowheads="1"/>
          </p:cNvSpPr>
          <p:nvPr>
            <p:ph type="title"/>
          </p:nvPr>
        </p:nvSpPr>
        <p:spPr/>
        <p:txBody>
          <a:bodyPr/>
          <a:lstStyle/>
          <a:p>
            <a:pPr eaLnBrk="1" hangingPunct="1">
              <a:defRPr/>
            </a:pPr>
            <a:r>
              <a:rPr lang="de-DE"/>
              <a:t>Zusatzentgelte</a:t>
            </a:r>
          </a:p>
        </p:txBody>
      </p:sp>
      <p:sp>
        <p:nvSpPr>
          <p:cNvPr id="1978371" name="Rectangle 3"/>
          <p:cNvSpPr>
            <a:spLocks noGrp="1" noChangeArrowheads="1"/>
          </p:cNvSpPr>
          <p:nvPr>
            <p:ph type="body" idx="1"/>
          </p:nvPr>
        </p:nvSpPr>
        <p:spPr/>
        <p:txBody>
          <a:bodyPr/>
          <a:lstStyle/>
          <a:p>
            <a:pPr eaLnBrk="1" hangingPunct="1">
              <a:defRPr/>
            </a:pPr>
            <a:r>
              <a:rPr lang="de-DE" sz="2800"/>
              <a:t>Zusatzentgelte werden für besonders teure Leistungen vergütet, die nicht bei jedem Fall auftreten und damit schwer oder gar nicht pauschalierbar sind. </a:t>
            </a:r>
          </a:p>
          <a:p>
            <a:pPr eaLnBrk="1" hangingPunct="1">
              <a:defRPr/>
            </a:pPr>
            <a:r>
              <a:rPr lang="de-DE" sz="2800"/>
              <a:t>Verhandlung mit Krankenkasse: </a:t>
            </a:r>
          </a:p>
          <a:p>
            <a:pPr lvl="1" eaLnBrk="1" hangingPunct="1">
              <a:defRPr/>
            </a:pPr>
            <a:r>
              <a:rPr lang="de-DE" sz="2400"/>
              <a:t>individuell</a:t>
            </a:r>
          </a:p>
          <a:p>
            <a:pPr lvl="1" eaLnBrk="1" hangingPunct="1">
              <a:defRPr/>
            </a:pPr>
            <a:r>
              <a:rPr lang="de-DE" sz="2400"/>
              <a:t>auf Grundlage eines Kostennachweises</a:t>
            </a:r>
          </a:p>
          <a:p>
            <a:pPr lvl="1" eaLnBrk="1" hangingPunct="1">
              <a:defRPr/>
            </a:pPr>
            <a:r>
              <a:rPr lang="de-DE" sz="2400"/>
              <a:t>Controlling stellt Kostennachweis zur Verfügung</a:t>
            </a:r>
          </a:p>
        </p:txBody>
      </p:sp>
      <p:sp>
        <p:nvSpPr>
          <p:cNvPr id="2" name="Foliennummernplatzhalter 1"/>
          <p:cNvSpPr>
            <a:spLocks noGrp="1"/>
          </p:cNvSpPr>
          <p:nvPr>
            <p:ph type="sldNum" sz="quarter" idx="12"/>
          </p:nvPr>
        </p:nvSpPr>
        <p:spPr/>
        <p:txBody>
          <a:bodyPr/>
          <a:lstStyle/>
          <a:p>
            <a:fld id="{33EF2916-ED9F-4244-A858-60685D900053}" type="slidenum">
              <a:rPr lang="de-DE" smtClean="0"/>
              <a:t>29</a:t>
            </a:fld>
            <a:endParaRPr lang="de-DE"/>
          </a:p>
        </p:txBody>
      </p:sp>
    </p:spTree>
    <p:extLst>
      <p:ext uri="{BB962C8B-B14F-4D97-AF65-F5344CB8AC3E}">
        <p14:creationId xmlns:p14="http://schemas.microsoft.com/office/powerpoint/2010/main" val="457586092"/>
      </p:ext>
    </p:extLst>
  </p:cSld>
  <p:clrMapOvr>
    <a:masterClrMapping/>
  </p:clrMapOvr>
  <mc:AlternateContent xmlns:mc="http://schemas.openxmlformats.org/markup-compatibility/2006" xmlns:p14="http://schemas.microsoft.com/office/powerpoint/2010/main">
    <mc:Choice Requires="p14">
      <p:transition spd="slow" p14:dur="2000" advTm="94058"/>
    </mc:Choice>
    <mc:Fallback xmlns="">
      <p:transition spd="slow" advTm="94058"/>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9154" name="Rectangle 2"/>
          <p:cNvSpPr>
            <a:spLocks noGrp="1" noChangeArrowheads="1"/>
          </p:cNvSpPr>
          <p:nvPr>
            <p:ph type="title"/>
          </p:nvPr>
        </p:nvSpPr>
        <p:spPr/>
        <p:txBody>
          <a:bodyPr/>
          <a:lstStyle/>
          <a:p>
            <a:pPr eaLnBrk="1" hangingPunct="1">
              <a:defRPr/>
            </a:pPr>
            <a:r>
              <a:rPr lang="de-DE"/>
              <a:t>3.2.5.2 Budgetverhandlung </a:t>
            </a:r>
          </a:p>
        </p:txBody>
      </p:sp>
      <p:sp>
        <p:nvSpPr>
          <p:cNvPr id="1969155" name="Rectangle 3"/>
          <p:cNvSpPr>
            <a:spLocks noGrp="1" noChangeArrowheads="1"/>
          </p:cNvSpPr>
          <p:nvPr>
            <p:ph type="body" idx="1"/>
          </p:nvPr>
        </p:nvSpPr>
        <p:spPr/>
        <p:txBody>
          <a:bodyPr>
            <a:normAutofit/>
          </a:bodyPr>
          <a:lstStyle/>
          <a:p>
            <a:pPr eaLnBrk="1" hangingPunct="1">
              <a:lnSpc>
                <a:spcPct val="90000"/>
              </a:lnSpc>
              <a:defRPr/>
            </a:pPr>
            <a:r>
              <a:rPr lang="de-DE" sz="2800" dirty="0"/>
              <a:t>Unterscheidung</a:t>
            </a:r>
          </a:p>
          <a:p>
            <a:pPr lvl="1" eaLnBrk="1" hangingPunct="1">
              <a:lnSpc>
                <a:spcPct val="90000"/>
              </a:lnSpc>
              <a:defRPr/>
            </a:pPr>
            <a:r>
              <a:rPr lang="de-DE" sz="2400" dirty="0"/>
              <a:t>interne Budgets: klassisches Instrument des Controllings</a:t>
            </a:r>
          </a:p>
          <a:p>
            <a:pPr lvl="1" eaLnBrk="1" hangingPunct="1">
              <a:lnSpc>
                <a:spcPct val="90000"/>
              </a:lnSpc>
              <a:defRPr/>
            </a:pPr>
            <a:r>
              <a:rPr lang="de-DE" sz="2400" dirty="0"/>
              <a:t>externes Budget:</a:t>
            </a:r>
          </a:p>
          <a:p>
            <a:pPr lvl="2" eaLnBrk="1" hangingPunct="1">
              <a:lnSpc>
                <a:spcPct val="90000"/>
              </a:lnSpc>
              <a:defRPr/>
            </a:pPr>
            <a:r>
              <a:rPr lang="de-DE" sz="2000" dirty="0"/>
              <a:t>i.e.S. kein Controlling-, sondern ein Finanzierungsinstrument</a:t>
            </a:r>
          </a:p>
          <a:p>
            <a:pPr lvl="2" eaLnBrk="1" hangingPunct="1">
              <a:lnSpc>
                <a:spcPct val="90000"/>
              </a:lnSpc>
              <a:defRPr/>
            </a:pPr>
            <a:r>
              <a:rPr lang="de-DE" sz="2000" dirty="0"/>
              <a:t>Budgetentwicklung: Controlling wichtig</a:t>
            </a:r>
          </a:p>
          <a:p>
            <a:pPr lvl="2" eaLnBrk="1" hangingPunct="1">
              <a:lnSpc>
                <a:spcPct val="90000"/>
              </a:lnSpc>
              <a:defRPr/>
            </a:pPr>
            <a:r>
              <a:rPr lang="de-DE" sz="2000" dirty="0"/>
              <a:t>Budgetüberwachung: Controlling wichtig</a:t>
            </a:r>
          </a:p>
          <a:p>
            <a:pPr eaLnBrk="1" hangingPunct="1">
              <a:lnSpc>
                <a:spcPct val="90000"/>
              </a:lnSpc>
              <a:defRPr/>
            </a:pPr>
            <a:r>
              <a:rPr lang="de-DE" sz="2800" dirty="0"/>
              <a:t>Traditionelle Hauptaufgabe des Controlling im Krankenhaus</a:t>
            </a:r>
          </a:p>
          <a:p>
            <a:pPr lvl="1" eaLnBrk="1" hangingPunct="1">
              <a:lnSpc>
                <a:spcPct val="90000"/>
              </a:lnSpc>
              <a:defRPr/>
            </a:pPr>
            <a:r>
              <a:rPr lang="de-DE" sz="2400" dirty="0"/>
              <a:t>„Zahlenknecht“</a:t>
            </a:r>
          </a:p>
          <a:p>
            <a:pPr lvl="1" eaLnBrk="1" hangingPunct="1">
              <a:lnSpc>
                <a:spcPct val="90000"/>
              </a:lnSpc>
              <a:defRPr/>
            </a:pPr>
            <a:r>
              <a:rPr lang="de-DE" sz="2400" dirty="0"/>
              <a:t>Erstellen der „Aufstellung der Entgelte und Budgetberechnung (AEB)“ (früher: LKA)</a:t>
            </a:r>
          </a:p>
        </p:txBody>
      </p:sp>
      <p:sp>
        <p:nvSpPr>
          <p:cNvPr id="2" name="Foliennummernplatzhalter 1"/>
          <p:cNvSpPr>
            <a:spLocks noGrp="1"/>
          </p:cNvSpPr>
          <p:nvPr>
            <p:ph type="sldNum" sz="quarter" idx="12"/>
          </p:nvPr>
        </p:nvSpPr>
        <p:spPr/>
        <p:txBody>
          <a:bodyPr/>
          <a:lstStyle/>
          <a:p>
            <a:fld id="{33EF2916-ED9F-4244-A858-60685D900053}" type="slidenum">
              <a:rPr lang="de-DE" smtClean="0"/>
              <a:t>3</a:t>
            </a:fld>
            <a:endParaRPr lang="de-DE"/>
          </a:p>
        </p:txBody>
      </p:sp>
    </p:spTree>
    <p:extLst>
      <p:ext uri="{BB962C8B-B14F-4D97-AF65-F5344CB8AC3E}">
        <p14:creationId xmlns:p14="http://schemas.microsoft.com/office/powerpoint/2010/main" val="2926408825"/>
      </p:ext>
    </p:extLst>
  </p:cSld>
  <p:clrMapOvr>
    <a:masterClrMapping/>
  </p:clrMapOvr>
  <mc:AlternateContent xmlns:mc="http://schemas.openxmlformats.org/markup-compatibility/2006" xmlns:p14="http://schemas.microsoft.com/office/powerpoint/2010/main">
    <mc:Choice Requires="p14">
      <p:transition spd="slow" p14:dur="2000" advTm="135185"/>
    </mc:Choice>
    <mc:Fallback xmlns="">
      <p:transition spd="slow" advTm="135185"/>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9394" name="Rectangle 2"/>
          <p:cNvSpPr>
            <a:spLocks noGrp="1" noChangeArrowheads="1"/>
          </p:cNvSpPr>
          <p:nvPr>
            <p:ph type="title"/>
          </p:nvPr>
        </p:nvSpPr>
        <p:spPr/>
        <p:txBody>
          <a:bodyPr/>
          <a:lstStyle/>
          <a:p>
            <a:pPr eaLnBrk="1" hangingPunct="1">
              <a:defRPr/>
            </a:pPr>
            <a:r>
              <a:rPr lang="de-DE"/>
              <a:t>Entgeltverhandlung</a:t>
            </a:r>
          </a:p>
        </p:txBody>
      </p:sp>
      <p:sp>
        <p:nvSpPr>
          <p:cNvPr id="1979395" name="Rectangle 3"/>
          <p:cNvSpPr>
            <a:spLocks noGrp="1" noChangeArrowheads="1"/>
          </p:cNvSpPr>
          <p:nvPr>
            <p:ph type="body" idx="1"/>
          </p:nvPr>
        </p:nvSpPr>
        <p:spPr/>
        <p:txBody>
          <a:bodyPr/>
          <a:lstStyle/>
          <a:p>
            <a:pPr eaLnBrk="1" hangingPunct="1">
              <a:defRPr/>
            </a:pPr>
            <a:r>
              <a:rPr lang="de-DE"/>
              <a:t>Vorbereitung der „Aufstellung der Entgelte und Budgetberechnung (AEB)“</a:t>
            </a:r>
          </a:p>
          <a:p>
            <a:pPr lvl="1" eaLnBrk="1" hangingPunct="1">
              <a:defRPr/>
            </a:pPr>
            <a:r>
              <a:rPr lang="de-DE"/>
              <a:t>Leistungsnachweis (Fallzahl, Schweregrad)</a:t>
            </a:r>
          </a:p>
          <a:p>
            <a:pPr eaLnBrk="1" hangingPunct="1">
              <a:defRPr/>
            </a:pPr>
            <a:r>
              <a:rPr lang="de-DE"/>
              <a:t>Nachweis wirtschaftlichen Handelns</a:t>
            </a:r>
          </a:p>
          <a:p>
            <a:pPr lvl="1" eaLnBrk="1" hangingPunct="1">
              <a:defRPr/>
            </a:pPr>
            <a:r>
              <a:rPr lang="de-DE"/>
              <a:t>Kostenanalysen</a:t>
            </a:r>
          </a:p>
          <a:p>
            <a:pPr eaLnBrk="1" hangingPunct="1">
              <a:defRPr/>
            </a:pPr>
            <a:r>
              <a:rPr lang="de-DE"/>
              <a:t>Budgetberechnung</a:t>
            </a:r>
          </a:p>
        </p:txBody>
      </p:sp>
      <p:sp>
        <p:nvSpPr>
          <p:cNvPr id="2" name="Foliennummernplatzhalter 1"/>
          <p:cNvSpPr>
            <a:spLocks noGrp="1"/>
          </p:cNvSpPr>
          <p:nvPr>
            <p:ph type="sldNum" sz="quarter" idx="12"/>
          </p:nvPr>
        </p:nvSpPr>
        <p:spPr/>
        <p:txBody>
          <a:bodyPr/>
          <a:lstStyle/>
          <a:p>
            <a:fld id="{33EF2916-ED9F-4244-A858-60685D900053}" type="slidenum">
              <a:rPr lang="de-DE" smtClean="0"/>
              <a:t>30</a:t>
            </a:fld>
            <a:endParaRPr lang="de-DE"/>
          </a:p>
        </p:txBody>
      </p:sp>
    </p:spTree>
    <p:extLst>
      <p:ext uri="{BB962C8B-B14F-4D97-AF65-F5344CB8AC3E}">
        <p14:creationId xmlns:p14="http://schemas.microsoft.com/office/powerpoint/2010/main" val="3801423231"/>
      </p:ext>
    </p:extLst>
  </p:cSld>
  <p:clrMapOvr>
    <a:masterClrMapping/>
  </p:clrMapOvr>
  <mc:AlternateContent xmlns:mc="http://schemas.openxmlformats.org/markup-compatibility/2006" xmlns:p14="http://schemas.microsoft.com/office/powerpoint/2010/main">
    <mc:Choice Requires="p14">
      <p:transition spd="slow" p14:dur="2000" advTm="95140"/>
    </mc:Choice>
    <mc:Fallback xmlns="">
      <p:transition spd="slow" advTm="95140"/>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4738" name="Rectangle 2"/>
          <p:cNvSpPr>
            <a:spLocks noGrp="1" noChangeArrowheads="1"/>
          </p:cNvSpPr>
          <p:nvPr>
            <p:ph type="title"/>
          </p:nvPr>
        </p:nvSpPr>
        <p:spPr/>
        <p:txBody>
          <a:bodyPr>
            <a:normAutofit fontScale="90000"/>
          </a:bodyPr>
          <a:lstStyle/>
          <a:p>
            <a:pPr>
              <a:defRPr/>
            </a:pPr>
            <a:r>
              <a:rPr lang="de-DE" dirty="0"/>
              <a:t>Mindererlösausgleich </a:t>
            </a:r>
            <a:br>
              <a:rPr lang="de-DE" dirty="0"/>
            </a:br>
            <a:r>
              <a:rPr lang="de-DE" dirty="0"/>
              <a:t>(§ 4 Abs. 3 </a:t>
            </a:r>
            <a:r>
              <a:rPr lang="de-DE" dirty="0" err="1"/>
              <a:t>KHEntgG</a:t>
            </a:r>
            <a:r>
              <a:rPr lang="de-DE" dirty="0"/>
              <a:t>)</a:t>
            </a:r>
          </a:p>
        </p:txBody>
      </p:sp>
      <p:sp>
        <p:nvSpPr>
          <p:cNvPr id="884739" name="Rectangle 3"/>
          <p:cNvSpPr>
            <a:spLocks noGrp="1" noChangeArrowheads="1"/>
          </p:cNvSpPr>
          <p:nvPr>
            <p:ph idx="1"/>
          </p:nvPr>
        </p:nvSpPr>
        <p:spPr/>
        <p:txBody>
          <a:bodyPr>
            <a:normAutofit fontScale="92500" lnSpcReduction="20000"/>
          </a:bodyPr>
          <a:lstStyle/>
          <a:p>
            <a:pPr>
              <a:defRPr/>
            </a:pPr>
            <a:r>
              <a:rPr lang="de-DE" dirty="0"/>
              <a:t>Mindererlöse werden ab dem Jahr 2007 grundsätzlich zu 20 vom Hundert ausgeglichen</a:t>
            </a:r>
          </a:p>
          <a:p>
            <a:pPr lvl="1">
              <a:defRPr/>
            </a:pPr>
            <a:r>
              <a:rPr lang="de-DE" dirty="0"/>
              <a:t>„20% für nicht erbrachte Leistungen“</a:t>
            </a:r>
          </a:p>
          <a:p>
            <a:pPr>
              <a:defRPr/>
            </a:pPr>
            <a:r>
              <a:rPr lang="de-DE" dirty="0"/>
              <a:t>Mindererlöse aus Zusatzentgelten für Arzneimittel und </a:t>
            </a:r>
            <a:r>
              <a:rPr lang="de-DE" dirty="0" err="1"/>
              <a:t>Medikalprodukte</a:t>
            </a:r>
            <a:r>
              <a:rPr lang="de-DE" dirty="0"/>
              <a:t> werden nicht ausgeglichen.</a:t>
            </a:r>
          </a:p>
          <a:p>
            <a:pPr lvl="1">
              <a:defRPr/>
            </a:pPr>
            <a:r>
              <a:rPr lang="de-DE" dirty="0"/>
              <a:t>„kein Erlös für nicht erbrachte Leistungen“</a:t>
            </a:r>
          </a:p>
          <a:p>
            <a:pPr>
              <a:defRPr/>
            </a:pPr>
            <a:r>
              <a:rPr lang="de-DE" dirty="0"/>
              <a:t>Mindererlöse aus Zusatzentgelten für die Behandlung von Blutern (…) werden nicht ausgeglichen.</a:t>
            </a:r>
          </a:p>
          <a:p>
            <a:pPr lvl="1">
              <a:defRPr/>
            </a:pPr>
            <a:r>
              <a:rPr lang="de-DE" dirty="0"/>
              <a:t>„kein Erlös für nicht erbrachte Leistungen“</a:t>
            </a:r>
          </a:p>
          <a:p>
            <a:pPr marL="457200" lvl="1" indent="0">
              <a:buNone/>
              <a:defRPr/>
            </a:pPr>
            <a:endParaRPr lang="de-DE" dirty="0"/>
          </a:p>
          <a:p>
            <a:pPr>
              <a:defRPr/>
            </a:pPr>
            <a:endParaRPr lang="de-DE" dirty="0"/>
          </a:p>
          <a:p>
            <a:pPr marL="457200" lvl="1" indent="0" eaLnBrk="1" hangingPunct="1">
              <a:buNone/>
              <a:defRPr/>
            </a:pPr>
            <a:endParaRPr lang="de-DE" dirty="0"/>
          </a:p>
          <a:p>
            <a:pPr>
              <a:buFont typeface="Tahoma" charset="0"/>
              <a:buChar char="–"/>
              <a:defRPr/>
            </a:pPr>
            <a:endParaRPr lang="de-DE" dirty="0"/>
          </a:p>
        </p:txBody>
      </p:sp>
      <p:sp>
        <p:nvSpPr>
          <p:cNvPr id="2" name="Foliennummernplatzhalter 1"/>
          <p:cNvSpPr>
            <a:spLocks noGrp="1"/>
          </p:cNvSpPr>
          <p:nvPr>
            <p:ph type="sldNum" sz="quarter" idx="12"/>
          </p:nvPr>
        </p:nvSpPr>
        <p:spPr/>
        <p:txBody>
          <a:bodyPr/>
          <a:lstStyle/>
          <a:p>
            <a:fld id="{AE7C363F-717F-49C1-919C-37DE8BE88CB8}" type="slidenum">
              <a:rPr lang="de-DE" smtClean="0"/>
              <a:t>31</a:t>
            </a:fld>
            <a:endParaRPr lang="de-DE"/>
          </a:p>
        </p:txBody>
      </p:sp>
    </p:spTree>
    <p:extLst>
      <p:ext uri="{BB962C8B-B14F-4D97-AF65-F5344CB8AC3E}">
        <p14:creationId xmlns:p14="http://schemas.microsoft.com/office/powerpoint/2010/main" val="3170446139"/>
      </p:ext>
    </p:extLst>
  </p:cSld>
  <p:clrMapOvr>
    <a:masterClrMapping/>
  </p:clrMapOvr>
  <mc:AlternateContent xmlns:mc="http://schemas.openxmlformats.org/markup-compatibility/2006" xmlns:p14="http://schemas.microsoft.com/office/powerpoint/2010/main">
    <mc:Choice Requires="p14">
      <p:transition spd="slow" p14:dur="2000" advTm="108529"/>
    </mc:Choice>
    <mc:Fallback xmlns="">
      <p:transition spd="slow" advTm="108529"/>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4738" name="Rectangle 2"/>
          <p:cNvSpPr>
            <a:spLocks noGrp="1" noChangeArrowheads="1"/>
          </p:cNvSpPr>
          <p:nvPr>
            <p:ph type="title"/>
          </p:nvPr>
        </p:nvSpPr>
        <p:spPr/>
        <p:txBody>
          <a:bodyPr>
            <a:normAutofit fontScale="90000"/>
          </a:bodyPr>
          <a:lstStyle/>
          <a:p>
            <a:pPr>
              <a:defRPr/>
            </a:pPr>
            <a:r>
              <a:rPr lang="de-DE" dirty="0"/>
              <a:t>Mehrerlösausgleich </a:t>
            </a:r>
            <a:br>
              <a:rPr lang="de-DE" dirty="0"/>
            </a:br>
            <a:r>
              <a:rPr lang="de-DE" dirty="0"/>
              <a:t>(§ 4 Abs. 3 </a:t>
            </a:r>
            <a:r>
              <a:rPr lang="de-DE" dirty="0" err="1"/>
              <a:t>KHEntgG</a:t>
            </a:r>
            <a:r>
              <a:rPr lang="de-DE" dirty="0"/>
              <a:t>)</a:t>
            </a:r>
          </a:p>
        </p:txBody>
      </p:sp>
      <p:sp>
        <p:nvSpPr>
          <p:cNvPr id="884739" name="Rectangle 3"/>
          <p:cNvSpPr>
            <a:spLocks noGrp="1" noChangeArrowheads="1"/>
          </p:cNvSpPr>
          <p:nvPr>
            <p:ph idx="1"/>
          </p:nvPr>
        </p:nvSpPr>
        <p:spPr/>
        <p:txBody>
          <a:bodyPr>
            <a:normAutofit fontScale="92500" lnSpcReduction="20000"/>
          </a:bodyPr>
          <a:lstStyle/>
          <a:p>
            <a:pPr>
              <a:defRPr/>
            </a:pPr>
            <a:r>
              <a:rPr lang="de-DE" dirty="0"/>
              <a:t>Mehrerlöse aus Zusatzentgelten für Arzneimittel und </a:t>
            </a:r>
            <a:r>
              <a:rPr lang="de-DE" dirty="0" err="1"/>
              <a:t>Medikalprodukte</a:t>
            </a:r>
            <a:r>
              <a:rPr lang="de-DE" dirty="0"/>
              <a:t> und aus Fallpauschalen für schwerverletzte, insbesondere polytraumatisierte oder schwer brandverletzte </a:t>
            </a:r>
            <a:r>
              <a:rPr lang="de-DE" dirty="0" smtClean="0"/>
              <a:t>Patient</a:t>
            </a:r>
            <a:r>
              <a:rPr lang="de-DE" dirty="0">
                <a:cs typeface="Times New Roman" pitchFamily="18" charset="0"/>
              </a:rPr>
              <a:t>*inn</a:t>
            </a:r>
            <a:r>
              <a:rPr lang="de-DE" dirty="0" smtClean="0"/>
              <a:t>en </a:t>
            </a:r>
            <a:r>
              <a:rPr lang="de-DE" dirty="0"/>
              <a:t>werden zu 25 vom Hundert (…) ausgeglichen</a:t>
            </a:r>
          </a:p>
          <a:p>
            <a:pPr lvl="1">
              <a:defRPr/>
            </a:pPr>
            <a:r>
              <a:rPr lang="de-DE" dirty="0"/>
              <a:t>„25% der Pauschale müssen zurückgezahlt werden, 75% darf das Krankenhaus behalten“</a:t>
            </a:r>
          </a:p>
          <a:p>
            <a:pPr>
              <a:defRPr/>
            </a:pPr>
            <a:r>
              <a:rPr lang="de-DE" dirty="0"/>
              <a:t>sonstige Mehrerlöse (werden) zu 65 vom Hundert ausgeglichen</a:t>
            </a:r>
          </a:p>
          <a:p>
            <a:pPr lvl="1">
              <a:defRPr/>
            </a:pPr>
            <a:r>
              <a:rPr lang="de-DE" dirty="0"/>
              <a:t>„65% der Pauschale müssen zurückgezahlt werden, 35% darf das Krankenhaus behalten“</a:t>
            </a:r>
          </a:p>
        </p:txBody>
      </p:sp>
      <p:sp>
        <p:nvSpPr>
          <p:cNvPr id="2" name="Foliennummernplatzhalter 1"/>
          <p:cNvSpPr>
            <a:spLocks noGrp="1"/>
          </p:cNvSpPr>
          <p:nvPr>
            <p:ph type="sldNum" sz="quarter" idx="12"/>
          </p:nvPr>
        </p:nvSpPr>
        <p:spPr/>
        <p:txBody>
          <a:bodyPr/>
          <a:lstStyle/>
          <a:p>
            <a:fld id="{AE7C363F-717F-49C1-919C-37DE8BE88CB8}" type="slidenum">
              <a:rPr lang="de-DE" smtClean="0"/>
              <a:t>32</a:t>
            </a:fld>
            <a:endParaRPr lang="de-DE"/>
          </a:p>
        </p:txBody>
      </p:sp>
    </p:spTree>
    <p:extLst>
      <p:ext uri="{BB962C8B-B14F-4D97-AF65-F5344CB8AC3E}">
        <p14:creationId xmlns:p14="http://schemas.microsoft.com/office/powerpoint/2010/main" val="1026562832"/>
      </p:ext>
    </p:extLst>
  </p:cSld>
  <p:clrMapOvr>
    <a:masterClrMapping/>
  </p:clrMapOvr>
  <mc:AlternateContent xmlns:mc="http://schemas.openxmlformats.org/markup-compatibility/2006" xmlns:p14="http://schemas.microsoft.com/office/powerpoint/2010/main">
    <mc:Choice Requires="p14">
      <p:transition spd="slow" p14:dur="2000" advTm="75669"/>
    </mc:Choice>
    <mc:Fallback xmlns="">
      <p:transition spd="slow" advTm="75669"/>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4738" name="Rectangle 2"/>
          <p:cNvSpPr>
            <a:spLocks noGrp="1" noChangeArrowheads="1"/>
          </p:cNvSpPr>
          <p:nvPr>
            <p:ph type="title"/>
          </p:nvPr>
        </p:nvSpPr>
        <p:spPr/>
        <p:txBody>
          <a:bodyPr>
            <a:normAutofit fontScale="90000"/>
          </a:bodyPr>
          <a:lstStyle/>
          <a:p>
            <a:pPr>
              <a:defRPr/>
            </a:pPr>
            <a:r>
              <a:rPr lang="de-DE" dirty="0"/>
              <a:t>Mehrerlösausgleich </a:t>
            </a:r>
            <a:br>
              <a:rPr lang="de-DE" dirty="0"/>
            </a:br>
            <a:r>
              <a:rPr lang="de-DE" dirty="0"/>
              <a:t>(§ 4 Abs. 3 </a:t>
            </a:r>
            <a:r>
              <a:rPr lang="de-DE" dirty="0" err="1"/>
              <a:t>KHEntgG</a:t>
            </a:r>
            <a:r>
              <a:rPr lang="de-DE" dirty="0"/>
              <a:t>)</a:t>
            </a:r>
          </a:p>
        </p:txBody>
      </p:sp>
      <p:sp>
        <p:nvSpPr>
          <p:cNvPr id="884739" name="Rectangle 3"/>
          <p:cNvSpPr>
            <a:spLocks noGrp="1" noChangeArrowheads="1"/>
          </p:cNvSpPr>
          <p:nvPr>
            <p:ph idx="1"/>
          </p:nvPr>
        </p:nvSpPr>
        <p:spPr/>
        <p:txBody>
          <a:bodyPr>
            <a:normAutofit fontScale="85000" lnSpcReduction="10000"/>
          </a:bodyPr>
          <a:lstStyle/>
          <a:p>
            <a:pPr>
              <a:defRPr/>
            </a:pPr>
            <a:r>
              <a:rPr lang="de-DE" dirty="0"/>
              <a:t>Mehrerlöse aus Zusatzentgelten für die Behandlung von Blutern (…) werden nicht ausgeglichen.</a:t>
            </a:r>
          </a:p>
          <a:p>
            <a:pPr lvl="1">
              <a:defRPr/>
            </a:pPr>
            <a:r>
              <a:rPr lang="de-DE" dirty="0"/>
              <a:t>„keine Rückzahlung, 100% verbleiben beim Krankenhaus“</a:t>
            </a:r>
          </a:p>
          <a:p>
            <a:pPr>
              <a:defRPr/>
            </a:pPr>
            <a:r>
              <a:rPr lang="de-DE" dirty="0"/>
              <a:t>Für Fallpauschalen mit einem sehr hohen Sachkostenanteil sowie für teure Fallpauschalen mit einer schwer planbaren Leistungsmenge, insbesondere bei Transplantationen oder Langzeitbeatmung, sollen die Vertragsparteien im Voraus einen (…) abweichenden Ausgleich vereinbaren</a:t>
            </a:r>
          </a:p>
          <a:p>
            <a:pPr>
              <a:defRPr/>
            </a:pPr>
            <a:endParaRPr lang="de-DE" dirty="0"/>
          </a:p>
          <a:p>
            <a:pPr marL="457200" lvl="1" indent="0" eaLnBrk="1" hangingPunct="1">
              <a:buNone/>
              <a:defRPr/>
            </a:pPr>
            <a:endParaRPr lang="de-DE" dirty="0"/>
          </a:p>
          <a:p>
            <a:pPr>
              <a:buFont typeface="Tahoma" charset="0"/>
              <a:buChar char="–"/>
              <a:defRPr/>
            </a:pPr>
            <a:endParaRPr lang="de-DE" dirty="0"/>
          </a:p>
        </p:txBody>
      </p:sp>
      <p:sp>
        <p:nvSpPr>
          <p:cNvPr id="2" name="Foliennummernplatzhalter 1"/>
          <p:cNvSpPr>
            <a:spLocks noGrp="1"/>
          </p:cNvSpPr>
          <p:nvPr>
            <p:ph type="sldNum" sz="quarter" idx="12"/>
          </p:nvPr>
        </p:nvSpPr>
        <p:spPr/>
        <p:txBody>
          <a:bodyPr/>
          <a:lstStyle/>
          <a:p>
            <a:fld id="{AE7C363F-717F-49C1-919C-37DE8BE88CB8}" type="slidenum">
              <a:rPr lang="de-DE" smtClean="0"/>
              <a:t>33</a:t>
            </a:fld>
            <a:endParaRPr lang="de-DE"/>
          </a:p>
        </p:txBody>
      </p:sp>
    </p:spTree>
    <p:extLst>
      <p:ext uri="{BB962C8B-B14F-4D97-AF65-F5344CB8AC3E}">
        <p14:creationId xmlns:p14="http://schemas.microsoft.com/office/powerpoint/2010/main" val="3493266058"/>
      </p:ext>
    </p:extLst>
  </p:cSld>
  <p:clrMapOvr>
    <a:masterClrMapping/>
  </p:clrMapOvr>
  <mc:AlternateContent xmlns:mc="http://schemas.openxmlformats.org/markup-compatibility/2006" xmlns:p14="http://schemas.microsoft.com/office/powerpoint/2010/main">
    <mc:Choice Requires="p14">
      <p:transition spd="slow" p14:dur="2000" advTm="62992"/>
    </mc:Choice>
    <mc:Fallback xmlns="">
      <p:transition spd="slow" advTm="62992"/>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95536" y="327724"/>
            <a:ext cx="8352928" cy="615553"/>
          </a:xfrm>
          <a:prstGeom prst="rect">
            <a:avLst/>
          </a:prstGeom>
        </p:spPr>
        <p:txBody>
          <a:bodyPr vert="horz" wrap="square" lIns="0" tIns="0" rIns="0" bIns="0" rtlCol="0">
            <a:spAutoFit/>
          </a:bodyPr>
          <a:lstStyle/>
          <a:p>
            <a:pPr marL="9525" algn="ctr"/>
            <a:r>
              <a:rPr lang="de-DE" sz="4000" dirty="0"/>
              <a:t>Ausgleichsregelungenmechanismus</a:t>
            </a:r>
            <a:endParaRPr sz="4000" dirty="0"/>
          </a:p>
        </p:txBody>
      </p:sp>
      <p:sp>
        <p:nvSpPr>
          <p:cNvPr id="5" name="object 5"/>
          <p:cNvSpPr/>
          <p:nvPr/>
        </p:nvSpPr>
        <p:spPr>
          <a:xfrm>
            <a:off x="7020273" y="1892884"/>
            <a:ext cx="213394" cy="960052"/>
          </a:xfrm>
          <a:custGeom>
            <a:avLst/>
            <a:gdLst/>
            <a:ahLst/>
            <a:cxnLst/>
            <a:rect l="l" t="t" r="r" b="b"/>
            <a:pathLst>
              <a:path w="252095" h="743585">
                <a:moveTo>
                  <a:pt x="0" y="0"/>
                </a:moveTo>
                <a:lnTo>
                  <a:pt x="11881" y="0"/>
                </a:lnTo>
                <a:lnTo>
                  <a:pt x="23762" y="0"/>
                </a:lnTo>
                <a:lnTo>
                  <a:pt x="47525" y="4811"/>
                </a:lnTo>
                <a:lnTo>
                  <a:pt x="59407" y="7217"/>
                </a:lnTo>
                <a:lnTo>
                  <a:pt x="68912" y="9623"/>
                </a:lnTo>
                <a:lnTo>
                  <a:pt x="80794" y="12029"/>
                </a:lnTo>
                <a:lnTo>
                  <a:pt x="87923" y="16841"/>
                </a:lnTo>
                <a:lnTo>
                  <a:pt x="97428" y="21653"/>
                </a:lnTo>
                <a:lnTo>
                  <a:pt x="104557" y="26465"/>
                </a:lnTo>
                <a:lnTo>
                  <a:pt x="109309" y="31277"/>
                </a:lnTo>
                <a:lnTo>
                  <a:pt x="116438" y="36089"/>
                </a:lnTo>
                <a:lnTo>
                  <a:pt x="121191" y="43307"/>
                </a:lnTo>
                <a:lnTo>
                  <a:pt x="123567" y="48119"/>
                </a:lnTo>
                <a:lnTo>
                  <a:pt x="125943" y="55336"/>
                </a:lnTo>
                <a:lnTo>
                  <a:pt x="125943" y="60148"/>
                </a:lnTo>
                <a:lnTo>
                  <a:pt x="125943" y="307961"/>
                </a:lnTo>
                <a:lnTo>
                  <a:pt x="125943" y="315179"/>
                </a:lnTo>
                <a:lnTo>
                  <a:pt x="128320" y="322397"/>
                </a:lnTo>
                <a:lnTo>
                  <a:pt x="130696" y="327209"/>
                </a:lnTo>
                <a:lnTo>
                  <a:pt x="135449" y="332021"/>
                </a:lnTo>
                <a:lnTo>
                  <a:pt x="140201" y="339238"/>
                </a:lnTo>
                <a:lnTo>
                  <a:pt x="147330" y="344050"/>
                </a:lnTo>
                <a:lnTo>
                  <a:pt x="154459" y="348862"/>
                </a:lnTo>
                <a:lnTo>
                  <a:pt x="161588" y="353674"/>
                </a:lnTo>
                <a:lnTo>
                  <a:pt x="171093" y="356080"/>
                </a:lnTo>
                <a:lnTo>
                  <a:pt x="180598" y="360892"/>
                </a:lnTo>
                <a:lnTo>
                  <a:pt x="192480" y="363298"/>
                </a:lnTo>
                <a:lnTo>
                  <a:pt x="201985" y="365704"/>
                </a:lnTo>
                <a:lnTo>
                  <a:pt x="225748" y="370516"/>
                </a:lnTo>
                <a:lnTo>
                  <a:pt x="240006" y="370516"/>
                </a:lnTo>
                <a:lnTo>
                  <a:pt x="251887" y="370516"/>
                </a:lnTo>
                <a:lnTo>
                  <a:pt x="240006" y="370516"/>
                </a:lnTo>
                <a:lnTo>
                  <a:pt x="225748" y="372922"/>
                </a:lnTo>
                <a:lnTo>
                  <a:pt x="201985" y="375328"/>
                </a:lnTo>
                <a:lnTo>
                  <a:pt x="192480" y="377734"/>
                </a:lnTo>
                <a:lnTo>
                  <a:pt x="180598" y="382546"/>
                </a:lnTo>
                <a:lnTo>
                  <a:pt x="171093" y="384952"/>
                </a:lnTo>
                <a:lnTo>
                  <a:pt x="161588" y="389763"/>
                </a:lnTo>
                <a:lnTo>
                  <a:pt x="154459" y="394575"/>
                </a:lnTo>
                <a:lnTo>
                  <a:pt x="147330" y="396981"/>
                </a:lnTo>
                <a:lnTo>
                  <a:pt x="140201" y="404199"/>
                </a:lnTo>
                <a:lnTo>
                  <a:pt x="135449" y="409011"/>
                </a:lnTo>
                <a:lnTo>
                  <a:pt x="130696" y="413823"/>
                </a:lnTo>
                <a:lnTo>
                  <a:pt x="128320" y="421041"/>
                </a:lnTo>
                <a:lnTo>
                  <a:pt x="125943" y="425853"/>
                </a:lnTo>
                <a:lnTo>
                  <a:pt x="125943" y="433071"/>
                </a:lnTo>
                <a:lnTo>
                  <a:pt x="125943" y="680883"/>
                </a:lnTo>
                <a:lnTo>
                  <a:pt x="125943" y="688101"/>
                </a:lnTo>
                <a:lnTo>
                  <a:pt x="123567" y="692913"/>
                </a:lnTo>
                <a:lnTo>
                  <a:pt x="121191" y="700131"/>
                </a:lnTo>
                <a:lnTo>
                  <a:pt x="116438" y="704943"/>
                </a:lnTo>
                <a:lnTo>
                  <a:pt x="109309" y="709755"/>
                </a:lnTo>
                <a:lnTo>
                  <a:pt x="104557" y="714567"/>
                </a:lnTo>
                <a:lnTo>
                  <a:pt x="97428" y="719379"/>
                </a:lnTo>
                <a:lnTo>
                  <a:pt x="87923" y="724191"/>
                </a:lnTo>
                <a:lnTo>
                  <a:pt x="80794" y="729002"/>
                </a:lnTo>
                <a:lnTo>
                  <a:pt x="68912" y="731408"/>
                </a:lnTo>
                <a:lnTo>
                  <a:pt x="59407" y="736220"/>
                </a:lnTo>
                <a:lnTo>
                  <a:pt x="47525" y="738626"/>
                </a:lnTo>
                <a:lnTo>
                  <a:pt x="23762" y="741032"/>
                </a:lnTo>
                <a:lnTo>
                  <a:pt x="11881" y="743438"/>
                </a:lnTo>
                <a:lnTo>
                  <a:pt x="0" y="743438"/>
                </a:lnTo>
              </a:path>
            </a:pathLst>
          </a:custGeom>
          <a:ln w="14276">
            <a:solidFill>
              <a:srgbClr val="000000"/>
            </a:solidFill>
          </a:ln>
        </p:spPr>
        <p:txBody>
          <a:bodyPr wrap="square" lIns="0" tIns="0" rIns="0" bIns="0" rtlCol="0"/>
          <a:lstStyle/>
          <a:p>
            <a:endParaRPr sz="1350"/>
          </a:p>
        </p:txBody>
      </p:sp>
      <p:sp>
        <p:nvSpPr>
          <p:cNvPr id="7" name="object 7"/>
          <p:cNvSpPr txBox="1"/>
          <p:nvPr/>
        </p:nvSpPr>
        <p:spPr>
          <a:xfrm>
            <a:off x="7332176" y="2051218"/>
            <a:ext cx="451485" cy="436017"/>
          </a:xfrm>
          <a:prstGeom prst="rect">
            <a:avLst/>
          </a:prstGeom>
        </p:spPr>
        <p:txBody>
          <a:bodyPr vert="horz" wrap="square" lIns="0" tIns="0" rIns="0" bIns="0" rtlCol="0">
            <a:spAutoFit/>
          </a:bodyPr>
          <a:lstStyle/>
          <a:p>
            <a:pPr marL="9525" marR="3810">
              <a:lnSpc>
                <a:spcPts val="1680"/>
              </a:lnSpc>
            </a:pPr>
            <a:r>
              <a:rPr sz="1425" spc="-26" dirty="0">
                <a:latin typeface="Times New Roman"/>
                <a:cs typeface="Times New Roman"/>
              </a:rPr>
              <a:t>A</a:t>
            </a:r>
            <a:r>
              <a:rPr sz="1425" spc="-15" dirty="0">
                <a:latin typeface="Times New Roman"/>
                <a:cs typeface="Times New Roman"/>
              </a:rPr>
              <a:t>us-</a:t>
            </a:r>
            <a:r>
              <a:rPr sz="1425" spc="-8" dirty="0">
                <a:latin typeface="Times New Roman"/>
                <a:cs typeface="Times New Roman"/>
              </a:rPr>
              <a:t> </a:t>
            </a:r>
            <a:r>
              <a:rPr sz="1425" spc="-30" dirty="0">
                <a:latin typeface="Times New Roman"/>
                <a:cs typeface="Times New Roman"/>
              </a:rPr>
              <a:t>g</a:t>
            </a:r>
            <a:r>
              <a:rPr sz="1425" spc="-11" dirty="0">
                <a:latin typeface="Times New Roman"/>
                <a:cs typeface="Times New Roman"/>
              </a:rPr>
              <a:t>l</a:t>
            </a:r>
            <a:r>
              <a:rPr sz="1425" spc="-23" dirty="0">
                <a:latin typeface="Times New Roman"/>
                <a:cs typeface="Times New Roman"/>
              </a:rPr>
              <a:t>e</a:t>
            </a:r>
            <a:r>
              <a:rPr sz="1425" spc="-11" dirty="0">
                <a:latin typeface="Times New Roman"/>
                <a:cs typeface="Times New Roman"/>
              </a:rPr>
              <a:t>i</a:t>
            </a:r>
            <a:r>
              <a:rPr sz="1425" spc="-23" dirty="0">
                <a:latin typeface="Times New Roman"/>
                <a:cs typeface="Times New Roman"/>
              </a:rPr>
              <a:t>ch</a:t>
            </a:r>
            <a:endParaRPr sz="1425" dirty="0">
              <a:latin typeface="Times New Roman"/>
              <a:cs typeface="Times New Roman"/>
            </a:endParaRPr>
          </a:p>
        </p:txBody>
      </p:sp>
      <p:sp>
        <p:nvSpPr>
          <p:cNvPr id="10" name="object 10"/>
          <p:cNvSpPr txBox="1"/>
          <p:nvPr/>
        </p:nvSpPr>
        <p:spPr>
          <a:xfrm>
            <a:off x="540464" y="4934115"/>
            <a:ext cx="390525" cy="219291"/>
          </a:xfrm>
          <a:prstGeom prst="rect">
            <a:avLst/>
          </a:prstGeom>
        </p:spPr>
        <p:txBody>
          <a:bodyPr vert="horz" wrap="square" lIns="0" tIns="0" rIns="0" bIns="0" rtlCol="0">
            <a:spAutoFit/>
          </a:bodyPr>
          <a:lstStyle/>
          <a:p>
            <a:pPr marL="9525"/>
            <a:r>
              <a:rPr sz="1425" spc="-15" dirty="0">
                <a:latin typeface="Times New Roman"/>
                <a:cs typeface="Times New Roman"/>
              </a:rPr>
              <a:t>2</a:t>
            </a:r>
            <a:r>
              <a:rPr lang="de-DE" sz="1425" spc="-15" dirty="0">
                <a:latin typeface="Times New Roman"/>
                <a:cs typeface="Times New Roman"/>
              </a:rPr>
              <a:t>0</a:t>
            </a:r>
            <a:r>
              <a:rPr sz="1425" spc="-8" dirty="0">
                <a:latin typeface="Times New Roman"/>
                <a:cs typeface="Times New Roman"/>
              </a:rPr>
              <a:t> </a:t>
            </a:r>
            <a:r>
              <a:rPr sz="1425" spc="-26" dirty="0">
                <a:latin typeface="Times New Roman"/>
                <a:cs typeface="Times New Roman"/>
              </a:rPr>
              <a:t>%</a:t>
            </a:r>
            <a:endParaRPr sz="1425" dirty="0">
              <a:latin typeface="Times New Roman"/>
              <a:cs typeface="Times New Roman"/>
            </a:endParaRPr>
          </a:p>
        </p:txBody>
      </p:sp>
      <p:sp>
        <p:nvSpPr>
          <p:cNvPr id="12" name="object 12"/>
          <p:cNvSpPr/>
          <p:nvPr/>
        </p:nvSpPr>
        <p:spPr>
          <a:xfrm>
            <a:off x="1071268" y="5477920"/>
            <a:ext cx="7332957" cy="177154"/>
          </a:xfrm>
          <a:custGeom>
            <a:avLst/>
            <a:gdLst/>
            <a:ahLst/>
            <a:cxnLst/>
            <a:rect l="l" t="t" r="r" b="b"/>
            <a:pathLst>
              <a:path w="7747000" h="120650">
                <a:moveTo>
                  <a:pt x="7627921" y="120295"/>
                </a:moveTo>
                <a:lnTo>
                  <a:pt x="7627921" y="74582"/>
                </a:lnTo>
                <a:lnTo>
                  <a:pt x="0" y="74582"/>
                </a:lnTo>
                <a:lnTo>
                  <a:pt x="0" y="43304"/>
                </a:lnTo>
                <a:lnTo>
                  <a:pt x="7627921" y="43304"/>
                </a:lnTo>
                <a:lnTo>
                  <a:pt x="7627921" y="0"/>
                </a:lnTo>
                <a:lnTo>
                  <a:pt x="7746736" y="60146"/>
                </a:lnTo>
                <a:lnTo>
                  <a:pt x="7627921" y="120295"/>
                </a:lnTo>
                <a:close/>
              </a:path>
            </a:pathLst>
          </a:custGeom>
          <a:solidFill>
            <a:srgbClr val="000000"/>
          </a:solidFill>
        </p:spPr>
        <p:txBody>
          <a:bodyPr wrap="square" lIns="0" tIns="0" rIns="0" bIns="0" rtlCol="0"/>
          <a:lstStyle/>
          <a:p>
            <a:endParaRPr sz="1350"/>
          </a:p>
        </p:txBody>
      </p:sp>
      <p:sp>
        <p:nvSpPr>
          <p:cNvPr id="15" name="object 15"/>
          <p:cNvSpPr/>
          <p:nvPr/>
        </p:nvSpPr>
        <p:spPr>
          <a:xfrm>
            <a:off x="976708" y="1264164"/>
            <a:ext cx="157519" cy="4325076"/>
          </a:xfrm>
          <a:custGeom>
            <a:avLst/>
            <a:gdLst/>
            <a:ahLst/>
            <a:cxnLst/>
            <a:rect l="l" t="t" r="r" b="b"/>
            <a:pathLst>
              <a:path w="119380" h="4046854">
                <a:moveTo>
                  <a:pt x="118817" y="120297"/>
                </a:moveTo>
                <a:lnTo>
                  <a:pt x="0" y="120297"/>
                </a:lnTo>
                <a:lnTo>
                  <a:pt x="59409" y="0"/>
                </a:lnTo>
                <a:lnTo>
                  <a:pt x="118817" y="120297"/>
                </a:lnTo>
                <a:close/>
              </a:path>
              <a:path w="119380" h="4046854">
                <a:moveTo>
                  <a:pt x="73667" y="4046808"/>
                </a:moveTo>
                <a:lnTo>
                  <a:pt x="42775" y="4046808"/>
                </a:lnTo>
                <a:lnTo>
                  <a:pt x="42775" y="120297"/>
                </a:lnTo>
                <a:lnTo>
                  <a:pt x="73667" y="120297"/>
                </a:lnTo>
                <a:lnTo>
                  <a:pt x="73667" y="4046808"/>
                </a:lnTo>
                <a:close/>
              </a:path>
            </a:pathLst>
          </a:custGeom>
          <a:solidFill>
            <a:srgbClr val="000000"/>
          </a:solidFill>
        </p:spPr>
        <p:txBody>
          <a:bodyPr wrap="square" lIns="0" tIns="0" rIns="0" bIns="0" rtlCol="0"/>
          <a:lstStyle/>
          <a:p>
            <a:endParaRPr sz="1350"/>
          </a:p>
        </p:txBody>
      </p:sp>
      <p:sp>
        <p:nvSpPr>
          <p:cNvPr id="19" name="object 19"/>
          <p:cNvSpPr/>
          <p:nvPr/>
        </p:nvSpPr>
        <p:spPr>
          <a:xfrm>
            <a:off x="1039422" y="3354019"/>
            <a:ext cx="3638076" cy="1719067"/>
          </a:xfrm>
          <a:custGeom>
            <a:avLst/>
            <a:gdLst/>
            <a:ahLst/>
            <a:cxnLst/>
            <a:rect l="l" t="t" r="r" b="b"/>
            <a:pathLst>
              <a:path w="3669029" h="1869439">
                <a:moveTo>
                  <a:pt x="0" y="1869423"/>
                </a:moveTo>
                <a:lnTo>
                  <a:pt x="3669006" y="0"/>
                </a:lnTo>
              </a:path>
            </a:pathLst>
          </a:custGeom>
          <a:ln w="31197">
            <a:solidFill>
              <a:srgbClr val="FF0000"/>
            </a:solidFill>
          </a:ln>
        </p:spPr>
        <p:txBody>
          <a:bodyPr wrap="square" lIns="0" tIns="0" rIns="0" bIns="0" rtlCol="0"/>
          <a:lstStyle/>
          <a:p>
            <a:endParaRPr sz="1350"/>
          </a:p>
        </p:txBody>
      </p:sp>
      <p:sp>
        <p:nvSpPr>
          <p:cNvPr id="20" name="object 20"/>
          <p:cNvSpPr/>
          <p:nvPr/>
        </p:nvSpPr>
        <p:spPr>
          <a:xfrm>
            <a:off x="4677498" y="3329837"/>
            <a:ext cx="45719" cy="2229873"/>
          </a:xfrm>
          <a:prstGeom prst="rect">
            <a:avLst/>
          </a:prstGeom>
          <a:blipFill>
            <a:blip r:embed="rId3" cstate="print"/>
            <a:stretch>
              <a:fillRect/>
            </a:stretch>
          </a:blipFill>
        </p:spPr>
        <p:txBody>
          <a:bodyPr wrap="square" lIns="0" tIns="0" rIns="0" bIns="0" rtlCol="0"/>
          <a:lstStyle/>
          <a:p>
            <a:endParaRPr sz="1350"/>
          </a:p>
        </p:txBody>
      </p:sp>
      <p:sp>
        <p:nvSpPr>
          <p:cNvPr id="22" name="object 22"/>
          <p:cNvSpPr/>
          <p:nvPr/>
        </p:nvSpPr>
        <p:spPr>
          <a:xfrm>
            <a:off x="1044778" y="990574"/>
            <a:ext cx="7453982" cy="4575924"/>
          </a:xfrm>
          <a:custGeom>
            <a:avLst/>
            <a:gdLst/>
            <a:ahLst/>
            <a:cxnLst/>
            <a:rect l="l" t="t" r="r" b="b"/>
            <a:pathLst>
              <a:path w="6045834" h="3796665">
                <a:moveTo>
                  <a:pt x="0" y="3796589"/>
                </a:moveTo>
                <a:lnTo>
                  <a:pt x="6045306" y="0"/>
                </a:lnTo>
              </a:path>
            </a:pathLst>
          </a:custGeom>
          <a:ln w="31168">
            <a:solidFill>
              <a:srgbClr val="0000FF"/>
            </a:solidFill>
          </a:ln>
        </p:spPr>
        <p:txBody>
          <a:bodyPr wrap="square" lIns="0" tIns="0" rIns="0" bIns="0" rtlCol="0"/>
          <a:lstStyle/>
          <a:p>
            <a:endParaRPr sz="1350"/>
          </a:p>
        </p:txBody>
      </p:sp>
      <p:sp>
        <p:nvSpPr>
          <p:cNvPr id="24" name="object 24"/>
          <p:cNvSpPr/>
          <p:nvPr/>
        </p:nvSpPr>
        <p:spPr>
          <a:xfrm>
            <a:off x="1909357" y="4186509"/>
            <a:ext cx="105251" cy="0"/>
          </a:xfrm>
          <a:custGeom>
            <a:avLst/>
            <a:gdLst/>
            <a:ahLst/>
            <a:cxnLst/>
            <a:rect l="l" t="t" r="r" b="b"/>
            <a:pathLst>
              <a:path w="140335">
                <a:moveTo>
                  <a:pt x="0" y="0"/>
                </a:moveTo>
                <a:lnTo>
                  <a:pt x="140201" y="0"/>
                </a:lnTo>
              </a:path>
            </a:pathLst>
          </a:custGeom>
          <a:ln w="14435">
            <a:solidFill>
              <a:srgbClr val="FFFFFF"/>
            </a:solidFill>
          </a:ln>
        </p:spPr>
        <p:txBody>
          <a:bodyPr wrap="square" lIns="0" tIns="0" rIns="0" bIns="0" rtlCol="0"/>
          <a:lstStyle/>
          <a:p>
            <a:endParaRPr sz="1350"/>
          </a:p>
        </p:txBody>
      </p:sp>
      <p:sp>
        <p:nvSpPr>
          <p:cNvPr id="25" name="object 25"/>
          <p:cNvSpPr/>
          <p:nvPr/>
        </p:nvSpPr>
        <p:spPr>
          <a:xfrm>
            <a:off x="1909357" y="3758852"/>
            <a:ext cx="105251" cy="0"/>
          </a:xfrm>
          <a:custGeom>
            <a:avLst/>
            <a:gdLst/>
            <a:ahLst/>
            <a:cxnLst/>
            <a:rect l="l" t="t" r="r" b="b"/>
            <a:pathLst>
              <a:path w="140335">
                <a:moveTo>
                  <a:pt x="0" y="0"/>
                </a:moveTo>
                <a:lnTo>
                  <a:pt x="140201" y="0"/>
                </a:lnTo>
              </a:path>
            </a:pathLst>
          </a:custGeom>
          <a:ln w="14435">
            <a:solidFill>
              <a:srgbClr val="FFFFFF"/>
            </a:solidFill>
          </a:ln>
        </p:spPr>
        <p:txBody>
          <a:bodyPr wrap="square" lIns="0" tIns="0" rIns="0" bIns="0" rtlCol="0"/>
          <a:lstStyle/>
          <a:p>
            <a:endParaRPr sz="1350"/>
          </a:p>
        </p:txBody>
      </p:sp>
      <p:sp>
        <p:nvSpPr>
          <p:cNvPr id="26" name="object 26"/>
          <p:cNvSpPr/>
          <p:nvPr/>
        </p:nvSpPr>
        <p:spPr>
          <a:xfrm>
            <a:off x="976708" y="3287140"/>
            <a:ext cx="3761039" cy="66879"/>
          </a:xfrm>
          <a:prstGeom prst="rect">
            <a:avLst/>
          </a:prstGeom>
          <a:blipFill>
            <a:blip r:embed="rId4" cstate="print"/>
            <a:stretch>
              <a:fillRect/>
            </a:stretch>
          </a:blipFill>
        </p:spPr>
        <p:txBody>
          <a:bodyPr wrap="square" lIns="0" tIns="0" rIns="0" bIns="0" rtlCol="0"/>
          <a:lstStyle/>
          <a:p>
            <a:endParaRPr sz="1350"/>
          </a:p>
        </p:txBody>
      </p:sp>
      <p:sp>
        <p:nvSpPr>
          <p:cNvPr id="27" name="object 27"/>
          <p:cNvSpPr/>
          <p:nvPr/>
        </p:nvSpPr>
        <p:spPr>
          <a:xfrm>
            <a:off x="4737747" y="2779040"/>
            <a:ext cx="2757845" cy="550797"/>
          </a:xfrm>
          <a:custGeom>
            <a:avLst/>
            <a:gdLst/>
            <a:ahLst/>
            <a:cxnLst/>
            <a:rect l="l" t="t" r="r" b="b"/>
            <a:pathLst>
              <a:path w="3669029" h="1071245">
                <a:moveTo>
                  <a:pt x="0" y="1070647"/>
                </a:moveTo>
                <a:lnTo>
                  <a:pt x="3669006" y="0"/>
                </a:lnTo>
              </a:path>
            </a:pathLst>
          </a:custGeom>
          <a:ln w="31247">
            <a:solidFill>
              <a:srgbClr val="FF0000"/>
            </a:solidFill>
          </a:ln>
        </p:spPr>
        <p:txBody>
          <a:bodyPr wrap="square" lIns="0" tIns="0" rIns="0" bIns="0" rtlCol="0"/>
          <a:lstStyle/>
          <a:p>
            <a:endParaRPr sz="1350"/>
          </a:p>
        </p:txBody>
      </p:sp>
      <p:sp>
        <p:nvSpPr>
          <p:cNvPr id="29" name="object 29"/>
          <p:cNvSpPr txBox="1"/>
          <p:nvPr/>
        </p:nvSpPr>
        <p:spPr>
          <a:xfrm>
            <a:off x="5649291" y="1117952"/>
            <a:ext cx="3056096" cy="611706"/>
          </a:xfrm>
          <a:prstGeom prst="rect">
            <a:avLst/>
          </a:prstGeom>
        </p:spPr>
        <p:txBody>
          <a:bodyPr vert="horz" wrap="square" lIns="0" tIns="0" rIns="0" bIns="0" rtlCol="0">
            <a:spAutoFit/>
          </a:bodyPr>
          <a:lstStyle/>
          <a:p>
            <a:pPr marL="9525"/>
            <a:r>
              <a:rPr sz="1875" spc="-15" dirty="0">
                <a:solidFill>
                  <a:srgbClr val="0000FF"/>
                </a:solidFill>
                <a:latin typeface="Times New Roman"/>
                <a:cs typeface="Times New Roman"/>
              </a:rPr>
              <a:t>A</a:t>
            </a:r>
            <a:r>
              <a:rPr sz="1875" spc="-8" dirty="0">
                <a:solidFill>
                  <a:srgbClr val="0000FF"/>
                </a:solidFill>
                <a:latin typeface="Times New Roman"/>
                <a:cs typeface="Times New Roman"/>
              </a:rPr>
              <a:t>b</a:t>
            </a:r>
            <a:r>
              <a:rPr sz="1875" spc="-11" dirty="0">
                <a:solidFill>
                  <a:srgbClr val="0000FF"/>
                </a:solidFill>
                <a:latin typeface="Times New Roman"/>
                <a:cs typeface="Times New Roman"/>
              </a:rPr>
              <a:t>sc</a:t>
            </a:r>
            <a:r>
              <a:rPr sz="1875" spc="-8" dirty="0">
                <a:solidFill>
                  <a:srgbClr val="0000FF"/>
                </a:solidFill>
                <a:latin typeface="Times New Roman"/>
                <a:cs typeface="Times New Roman"/>
              </a:rPr>
              <a:t>hlags</a:t>
            </a:r>
            <a:r>
              <a:rPr sz="1875" spc="-11" dirty="0">
                <a:solidFill>
                  <a:srgbClr val="0000FF"/>
                </a:solidFill>
                <a:latin typeface="Times New Roman"/>
                <a:cs typeface="Times New Roman"/>
              </a:rPr>
              <a:t>za</a:t>
            </a:r>
            <a:r>
              <a:rPr sz="1875" spc="-8" dirty="0">
                <a:solidFill>
                  <a:srgbClr val="0000FF"/>
                </a:solidFill>
                <a:latin typeface="Times New Roman"/>
                <a:cs typeface="Times New Roman"/>
              </a:rPr>
              <a:t>hlun</a:t>
            </a:r>
            <a:r>
              <a:rPr sz="1875" spc="-11" dirty="0">
                <a:solidFill>
                  <a:srgbClr val="0000FF"/>
                </a:solidFill>
                <a:latin typeface="Times New Roman"/>
                <a:cs typeface="Times New Roman"/>
              </a:rPr>
              <a:t>g</a:t>
            </a:r>
            <a:endParaRPr sz="1875" dirty="0">
              <a:latin typeface="Times New Roman"/>
              <a:cs typeface="Times New Roman"/>
            </a:endParaRPr>
          </a:p>
          <a:p>
            <a:pPr>
              <a:spcBef>
                <a:spcPts val="28"/>
              </a:spcBef>
            </a:pPr>
            <a:endParaRPr sz="2100" dirty="0">
              <a:latin typeface="Times New Roman"/>
              <a:cs typeface="Times New Roman"/>
            </a:endParaRPr>
          </a:p>
        </p:txBody>
      </p:sp>
      <p:sp>
        <p:nvSpPr>
          <p:cNvPr id="30" name="object 30"/>
          <p:cNvSpPr txBox="1"/>
          <p:nvPr/>
        </p:nvSpPr>
        <p:spPr>
          <a:xfrm>
            <a:off x="488157" y="3220513"/>
            <a:ext cx="479584" cy="219291"/>
          </a:xfrm>
          <a:prstGeom prst="rect">
            <a:avLst/>
          </a:prstGeom>
        </p:spPr>
        <p:txBody>
          <a:bodyPr vert="horz" wrap="square" lIns="0" tIns="0" rIns="0" bIns="0" rtlCol="0">
            <a:spAutoFit/>
          </a:bodyPr>
          <a:lstStyle/>
          <a:p>
            <a:pPr marL="9525"/>
            <a:r>
              <a:rPr sz="1425" spc="-15" dirty="0">
                <a:latin typeface="Times New Roman"/>
                <a:cs typeface="Times New Roman"/>
              </a:rPr>
              <a:t>100</a:t>
            </a:r>
            <a:r>
              <a:rPr sz="1425" spc="-8" dirty="0">
                <a:latin typeface="Times New Roman"/>
                <a:cs typeface="Times New Roman"/>
              </a:rPr>
              <a:t> </a:t>
            </a:r>
            <a:r>
              <a:rPr sz="1425" spc="-26" dirty="0">
                <a:latin typeface="Times New Roman"/>
                <a:cs typeface="Times New Roman"/>
              </a:rPr>
              <a:t>%</a:t>
            </a:r>
            <a:endParaRPr sz="1425" dirty="0">
              <a:latin typeface="Times New Roman"/>
              <a:cs typeface="Times New Roman"/>
            </a:endParaRPr>
          </a:p>
        </p:txBody>
      </p:sp>
      <p:sp>
        <p:nvSpPr>
          <p:cNvPr id="33" name="object 5"/>
          <p:cNvSpPr/>
          <p:nvPr/>
        </p:nvSpPr>
        <p:spPr>
          <a:xfrm>
            <a:off x="2077321" y="4583817"/>
            <a:ext cx="172823" cy="342761"/>
          </a:xfrm>
          <a:custGeom>
            <a:avLst/>
            <a:gdLst/>
            <a:ahLst/>
            <a:cxnLst/>
            <a:rect l="l" t="t" r="r" b="b"/>
            <a:pathLst>
              <a:path w="252095" h="743585">
                <a:moveTo>
                  <a:pt x="0" y="0"/>
                </a:moveTo>
                <a:lnTo>
                  <a:pt x="11881" y="0"/>
                </a:lnTo>
                <a:lnTo>
                  <a:pt x="23762" y="0"/>
                </a:lnTo>
                <a:lnTo>
                  <a:pt x="47525" y="4811"/>
                </a:lnTo>
                <a:lnTo>
                  <a:pt x="59407" y="7217"/>
                </a:lnTo>
                <a:lnTo>
                  <a:pt x="68912" y="9623"/>
                </a:lnTo>
                <a:lnTo>
                  <a:pt x="80794" y="12029"/>
                </a:lnTo>
                <a:lnTo>
                  <a:pt x="87923" y="16841"/>
                </a:lnTo>
                <a:lnTo>
                  <a:pt x="97428" y="21653"/>
                </a:lnTo>
                <a:lnTo>
                  <a:pt x="104557" y="26465"/>
                </a:lnTo>
                <a:lnTo>
                  <a:pt x="109309" y="31277"/>
                </a:lnTo>
                <a:lnTo>
                  <a:pt x="116438" y="36089"/>
                </a:lnTo>
                <a:lnTo>
                  <a:pt x="121191" y="43307"/>
                </a:lnTo>
                <a:lnTo>
                  <a:pt x="123567" y="48119"/>
                </a:lnTo>
                <a:lnTo>
                  <a:pt x="125943" y="55336"/>
                </a:lnTo>
                <a:lnTo>
                  <a:pt x="125943" y="60148"/>
                </a:lnTo>
                <a:lnTo>
                  <a:pt x="125943" y="307961"/>
                </a:lnTo>
                <a:lnTo>
                  <a:pt x="125943" y="315179"/>
                </a:lnTo>
                <a:lnTo>
                  <a:pt x="128320" y="322397"/>
                </a:lnTo>
                <a:lnTo>
                  <a:pt x="130696" y="327209"/>
                </a:lnTo>
                <a:lnTo>
                  <a:pt x="135449" y="332021"/>
                </a:lnTo>
                <a:lnTo>
                  <a:pt x="140201" y="339238"/>
                </a:lnTo>
                <a:lnTo>
                  <a:pt x="147330" y="344050"/>
                </a:lnTo>
                <a:lnTo>
                  <a:pt x="154459" y="348862"/>
                </a:lnTo>
                <a:lnTo>
                  <a:pt x="161588" y="353674"/>
                </a:lnTo>
                <a:lnTo>
                  <a:pt x="171093" y="356080"/>
                </a:lnTo>
                <a:lnTo>
                  <a:pt x="180598" y="360892"/>
                </a:lnTo>
                <a:lnTo>
                  <a:pt x="192480" y="363298"/>
                </a:lnTo>
                <a:lnTo>
                  <a:pt x="201985" y="365704"/>
                </a:lnTo>
                <a:lnTo>
                  <a:pt x="225748" y="370516"/>
                </a:lnTo>
                <a:lnTo>
                  <a:pt x="240006" y="370516"/>
                </a:lnTo>
                <a:lnTo>
                  <a:pt x="251887" y="370516"/>
                </a:lnTo>
                <a:lnTo>
                  <a:pt x="240006" y="370516"/>
                </a:lnTo>
                <a:lnTo>
                  <a:pt x="225748" y="372922"/>
                </a:lnTo>
                <a:lnTo>
                  <a:pt x="201985" y="375328"/>
                </a:lnTo>
                <a:lnTo>
                  <a:pt x="192480" y="377734"/>
                </a:lnTo>
                <a:lnTo>
                  <a:pt x="180598" y="382546"/>
                </a:lnTo>
                <a:lnTo>
                  <a:pt x="171093" y="384952"/>
                </a:lnTo>
                <a:lnTo>
                  <a:pt x="161588" y="389763"/>
                </a:lnTo>
                <a:lnTo>
                  <a:pt x="154459" y="394575"/>
                </a:lnTo>
                <a:lnTo>
                  <a:pt x="147330" y="396981"/>
                </a:lnTo>
                <a:lnTo>
                  <a:pt x="140201" y="404199"/>
                </a:lnTo>
                <a:lnTo>
                  <a:pt x="135449" y="409011"/>
                </a:lnTo>
                <a:lnTo>
                  <a:pt x="130696" y="413823"/>
                </a:lnTo>
                <a:lnTo>
                  <a:pt x="128320" y="421041"/>
                </a:lnTo>
                <a:lnTo>
                  <a:pt x="125943" y="425853"/>
                </a:lnTo>
                <a:lnTo>
                  <a:pt x="125943" y="433071"/>
                </a:lnTo>
                <a:lnTo>
                  <a:pt x="125943" y="680883"/>
                </a:lnTo>
                <a:lnTo>
                  <a:pt x="125943" y="688101"/>
                </a:lnTo>
                <a:lnTo>
                  <a:pt x="123567" y="692913"/>
                </a:lnTo>
                <a:lnTo>
                  <a:pt x="121191" y="700131"/>
                </a:lnTo>
                <a:lnTo>
                  <a:pt x="116438" y="704943"/>
                </a:lnTo>
                <a:lnTo>
                  <a:pt x="109309" y="709755"/>
                </a:lnTo>
                <a:lnTo>
                  <a:pt x="104557" y="714567"/>
                </a:lnTo>
                <a:lnTo>
                  <a:pt x="97428" y="719379"/>
                </a:lnTo>
                <a:lnTo>
                  <a:pt x="87923" y="724191"/>
                </a:lnTo>
                <a:lnTo>
                  <a:pt x="80794" y="729002"/>
                </a:lnTo>
                <a:lnTo>
                  <a:pt x="68912" y="731408"/>
                </a:lnTo>
                <a:lnTo>
                  <a:pt x="59407" y="736220"/>
                </a:lnTo>
                <a:lnTo>
                  <a:pt x="47525" y="738626"/>
                </a:lnTo>
                <a:lnTo>
                  <a:pt x="23762" y="741032"/>
                </a:lnTo>
                <a:lnTo>
                  <a:pt x="11881" y="743438"/>
                </a:lnTo>
                <a:lnTo>
                  <a:pt x="0" y="743438"/>
                </a:lnTo>
              </a:path>
            </a:pathLst>
          </a:custGeom>
          <a:ln w="14276">
            <a:solidFill>
              <a:srgbClr val="000000"/>
            </a:solidFill>
          </a:ln>
        </p:spPr>
        <p:txBody>
          <a:bodyPr wrap="square" lIns="0" tIns="0" rIns="0" bIns="0" rtlCol="0"/>
          <a:lstStyle/>
          <a:p>
            <a:endParaRPr sz="1350"/>
          </a:p>
        </p:txBody>
      </p:sp>
      <p:sp>
        <p:nvSpPr>
          <p:cNvPr id="34" name="object 7"/>
          <p:cNvSpPr txBox="1"/>
          <p:nvPr/>
        </p:nvSpPr>
        <p:spPr>
          <a:xfrm>
            <a:off x="2283839" y="4490566"/>
            <a:ext cx="451485" cy="436017"/>
          </a:xfrm>
          <a:prstGeom prst="rect">
            <a:avLst/>
          </a:prstGeom>
        </p:spPr>
        <p:txBody>
          <a:bodyPr vert="horz" wrap="square" lIns="0" tIns="0" rIns="0" bIns="0" rtlCol="0">
            <a:spAutoFit/>
          </a:bodyPr>
          <a:lstStyle/>
          <a:p>
            <a:pPr marL="9525" marR="3810">
              <a:lnSpc>
                <a:spcPts val="1680"/>
              </a:lnSpc>
            </a:pPr>
            <a:r>
              <a:rPr sz="1425" spc="-26" dirty="0">
                <a:latin typeface="Times New Roman"/>
                <a:cs typeface="Times New Roman"/>
              </a:rPr>
              <a:t>A</a:t>
            </a:r>
            <a:r>
              <a:rPr sz="1425" spc="-15" dirty="0">
                <a:latin typeface="Times New Roman"/>
                <a:cs typeface="Times New Roman"/>
              </a:rPr>
              <a:t>us-</a:t>
            </a:r>
            <a:r>
              <a:rPr sz="1425" spc="-8" dirty="0">
                <a:latin typeface="Times New Roman"/>
                <a:cs typeface="Times New Roman"/>
              </a:rPr>
              <a:t> </a:t>
            </a:r>
            <a:r>
              <a:rPr sz="1425" spc="-30" dirty="0">
                <a:latin typeface="Times New Roman"/>
                <a:cs typeface="Times New Roman"/>
              </a:rPr>
              <a:t>g</a:t>
            </a:r>
            <a:r>
              <a:rPr sz="1425" spc="-11" dirty="0">
                <a:latin typeface="Times New Roman"/>
                <a:cs typeface="Times New Roman"/>
              </a:rPr>
              <a:t>l</a:t>
            </a:r>
            <a:r>
              <a:rPr sz="1425" spc="-23" dirty="0">
                <a:latin typeface="Times New Roman"/>
                <a:cs typeface="Times New Roman"/>
              </a:rPr>
              <a:t>e</a:t>
            </a:r>
            <a:r>
              <a:rPr sz="1425" spc="-11" dirty="0">
                <a:latin typeface="Times New Roman"/>
                <a:cs typeface="Times New Roman"/>
              </a:rPr>
              <a:t>i</a:t>
            </a:r>
            <a:r>
              <a:rPr sz="1425" spc="-23" dirty="0">
                <a:latin typeface="Times New Roman"/>
                <a:cs typeface="Times New Roman"/>
              </a:rPr>
              <a:t>ch</a:t>
            </a:r>
            <a:endParaRPr sz="1425" dirty="0">
              <a:latin typeface="Times New Roman"/>
              <a:cs typeface="Times New Roman"/>
            </a:endParaRPr>
          </a:p>
        </p:txBody>
      </p:sp>
      <p:sp>
        <p:nvSpPr>
          <p:cNvPr id="40" name="object 5"/>
          <p:cNvSpPr/>
          <p:nvPr/>
        </p:nvSpPr>
        <p:spPr>
          <a:xfrm>
            <a:off x="2084226" y="3785755"/>
            <a:ext cx="269231" cy="788100"/>
          </a:xfrm>
          <a:custGeom>
            <a:avLst/>
            <a:gdLst/>
            <a:ahLst/>
            <a:cxnLst/>
            <a:rect l="l" t="t" r="r" b="b"/>
            <a:pathLst>
              <a:path w="252095" h="743585">
                <a:moveTo>
                  <a:pt x="0" y="0"/>
                </a:moveTo>
                <a:lnTo>
                  <a:pt x="11881" y="0"/>
                </a:lnTo>
                <a:lnTo>
                  <a:pt x="23762" y="0"/>
                </a:lnTo>
                <a:lnTo>
                  <a:pt x="47525" y="4811"/>
                </a:lnTo>
                <a:lnTo>
                  <a:pt x="59407" y="7217"/>
                </a:lnTo>
                <a:lnTo>
                  <a:pt x="68912" y="9623"/>
                </a:lnTo>
                <a:lnTo>
                  <a:pt x="80794" y="12029"/>
                </a:lnTo>
                <a:lnTo>
                  <a:pt x="87923" y="16841"/>
                </a:lnTo>
                <a:lnTo>
                  <a:pt x="97428" y="21653"/>
                </a:lnTo>
                <a:lnTo>
                  <a:pt x="104557" y="26465"/>
                </a:lnTo>
                <a:lnTo>
                  <a:pt x="109309" y="31277"/>
                </a:lnTo>
                <a:lnTo>
                  <a:pt x="116438" y="36089"/>
                </a:lnTo>
                <a:lnTo>
                  <a:pt x="121191" y="43307"/>
                </a:lnTo>
                <a:lnTo>
                  <a:pt x="123567" y="48119"/>
                </a:lnTo>
                <a:lnTo>
                  <a:pt x="125943" y="55336"/>
                </a:lnTo>
                <a:lnTo>
                  <a:pt x="125943" y="60148"/>
                </a:lnTo>
                <a:lnTo>
                  <a:pt x="125943" y="307961"/>
                </a:lnTo>
                <a:lnTo>
                  <a:pt x="125943" y="315179"/>
                </a:lnTo>
                <a:lnTo>
                  <a:pt x="128320" y="322397"/>
                </a:lnTo>
                <a:lnTo>
                  <a:pt x="130696" y="327209"/>
                </a:lnTo>
                <a:lnTo>
                  <a:pt x="135449" y="332021"/>
                </a:lnTo>
                <a:lnTo>
                  <a:pt x="140201" y="339238"/>
                </a:lnTo>
                <a:lnTo>
                  <a:pt x="147330" y="344050"/>
                </a:lnTo>
                <a:lnTo>
                  <a:pt x="154459" y="348862"/>
                </a:lnTo>
                <a:lnTo>
                  <a:pt x="161588" y="353674"/>
                </a:lnTo>
                <a:lnTo>
                  <a:pt x="171093" y="356080"/>
                </a:lnTo>
                <a:lnTo>
                  <a:pt x="180598" y="360892"/>
                </a:lnTo>
                <a:lnTo>
                  <a:pt x="192480" y="363298"/>
                </a:lnTo>
                <a:lnTo>
                  <a:pt x="201985" y="365704"/>
                </a:lnTo>
                <a:lnTo>
                  <a:pt x="225748" y="370516"/>
                </a:lnTo>
                <a:lnTo>
                  <a:pt x="240006" y="370516"/>
                </a:lnTo>
                <a:lnTo>
                  <a:pt x="251887" y="370516"/>
                </a:lnTo>
                <a:lnTo>
                  <a:pt x="240006" y="370516"/>
                </a:lnTo>
                <a:lnTo>
                  <a:pt x="225748" y="372922"/>
                </a:lnTo>
                <a:lnTo>
                  <a:pt x="201985" y="375328"/>
                </a:lnTo>
                <a:lnTo>
                  <a:pt x="192480" y="377734"/>
                </a:lnTo>
                <a:lnTo>
                  <a:pt x="180598" y="382546"/>
                </a:lnTo>
                <a:lnTo>
                  <a:pt x="171093" y="384952"/>
                </a:lnTo>
                <a:lnTo>
                  <a:pt x="161588" y="389763"/>
                </a:lnTo>
                <a:lnTo>
                  <a:pt x="154459" y="394575"/>
                </a:lnTo>
                <a:lnTo>
                  <a:pt x="147330" y="396981"/>
                </a:lnTo>
                <a:lnTo>
                  <a:pt x="140201" y="404199"/>
                </a:lnTo>
                <a:lnTo>
                  <a:pt x="135449" y="409011"/>
                </a:lnTo>
                <a:lnTo>
                  <a:pt x="130696" y="413823"/>
                </a:lnTo>
                <a:lnTo>
                  <a:pt x="128320" y="421041"/>
                </a:lnTo>
                <a:lnTo>
                  <a:pt x="125943" y="425853"/>
                </a:lnTo>
                <a:lnTo>
                  <a:pt x="125943" y="433071"/>
                </a:lnTo>
                <a:lnTo>
                  <a:pt x="125943" y="680883"/>
                </a:lnTo>
                <a:lnTo>
                  <a:pt x="125943" y="688101"/>
                </a:lnTo>
                <a:lnTo>
                  <a:pt x="123567" y="692913"/>
                </a:lnTo>
                <a:lnTo>
                  <a:pt x="121191" y="700131"/>
                </a:lnTo>
                <a:lnTo>
                  <a:pt x="116438" y="704943"/>
                </a:lnTo>
                <a:lnTo>
                  <a:pt x="109309" y="709755"/>
                </a:lnTo>
                <a:lnTo>
                  <a:pt x="104557" y="714567"/>
                </a:lnTo>
                <a:lnTo>
                  <a:pt x="97428" y="719379"/>
                </a:lnTo>
                <a:lnTo>
                  <a:pt x="87923" y="724191"/>
                </a:lnTo>
                <a:lnTo>
                  <a:pt x="80794" y="729002"/>
                </a:lnTo>
                <a:lnTo>
                  <a:pt x="68912" y="731408"/>
                </a:lnTo>
                <a:lnTo>
                  <a:pt x="59407" y="736220"/>
                </a:lnTo>
                <a:lnTo>
                  <a:pt x="47525" y="738626"/>
                </a:lnTo>
                <a:lnTo>
                  <a:pt x="23762" y="741032"/>
                </a:lnTo>
                <a:lnTo>
                  <a:pt x="11881" y="743438"/>
                </a:lnTo>
                <a:lnTo>
                  <a:pt x="0" y="743438"/>
                </a:lnTo>
              </a:path>
            </a:pathLst>
          </a:custGeom>
          <a:ln w="14276">
            <a:solidFill>
              <a:srgbClr val="000000"/>
            </a:solidFill>
          </a:ln>
        </p:spPr>
        <p:txBody>
          <a:bodyPr wrap="square" lIns="0" tIns="0" rIns="0" bIns="0" rtlCol="0"/>
          <a:lstStyle/>
          <a:p>
            <a:endParaRPr sz="1350"/>
          </a:p>
        </p:txBody>
      </p:sp>
      <p:sp>
        <p:nvSpPr>
          <p:cNvPr id="41" name="object 7"/>
          <p:cNvSpPr txBox="1"/>
          <p:nvPr/>
        </p:nvSpPr>
        <p:spPr>
          <a:xfrm>
            <a:off x="2332023" y="4044054"/>
            <a:ext cx="722404" cy="218008"/>
          </a:xfrm>
          <a:prstGeom prst="rect">
            <a:avLst/>
          </a:prstGeom>
        </p:spPr>
        <p:txBody>
          <a:bodyPr vert="horz" wrap="square" lIns="0" tIns="0" rIns="0" bIns="0" rtlCol="0">
            <a:spAutoFit/>
          </a:bodyPr>
          <a:lstStyle/>
          <a:p>
            <a:pPr marL="9525" marR="3810">
              <a:lnSpc>
                <a:spcPts val="1680"/>
              </a:lnSpc>
            </a:pPr>
            <a:r>
              <a:rPr lang="de-DE" sz="1425" spc="-26" dirty="0">
                <a:latin typeface="Times New Roman"/>
                <a:cs typeface="Times New Roman"/>
              </a:rPr>
              <a:t>Verlust</a:t>
            </a:r>
            <a:endParaRPr sz="1425" dirty="0">
              <a:latin typeface="Times New Roman"/>
              <a:cs typeface="Times New Roman"/>
            </a:endParaRPr>
          </a:p>
        </p:txBody>
      </p:sp>
      <p:sp>
        <p:nvSpPr>
          <p:cNvPr id="43" name="object 21"/>
          <p:cNvSpPr txBox="1"/>
          <p:nvPr/>
        </p:nvSpPr>
        <p:spPr>
          <a:xfrm>
            <a:off x="7456967" y="5786538"/>
            <a:ext cx="1248420" cy="218008"/>
          </a:xfrm>
          <a:prstGeom prst="rect">
            <a:avLst/>
          </a:prstGeom>
        </p:spPr>
        <p:txBody>
          <a:bodyPr vert="horz" wrap="square" lIns="0" tIns="0" rIns="0" bIns="0" rtlCol="0">
            <a:spAutoFit/>
          </a:bodyPr>
          <a:lstStyle/>
          <a:p>
            <a:pPr marL="14764" marR="3810" indent="-5715" algn="ctr">
              <a:lnSpc>
                <a:spcPts val="1680"/>
              </a:lnSpc>
            </a:pPr>
            <a:r>
              <a:rPr lang="de-DE" sz="1425" spc="-23" dirty="0">
                <a:latin typeface="Times New Roman"/>
                <a:cs typeface="Times New Roman"/>
              </a:rPr>
              <a:t>Case-Mix</a:t>
            </a:r>
            <a:endParaRPr sz="1425" dirty="0">
              <a:latin typeface="Times New Roman"/>
              <a:cs typeface="Times New Roman"/>
            </a:endParaRPr>
          </a:p>
        </p:txBody>
      </p:sp>
      <p:sp>
        <p:nvSpPr>
          <p:cNvPr id="44" name="object 31"/>
          <p:cNvSpPr txBox="1"/>
          <p:nvPr/>
        </p:nvSpPr>
        <p:spPr>
          <a:xfrm>
            <a:off x="237233" y="948038"/>
            <a:ext cx="905130" cy="215444"/>
          </a:xfrm>
          <a:prstGeom prst="rect">
            <a:avLst/>
          </a:prstGeom>
        </p:spPr>
        <p:txBody>
          <a:bodyPr vert="horz" wrap="square" lIns="0" tIns="0" rIns="0" bIns="0" rtlCol="0">
            <a:spAutoFit/>
          </a:bodyPr>
          <a:lstStyle/>
          <a:p>
            <a:pPr marL="9525"/>
            <a:r>
              <a:rPr lang="de-DE" sz="1400" spc="-11" dirty="0">
                <a:latin typeface="Times New Roman"/>
                <a:cs typeface="Times New Roman"/>
              </a:rPr>
              <a:t>Budget </a:t>
            </a:r>
            <a:endParaRPr sz="1400" dirty="0">
              <a:latin typeface="Times New Roman"/>
              <a:cs typeface="Times New Roman"/>
            </a:endParaRPr>
          </a:p>
        </p:txBody>
      </p:sp>
      <p:sp>
        <p:nvSpPr>
          <p:cNvPr id="32" name="object 27"/>
          <p:cNvSpPr/>
          <p:nvPr/>
        </p:nvSpPr>
        <p:spPr>
          <a:xfrm>
            <a:off x="1024892" y="3353058"/>
            <a:ext cx="3636209" cy="714606"/>
          </a:xfrm>
          <a:custGeom>
            <a:avLst/>
            <a:gdLst/>
            <a:ahLst/>
            <a:cxnLst/>
            <a:rect l="l" t="t" r="r" b="b"/>
            <a:pathLst>
              <a:path w="3669029" h="1071245">
                <a:moveTo>
                  <a:pt x="0" y="1070647"/>
                </a:moveTo>
                <a:lnTo>
                  <a:pt x="3669006" y="0"/>
                </a:lnTo>
              </a:path>
            </a:pathLst>
          </a:custGeom>
          <a:ln w="31247">
            <a:solidFill>
              <a:srgbClr val="FF0000"/>
            </a:solidFill>
            <a:prstDash val="dashDot"/>
          </a:ln>
        </p:spPr>
        <p:txBody>
          <a:bodyPr wrap="square" lIns="0" tIns="0" rIns="0" bIns="0" rtlCol="0"/>
          <a:lstStyle/>
          <a:p>
            <a:endParaRPr sz="1350"/>
          </a:p>
        </p:txBody>
      </p:sp>
      <p:sp>
        <p:nvSpPr>
          <p:cNvPr id="3" name="Textfeld 2"/>
          <p:cNvSpPr txBox="1"/>
          <p:nvPr/>
        </p:nvSpPr>
        <p:spPr>
          <a:xfrm>
            <a:off x="1160717" y="6381391"/>
            <a:ext cx="7015254" cy="307777"/>
          </a:xfrm>
          <a:prstGeom prst="rect">
            <a:avLst/>
          </a:prstGeom>
          <a:noFill/>
        </p:spPr>
        <p:txBody>
          <a:bodyPr wrap="none" rtlCol="0">
            <a:spAutoFit/>
          </a:bodyPr>
          <a:lstStyle/>
          <a:p>
            <a:r>
              <a:rPr lang="de-DE" sz="1400" dirty="0"/>
              <a:t>Hinweis: Abbildung zeigt eine Plankostenkurve (schwarz) mit der Annahme von 70% Fixkosten</a:t>
            </a:r>
            <a:endParaRPr lang="en-GB" sz="1400" dirty="0"/>
          </a:p>
        </p:txBody>
      </p:sp>
      <p:sp>
        <p:nvSpPr>
          <p:cNvPr id="35" name="object 28"/>
          <p:cNvSpPr/>
          <p:nvPr/>
        </p:nvSpPr>
        <p:spPr>
          <a:xfrm>
            <a:off x="1035812" y="2836904"/>
            <a:ext cx="6747850" cy="1102326"/>
          </a:xfrm>
          <a:custGeom>
            <a:avLst/>
            <a:gdLst/>
            <a:ahLst/>
            <a:cxnLst/>
            <a:rect l="l" t="t" r="r" b="b"/>
            <a:pathLst>
              <a:path w="7240905" h="1181735">
                <a:moveTo>
                  <a:pt x="0" y="1181321"/>
                </a:moveTo>
                <a:lnTo>
                  <a:pt x="7240584" y="0"/>
                </a:lnTo>
              </a:path>
            </a:pathLst>
          </a:custGeom>
          <a:ln w="40888">
            <a:solidFill>
              <a:srgbClr val="000000"/>
            </a:solidFill>
          </a:ln>
        </p:spPr>
        <p:txBody>
          <a:bodyPr wrap="square" lIns="0" tIns="0" rIns="0" bIns="0" rtlCol="0"/>
          <a:lstStyle/>
          <a:p>
            <a:endParaRPr sz="1350"/>
          </a:p>
        </p:txBody>
      </p:sp>
      <p:sp>
        <p:nvSpPr>
          <p:cNvPr id="37" name="object 11"/>
          <p:cNvSpPr txBox="1"/>
          <p:nvPr/>
        </p:nvSpPr>
        <p:spPr>
          <a:xfrm>
            <a:off x="584378" y="3811865"/>
            <a:ext cx="390525" cy="657872"/>
          </a:xfrm>
          <a:prstGeom prst="rect">
            <a:avLst/>
          </a:prstGeom>
        </p:spPr>
        <p:txBody>
          <a:bodyPr vert="horz" wrap="square" lIns="0" tIns="0" rIns="0" bIns="0" rtlCol="0">
            <a:spAutoFit/>
          </a:bodyPr>
          <a:lstStyle/>
          <a:p>
            <a:pPr marL="9525"/>
            <a:r>
              <a:rPr lang="de-DE" sz="1425" spc="-8" dirty="0">
                <a:latin typeface="Times New Roman"/>
                <a:cs typeface="Times New Roman"/>
              </a:rPr>
              <a:t>70%</a:t>
            </a:r>
          </a:p>
          <a:p>
            <a:pPr marL="9525"/>
            <a:r>
              <a:rPr lang="de-DE" sz="1425" spc="-8" dirty="0">
                <a:latin typeface="Times New Roman"/>
                <a:cs typeface="Times New Roman"/>
              </a:rPr>
              <a:t>65</a:t>
            </a:r>
            <a:r>
              <a:rPr sz="1425" spc="-26" dirty="0">
                <a:latin typeface="Times New Roman"/>
                <a:cs typeface="Times New Roman"/>
              </a:rPr>
              <a:t>%</a:t>
            </a:r>
            <a:endParaRPr sz="1425" dirty="0">
              <a:latin typeface="Times New Roman"/>
              <a:cs typeface="Times New Roman"/>
            </a:endParaRPr>
          </a:p>
          <a:p>
            <a:pPr>
              <a:spcBef>
                <a:spcPts val="19"/>
              </a:spcBef>
            </a:pPr>
            <a:endParaRPr sz="1425" dirty="0">
              <a:latin typeface="Times New Roman"/>
              <a:cs typeface="Times New Roman"/>
            </a:endParaRPr>
          </a:p>
        </p:txBody>
      </p:sp>
      <p:cxnSp>
        <p:nvCxnSpPr>
          <p:cNvPr id="39" name="Gerade Verbindung mit Pfeil 38"/>
          <p:cNvCxnSpPr/>
          <p:nvPr/>
        </p:nvCxnSpPr>
        <p:spPr>
          <a:xfrm flipH="1" flipV="1">
            <a:off x="7097236" y="2918762"/>
            <a:ext cx="213394" cy="52104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45" name="object 7"/>
          <p:cNvSpPr txBox="1"/>
          <p:nvPr/>
        </p:nvSpPr>
        <p:spPr>
          <a:xfrm>
            <a:off x="7196716" y="3500801"/>
            <a:ext cx="722404" cy="218008"/>
          </a:xfrm>
          <a:prstGeom prst="rect">
            <a:avLst/>
          </a:prstGeom>
        </p:spPr>
        <p:txBody>
          <a:bodyPr vert="horz" wrap="square" lIns="0" tIns="0" rIns="0" bIns="0" rtlCol="0">
            <a:spAutoFit/>
          </a:bodyPr>
          <a:lstStyle/>
          <a:p>
            <a:pPr marL="9525" marR="3810">
              <a:lnSpc>
                <a:spcPts val="1680"/>
              </a:lnSpc>
            </a:pPr>
            <a:r>
              <a:rPr lang="de-DE" sz="1425" dirty="0">
                <a:latin typeface="Times New Roman"/>
                <a:cs typeface="Times New Roman"/>
              </a:rPr>
              <a:t>Gewinn</a:t>
            </a:r>
            <a:endParaRPr sz="1425" dirty="0">
              <a:latin typeface="Times New Roman"/>
              <a:cs typeface="Times New Roman"/>
            </a:endParaRPr>
          </a:p>
        </p:txBody>
      </p:sp>
      <p:sp>
        <p:nvSpPr>
          <p:cNvPr id="46" name="object 31"/>
          <p:cNvSpPr txBox="1"/>
          <p:nvPr/>
        </p:nvSpPr>
        <p:spPr>
          <a:xfrm>
            <a:off x="7450710" y="2952008"/>
            <a:ext cx="1606868" cy="288541"/>
          </a:xfrm>
          <a:prstGeom prst="rect">
            <a:avLst/>
          </a:prstGeom>
        </p:spPr>
        <p:txBody>
          <a:bodyPr vert="horz" wrap="square" lIns="0" tIns="0" rIns="0" bIns="0" rtlCol="0">
            <a:spAutoFit/>
          </a:bodyPr>
          <a:lstStyle/>
          <a:p>
            <a:pPr marL="9525"/>
            <a:r>
              <a:rPr sz="1875" spc="-11" dirty="0">
                <a:latin typeface="Times New Roman"/>
                <a:cs typeface="Times New Roman"/>
              </a:rPr>
              <a:t>Pl</a:t>
            </a:r>
            <a:r>
              <a:rPr sz="1875" spc="-15" dirty="0">
                <a:latin typeface="Times New Roman"/>
                <a:cs typeface="Times New Roman"/>
              </a:rPr>
              <a:t>a</a:t>
            </a:r>
            <a:r>
              <a:rPr sz="1875" spc="-4" dirty="0">
                <a:latin typeface="Times New Roman"/>
                <a:cs typeface="Times New Roman"/>
              </a:rPr>
              <a:t>nkos</a:t>
            </a:r>
            <a:r>
              <a:rPr sz="1875" spc="-8" dirty="0">
                <a:latin typeface="Times New Roman"/>
                <a:cs typeface="Times New Roman"/>
              </a:rPr>
              <a:t>t</a:t>
            </a:r>
            <a:r>
              <a:rPr sz="1875" spc="-15" dirty="0">
                <a:latin typeface="Times New Roman"/>
                <a:cs typeface="Times New Roman"/>
              </a:rPr>
              <a:t>e</a:t>
            </a:r>
            <a:r>
              <a:rPr sz="1875" spc="-4" dirty="0">
                <a:latin typeface="Times New Roman"/>
                <a:cs typeface="Times New Roman"/>
              </a:rPr>
              <a:t>nku</a:t>
            </a:r>
            <a:r>
              <a:rPr sz="1875" spc="-15" dirty="0">
                <a:latin typeface="Times New Roman"/>
                <a:cs typeface="Times New Roman"/>
              </a:rPr>
              <a:t>r</a:t>
            </a:r>
            <a:r>
              <a:rPr sz="1875" spc="-4" dirty="0">
                <a:latin typeface="Times New Roman"/>
                <a:cs typeface="Times New Roman"/>
              </a:rPr>
              <a:t>ve</a:t>
            </a:r>
            <a:endParaRPr sz="1875" dirty="0">
              <a:latin typeface="Times New Roman"/>
              <a:cs typeface="Times New Roman"/>
            </a:endParaRPr>
          </a:p>
        </p:txBody>
      </p:sp>
      <p:sp>
        <p:nvSpPr>
          <p:cNvPr id="47" name="object 31"/>
          <p:cNvSpPr txBox="1"/>
          <p:nvPr/>
        </p:nvSpPr>
        <p:spPr>
          <a:xfrm>
            <a:off x="5534994" y="2765897"/>
            <a:ext cx="905130" cy="288541"/>
          </a:xfrm>
          <a:prstGeom prst="rect">
            <a:avLst/>
          </a:prstGeom>
        </p:spPr>
        <p:txBody>
          <a:bodyPr vert="horz" wrap="square" lIns="0" tIns="0" rIns="0" bIns="0" rtlCol="0">
            <a:spAutoFit/>
          </a:bodyPr>
          <a:lstStyle/>
          <a:p>
            <a:pPr marL="9525"/>
            <a:r>
              <a:rPr lang="de-DE" sz="1875" spc="-11" dirty="0">
                <a:solidFill>
                  <a:srgbClr val="FF0000"/>
                </a:solidFill>
                <a:latin typeface="Times New Roman"/>
                <a:cs typeface="Times New Roman"/>
              </a:rPr>
              <a:t>Budget</a:t>
            </a:r>
            <a:endParaRPr sz="1875" dirty="0">
              <a:solidFill>
                <a:srgbClr val="FF0000"/>
              </a:solidFill>
              <a:latin typeface="Times New Roman"/>
              <a:cs typeface="Times New Roman"/>
            </a:endParaRPr>
          </a:p>
        </p:txBody>
      </p:sp>
      <p:sp>
        <p:nvSpPr>
          <p:cNvPr id="48" name="object 21"/>
          <p:cNvSpPr txBox="1"/>
          <p:nvPr/>
        </p:nvSpPr>
        <p:spPr>
          <a:xfrm>
            <a:off x="3851921" y="5800224"/>
            <a:ext cx="1615502" cy="218008"/>
          </a:xfrm>
          <a:prstGeom prst="rect">
            <a:avLst/>
          </a:prstGeom>
        </p:spPr>
        <p:txBody>
          <a:bodyPr vert="horz" wrap="square" lIns="0" tIns="0" rIns="0" bIns="0" rtlCol="0">
            <a:spAutoFit/>
          </a:bodyPr>
          <a:lstStyle/>
          <a:p>
            <a:pPr marL="14764" marR="3810" indent="-5715" algn="ctr">
              <a:lnSpc>
                <a:spcPts val="1680"/>
              </a:lnSpc>
            </a:pPr>
            <a:r>
              <a:rPr lang="de-DE" sz="1425" spc="-23" dirty="0">
                <a:latin typeface="Times New Roman"/>
                <a:cs typeface="Times New Roman"/>
              </a:rPr>
              <a:t>Geplanter Case-Mix</a:t>
            </a:r>
            <a:endParaRPr sz="1425" dirty="0">
              <a:latin typeface="Times New Roman"/>
              <a:cs typeface="Times New Roman"/>
            </a:endParaRPr>
          </a:p>
        </p:txBody>
      </p:sp>
      <p:sp>
        <p:nvSpPr>
          <p:cNvPr id="6" name="Foliennummernplatzhalter 5">
            <a:extLst>
              <a:ext uri="{FF2B5EF4-FFF2-40B4-BE49-F238E27FC236}">
                <a16:creationId xmlns:a16="http://schemas.microsoft.com/office/drawing/2014/main" xmlns="" id="{D5A4AFD6-E018-433B-BFD3-BC5B0897107E}"/>
              </a:ext>
            </a:extLst>
          </p:cNvPr>
          <p:cNvSpPr>
            <a:spLocks noGrp="1"/>
          </p:cNvSpPr>
          <p:nvPr>
            <p:ph type="sldNum" sz="quarter" idx="12"/>
          </p:nvPr>
        </p:nvSpPr>
        <p:spPr/>
        <p:txBody>
          <a:bodyPr/>
          <a:lstStyle/>
          <a:p>
            <a:fld id="{33EF2916-ED9F-4244-A858-60685D900053}" type="slidenum">
              <a:rPr lang="de-DE" smtClean="0"/>
              <a:t>34</a:t>
            </a:fld>
            <a:endParaRPr lang="de-DE"/>
          </a:p>
        </p:txBody>
      </p:sp>
    </p:spTree>
    <p:extLst>
      <p:ext uri="{BB962C8B-B14F-4D97-AF65-F5344CB8AC3E}">
        <p14:creationId xmlns:p14="http://schemas.microsoft.com/office/powerpoint/2010/main" val="957678716"/>
      </p:ext>
    </p:extLst>
  </p:cSld>
  <p:clrMapOvr>
    <a:masterClrMapping/>
  </p:clrMapOvr>
  <mc:AlternateContent xmlns:mc="http://schemas.openxmlformats.org/markup-compatibility/2006" xmlns:p14="http://schemas.microsoft.com/office/powerpoint/2010/main">
    <mc:Choice Requires="p14">
      <p:transition spd="slow" p14:dur="2000" advTm="175901"/>
    </mc:Choice>
    <mc:Fallback xmlns="">
      <p:transition spd="slow" advTm="175901"/>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95536" y="327724"/>
            <a:ext cx="8352928" cy="615553"/>
          </a:xfrm>
          <a:prstGeom prst="rect">
            <a:avLst/>
          </a:prstGeom>
        </p:spPr>
        <p:txBody>
          <a:bodyPr vert="horz" wrap="square" lIns="0" tIns="0" rIns="0" bIns="0" rtlCol="0">
            <a:spAutoFit/>
          </a:bodyPr>
          <a:lstStyle/>
          <a:p>
            <a:pPr marL="9525" algn="ctr"/>
            <a:r>
              <a:rPr lang="de-DE" sz="4000" dirty="0">
                <a:latin typeface="Arial"/>
                <a:cs typeface="Arial"/>
              </a:rPr>
              <a:t>Ausgleichsregelungenmechanismus</a:t>
            </a:r>
            <a:endParaRPr sz="4000" dirty="0">
              <a:latin typeface="Arial"/>
              <a:cs typeface="Arial"/>
            </a:endParaRPr>
          </a:p>
        </p:txBody>
      </p:sp>
      <p:sp>
        <p:nvSpPr>
          <p:cNvPr id="5" name="object 5"/>
          <p:cNvSpPr/>
          <p:nvPr/>
        </p:nvSpPr>
        <p:spPr>
          <a:xfrm>
            <a:off x="7020273" y="1892884"/>
            <a:ext cx="213394" cy="960052"/>
          </a:xfrm>
          <a:custGeom>
            <a:avLst/>
            <a:gdLst/>
            <a:ahLst/>
            <a:cxnLst/>
            <a:rect l="l" t="t" r="r" b="b"/>
            <a:pathLst>
              <a:path w="252095" h="743585">
                <a:moveTo>
                  <a:pt x="0" y="0"/>
                </a:moveTo>
                <a:lnTo>
                  <a:pt x="11881" y="0"/>
                </a:lnTo>
                <a:lnTo>
                  <a:pt x="23762" y="0"/>
                </a:lnTo>
                <a:lnTo>
                  <a:pt x="47525" y="4811"/>
                </a:lnTo>
                <a:lnTo>
                  <a:pt x="59407" y="7217"/>
                </a:lnTo>
                <a:lnTo>
                  <a:pt x="68912" y="9623"/>
                </a:lnTo>
                <a:lnTo>
                  <a:pt x="80794" y="12029"/>
                </a:lnTo>
                <a:lnTo>
                  <a:pt x="87923" y="16841"/>
                </a:lnTo>
                <a:lnTo>
                  <a:pt x="97428" y="21653"/>
                </a:lnTo>
                <a:lnTo>
                  <a:pt x="104557" y="26465"/>
                </a:lnTo>
                <a:lnTo>
                  <a:pt x="109309" y="31277"/>
                </a:lnTo>
                <a:lnTo>
                  <a:pt x="116438" y="36089"/>
                </a:lnTo>
                <a:lnTo>
                  <a:pt x="121191" y="43307"/>
                </a:lnTo>
                <a:lnTo>
                  <a:pt x="123567" y="48119"/>
                </a:lnTo>
                <a:lnTo>
                  <a:pt x="125943" y="55336"/>
                </a:lnTo>
                <a:lnTo>
                  <a:pt x="125943" y="60148"/>
                </a:lnTo>
                <a:lnTo>
                  <a:pt x="125943" y="307961"/>
                </a:lnTo>
                <a:lnTo>
                  <a:pt x="125943" y="315179"/>
                </a:lnTo>
                <a:lnTo>
                  <a:pt x="128320" y="322397"/>
                </a:lnTo>
                <a:lnTo>
                  <a:pt x="130696" y="327209"/>
                </a:lnTo>
                <a:lnTo>
                  <a:pt x="135449" y="332021"/>
                </a:lnTo>
                <a:lnTo>
                  <a:pt x="140201" y="339238"/>
                </a:lnTo>
                <a:lnTo>
                  <a:pt x="147330" y="344050"/>
                </a:lnTo>
                <a:lnTo>
                  <a:pt x="154459" y="348862"/>
                </a:lnTo>
                <a:lnTo>
                  <a:pt x="161588" y="353674"/>
                </a:lnTo>
                <a:lnTo>
                  <a:pt x="171093" y="356080"/>
                </a:lnTo>
                <a:lnTo>
                  <a:pt x="180598" y="360892"/>
                </a:lnTo>
                <a:lnTo>
                  <a:pt x="192480" y="363298"/>
                </a:lnTo>
                <a:lnTo>
                  <a:pt x="201985" y="365704"/>
                </a:lnTo>
                <a:lnTo>
                  <a:pt x="225748" y="370516"/>
                </a:lnTo>
                <a:lnTo>
                  <a:pt x="240006" y="370516"/>
                </a:lnTo>
                <a:lnTo>
                  <a:pt x="251887" y="370516"/>
                </a:lnTo>
                <a:lnTo>
                  <a:pt x="240006" y="370516"/>
                </a:lnTo>
                <a:lnTo>
                  <a:pt x="225748" y="372922"/>
                </a:lnTo>
                <a:lnTo>
                  <a:pt x="201985" y="375328"/>
                </a:lnTo>
                <a:lnTo>
                  <a:pt x="192480" y="377734"/>
                </a:lnTo>
                <a:lnTo>
                  <a:pt x="180598" y="382546"/>
                </a:lnTo>
                <a:lnTo>
                  <a:pt x="171093" y="384952"/>
                </a:lnTo>
                <a:lnTo>
                  <a:pt x="161588" y="389763"/>
                </a:lnTo>
                <a:lnTo>
                  <a:pt x="154459" y="394575"/>
                </a:lnTo>
                <a:lnTo>
                  <a:pt x="147330" y="396981"/>
                </a:lnTo>
                <a:lnTo>
                  <a:pt x="140201" y="404199"/>
                </a:lnTo>
                <a:lnTo>
                  <a:pt x="135449" y="409011"/>
                </a:lnTo>
                <a:lnTo>
                  <a:pt x="130696" y="413823"/>
                </a:lnTo>
                <a:lnTo>
                  <a:pt x="128320" y="421041"/>
                </a:lnTo>
                <a:lnTo>
                  <a:pt x="125943" y="425853"/>
                </a:lnTo>
                <a:lnTo>
                  <a:pt x="125943" y="433071"/>
                </a:lnTo>
                <a:lnTo>
                  <a:pt x="125943" y="680883"/>
                </a:lnTo>
                <a:lnTo>
                  <a:pt x="125943" y="688101"/>
                </a:lnTo>
                <a:lnTo>
                  <a:pt x="123567" y="692913"/>
                </a:lnTo>
                <a:lnTo>
                  <a:pt x="121191" y="700131"/>
                </a:lnTo>
                <a:lnTo>
                  <a:pt x="116438" y="704943"/>
                </a:lnTo>
                <a:lnTo>
                  <a:pt x="109309" y="709755"/>
                </a:lnTo>
                <a:lnTo>
                  <a:pt x="104557" y="714567"/>
                </a:lnTo>
                <a:lnTo>
                  <a:pt x="97428" y="719379"/>
                </a:lnTo>
                <a:lnTo>
                  <a:pt x="87923" y="724191"/>
                </a:lnTo>
                <a:lnTo>
                  <a:pt x="80794" y="729002"/>
                </a:lnTo>
                <a:lnTo>
                  <a:pt x="68912" y="731408"/>
                </a:lnTo>
                <a:lnTo>
                  <a:pt x="59407" y="736220"/>
                </a:lnTo>
                <a:lnTo>
                  <a:pt x="47525" y="738626"/>
                </a:lnTo>
                <a:lnTo>
                  <a:pt x="23762" y="741032"/>
                </a:lnTo>
                <a:lnTo>
                  <a:pt x="11881" y="743438"/>
                </a:lnTo>
                <a:lnTo>
                  <a:pt x="0" y="743438"/>
                </a:lnTo>
              </a:path>
            </a:pathLst>
          </a:custGeom>
          <a:ln w="14276">
            <a:solidFill>
              <a:srgbClr val="000000"/>
            </a:solidFill>
          </a:ln>
        </p:spPr>
        <p:txBody>
          <a:bodyPr wrap="square" lIns="0" tIns="0" rIns="0" bIns="0" rtlCol="0"/>
          <a:lstStyle/>
          <a:p>
            <a:endParaRPr sz="1350"/>
          </a:p>
        </p:txBody>
      </p:sp>
      <p:sp>
        <p:nvSpPr>
          <p:cNvPr id="7" name="object 7"/>
          <p:cNvSpPr txBox="1"/>
          <p:nvPr/>
        </p:nvSpPr>
        <p:spPr>
          <a:xfrm>
            <a:off x="7332176" y="2051218"/>
            <a:ext cx="451485" cy="436017"/>
          </a:xfrm>
          <a:prstGeom prst="rect">
            <a:avLst/>
          </a:prstGeom>
        </p:spPr>
        <p:txBody>
          <a:bodyPr vert="horz" wrap="square" lIns="0" tIns="0" rIns="0" bIns="0" rtlCol="0">
            <a:spAutoFit/>
          </a:bodyPr>
          <a:lstStyle/>
          <a:p>
            <a:pPr marL="9525" marR="3810">
              <a:lnSpc>
                <a:spcPts val="1680"/>
              </a:lnSpc>
            </a:pPr>
            <a:r>
              <a:rPr sz="1425" spc="-26" dirty="0">
                <a:latin typeface="Times New Roman"/>
                <a:cs typeface="Times New Roman"/>
              </a:rPr>
              <a:t>A</a:t>
            </a:r>
            <a:r>
              <a:rPr sz="1425" spc="-15" dirty="0">
                <a:latin typeface="Times New Roman"/>
                <a:cs typeface="Times New Roman"/>
              </a:rPr>
              <a:t>us-</a:t>
            </a:r>
            <a:r>
              <a:rPr sz="1425" spc="-8" dirty="0">
                <a:latin typeface="Times New Roman"/>
                <a:cs typeface="Times New Roman"/>
              </a:rPr>
              <a:t> </a:t>
            </a:r>
            <a:r>
              <a:rPr sz="1425" spc="-30" dirty="0">
                <a:latin typeface="Times New Roman"/>
                <a:cs typeface="Times New Roman"/>
              </a:rPr>
              <a:t>g</a:t>
            </a:r>
            <a:r>
              <a:rPr sz="1425" spc="-11" dirty="0">
                <a:latin typeface="Times New Roman"/>
                <a:cs typeface="Times New Roman"/>
              </a:rPr>
              <a:t>l</a:t>
            </a:r>
            <a:r>
              <a:rPr sz="1425" spc="-23" dirty="0">
                <a:latin typeface="Times New Roman"/>
                <a:cs typeface="Times New Roman"/>
              </a:rPr>
              <a:t>e</a:t>
            </a:r>
            <a:r>
              <a:rPr sz="1425" spc="-11" dirty="0">
                <a:latin typeface="Times New Roman"/>
                <a:cs typeface="Times New Roman"/>
              </a:rPr>
              <a:t>i</a:t>
            </a:r>
            <a:r>
              <a:rPr sz="1425" spc="-23" dirty="0">
                <a:latin typeface="Times New Roman"/>
                <a:cs typeface="Times New Roman"/>
              </a:rPr>
              <a:t>ch</a:t>
            </a:r>
            <a:endParaRPr sz="1425" dirty="0">
              <a:latin typeface="Times New Roman"/>
              <a:cs typeface="Times New Roman"/>
            </a:endParaRPr>
          </a:p>
        </p:txBody>
      </p:sp>
      <p:sp>
        <p:nvSpPr>
          <p:cNvPr id="10" name="object 10"/>
          <p:cNvSpPr txBox="1"/>
          <p:nvPr/>
        </p:nvSpPr>
        <p:spPr>
          <a:xfrm>
            <a:off x="540464" y="4934115"/>
            <a:ext cx="390525" cy="219291"/>
          </a:xfrm>
          <a:prstGeom prst="rect">
            <a:avLst/>
          </a:prstGeom>
        </p:spPr>
        <p:txBody>
          <a:bodyPr vert="horz" wrap="square" lIns="0" tIns="0" rIns="0" bIns="0" rtlCol="0">
            <a:spAutoFit/>
          </a:bodyPr>
          <a:lstStyle/>
          <a:p>
            <a:pPr marL="9525"/>
            <a:r>
              <a:rPr sz="1425" spc="-15" dirty="0">
                <a:latin typeface="Times New Roman"/>
                <a:cs typeface="Times New Roman"/>
              </a:rPr>
              <a:t>2</a:t>
            </a:r>
            <a:r>
              <a:rPr lang="de-DE" sz="1425" spc="-15" dirty="0">
                <a:latin typeface="Times New Roman"/>
                <a:cs typeface="Times New Roman"/>
              </a:rPr>
              <a:t>0</a:t>
            </a:r>
            <a:r>
              <a:rPr sz="1425" spc="-8" dirty="0">
                <a:latin typeface="Times New Roman"/>
                <a:cs typeface="Times New Roman"/>
              </a:rPr>
              <a:t> </a:t>
            </a:r>
            <a:r>
              <a:rPr sz="1425" spc="-26" dirty="0">
                <a:latin typeface="Times New Roman"/>
                <a:cs typeface="Times New Roman"/>
              </a:rPr>
              <a:t>%</a:t>
            </a:r>
            <a:endParaRPr sz="1425" dirty="0">
              <a:latin typeface="Times New Roman"/>
              <a:cs typeface="Times New Roman"/>
            </a:endParaRPr>
          </a:p>
        </p:txBody>
      </p:sp>
      <p:sp>
        <p:nvSpPr>
          <p:cNvPr id="11" name="object 11"/>
          <p:cNvSpPr txBox="1"/>
          <p:nvPr/>
        </p:nvSpPr>
        <p:spPr>
          <a:xfrm>
            <a:off x="584378" y="3811865"/>
            <a:ext cx="390525" cy="657872"/>
          </a:xfrm>
          <a:prstGeom prst="rect">
            <a:avLst/>
          </a:prstGeom>
        </p:spPr>
        <p:txBody>
          <a:bodyPr vert="horz" wrap="square" lIns="0" tIns="0" rIns="0" bIns="0" rtlCol="0">
            <a:spAutoFit/>
          </a:bodyPr>
          <a:lstStyle/>
          <a:p>
            <a:pPr marL="9525"/>
            <a:r>
              <a:rPr lang="de-DE" sz="1425" spc="-8" dirty="0">
                <a:latin typeface="Times New Roman"/>
                <a:cs typeface="Times New Roman"/>
              </a:rPr>
              <a:t>70%</a:t>
            </a:r>
          </a:p>
          <a:p>
            <a:pPr marL="9525"/>
            <a:r>
              <a:rPr lang="de-DE" sz="1425" spc="-8" dirty="0">
                <a:latin typeface="Times New Roman"/>
                <a:cs typeface="Times New Roman"/>
              </a:rPr>
              <a:t>65</a:t>
            </a:r>
            <a:r>
              <a:rPr sz="1425" spc="-26" dirty="0">
                <a:latin typeface="Times New Roman"/>
                <a:cs typeface="Times New Roman"/>
              </a:rPr>
              <a:t>%</a:t>
            </a:r>
            <a:endParaRPr sz="1425" dirty="0">
              <a:latin typeface="Times New Roman"/>
              <a:cs typeface="Times New Roman"/>
            </a:endParaRPr>
          </a:p>
          <a:p>
            <a:pPr>
              <a:spcBef>
                <a:spcPts val="19"/>
              </a:spcBef>
            </a:pPr>
            <a:endParaRPr sz="1425" dirty="0">
              <a:latin typeface="Times New Roman"/>
              <a:cs typeface="Times New Roman"/>
            </a:endParaRPr>
          </a:p>
        </p:txBody>
      </p:sp>
      <p:sp>
        <p:nvSpPr>
          <p:cNvPr id="12" name="object 12"/>
          <p:cNvSpPr/>
          <p:nvPr/>
        </p:nvSpPr>
        <p:spPr>
          <a:xfrm>
            <a:off x="1071268" y="5477920"/>
            <a:ext cx="7332957" cy="177154"/>
          </a:xfrm>
          <a:custGeom>
            <a:avLst/>
            <a:gdLst/>
            <a:ahLst/>
            <a:cxnLst/>
            <a:rect l="l" t="t" r="r" b="b"/>
            <a:pathLst>
              <a:path w="7747000" h="120650">
                <a:moveTo>
                  <a:pt x="7627921" y="120295"/>
                </a:moveTo>
                <a:lnTo>
                  <a:pt x="7627921" y="74582"/>
                </a:lnTo>
                <a:lnTo>
                  <a:pt x="0" y="74582"/>
                </a:lnTo>
                <a:lnTo>
                  <a:pt x="0" y="43304"/>
                </a:lnTo>
                <a:lnTo>
                  <a:pt x="7627921" y="43304"/>
                </a:lnTo>
                <a:lnTo>
                  <a:pt x="7627921" y="0"/>
                </a:lnTo>
                <a:lnTo>
                  <a:pt x="7746736" y="60146"/>
                </a:lnTo>
                <a:lnTo>
                  <a:pt x="7627921" y="120295"/>
                </a:lnTo>
                <a:close/>
              </a:path>
            </a:pathLst>
          </a:custGeom>
          <a:solidFill>
            <a:srgbClr val="000000"/>
          </a:solidFill>
        </p:spPr>
        <p:txBody>
          <a:bodyPr wrap="square" lIns="0" tIns="0" rIns="0" bIns="0" rtlCol="0"/>
          <a:lstStyle/>
          <a:p>
            <a:endParaRPr sz="1350"/>
          </a:p>
        </p:txBody>
      </p:sp>
      <p:sp>
        <p:nvSpPr>
          <p:cNvPr id="15" name="object 15"/>
          <p:cNvSpPr/>
          <p:nvPr/>
        </p:nvSpPr>
        <p:spPr>
          <a:xfrm>
            <a:off x="976708" y="1264164"/>
            <a:ext cx="157519" cy="4325076"/>
          </a:xfrm>
          <a:custGeom>
            <a:avLst/>
            <a:gdLst/>
            <a:ahLst/>
            <a:cxnLst/>
            <a:rect l="l" t="t" r="r" b="b"/>
            <a:pathLst>
              <a:path w="119380" h="4046854">
                <a:moveTo>
                  <a:pt x="118817" y="120297"/>
                </a:moveTo>
                <a:lnTo>
                  <a:pt x="0" y="120297"/>
                </a:lnTo>
                <a:lnTo>
                  <a:pt x="59409" y="0"/>
                </a:lnTo>
                <a:lnTo>
                  <a:pt x="118817" y="120297"/>
                </a:lnTo>
                <a:close/>
              </a:path>
              <a:path w="119380" h="4046854">
                <a:moveTo>
                  <a:pt x="73667" y="4046808"/>
                </a:moveTo>
                <a:lnTo>
                  <a:pt x="42775" y="4046808"/>
                </a:lnTo>
                <a:lnTo>
                  <a:pt x="42775" y="120297"/>
                </a:lnTo>
                <a:lnTo>
                  <a:pt x="73667" y="120297"/>
                </a:lnTo>
                <a:lnTo>
                  <a:pt x="73667" y="4046808"/>
                </a:lnTo>
                <a:close/>
              </a:path>
            </a:pathLst>
          </a:custGeom>
          <a:solidFill>
            <a:srgbClr val="000000"/>
          </a:solidFill>
        </p:spPr>
        <p:txBody>
          <a:bodyPr wrap="square" lIns="0" tIns="0" rIns="0" bIns="0" rtlCol="0"/>
          <a:lstStyle/>
          <a:p>
            <a:endParaRPr sz="1350"/>
          </a:p>
        </p:txBody>
      </p:sp>
      <p:sp>
        <p:nvSpPr>
          <p:cNvPr id="19" name="object 19"/>
          <p:cNvSpPr/>
          <p:nvPr/>
        </p:nvSpPr>
        <p:spPr>
          <a:xfrm>
            <a:off x="1039422" y="3354019"/>
            <a:ext cx="3638076" cy="1719067"/>
          </a:xfrm>
          <a:custGeom>
            <a:avLst/>
            <a:gdLst/>
            <a:ahLst/>
            <a:cxnLst/>
            <a:rect l="l" t="t" r="r" b="b"/>
            <a:pathLst>
              <a:path w="3669029" h="1869439">
                <a:moveTo>
                  <a:pt x="0" y="1869423"/>
                </a:moveTo>
                <a:lnTo>
                  <a:pt x="3669006" y="0"/>
                </a:lnTo>
              </a:path>
            </a:pathLst>
          </a:custGeom>
          <a:ln w="31197">
            <a:solidFill>
              <a:srgbClr val="FF0000"/>
            </a:solidFill>
          </a:ln>
        </p:spPr>
        <p:txBody>
          <a:bodyPr wrap="square" lIns="0" tIns="0" rIns="0" bIns="0" rtlCol="0"/>
          <a:lstStyle/>
          <a:p>
            <a:endParaRPr sz="1350"/>
          </a:p>
        </p:txBody>
      </p:sp>
      <p:sp>
        <p:nvSpPr>
          <p:cNvPr id="20" name="object 20"/>
          <p:cNvSpPr/>
          <p:nvPr/>
        </p:nvSpPr>
        <p:spPr>
          <a:xfrm>
            <a:off x="4677498" y="3329837"/>
            <a:ext cx="45719" cy="2229873"/>
          </a:xfrm>
          <a:prstGeom prst="rect">
            <a:avLst/>
          </a:prstGeom>
          <a:blipFill>
            <a:blip r:embed="rId3" cstate="print"/>
            <a:stretch>
              <a:fillRect/>
            </a:stretch>
          </a:blipFill>
        </p:spPr>
        <p:txBody>
          <a:bodyPr wrap="square" lIns="0" tIns="0" rIns="0" bIns="0" rtlCol="0"/>
          <a:lstStyle/>
          <a:p>
            <a:endParaRPr sz="1350"/>
          </a:p>
        </p:txBody>
      </p:sp>
      <p:sp>
        <p:nvSpPr>
          <p:cNvPr id="21" name="object 21"/>
          <p:cNvSpPr txBox="1"/>
          <p:nvPr/>
        </p:nvSpPr>
        <p:spPr>
          <a:xfrm>
            <a:off x="3851921" y="5800224"/>
            <a:ext cx="1615502" cy="218008"/>
          </a:xfrm>
          <a:prstGeom prst="rect">
            <a:avLst/>
          </a:prstGeom>
        </p:spPr>
        <p:txBody>
          <a:bodyPr vert="horz" wrap="square" lIns="0" tIns="0" rIns="0" bIns="0" rtlCol="0">
            <a:spAutoFit/>
          </a:bodyPr>
          <a:lstStyle/>
          <a:p>
            <a:pPr marL="14764" marR="3810" indent="-5715" algn="ctr">
              <a:lnSpc>
                <a:spcPts val="1680"/>
              </a:lnSpc>
            </a:pPr>
            <a:r>
              <a:rPr lang="de-DE" sz="1425" spc="-23" dirty="0">
                <a:latin typeface="Times New Roman"/>
                <a:cs typeface="Times New Roman"/>
              </a:rPr>
              <a:t>Geplanter Case-Mix</a:t>
            </a:r>
            <a:endParaRPr sz="1425" dirty="0">
              <a:latin typeface="Times New Roman"/>
              <a:cs typeface="Times New Roman"/>
            </a:endParaRPr>
          </a:p>
        </p:txBody>
      </p:sp>
      <p:sp>
        <p:nvSpPr>
          <p:cNvPr id="22" name="object 22"/>
          <p:cNvSpPr/>
          <p:nvPr/>
        </p:nvSpPr>
        <p:spPr>
          <a:xfrm>
            <a:off x="1044778" y="990574"/>
            <a:ext cx="7453982" cy="4575924"/>
          </a:xfrm>
          <a:custGeom>
            <a:avLst/>
            <a:gdLst/>
            <a:ahLst/>
            <a:cxnLst/>
            <a:rect l="l" t="t" r="r" b="b"/>
            <a:pathLst>
              <a:path w="6045834" h="3796665">
                <a:moveTo>
                  <a:pt x="0" y="3796589"/>
                </a:moveTo>
                <a:lnTo>
                  <a:pt x="6045306" y="0"/>
                </a:lnTo>
              </a:path>
            </a:pathLst>
          </a:custGeom>
          <a:ln w="31168">
            <a:solidFill>
              <a:srgbClr val="0000FF"/>
            </a:solidFill>
          </a:ln>
        </p:spPr>
        <p:txBody>
          <a:bodyPr wrap="square" lIns="0" tIns="0" rIns="0" bIns="0" rtlCol="0"/>
          <a:lstStyle/>
          <a:p>
            <a:endParaRPr sz="1350"/>
          </a:p>
        </p:txBody>
      </p:sp>
      <p:sp>
        <p:nvSpPr>
          <p:cNvPr id="23" name="object 23"/>
          <p:cNvSpPr/>
          <p:nvPr/>
        </p:nvSpPr>
        <p:spPr>
          <a:xfrm>
            <a:off x="1909357" y="4614167"/>
            <a:ext cx="105251" cy="0"/>
          </a:xfrm>
          <a:custGeom>
            <a:avLst/>
            <a:gdLst/>
            <a:ahLst/>
            <a:cxnLst/>
            <a:rect l="l" t="t" r="r" b="b"/>
            <a:pathLst>
              <a:path w="140335">
                <a:moveTo>
                  <a:pt x="0" y="0"/>
                </a:moveTo>
                <a:lnTo>
                  <a:pt x="140201" y="0"/>
                </a:lnTo>
              </a:path>
            </a:pathLst>
          </a:custGeom>
          <a:ln w="14435">
            <a:solidFill>
              <a:srgbClr val="FFFFFF"/>
            </a:solidFill>
          </a:ln>
        </p:spPr>
        <p:txBody>
          <a:bodyPr wrap="square" lIns="0" tIns="0" rIns="0" bIns="0" rtlCol="0"/>
          <a:lstStyle/>
          <a:p>
            <a:endParaRPr sz="1350"/>
          </a:p>
        </p:txBody>
      </p:sp>
      <p:sp>
        <p:nvSpPr>
          <p:cNvPr id="24" name="object 24"/>
          <p:cNvSpPr/>
          <p:nvPr/>
        </p:nvSpPr>
        <p:spPr>
          <a:xfrm>
            <a:off x="1909357" y="4186509"/>
            <a:ext cx="105251" cy="0"/>
          </a:xfrm>
          <a:custGeom>
            <a:avLst/>
            <a:gdLst/>
            <a:ahLst/>
            <a:cxnLst/>
            <a:rect l="l" t="t" r="r" b="b"/>
            <a:pathLst>
              <a:path w="140335">
                <a:moveTo>
                  <a:pt x="0" y="0"/>
                </a:moveTo>
                <a:lnTo>
                  <a:pt x="140201" y="0"/>
                </a:lnTo>
              </a:path>
            </a:pathLst>
          </a:custGeom>
          <a:ln w="14435">
            <a:solidFill>
              <a:srgbClr val="FFFFFF"/>
            </a:solidFill>
          </a:ln>
        </p:spPr>
        <p:txBody>
          <a:bodyPr wrap="square" lIns="0" tIns="0" rIns="0" bIns="0" rtlCol="0"/>
          <a:lstStyle/>
          <a:p>
            <a:endParaRPr sz="1350"/>
          </a:p>
        </p:txBody>
      </p:sp>
      <p:sp>
        <p:nvSpPr>
          <p:cNvPr id="25" name="object 25"/>
          <p:cNvSpPr/>
          <p:nvPr/>
        </p:nvSpPr>
        <p:spPr>
          <a:xfrm>
            <a:off x="1909357" y="3758852"/>
            <a:ext cx="105251" cy="0"/>
          </a:xfrm>
          <a:custGeom>
            <a:avLst/>
            <a:gdLst/>
            <a:ahLst/>
            <a:cxnLst/>
            <a:rect l="l" t="t" r="r" b="b"/>
            <a:pathLst>
              <a:path w="140335">
                <a:moveTo>
                  <a:pt x="0" y="0"/>
                </a:moveTo>
                <a:lnTo>
                  <a:pt x="140201" y="0"/>
                </a:lnTo>
              </a:path>
            </a:pathLst>
          </a:custGeom>
          <a:ln w="14435">
            <a:solidFill>
              <a:srgbClr val="FFFFFF"/>
            </a:solidFill>
          </a:ln>
        </p:spPr>
        <p:txBody>
          <a:bodyPr wrap="square" lIns="0" tIns="0" rIns="0" bIns="0" rtlCol="0"/>
          <a:lstStyle/>
          <a:p>
            <a:endParaRPr sz="1350"/>
          </a:p>
        </p:txBody>
      </p:sp>
      <p:sp>
        <p:nvSpPr>
          <p:cNvPr id="26" name="object 26"/>
          <p:cNvSpPr/>
          <p:nvPr/>
        </p:nvSpPr>
        <p:spPr>
          <a:xfrm>
            <a:off x="976708" y="3287140"/>
            <a:ext cx="3761039" cy="66879"/>
          </a:xfrm>
          <a:prstGeom prst="rect">
            <a:avLst/>
          </a:prstGeom>
          <a:blipFill>
            <a:blip r:embed="rId4" cstate="print"/>
            <a:stretch>
              <a:fillRect/>
            </a:stretch>
          </a:blipFill>
        </p:spPr>
        <p:txBody>
          <a:bodyPr wrap="square" lIns="0" tIns="0" rIns="0" bIns="0" rtlCol="0"/>
          <a:lstStyle/>
          <a:p>
            <a:endParaRPr sz="1350"/>
          </a:p>
        </p:txBody>
      </p:sp>
      <p:sp>
        <p:nvSpPr>
          <p:cNvPr id="27" name="object 27"/>
          <p:cNvSpPr/>
          <p:nvPr/>
        </p:nvSpPr>
        <p:spPr>
          <a:xfrm>
            <a:off x="4737747" y="2779040"/>
            <a:ext cx="2757845" cy="550797"/>
          </a:xfrm>
          <a:custGeom>
            <a:avLst/>
            <a:gdLst/>
            <a:ahLst/>
            <a:cxnLst/>
            <a:rect l="l" t="t" r="r" b="b"/>
            <a:pathLst>
              <a:path w="3669029" h="1071245">
                <a:moveTo>
                  <a:pt x="0" y="1070647"/>
                </a:moveTo>
                <a:lnTo>
                  <a:pt x="3669006" y="0"/>
                </a:lnTo>
              </a:path>
            </a:pathLst>
          </a:custGeom>
          <a:ln w="31247">
            <a:solidFill>
              <a:srgbClr val="FF0000"/>
            </a:solidFill>
          </a:ln>
        </p:spPr>
        <p:txBody>
          <a:bodyPr wrap="square" lIns="0" tIns="0" rIns="0" bIns="0" rtlCol="0"/>
          <a:lstStyle/>
          <a:p>
            <a:endParaRPr sz="1350"/>
          </a:p>
        </p:txBody>
      </p:sp>
      <p:sp>
        <p:nvSpPr>
          <p:cNvPr id="28" name="object 28"/>
          <p:cNvSpPr/>
          <p:nvPr/>
        </p:nvSpPr>
        <p:spPr>
          <a:xfrm>
            <a:off x="1035812" y="2836904"/>
            <a:ext cx="6747850" cy="1102326"/>
          </a:xfrm>
          <a:custGeom>
            <a:avLst/>
            <a:gdLst/>
            <a:ahLst/>
            <a:cxnLst/>
            <a:rect l="l" t="t" r="r" b="b"/>
            <a:pathLst>
              <a:path w="7240905" h="1181735">
                <a:moveTo>
                  <a:pt x="0" y="1181321"/>
                </a:moveTo>
                <a:lnTo>
                  <a:pt x="7240584" y="0"/>
                </a:lnTo>
              </a:path>
            </a:pathLst>
          </a:custGeom>
          <a:ln w="40888">
            <a:solidFill>
              <a:srgbClr val="000000"/>
            </a:solidFill>
          </a:ln>
        </p:spPr>
        <p:txBody>
          <a:bodyPr wrap="square" lIns="0" tIns="0" rIns="0" bIns="0" rtlCol="0"/>
          <a:lstStyle/>
          <a:p>
            <a:endParaRPr sz="1350"/>
          </a:p>
        </p:txBody>
      </p:sp>
      <p:sp>
        <p:nvSpPr>
          <p:cNvPr id="29" name="object 29"/>
          <p:cNvSpPr txBox="1"/>
          <p:nvPr/>
        </p:nvSpPr>
        <p:spPr>
          <a:xfrm>
            <a:off x="5649291" y="1117952"/>
            <a:ext cx="3056096" cy="611706"/>
          </a:xfrm>
          <a:prstGeom prst="rect">
            <a:avLst/>
          </a:prstGeom>
        </p:spPr>
        <p:txBody>
          <a:bodyPr vert="horz" wrap="square" lIns="0" tIns="0" rIns="0" bIns="0" rtlCol="0">
            <a:spAutoFit/>
          </a:bodyPr>
          <a:lstStyle/>
          <a:p>
            <a:pPr marL="9525"/>
            <a:r>
              <a:rPr sz="1875" spc="-15" dirty="0">
                <a:solidFill>
                  <a:srgbClr val="0000FF"/>
                </a:solidFill>
                <a:latin typeface="Times New Roman"/>
                <a:cs typeface="Times New Roman"/>
              </a:rPr>
              <a:t>A</a:t>
            </a:r>
            <a:r>
              <a:rPr sz="1875" spc="-8" dirty="0">
                <a:solidFill>
                  <a:srgbClr val="0000FF"/>
                </a:solidFill>
                <a:latin typeface="Times New Roman"/>
                <a:cs typeface="Times New Roman"/>
              </a:rPr>
              <a:t>b</a:t>
            </a:r>
            <a:r>
              <a:rPr sz="1875" spc="-11" dirty="0">
                <a:solidFill>
                  <a:srgbClr val="0000FF"/>
                </a:solidFill>
                <a:latin typeface="Times New Roman"/>
                <a:cs typeface="Times New Roman"/>
              </a:rPr>
              <a:t>sc</a:t>
            </a:r>
            <a:r>
              <a:rPr sz="1875" spc="-8" dirty="0">
                <a:solidFill>
                  <a:srgbClr val="0000FF"/>
                </a:solidFill>
                <a:latin typeface="Times New Roman"/>
                <a:cs typeface="Times New Roman"/>
              </a:rPr>
              <a:t>hlags</a:t>
            </a:r>
            <a:r>
              <a:rPr sz="1875" spc="-11" dirty="0">
                <a:solidFill>
                  <a:srgbClr val="0000FF"/>
                </a:solidFill>
                <a:latin typeface="Times New Roman"/>
                <a:cs typeface="Times New Roman"/>
              </a:rPr>
              <a:t>za</a:t>
            </a:r>
            <a:r>
              <a:rPr sz="1875" spc="-8" dirty="0">
                <a:solidFill>
                  <a:srgbClr val="0000FF"/>
                </a:solidFill>
                <a:latin typeface="Times New Roman"/>
                <a:cs typeface="Times New Roman"/>
              </a:rPr>
              <a:t>hlun</a:t>
            </a:r>
            <a:r>
              <a:rPr sz="1875" spc="-11" dirty="0">
                <a:solidFill>
                  <a:srgbClr val="0000FF"/>
                </a:solidFill>
                <a:latin typeface="Times New Roman"/>
                <a:cs typeface="Times New Roman"/>
              </a:rPr>
              <a:t>g</a:t>
            </a:r>
            <a:endParaRPr sz="1875" dirty="0">
              <a:latin typeface="Times New Roman"/>
              <a:cs typeface="Times New Roman"/>
            </a:endParaRPr>
          </a:p>
          <a:p>
            <a:pPr>
              <a:spcBef>
                <a:spcPts val="28"/>
              </a:spcBef>
            </a:pPr>
            <a:endParaRPr sz="2100" dirty="0">
              <a:latin typeface="Times New Roman"/>
              <a:cs typeface="Times New Roman"/>
            </a:endParaRPr>
          </a:p>
        </p:txBody>
      </p:sp>
      <p:sp>
        <p:nvSpPr>
          <p:cNvPr id="30" name="object 30"/>
          <p:cNvSpPr txBox="1"/>
          <p:nvPr/>
        </p:nvSpPr>
        <p:spPr>
          <a:xfrm>
            <a:off x="488157" y="3220513"/>
            <a:ext cx="479584" cy="219291"/>
          </a:xfrm>
          <a:prstGeom prst="rect">
            <a:avLst/>
          </a:prstGeom>
        </p:spPr>
        <p:txBody>
          <a:bodyPr vert="horz" wrap="square" lIns="0" tIns="0" rIns="0" bIns="0" rtlCol="0">
            <a:spAutoFit/>
          </a:bodyPr>
          <a:lstStyle/>
          <a:p>
            <a:pPr marL="9525"/>
            <a:r>
              <a:rPr sz="1425" spc="-15" dirty="0">
                <a:latin typeface="Times New Roman"/>
                <a:cs typeface="Times New Roman"/>
              </a:rPr>
              <a:t>100</a:t>
            </a:r>
            <a:r>
              <a:rPr sz="1425" spc="-8" dirty="0">
                <a:latin typeface="Times New Roman"/>
                <a:cs typeface="Times New Roman"/>
              </a:rPr>
              <a:t> </a:t>
            </a:r>
            <a:r>
              <a:rPr sz="1425" spc="-26" dirty="0">
                <a:latin typeface="Times New Roman"/>
                <a:cs typeface="Times New Roman"/>
              </a:rPr>
              <a:t>%</a:t>
            </a:r>
            <a:endParaRPr sz="1425" dirty="0">
              <a:latin typeface="Times New Roman"/>
              <a:cs typeface="Times New Roman"/>
            </a:endParaRPr>
          </a:p>
        </p:txBody>
      </p:sp>
      <p:sp>
        <p:nvSpPr>
          <p:cNvPr id="33" name="object 5"/>
          <p:cNvSpPr/>
          <p:nvPr/>
        </p:nvSpPr>
        <p:spPr>
          <a:xfrm>
            <a:off x="2077321" y="4583818"/>
            <a:ext cx="172823" cy="293346"/>
          </a:xfrm>
          <a:custGeom>
            <a:avLst/>
            <a:gdLst/>
            <a:ahLst/>
            <a:cxnLst/>
            <a:rect l="l" t="t" r="r" b="b"/>
            <a:pathLst>
              <a:path w="252095" h="743585">
                <a:moveTo>
                  <a:pt x="0" y="0"/>
                </a:moveTo>
                <a:lnTo>
                  <a:pt x="11881" y="0"/>
                </a:lnTo>
                <a:lnTo>
                  <a:pt x="23762" y="0"/>
                </a:lnTo>
                <a:lnTo>
                  <a:pt x="47525" y="4811"/>
                </a:lnTo>
                <a:lnTo>
                  <a:pt x="59407" y="7217"/>
                </a:lnTo>
                <a:lnTo>
                  <a:pt x="68912" y="9623"/>
                </a:lnTo>
                <a:lnTo>
                  <a:pt x="80794" y="12029"/>
                </a:lnTo>
                <a:lnTo>
                  <a:pt x="87923" y="16841"/>
                </a:lnTo>
                <a:lnTo>
                  <a:pt x="97428" y="21653"/>
                </a:lnTo>
                <a:lnTo>
                  <a:pt x="104557" y="26465"/>
                </a:lnTo>
                <a:lnTo>
                  <a:pt x="109309" y="31277"/>
                </a:lnTo>
                <a:lnTo>
                  <a:pt x="116438" y="36089"/>
                </a:lnTo>
                <a:lnTo>
                  <a:pt x="121191" y="43307"/>
                </a:lnTo>
                <a:lnTo>
                  <a:pt x="123567" y="48119"/>
                </a:lnTo>
                <a:lnTo>
                  <a:pt x="125943" y="55336"/>
                </a:lnTo>
                <a:lnTo>
                  <a:pt x="125943" y="60148"/>
                </a:lnTo>
                <a:lnTo>
                  <a:pt x="125943" y="307961"/>
                </a:lnTo>
                <a:lnTo>
                  <a:pt x="125943" y="315179"/>
                </a:lnTo>
                <a:lnTo>
                  <a:pt x="128320" y="322397"/>
                </a:lnTo>
                <a:lnTo>
                  <a:pt x="130696" y="327209"/>
                </a:lnTo>
                <a:lnTo>
                  <a:pt x="135449" y="332021"/>
                </a:lnTo>
                <a:lnTo>
                  <a:pt x="140201" y="339238"/>
                </a:lnTo>
                <a:lnTo>
                  <a:pt x="147330" y="344050"/>
                </a:lnTo>
                <a:lnTo>
                  <a:pt x="154459" y="348862"/>
                </a:lnTo>
                <a:lnTo>
                  <a:pt x="161588" y="353674"/>
                </a:lnTo>
                <a:lnTo>
                  <a:pt x="171093" y="356080"/>
                </a:lnTo>
                <a:lnTo>
                  <a:pt x="180598" y="360892"/>
                </a:lnTo>
                <a:lnTo>
                  <a:pt x="192480" y="363298"/>
                </a:lnTo>
                <a:lnTo>
                  <a:pt x="201985" y="365704"/>
                </a:lnTo>
                <a:lnTo>
                  <a:pt x="225748" y="370516"/>
                </a:lnTo>
                <a:lnTo>
                  <a:pt x="240006" y="370516"/>
                </a:lnTo>
                <a:lnTo>
                  <a:pt x="251887" y="370516"/>
                </a:lnTo>
                <a:lnTo>
                  <a:pt x="240006" y="370516"/>
                </a:lnTo>
                <a:lnTo>
                  <a:pt x="225748" y="372922"/>
                </a:lnTo>
                <a:lnTo>
                  <a:pt x="201985" y="375328"/>
                </a:lnTo>
                <a:lnTo>
                  <a:pt x="192480" y="377734"/>
                </a:lnTo>
                <a:lnTo>
                  <a:pt x="180598" y="382546"/>
                </a:lnTo>
                <a:lnTo>
                  <a:pt x="171093" y="384952"/>
                </a:lnTo>
                <a:lnTo>
                  <a:pt x="161588" y="389763"/>
                </a:lnTo>
                <a:lnTo>
                  <a:pt x="154459" y="394575"/>
                </a:lnTo>
                <a:lnTo>
                  <a:pt x="147330" y="396981"/>
                </a:lnTo>
                <a:lnTo>
                  <a:pt x="140201" y="404199"/>
                </a:lnTo>
                <a:lnTo>
                  <a:pt x="135449" y="409011"/>
                </a:lnTo>
                <a:lnTo>
                  <a:pt x="130696" y="413823"/>
                </a:lnTo>
                <a:lnTo>
                  <a:pt x="128320" y="421041"/>
                </a:lnTo>
                <a:lnTo>
                  <a:pt x="125943" y="425853"/>
                </a:lnTo>
                <a:lnTo>
                  <a:pt x="125943" y="433071"/>
                </a:lnTo>
                <a:lnTo>
                  <a:pt x="125943" y="680883"/>
                </a:lnTo>
                <a:lnTo>
                  <a:pt x="125943" y="688101"/>
                </a:lnTo>
                <a:lnTo>
                  <a:pt x="123567" y="692913"/>
                </a:lnTo>
                <a:lnTo>
                  <a:pt x="121191" y="700131"/>
                </a:lnTo>
                <a:lnTo>
                  <a:pt x="116438" y="704943"/>
                </a:lnTo>
                <a:lnTo>
                  <a:pt x="109309" y="709755"/>
                </a:lnTo>
                <a:lnTo>
                  <a:pt x="104557" y="714567"/>
                </a:lnTo>
                <a:lnTo>
                  <a:pt x="97428" y="719379"/>
                </a:lnTo>
                <a:lnTo>
                  <a:pt x="87923" y="724191"/>
                </a:lnTo>
                <a:lnTo>
                  <a:pt x="80794" y="729002"/>
                </a:lnTo>
                <a:lnTo>
                  <a:pt x="68912" y="731408"/>
                </a:lnTo>
                <a:lnTo>
                  <a:pt x="59407" y="736220"/>
                </a:lnTo>
                <a:lnTo>
                  <a:pt x="47525" y="738626"/>
                </a:lnTo>
                <a:lnTo>
                  <a:pt x="23762" y="741032"/>
                </a:lnTo>
                <a:lnTo>
                  <a:pt x="11881" y="743438"/>
                </a:lnTo>
                <a:lnTo>
                  <a:pt x="0" y="743438"/>
                </a:lnTo>
              </a:path>
            </a:pathLst>
          </a:custGeom>
          <a:ln w="14276">
            <a:solidFill>
              <a:srgbClr val="000000"/>
            </a:solidFill>
          </a:ln>
        </p:spPr>
        <p:txBody>
          <a:bodyPr wrap="square" lIns="0" tIns="0" rIns="0" bIns="0" rtlCol="0"/>
          <a:lstStyle/>
          <a:p>
            <a:endParaRPr sz="1350"/>
          </a:p>
        </p:txBody>
      </p:sp>
      <p:sp>
        <p:nvSpPr>
          <p:cNvPr id="34" name="object 7"/>
          <p:cNvSpPr txBox="1"/>
          <p:nvPr/>
        </p:nvSpPr>
        <p:spPr>
          <a:xfrm>
            <a:off x="2344771" y="4780508"/>
            <a:ext cx="451485" cy="436017"/>
          </a:xfrm>
          <a:prstGeom prst="rect">
            <a:avLst/>
          </a:prstGeom>
        </p:spPr>
        <p:txBody>
          <a:bodyPr vert="horz" wrap="square" lIns="0" tIns="0" rIns="0" bIns="0" rtlCol="0">
            <a:spAutoFit/>
          </a:bodyPr>
          <a:lstStyle/>
          <a:p>
            <a:pPr marL="9525" marR="3810">
              <a:lnSpc>
                <a:spcPts val="1680"/>
              </a:lnSpc>
            </a:pPr>
            <a:r>
              <a:rPr sz="1425" spc="-26" dirty="0">
                <a:latin typeface="Times New Roman"/>
                <a:cs typeface="Times New Roman"/>
              </a:rPr>
              <a:t>A</a:t>
            </a:r>
            <a:r>
              <a:rPr sz="1425" spc="-15" dirty="0">
                <a:latin typeface="Times New Roman"/>
                <a:cs typeface="Times New Roman"/>
              </a:rPr>
              <a:t>us-</a:t>
            </a:r>
            <a:r>
              <a:rPr sz="1425" spc="-8" dirty="0">
                <a:latin typeface="Times New Roman"/>
                <a:cs typeface="Times New Roman"/>
              </a:rPr>
              <a:t> </a:t>
            </a:r>
            <a:r>
              <a:rPr sz="1425" spc="-30" dirty="0">
                <a:latin typeface="Times New Roman"/>
                <a:cs typeface="Times New Roman"/>
              </a:rPr>
              <a:t>g</a:t>
            </a:r>
            <a:r>
              <a:rPr sz="1425" spc="-11" dirty="0">
                <a:latin typeface="Times New Roman"/>
                <a:cs typeface="Times New Roman"/>
              </a:rPr>
              <a:t>l</a:t>
            </a:r>
            <a:r>
              <a:rPr sz="1425" spc="-23" dirty="0">
                <a:latin typeface="Times New Roman"/>
                <a:cs typeface="Times New Roman"/>
              </a:rPr>
              <a:t>e</a:t>
            </a:r>
            <a:r>
              <a:rPr sz="1425" spc="-11" dirty="0">
                <a:latin typeface="Times New Roman"/>
                <a:cs typeface="Times New Roman"/>
              </a:rPr>
              <a:t>i</a:t>
            </a:r>
            <a:r>
              <a:rPr sz="1425" spc="-23" dirty="0">
                <a:latin typeface="Times New Roman"/>
                <a:cs typeface="Times New Roman"/>
              </a:rPr>
              <a:t>ch</a:t>
            </a:r>
            <a:endParaRPr sz="1425" dirty="0">
              <a:latin typeface="Times New Roman"/>
              <a:cs typeface="Times New Roman"/>
            </a:endParaRPr>
          </a:p>
        </p:txBody>
      </p:sp>
      <p:sp>
        <p:nvSpPr>
          <p:cNvPr id="43" name="object 21"/>
          <p:cNvSpPr txBox="1"/>
          <p:nvPr/>
        </p:nvSpPr>
        <p:spPr>
          <a:xfrm>
            <a:off x="7456967" y="5786538"/>
            <a:ext cx="1248420" cy="218008"/>
          </a:xfrm>
          <a:prstGeom prst="rect">
            <a:avLst/>
          </a:prstGeom>
        </p:spPr>
        <p:txBody>
          <a:bodyPr vert="horz" wrap="square" lIns="0" tIns="0" rIns="0" bIns="0" rtlCol="0">
            <a:spAutoFit/>
          </a:bodyPr>
          <a:lstStyle/>
          <a:p>
            <a:pPr marL="14764" marR="3810" indent="-5715" algn="ctr">
              <a:lnSpc>
                <a:spcPts val="1680"/>
              </a:lnSpc>
            </a:pPr>
            <a:r>
              <a:rPr lang="de-DE" sz="1425" spc="-23" dirty="0">
                <a:latin typeface="Times New Roman"/>
                <a:cs typeface="Times New Roman"/>
              </a:rPr>
              <a:t>Case-Mix</a:t>
            </a:r>
            <a:endParaRPr sz="1425" dirty="0">
              <a:latin typeface="Times New Roman"/>
              <a:cs typeface="Times New Roman"/>
            </a:endParaRPr>
          </a:p>
        </p:txBody>
      </p:sp>
      <p:sp>
        <p:nvSpPr>
          <p:cNvPr id="44" name="object 31"/>
          <p:cNvSpPr txBox="1"/>
          <p:nvPr/>
        </p:nvSpPr>
        <p:spPr>
          <a:xfrm>
            <a:off x="237233" y="948038"/>
            <a:ext cx="905130" cy="215444"/>
          </a:xfrm>
          <a:prstGeom prst="rect">
            <a:avLst/>
          </a:prstGeom>
        </p:spPr>
        <p:txBody>
          <a:bodyPr vert="horz" wrap="square" lIns="0" tIns="0" rIns="0" bIns="0" rtlCol="0">
            <a:spAutoFit/>
          </a:bodyPr>
          <a:lstStyle/>
          <a:p>
            <a:pPr marL="9525"/>
            <a:r>
              <a:rPr lang="de-DE" sz="1400" spc="-11" dirty="0">
                <a:latin typeface="Times New Roman"/>
                <a:cs typeface="Times New Roman"/>
              </a:rPr>
              <a:t>Budget </a:t>
            </a:r>
            <a:endParaRPr sz="1400" dirty="0">
              <a:latin typeface="Times New Roman"/>
              <a:cs typeface="Times New Roman"/>
            </a:endParaRPr>
          </a:p>
        </p:txBody>
      </p:sp>
      <p:sp>
        <p:nvSpPr>
          <p:cNvPr id="32" name="object 27"/>
          <p:cNvSpPr/>
          <p:nvPr/>
        </p:nvSpPr>
        <p:spPr>
          <a:xfrm>
            <a:off x="1024892" y="3353058"/>
            <a:ext cx="3636209" cy="714606"/>
          </a:xfrm>
          <a:custGeom>
            <a:avLst/>
            <a:gdLst/>
            <a:ahLst/>
            <a:cxnLst/>
            <a:rect l="l" t="t" r="r" b="b"/>
            <a:pathLst>
              <a:path w="3669029" h="1071245">
                <a:moveTo>
                  <a:pt x="0" y="1070647"/>
                </a:moveTo>
                <a:lnTo>
                  <a:pt x="3669006" y="0"/>
                </a:lnTo>
              </a:path>
            </a:pathLst>
          </a:custGeom>
          <a:ln w="31247">
            <a:solidFill>
              <a:srgbClr val="FF0000"/>
            </a:solidFill>
            <a:prstDash val="dashDot"/>
          </a:ln>
        </p:spPr>
        <p:txBody>
          <a:bodyPr wrap="square" lIns="0" tIns="0" rIns="0" bIns="0" rtlCol="0"/>
          <a:lstStyle/>
          <a:p>
            <a:endParaRPr sz="1350"/>
          </a:p>
        </p:txBody>
      </p:sp>
      <p:sp>
        <p:nvSpPr>
          <p:cNvPr id="3" name="Textfeld 2"/>
          <p:cNvSpPr txBox="1"/>
          <p:nvPr/>
        </p:nvSpPr>
        <p:spPr>
          <a:xfrm>
            <a:off x="1160717" y="6381391"/>
            <a:ext cx="7015254" cy="307777"/>
          </a:xfrm>
          <a:prstGeom prst="rect">
            <a:avLst/>
          </a:prstGeom>
          <a:noFill/>
        </p:spPr>
        <p:txBody>
          <a:bodyPr wrap="none" rtlCol="0">
            <a:spAutoFit/>
          </a:bodyPr>
          <a:lstStyle/>
          <a:p>
            <a:r>
              <a:rPr lang="de-DE" sz="1400" dirty="0"/>
              <a:t>Hinweis: Abbildung zeigt eine Plankostenkurve (schwarz) mit der Annahme von 70% Fixkosten</a:t>
            </a:r>
            <a:endParaRPr lang="en-GB" sz="1400" dirty="0"/>
          </a:p>
        </p:txBody>
      </p:sp>
      <p:sp>
        <p:nvSpPr>
          <p:cNvPr id="35" name="AutoShape 5"/>
          <p:cNvSpPr>
            <a:spLocks noChangeArrowheads="1"/>
          </p:cNvSpPr>
          <p:nvPr/>
        </p:nvSpPr>
        <p:spPr bwMode="auto">
          <a:xfrm>
            <a:off x="1290711" y="367602"/>
            <a:ext cx="4176712" cy="2374900"/>
          </a:xfrm>
          <a:prstGeom prst="wedgeRoundRectCallout">
            <a:avLst>
              <a:gd name="adj1" fmla="val -54645"/>
              <a:gd name="adj2" fmla="val 144598"/>
              <a:gd name="adj3" fmla="val 16667"/>
            </a:avLst>
          </a:prstGeom>
          <a:solidFill>
            <a:schemeClr val="bg1"/>
          </a:solidFill>
          <a:ln w="9525">
            <a:solidFill>
              <a:schemeClr val="tx1"/>
            </a:solidFill>
            <a:miter lim="800000"/>
            <a:headEnd/>
            <a:tailEnd/>
          </a:ln>
          <a:effectLst/>
        </p:spPr>
        <p:txBody>
          <a:bodyPr/>
          <a:lstStyle/>
          <a:p>
            <a:pPr>
              <a:defRPr/>
            </a:pPr>
            <a:r>
              <a:rPr lang="de-DE" dirty="0"/>
              <a:t>Wenn das Krankenhaus gar </a:t>
            </a:r>
            <a:r>
              <a:rPr lang="de-DE" dirty="0" smtClean="0"/>
              <a:t>keine Patient*in </a:t>
            </a:r>
            <a:r>
              <a:rPr lang="de-DE" dirty="0"/>
              <a:t>behandelt, erhält es (theoretisch) 20 % des ausgehandelten Budgets, d.h. 20 % Ausgleich für Unterschreitung des Leistungsvolumens</a:t>
            </a:r>
          </a:p>
        </p:txBody>
      </p:sp>
      <p:cxnSp>
        <p:nvCxnSpPr>
          <p:cNvPr id="37" name="Gerade Verbindung mit Pfeil 36"/>
          <p:cNvCxnSpPr/>
          <p:nvPr/>
        </p:nvCxnSpPr>
        <p:spPr>
          <a:xfrm flipH="1" flipV="1">
            <a:off x="7097236" y="2918762"/>
            <a:ext cx="213394" cy="52104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39" name="object 7"/>
          <p:cNvSpPr txBox="1"/>
          <p:nvPr/>
        </p:nvSpPr>
        <p:spPr>
          <a:xfrm>
            <a:off x="7196716" y="3500801"/>
            <a:ext cx="722404" cy="218008"/>
          </a:xfrm>
          <a:prstGeom prst="rect">
            <a:avLst/>
          </a:prstGeom>
        </p:spPr>
        <p:txBody>
          <a:bodyPr vert="horz" wrap="square" lIns="0" tIns="0" rIns="0" bIns="0" rtlCol="0">
            <a:spAutoFit/>
          </a:bodyPr>
          <a:lstStyle/>
          <a:p>
            <a:pPr marL="9525" marR="3810">
              <a:lnSpc>
                <a:spcPts val="1680"/>
              </a:lnSpc>
            </a:pPr>
            <a:r>
              <a:rPr lang="de-DE" sz="1425" dirty="0">
                <a:latin typeface="Times New Roman"/>
                <a:cs typeface="Times New Roman"/>
              </a:rPr>
              <a:t>Gewinn</a:t>
            </a:r>
            <a:endParaRPr sz="1425" dirty="0">
              <a:latin typeface="Times New Roman"/>
              <a:cs typeface="Times New Roman"/>
            </a:endParaRPr>
          </a:p>
        </p:txBody>
      </p:sp>
      <p:sp>
        <p:nvSpPr>
          <p:cNvPr id="45" name="object 31"/>
          <p:cNvSpPr txBox="1"/>
          <p:nvPr/>
        </p:nvSpPr>
        <p:spPr>
          <a:xfrm>
            <a:off x="7450710" y="2952008"/>
            <a:ext cx="1606868" cy="288541"/>
          </a:xfrm>
          <a:prstGeom prst="rect">
            <a:avLst/>
          </a:prstGeom>
        </p:spPr>
        <p:txBody>
          <a:bodyPr vert="horz" wrap="square" lIns="0" tIns="0" rIns="0" bIns="0" rtlCol="0">
            <a:spAutoFit/>
          </a:bodyPr>
          <a:lstStyle/>
          <a:p>
            <a:pPr marL="9525"/>
            <a:r>
              <a:rPr sz="1875" spc="-11" dirty="0">
                <a:latin typeface="Times New Roman"/>
                <a:cs typeface="Times New Roman"/>
              </a:rPr>
              <a:t>Pl</a:t>
            </a:r>
            <a:r>
              <a:rPr sz="1875" spc="-15" dirty="0">
                <a:latin typeface="Times New Roman"/>
                <a:cs typeface="Times New Roman"/>
              </a:rPr>
              <a:t>a</a:t>
            </a:r>
            <a:r>
              <a:rPr sz="1875" spc="-4" dirty="0">
                <a:latin typeface="Times New Roman"/>
                <a:cs typeface="Times New Roman"/>
              </a:rPr>
              <a:t>nkos</a:t>
            </a:r>
            <a:r>
              <a:rPr sz="1875" spc="-8" dirty="0">
                <a:latin typeface="Times New Roman"/>
                <a:cs typeface="Times New Roman"/>
              </a:rPr>
              <a:t>t</a:t>
            </a:r>
            <a:r>
              <a:rPr sz="1875" spc="-15" dirty="0">
                <a:latin typeface="Times New Roman"/>
                <a:cs typeface="Times New Roman"/>
              </a:rPr>
              <a:t>e</a:t>
            </a:r>
            <a:r>
              <a:rPr sz="1875" spc="-4" dirty="0">
                <a:latin typeface="Times New Roman"/>
                <a:cs typeface="Times New Roman"/>
              </a:rPr>
              <a:t>nku</a:t>
            </a:r>
            <a:r>
              <a:rPr sz="1875" spc="-15" dirty="0">
                <a:latin typeface="Times New Roman"/>
                <a:cs typeface="Times New Roman"/>
              </a:rPr>
              <a:t>r</a:t>
            </a:r>
            <a:r>
              <a:rPr sz="1875" spc="-4" dirty="0">
                <a:latin typeface="Times New Roman"/>
                <a:cs typeface="Times New Roman"/>
              </a:rPr>
              <a:t>ve</a:t>
            </a:r>
            <a:endParaRPr sz="1875" dirty="0">
              <a:latin typeface="Times New Roman"/>
              <a:cs typeface="Times New Roman"/>
            </a:endParaRPr>
          </a:p>
        </p:txBody>
      </p:sp>
      <p:sp>
        <p:nvSpPr>
          <p:cNvPr id="46" name="object 31"/>
          <p:cNvSpPr txBox="1"/>
          <p:nvPr/>
        </p:nvSpPr>
        <p:spPr>
          <a:xfrm>
            <a:off x="5534994" y="2765897"/>
            <a:ext cx="905130" cy="288541"/>
          </a:xfrm>
          <a:prstGeom prst="rect">
            <a:avLst/>
          </a:prstGeom>
        </p:spPr>
        <p:txBody>
          <a:bodyPr vert="horz" wrap="square" lIns="0" tIns="0" rIns="0" bIns="0" rtlCol="0">
            <a:spAutoFit/>
          </a:bodyPr>
          <a:lstStyle/>
          <a:p>
            <a:pPr marL="9525"/>
            <a:r>
              <a:rPr lang="de-DE" sz="1875" spc="-11" dirty="0">
                <a:solidFill>
                  <a:srgbClr val="FF0000"/>
                </a:solidFill>
                <a:latin typeface="Times New Roman"/>
                <a:cs typeface="Times New Roman"/>
              </a:rPr>
              <a:t>Budget</a:t>
            </a:r>
            <a:endParaRPr sz="1875" dirty="0">
              <a:solidFill>
                <a:srgbClr val="FF0000"/>
              </a:solidFill>
              <a:latin typeface="Times New Roman"/>
              <a:cs typeface="Times New Roman"/>
            </a:endParaRPr>
          </a:p>
        </p:txBody>
      </p:sp>
      <p:sp>
        <p:nvSpPr>
          <p:cNvPr id="47" name="object 5"/>
          <p:cNvSpPr/>
          <p:nvPr/>
        </p:nvSpPr>
        <p:spPr>
          <a:xfrm>
            <a:off x="2014608" y="3781676"/>
            <a:ext cx="269231" cy="774372"/>
          </a:xfrm>
          <a:custGeom>
            <a:avLst/>
            <a:gdLst/>
            <a:ahLst/>
            <a:cxnLst/>
            <a:rect l="l" t="t" r="r" b="b"/>
            <a:pathLst>
              <a:path w="252095" h="743585">
                <a:moveTo>
                  <a:pt x="0" y="0"/>
                </a:moveTo>
                <a:lnTo>
                  <a:pt x="11881" y="0"/>
                </a:lnTo>
                <a:lnTo>
                  <a:pt x="23762" y="0"/>
                </a:lnTo>
                <a:lnTo>
                  <a:pt x="47525" y="4811"/>
                </a:lnTo>
                <a:lnTo>
                  <a:pt x="59407" y="7217"/>
                </a:lnTo>
                <a:lnTo>
                  <a:pt x="68912" y="9623"/>
                </a:lnTo>
                <a:lnTo>
                  <a:pt x="80794" y="12029"/>
                </a:lnTo>
                <a:lnTo>
                  <a:pt x="87923" y="16841"/>
                </a:lnTo>
                <a:lnTo>
                  <a:pt x="97428" y="21653"/>
                </a:lnTo>
                <a:lnTo>
                  <a:pt x="104557" y="26465"/>
                </a:lnTo>
                <a:lnTo>
                  <a:pt x="109309" y="31277"/>
                </a:lnTo>
                <a:lnTo>
                  <a:pt x="116438" y="36089"/>
                </a:lnTo>
                <a:lnTo>
                  <a:pt x="121191" y="43307"/>
                </a:lnTo>
                <a:lnTo>
                  <a:pt x="123567" y="48119"/>
                </a:lnTo>
                <a:lnTo>
                  <a:pt x="125943" y="55336"/>
                </a:lnTo>
                <a:lnTo>
                  <a:pt x="125943" y="60148"/>
                </a:lnTo>
                <a:lnTo>
                  <a:pt x="125943" y="307961"/>
                </a:lnTo>
                <a:lnTo>
                  <a:pt x="125943" y="315179"/>
                </a:lnTo>
                <a:lnTo>
                  <a:pt x="128320" y="322397"/>
                </a:lnTo>
                <a:lnTo>
                  <a:pt x="130696" y="327209"/>
                </a:lnTo>
                <a:lnTo>
                  <a:pt x="135449" y="332021"/>
                </a:lnTo>
                <a:lnTo>
                  <a:pt x="140201" y="339238"/>
                </a:lnTo>
                <a:lnTo>
                  <a:pt x="147330" y="344050"/>
                </a:lnTo>
                <a:lnTo>
                  <a:pt x="154459" y="348862"/>
                </a:lnTo>
                <a:lnTo>
                  <a:pt x="161588" y="353674"/>
                </a:lnTo>
                <a:lnTo>
                  <a:pt x="171093" y="356080"/>
                </a:lnTo>
                <a:lnTo>
                  <a:pt x="180598" y="360892"/>
                </a:lnTo>
                <a:lnTo>
                  <a:pt x="192480" y="363298"/>
                </a:lnTo>
                <a:lnTo>
                  <a:pt x="201985" y="365704"/>
                </a:lnTo>
                <a:lnTo>
                  <a:pt x="225748" y="370516"/>
                </a:lnTo>
                <a:lnTo>
                  <a:pt x="240006" y="370516"/>
                </a:lnTo>
                <a:lnTo>
                  <a:pt x="251887" y="370516"/>
                </a:lnTo>
                <a:lnTo>
                  <a:pt x="240006" y="370516"/>
                </a:lnTo>
                <a:lnTo>
                  <a:pt x="225748" y="372922"/>
                </a:lnTo>
                <a:lnTo>
                  <a:pt x="201985" y="375328"/>
                </a:lnTo>
                <a:lnTo>
                  <a:pt x="192480" y="377734"/>
                </a:lnTo>
                <a:lnTo>
                  <a:pt x="180598" y="382546"/>
                </a:lnTo>
                <a:lnTo>
                  <a:pt x="171093" y="384952"/>
                </a:lnTo>
                <a:lnTo>
                  <a:pt x="161588" y="389763"/>
                </a:lnTo>
                <a:lnTo>
                  <a:pt x="154459" y="394575"/>
                </a:lnTo>
                <a:lnTo>
                  <a:pt x="147330" y="396981"/>
                </a:lnTo>
                <a:lnTo>
                  <a:pt x="140201" y="404199"/>
                </a:lnTo>
                <a:lnTo>
                  <a:pt x="135449" y="409011"/>
                </a:lnTo>
                <a:lnTo>
                  <a:pt x="130696" y="413823"/>
                </a:lnTo>
                <a:lnTo>
                  <a:pt x="128320" y="421041"/>
                </a:lnTo>
                <a:lnTo>
                  <a:pt x="125943" y="425853"/>
                </a:lnTo>
                <a:lnTo>
                  <a:pt x="125943" y="433071"/>
                </a:lnTo>
                <a:lnTo>
                  <a:pt x="125943" y="680883"/>
                </a:lnTo>
                <a:lnTo>
                  <a:pt x="125943" y="688101"/>
                </a:lnTo>
                <a:lnTo>
                  <a:pt x="123567" y="692913"/>
                </a:lnTo>
                <a:lnTo>
                  <a:pt x="121191" y="700131"/>
                </a:lnTo>
                <a:lnTo>
                  <a:pt x="116438" y="704943"/>
                </a:lnTo>
                <a:lnTo>
                  <a:pt x="109309" y="709755"/>
                </a:lnTo>
                <a:lnTo>
                  <a:pt x="104557" y="714567"/>
                </a:lnTo>
                <a:lnTo>
                  <a:pt x="97428" y="719379"/>
                </a:lnTo>
                <a:lnTo>
                  <a:pt x="87923" y="724191"/>
                </a:lnTo>
                <a:lnTo>
                  <a:pt x="80794" y="729002"/>
                </a:lnTo>
                <a:lnTo>
                  <a:pt x="68912" y="731408"/>
                </a:lnTo>
                <a:lnTo>
                  <a:pt x="59407" y="736220"/>
                </a:lnTo>
                <a:lnTo>
                  <a:pt x="47525" y="738626"/>
                </a:lnTo>
                <a:lnTo>
                  <a:pt x="23762" y="741032"/>
                </a:lnTo>
                <a:lnTo>
                  <a:pt x="11881" y="743438"/>
                </a:lnTo>
                <a:lnTo>
                  <a:pt x="0" y="743438"/>
                </a:lnTo>
              </a:path>
            </a:pathLst>
          </a:custGeom>
          <a:ln w="14276">
            <a:solidFill>
              <a:srgbClr val="000000"/>
            </a:solidFill>
          </a:ln>
        </p:spPr>
        <p:txBody>
          <a:bodyPr wrap="square" lIns="0" tIns="0" rIns="0" bIns="0" rtlCol="0"/>
          <a:lstStyle/>
          <a:p>
            <a:endParaRPr sz="1350"/>
          </a:p>
        </p:txBody>
      </p:sp>
      <p:sp>
        <p:nvSpPr>
          <p:cNvPr id="48" name="object 7"/>
          <p:cNvSpPr txBox="1"/>
          <p:nvPr/>
        </p:nvSpPr>
        <p:spPr>
          <a:xfrm>
            <a:off x="2332023" y="4044054"/>
            <a:ext cx="722404" cy="218008"/>
          </a:xfrm>
          <a:prstGeom prst="rect">
            <a:avLst/>
          </a:prstGeom>
        </p:spPr>
        <p:txBody>
          <a:bodyPr vert="horz" wrap="square" lIns="0" tIns="0" rIns="0" bIns="0" rtlCol="0">
            <a:spAutoFit/>
          </a:bodyPr>
          <a:lstStyle/>
          <a:p>
            <a:pPr marL="9525" marR="3810">
              <a:lnSpc>
                <a:spcPts val="1680"/>
              </a:lnSpc>
            </a:pPr>
            <a:r>
              <a:rPr lang="de-DE" sz="1425" spc="-26" dirty="0">
                <a:latin typeface="Times New Roman"/>
                <a:cs typeface="Times New Roman"/>
              </a:rPr>
              <a:t>Verlust</a:t>
            </a:r>
            <a:endParaRPr sz="1425" dirty="0">
              <a:latin typeface="Times New Roman"/>
              <a:cs typeface="Times New Roman"/>
            </a:endParaRPr>
          </a:p>
        </p:txBody>
      </p:sp>
      <p:sp>
        <p:nvSpPr>
          <p:cNvPr id="6" name="Foliennummernplatzhalter 5">
            <a:extLst>
              <a:ext uri="{FF2B5EF4-FFF2-40B4-BE49-F238E27FC236}">
                <a16:creationId xmlns:a16="http://schemas.microsoft.com/office/drawing/2014/main" xmlns="" id="{173B02C0-14CB-45D4-8CDB-B54464DF1A1D}"/>
              </a:ext>
            </a:extLst>
          </p:cNvPr>
          <p:cNvSpPr>
            <a:spLocks noGrp="1"/>
          </p:cNvSpPr>
          <p:nvPr>
            <p:ph type="sldNum" sz="quarter" idx="12"/>
          </p:nvPr>
        </p:nvSpPr>
        <p:spPr/>
        <p:txBody>
          <a:bodyPr/>
          <a:lstStyle/>
          <a:p>
            <a:fld id="{33EF2916-ED9F-4244-A858-60685D900053}" type="slidenum">
              <a:rPr lang="de-DE" smtClean="0"/>
              <a:t>35</a:t>
            </a:fld>
            <a:endParaRPr lang="de-DE"/>
          </a:p>
        </p:txBody>
      </p:sp>
    </p:spTree>
    <p:extLst>
      <p:ext uri="{BB962C8B-B14F-4D97-AF65-F5344CB8AC3E}">
        <p14:creationId xmlns:p14="http://schemas.microsoft.com/office/powerpoint/2010/main" val="4079816640"/>
      </p:ext>
    </p:extLst>
  </p:cSld>
  <p:clrMapOvr>
    <a:masterClrMapping/>
  </p:clrMapOvr>
  <mc:AlternateContent xmlns:mc="http://schemas.openxmlformats.org/markup-compatibility/2006" xmlns:p14="http://schemas.microsoft.com/office/powerpoint/2010/main">
    <mc:Choice Requires="p14">
      <p:transition spd="slow" p14:dur="2000" advTm="16626"/>
    </mc:Choice>
    <mc:Fallback xmlns="">
      <p:transition spd="slow" advTm="16626"/>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95536" y="327724"/>
            <a:ext cx="8352928" cy="615553"/>
          </a:xfrm>
          <a:prstGeom prst="rect">
            <a:avLst/>
          </a:prstGeom>
        </p:spPr>
        <p:txBody>
          <a:bodyPr vert="horz" wrap="square" lIns="0" tIns="0" rIns="0" bIns="0" rtlCol="0">
            <a:spAutoFit/>
          </a:bodyPr>
          <a:lstStyle/>
          <a:p>
            <a:pPr marL="9525" algn="ctr"/>
            <a:r>
              <a:rPr lang="de-DE" sz="4000" dirty="0">
                <a:latin typeface="Arial"/>
                <a:cs typeface="Arial"/>
              </a:rPr>
              <a:t>Ausgleichsregelungenmechanismus</a:t>
            </a:r>
            <a:endParaRPr sz="4000" dirty="0">
              <a:latin typeface="Arial"/>
              <a:cs typeface="Arial"/>
            </a:endParaRPr>
          </a:p>
        </p:txBody>
      </p:sp>
      <p:sp>
        <p:nvSpPr>
          <p:cNvPr id="5" name="object 5"/>
          <p:cNvSpPr/>
          <p:nvPr/>
        </p:nvSpPr>
        <p:spPr>
          <a:xfrm>
            <a:off x="7020273" y="1892884"/>
            <a:ext cx="213394" cy="960052"/>
          </a:xfrm>
          <a:custGeom>
            <a:avLst/>
            <a:gdLst/>
            <a:ahLst/>
            <a:cxnLst/>
            <a:rect l="l" t="t" r="r" b="b"/>
            <a:pathLst>
              <a:path w="252095" h="743585">
                <a:moveTo>
                  <a:pt x="0" y="0"/>
                </a:moveTo>
                <a:lnTo>
                  <a:pt x="11881" y="0"/>
                </a:lnTo>
                <a:lnTo>
                  <a:pt x="23762" y="0"/>
                </a:lnTo>
                <a:lnTo>
                  <a:pt x="47525" y="4811"/>
                </a:lnTo>
                <a:lnTo>
                  <a:pt x="59407" y="7217"/>
                </a:lnTo>
                <a:lnTo>
                  <a:pt x="68912" y="9623"/>
                </a:lnTo>
                <a:lnTo>
                  <a:pt x="80794" y="12029"/>
                </a:lnTo>
                <a:lnTo>
                  <a:pt x="87923" y="16841"/>
                </a:lnTo>
                <a:lnTo>
                  <a:pt x="97428" y="21653"/>
                </a:lnTo>
                <a:lnTo>
                  <a:pt x="104557" y="26465"/>
                </a:lnTo>
                <a:lnTo>
                  <a:pt x="109309" y="31277"/>
                </a:lnTo>
                <a:lnTo>
                  <a:pt x="116438" y="36089"/>
                </a:lnTo>
                <a:lnTo>
                  <a:pt x="121191" y="43307"/>
                </a:lnTo>
                <a:lnTo>
                  <a:pt x="123567" y="48119"/>
                </a:lnTo>
                <a:lnTo>
                  <a:pt x="125943" y="55336"/>
                </a:lnTo>
                <a:lnTo>
                  <a:pt x="125943" y="60148"/>
                </a:lnTo>
                <a:lnTo>
                  <a:pt x="125943" y="307961"/>
                </a:lnTo>
                <a:lnTo>
                  <a:pt x="125943" y="315179"/>
                </a:lnTo>
                <a:lnTo>
                  <a:pt x="128320" y="322397"/>
                </a:lnTo>
                <a:lnTo>
                  <a:pt x="130696" y="327209"/>
                </a:lnTo>
                <a:lnTo>
                  <a:pt x="135449" y="332021"/>
                </a:lnTo>
                <a:lnTo>
                  <a:pt x="140201" y="339238"/>
                </a:lnTo>
                <a:lnTo>
                  <a:pt x="147330" y="344050"/>
                </a:lnTo>
                <a:lnTo>
                  <a:pt x="154459" y="348862"/>
                </a:lnTo>
                <a:lnTo>
                  <a:pt x="161588" y="353674"/>
                </a:lnTo>
                <a:lnTo>
                  <a:pt x="171093" y="356080"/>
                </a:lnTo>
                <a:lnTo>
                  <a:pt x="180598" y="360892"/>
                </a:lnTo>
                <a:lnTo>
                  <a:pt x="192480" y="363298"/>
                </a:lnTo>
                <a:lnTo>
                  <a:pt x="201985" y="365704"/>
                </a:lnTo>
                <a:lnTo>
                  <a:pt x="225748" y="370516"/>
                </a:lnTo>
                <a:lnTo>
                  <a:pt x="240006" y="370516"/>
                </a:lnTo>
                <a:lnTo>
                  <a:pt x="251887" y="370516"/>
                </a:lnTo>
                <a:lnTo>
                  <a:pt x="240006" y="370516"/>
                </a:lnTo>
                <a:lnTo>
                  <a:pt x="225748" y="372922"/>
                </a:lnTo>
                <a:lnTo>
                  <a:pt x="201985" y="375328"/>
                </a:lnTo>
                <a:lnTo>
                  <a:pt x="192480" y="377734"/>
                </a:lnTo>
                <a:lnTo>
                  <a:pt x="180598" y="382546"/>
                </a:lnTo>
                <a:lnTo>
                  <a:pt x="171093" y="384952"/>
                </a:lnTo>
                <a:lnTo>
                  <a:pt x="161588" y="389763"/>
                </a:lnTo>
                <a:lnTo>
                  <a:pt x="154459" y="394575"/>
                </a:lnTo>
                <a:lnTo>
                  <a:pt x="147330" y="396981"/>
                </a:lnTo>
                <a:lnTo>
                  <a:pt x="140201" y="404199"/>
                </a:lnTo>
                <a:lnTo>
                  <a:pt x="135449" y="409011"/>
                </a:lnTo>
                <a:lnTo>
                  <a:pt x="130696" y="413823"/>
                </a:lnTo>
                <a:lnTo>
                  <a:pt x="128320" y="421041"/>
                </a:lnTo>
                <a:lnTo>
                  <a:pt x="125943" y="425853"/>
                </a:lnTo>
                <a:lnTo>
                  <a:pt x="125943" y="433071"/>
                </a:lnTo>
                <a:lnTo>
                  <a:pt x="125943" y="680883"/>
                </a:lnTo>
                <a:lnTo>
                  <a:pt x="125943" y="688101"/>
                </a:lnTo>
                <a:lnTo>
                  <a:pt x="123567" y="692913"/>
                </a:lnTo>
                <a:lnTo>
                  <a:pt x="121191" y="700131"/>
                </a:lnTo>
                <a:lnTo>
                  <a:pt x="116438" y="704943"/>
                </a:lnTo>
                <a:lnTo>
                  <a:pt x="109309" y="709755"/>
                </a:lnTo>
                <a:lnTo>
                  <a:pt x="104557" y="714567"/>
                </a:lnTo>
                <a:lnTo>
                  <a:pt x="97428" y="719379"/>
                </a:lnTo>
                <a:lnTo>
                  <a:pt x="87923" y="724191"/>
                </a:lnTo>
                <a:lnTo>
                  <a:pt x="80794" y="729002"/>
                </a:lnTo>
                <a:lnTo>
                  <a:pt x="68912" y="731408"/>
                </a:lnTo>
                <a:lnTo>
                  <a:pt x="59407" y="736220"/>
                </a:lnTo>
                <a:lnTo>
                  <a:pt x="47525" y="738626"/>
                </a:lnTo>
                <a:lnTo>
                  <a:pt x="23762" y="741032"/>
                </a:lnTo>
                <a:lnTo>
                  <a:pt x="11881" y="743438"/>
                </a:lnTo>
                <a:lnTo>
                  <a:pt x="0" y="743438"/>
                </a:lnTo>
              </a:path>
            </a:pathLst>
          </a:custGeom>
          <a:ln w="14276">
            <a:solidFill>
              <a:srgbClr val="000000"/>
            </a:solidFill>
          </a:ln>
        </p:spPr>
        <p:txBody>
          <a:bodyPr wrap="square" lIns="0" tIns="0" rIns="0" bIns="0" rtlCol="0"/>
          <a:lstStyle/>
          <a:p>
            <a:endParaRPr sz="1350"/>
          </a:p>
        </p:txBody>
      </p:sp>
      <p:sp>
        <p:nvSpPr>
          <p:cNvPr id="7" name="object 7"/>
          <p:cNvSpPr txBox="1"/>
          <p:nvPr/>
        </p:nvSpPr>
        <p:spPr>
          <a:xfrm>
            <a:off x="7332176" y="2051218"/>
            <a:ext cx="451485" cy="436017"/>
          </a:xfrm>
          <a:prstGeom prst="rect">
            <a:avLst/>
          </a:prstGeom>
        </p:spPr>
        <p:txBody>
          <a:bodyPr vert="horz" wrap="square" lIns="0" tIns="0" rIns="0" bIns="0" rtlCol="0">
            <a:spAutoFit/>
          </a:bodyPr>
          <a:lstStyle/>
          <a:p>
            <a:pPr marL="9525" marR="3810">
              <a:lnSpc>
                <a:spcPts val="1680"/>
              </a:lnSpc>
            </a:pPr>
            <a:r>
              <a:rPr sz="1425" spc="-26" dirty="0">
                <a:latin typeface="Times New Roman"/>
                <a:cs typeface="Times New Roman"/>
              </a:rPr>
              <a:t>A</a:t>
            </a:r>
            <a:r>
              <a:rPr sz="1425" spc="-15" dirty="0">
                <a:latin typeface="Times New Roman"/>
                <a:cs typeface="Times New Roman"/>
              </a:rPr>
              <a:t>us-</a:t>
            </a:r>
            <a:r>
              <a:rPr sz="1425" spc="-8" dirty="0">
                <a:latin typeface="Times New Roman"/>
                <a:cs typeface="Times New Roman"/>
              </a:rPr>
              <a:t> </a:t>
            </a:r>
            <a:r>
              <a:rPr sz="1425" spc="-30" dirty="0">
                <a:latin typeface="Times New Roman"/>
                <a:cs typeface="Times New Roman"/>
              </a:rPr>
              <a:t>g</a:t>
            </a:r>
            <a:r>
              <a:rPr sz="1425" spc="-11" dirty="0">
                <a:latin typeface="Times New Roman"/>
                <a:cs typeface="Times New Roman"/>
              </a:rPr>
              <a:t>l</a:t>
            </a:r>
            <a:r>
              <a:rPr sz="1425" spc="-23" dirty="0">
                <a:latin typeface="Times New Roman"/>
                <a:cs typeface="Times New Roman"/>
              </a:rPr>
              <a:t>e</a:t>
            </a:r>
            <a:r>
              <a:rPr sz="1425" spc="-11" dirty="0">
                <a:latin typeface="Times New Roman"/>
                <a:cs typeface="Times New Roman"/>
              </a:rPr>
              <a:t>i</a:t>
            </a:r>
            <a:r>
              <a:rPr sz="1425" spc="-23" dirty="0">
                <a:latin typeface="Times New Roman"/>
                <a:cs typeface="Times New Roman"/>
              </a:rPr>
              <a:t>ch</a:t>
            </a:r>
            <a:endParaRPr sz="1425" dirty="0">
              <a:latin typeface="Times New Roman"/>
              <a:cs typeface="Times New Roman"/>
            </a:endParaRPr>
          </a:p>
        </p:txBody>
      </p:sp>
      <p:sp>
        <p:nvSpPr>
          <p:cNvPr id="10" name="object 10"/>
          <p:cNvSpPr txBox="1"/>
          <p:nvPr/>
        </p:nvSpPr>
        <p:spPr>
          <a:xfrm>
            <a:off x="540464" y="4934115"/>
            <a:ext cx="390525" cy="219291"/>
          </a:xfrm>
          <a:prstGeom prst="rect">
            <a:avLst/>
          </a:prstGeom>
        </p:spPr>
        <p:txBody>
          <a:bodyPr vert="horz" wrap="square" lIns="0" tIns="0" rIns="0" bIns="0" rtlCol="0">
            <a:spAutoFit/>
          </a:bodyPr>
          <a:lstStyle/>
          <a:p>
            <a:pPr marL="9525"/>
            <a:r>
              <a:rPr sz="1425" spc="-15" dirty="0">
                <a:latin typeface="Times New Roman"/>
                <a:cs typeface="Times New Roman"/>
              </a:rPr>
              <a:t>2</a:t>
            </a:r>
            <a:r>
              <a:rPr lang="de-DE" sz="1425" spc="-15" dirty="0">
                <a:latin typeface="Times New Roman"/>
                <a:cs typeface="Times New Roman"/>
              </a:rPr>
              <a:t>0</a:t>
            </a:r>
            <a:r>
              <a:rPr sz="1425" spc="-8" dirty="0">
                <a:latin typeface="Times New Roman"/>
                <a:cs typeface="Times New Roman"/>
              </a:rPr>
              <a:t> </a:t>
            </a:r>
            <a:r>
              <a:rPr sz="1425" spc="-26" dirty="0">
                <a:latin typeface="Times New Roman"/>
                <a:cs typeface="Times New Roman"/>
              </a:rPr>
              <a:t>%</a:t>
            </a:r>
            <a:endParaRPr sz="1425" dirty="0">
              <a:latin typeface="Times New Roman"/>
              <a:cs typeface="Times New Roman"/>
            </a:endParaRPr>
          </a:p>
        </p:txBody>
      </p:sp>
      <p:sp>
        <p:nvSpPr>
          <p:cNvPr id="12" name="object 12"/>
          <p:cNvSpPr/>
          <p:nvPr/>
        </p:nvSpPr>
        <p:spPr>
          <a:xfrm>
            <a:off x="1071268" y="5477920"/>
            <a:ext cx="7332957" cy="177154"/>
          </a:xfrm>
          <a:custGeom>
            <a:avLst/>
            <a:gdLst/>
            <a:ahLst/>
            <a:cxnLst/>
            <a:rect l="l" t="t" r="r" b="b"/>
            <a:pathLst>
              <a:path w="7747000" h="120650">
                <a:moveTo>
                  <a:pt x="7627921" y="120295"/>
                </a:moveTo>
                <a:lnTo>
                  <a:pt x="7627921" y="74582"/>
                </a:lnTo>
                <a:lnTo>
                  <a:pt x="0" y="74582"/>
                </a:lnTo>
                <a:lnTo>
                  <a:pt x="0" y="43304"/>
                </a:lnTo>
                <a:lnTo>
                  <a:pt x="7627921" y="43304"/>
                </a:lnTo>
                <a:lnTo>
                  <a:pt x="7627921" y="0"/>
                </a:lnTo>
                <a:lnTo>
                  <a:pt x="7746736" y="60146"/>
                </a:lnTo>
                <a:lnTo>
                  <a:pt x="7627921" y="120295"/>
                </a:lnTo>
                <a:close/>
              </a:path>
            </a:pathLst>
          </a:custGeom>
          <a:solidFill>
            <a:srgbClr val="000000"/>
          </a:solidFill>
        </p:spPr>
        <p:txBody>
          <a:bodyPr wrap="square" lIns="0" tIns="0" rIns="0" bIns="0" rtlCol="0"/>
          <a:lstStyle/>
          <a:p>
            <a:endParaRPr sz="1350"/>
          </a:p>
        </p:txBody>
      </p:sp>
      <p:sp>
        <p:nvSpPr>
          <p:cNvPr id="15" name="object 15"/>
          <p:cNvSpPr/>
          <p:nvPr/>
        </p:nvSpPr>
        <p:spPr>
          <a:xfrm>
            <a:off x="976708" y="1264164"/>
            <a:ext cx="157519" cy="4325076"/>
          </a:xfrm>
          <a:custGeom>
            <a:avLst/>
            <a:gdLst/>
            <a:ahLst/>
            <a:cxnLst/>
            <a:rect l="l" t="t" r="r" b="b"/>
            <a:pathLst>
              <a:path w="119380" h="4046854">
                <a:moveTo>
                  <a:pt x="118817" y="120297"/>
                </a:moveTo>
                <a:lnTo>
                  <a:pt x="0" y="120297"/>
                </a:lnTo>
                <a:lnTo>
                  <a:pt x="59409" y="0"/>
                </a:lnTo>
                <a:lnTo>
                  <a:pt x="118817" y="120297"/>
                </a:lnTo>
                <a:close/>
              </a:path>
              <a:path w="119380" h="4046854">
                <a:moveTo>
                  <a:pt x="73667" y="4046808"/>
                </a:moveTo>
                <a:lnTo>
                  <a:pt x="42775" y="4046808"/>
                </a:lnTo>
                <a:lnTo>
                  <a:pt x="42775" y="120297"/>
                </a:lnTo>
                <a:lnTo>
                  <a:pt x="73667" y="120297"/>
                </a:lnTo>
                <a:lnTo>
                  <a:pt x="73667" y="4046808"/>
                </a:lnTo>
                <a:close/>
              </a:path>
            </a:pathLst>
          </a:custGeom>
          <a:solidFill>
            <a:srgbClr val="000000"/>
          </a:solidFill>
        </p:spPr>
        <p:txBody>
          <a:bodyPr wrap="square" lIns="0" tIns="0" rIns="0" bIns="0" rtlCol="0"/>
          <a:lstStyle/>
          <a:p>
            <a:endParaRPr sz="1350"/>
          </a:p>
        </p:txBody>
      </p:sp>
      <p:sp>
        <p:nvSpPr>
          <p:cNvPr id="19" name="object 19"/>
          <p:cNvSpPr/>
          <p:nvPr/>
        </p:nvSpPr>
        <p:spPr>
          <a:xfrm>
            <a:off x="1039422" y="3354019"/>
            <a:ext cx="3638076" cy="1719067"/>
          </a:xfrm>
          <a:custGeom>
            <a:avLst/>
            <a:gdLst/>
            <a:ahLst/>
            <a:cxnLst/>
            <a:rect l="l" t="t" r="r" b="b"/>
            <a:pathLst>
              <a:path w="3669029" h="1869439">
                <a:moveTo>
                  <a:pt x="0" y="1869423"/>
                </a:moveTo>
                <a:lnTo>
                  <a:pt x="3669006" y="0"/>
                </a:lnTo>
              </a:path>
            </a:pathLst>
          </a:custGeom>
          <a:ln w="31197">
            <a:solidFill>
              <a:srgbClr val="FF0000"/>
            </a:solidFill>
          </a:ln>
        </p:spPr>
        <p:txBody>
          <a:bodyPr wrap="square" lIns="0" tIns="0" rIns="0" bIns="0" rtlCol="0"/>
          <a:lstStyle/>
          <a:p>
            <a:endParaRPr sz="1350"/>
          </a:p>
        </p:txBody>
      </p:sp>
      <p:sp>
        <p:nvSpPr>
          <p:cNvPr id="20" name="object 20"/>
          <p:cNvSpPr/>
          <p:nvPr/>
        </p:nvSpPr>
        <p:spPr>
          <a:xfrm>
            <a:off x="4677498" y="3329837"/>
            <a:ext cx="45719" cy="2229873"/>
          </a:xfrm>
          <a:prstGeom prst="rect">
            <a:avLst/>
          </a:prstGeom>
          <a:blipFill>
            <a:blip r:embed="rId3" cstate="print"/>
            <a:stretch>
              <a:fillRect/>
            </a:stretch>
          </a:blipFill>
        </p:spPr>
        <p:txBody>
          <a:bodyPr wrap="square" lIns="0" tIns="0" rIns="0" bIns="0" rtlCol="0"/>
          <a:lstStyle/>
          <a:p>
            <a:endParaRPr sz="1350"/>
          </a:p>
        </p:txBody>
      </p:sp>
      <p:sp>
        <p:nvSpPr>
          <p:cNvPr id="22" name="object 22"/>
          <p:cNvSpPr/>
          <p:nvPr/>
        </p:nvSpPr>
        <p:spPr>
          <a:xfrm>
            <a:off x="1044778" y="990574"/>
            <a:ext cx="7453982" cy="4575924"/>
          </a:xfrm>
          <a:custGeom>
            <a:avLst/>
            <a:gdLst/>
            <a:ahLst/>
            <a:cxnLst/>
            <a:rect l="l" t="t" r="r" b="b"/>
            <a:pathLst>
              <a:path w="6045834" h="3796665">
                <a:moveTo>
                  <a:pt x="0" y="3796589"/>
                </a:moveTo>
                <a:lnTo>
                  <a:pt x="6045306" y="0"/>
                </a:lnTo>
              </a:path>
            </a:pathLst>
          </a:custGeom>
          <a:ln w="31168">
            <a:solidFill>
              <a:srgbClr val="0000FF"/>
            </a:solidFill>
          </a:ln>
        </p:spPr>
        <p:txBody>
          <a:bodyPr wrap="square" lIns="0" tIns="0" rIns="0" bIns="0" rtlCol="0"/>
          <a:lstStyle/>
          <a:p>
            <a:endParaRPr sz="1350"/>
          </a:p>
        </p:txBody>
      </p:sp>
      <p:sp>
        <p:nvSpPr>
          <p:cNvPr id="23" name="object 23"/>
          <p:cNvSpPr/>
          <p:nvPr/>
        </p:nvSpPr>
        <p:spPr>
          <a:xfrm>
            <a:off x="1909357" y="4614167"/>
            <a:ext cx="105251" cy="0"/>
          </a:xfrm>
          <a:custGeom>
            <a:avLst/>
            <a:gdLst/>
            <a:ahLst/>
            <a:cxnLst/>
            <a:rect l="l" t="t" r="r" b="b"/>
            <a:pathLst>
              <a:path w="140335">
                <a:moveTo>
                  <a:pt x="0" y="0"/>
                </a:moveTo>
                <a:lnTo>
                  <a:pt x="140201" y="0"/>
                </a:lnTo>
              </a:path>
            </a:pathLst>
          </a:custGeom>
          <a:ln w="14435">
            <a:solidFill>
              <a:srgbClr val="FFFFFF"/>
            </a:solidFill>
          </a:ln>
        </p:spPr>
        <p:txBody>
          <a:bodyPr wrap="square" lIns="0" tIns="0" rIns="0" bIns="0" rtlCol="0"/>
          <a:lstStyle/>
          <a:p>
            <a:endParaRPr sz="1350"/>
          </a:p>
        </p:txBody>
      </p:sp>
      <p:sp>
        <p:nvSpPr>
          <p:cNvPr id="24" name="object 24"/>
          <p:cNvSpPr/>
          <p:nvPr/>
        </p:nvSpPr>
        <p:spPr>
          <a:xfrm>
            <a:off x="1909357" y="4186509"/>
            <a:ext cx="105251" cy="0"/>
          </a:xfrm>
          <a:custGeom>
            <a:avLst/>
            <a:gdLst/>
            <a:ahLst/>
            <a:cxnLst/>
            <a:rect l="l" t="t" r="r" b="b"/>
            <a:pathLst>
              <a:path w="140335">
                <a:moveTo>
                  <a:pt x="0" y="0"/>
                </a:moveTo>
                <a:lnTo>
                  <a:pt x="140201" y="0"/>
                </a:lnTo>
              </a:path>
            </a:pathLst>
          </a:custGeom>
          <a:ln w="14435">
            <a:solidFill>
              <a:srgbClr val="FFFFFF"/>
            </a:solidFill>
          </a:ln>
        </p:spPr>
        <p:txBody>
          <a:bodyPr wrap="square" lIns="0" tIns="0" rIns="0" bIns="0" rtlCol="0"/>
          <a:lstStyle/>
          <a:p>
            <a:endParaRPr sz="1350"/>
          </a:p>
        </p:txBody>
      </p:sp>
      <p:sp>
        <p:nvSpPr>
          <p:cNvPr id="25" name="object 25"/>
          <p:cNvSpPr/>
          <p:nvPr/>
        </p:nvSpPr>
        <p:spPr>
          <a:xfrm>
            <a:off x="1909357" y="3758852"/>
            <a:ext cx="105251" cy="0"/>
          </a:xfrm>
          <a:custGeom>
            <a:avLst/>
            <a:gdLst/>
            <a:ahLst/>
            <a:cxnLst/>
            <a:rect l="l" t="t" r="r" b="b"/>
            <a:pathLst>
              <a:path w="140335">
                <a:moveTo>
                  <a:pt x="0" y="0"/>
                </a:moveTo>
                <a:lnTo>
                  <a:pt x="140201" y="0"/>
                </a:lnTo>
              </a:path>
            </a:pathLst>
          </a:custGeom>
          <a:ln w="14435">
            <a:solidFill>
              <a:srgbClr val="FFFFFF"/>
            </a:solidFill>
          </a:ln>
        </p:spPr>
        <p:txBody>
          <a:bodyPr wrap="square" lIns="0" tIns="0" rIns="0" bIns="0" rtlCol="0"/>
          <a:lstStyle/>
          <a:p>
            <a:endParaRPr sz="1350"/>
          </a:p>
        </p:txBody>
      </p:sp>
      <p:sp>
        <p:nvSpPr>
          <p:cNvPr id="26" name="object 26"/>
          <p:cNvSpPr/>
          <p:nvPr/>
        </p:nvSpPr>
        <p:spPr>
          <a:xfrm>
            <a:off x="976708" y="3287140"/>
            <a:ext cx="3761039" cy="66879"/>
          </a:xfrm>
          <a:prstGeom prst="rect">
            <a:avLst/>
          </a:prstGeom>
          <a:blipFill>
            <a:blip r:embed="rId4" cstate="print"/>
            <a:stretch>
              <a:fillRect/>
            </a:stretch>
          </a:blipFill>
        </p:spPr>
        <p:txBody>
          <a:bodyPr wrap="square" lIns="0" tIns="0" rIns="0" bIns="0" rtlCol="0"/>
          <a:lstStyle/>
          <a:p>
            <a:endParaRPr sz="1350"/>
          </a:p>
        </p:txBody>
      </p:sp>
      <p:sp>
        <p:nvSpPr>
          <p:cNvPr id="27" name="object 27"/>
          <p:cNvSpPr/>
          <p:nvPr/>
        </p:nvSpPr>
        <p:spPr>
          <a:xfrm>
            <a:off x="4737747" y="2779040"/>
            <a:ext cx="2757845" cy="550797"/>
          </a:xfrm>
          <a:custGeom>
            <a:avLst/>
            <a:gdLst/>
            <a:ahLst/>
            <a:cxnLst/>
            <a:rect l="l" t="t" r="r" b="b"/>
            <a:pathLst>
              <a:path w="3669029" h="1071245">
                <a:moveTo>
                  <a:pt x="0" y="1070647"/>
                </a:moveTo>
                <a:lnTo>
                  <a:pt x="3669006" y="0"/>
                </a:lnTo>
              </a:path>
            </a:pathLst>
          </a:custGeom>
          <a:ln w="31247">
            <a:solidFill>
              <a:srgbClr val="FF0000"/>
            </a:solidFill>
          </a:ln>
        </p:spPr>
        <p:txBody>
          <a:bodyPr wrap="square" lIns="0" tIns="0" rIns="0" bIns="0" rtlCol="0"/>
          <a:lstStyle/>
          <a:p>
            <a:endParaRPr sz="1350"/>
          </a:p>
        </p:txBody>
      </p:sp>
      <p:sp>
        <p:nvSpPr>
          <p:cNvPr id="29" name="object 29"/>
          <p:cNvSpPr txBox="1"/>
          <p:nvPr/>
        </p:nvSpPr>
        <p:spPr>
          <a:xfrm>
            <a:off x="5649291" y="1117952"/>
            <a:ext cx="3056096" cy="611706"/>
          </a:xfrm>
          <a:prstGeom prst="rect">
            <a:avLst/>
          </a:prstGeom>
        </p:spPr>
        <p:txBody>
          <a:bodyPr vert="horz" wrap="square" lIns="0" tIns="0" rIns="0" bIns="0" rtlCol="0">
            <a:spAutoFit/>
          </a:bodyPr>
          <a:lstStyle/>
          <a:p>
            <a:pPr marL="9525"/>
            <a:r>
              <a:rPr sz="1875" spc="-15" dirty="0">
                <a:solidFill>
                  <a:srgbClr val="0000FF"/>
                </a:solidFill>
                <a:latin typeface="Times New Roman"/>
                <a:cs typeface="Times New Roman"/>
              </a:rPr>
              <a:t>A</a:t>
            </a:r>
            <a:r>
              <a:rPr sz="1875" spc="-8" dirty="0">
                <a:solidFill>
                  <a:srgbClr val="0000FF"/>
                </a:solidFill>
                <a:latin typeface="Times New Roman"/>
                <a:cs typeface="Times New Roman"/>
              </a:rPr>
              <a:t>b</a:t>
            </a:r>
            <a:r>
              <a:rPr sz="1875" spc="-11" dirty="0">
                <a:solidFill>
                  <a:srgbClr val="0000FF"/>
                </a:solidFill>
                <a:latin typeface="Times New Roman"/>
                <a:cs typeface="Times New Roman"/>
              </a:rPr>
              <a:t>sc</a:t>
            </a:r>
            <a:r>
              <a:rPr sz="1875" spc="-8" dirty="0">
                <a:solidFill>
                  <a:srgbClr val="0000FF"/>
                </a:solidFill>
                <a:latin typeface="Times New Roman"/>
                <a:cs typeface="Times New Roman"/>
              </a:rPr>
              <a:t>hlags</a:t>
            </a:r>
            <a:r>
              <a:rPr sz="1875" spc="-11" dirty="0">
                <a:solidFill>
                  <a:srgbClr val="0000FF"/>
                </a:solidFill>
                <a:latin typeface="Times New Roman"/>
                <a:cs typeface="Times New Roman"/>
              </a:rPr>
              <a:t>za</a:t>
            </a:r>
            <a:r>
              <a:rPr sz="1875" spc="-8" dirty="0">
                <a:solidFill>
                  <a:srgbClr val="0000FF"/>
                </a:solidFill>
                <a:latin typeface="Times New Roman"/>
                <a:cs typeface="Times New Roman"/>
              </a:rPr>
              <a:t>hlun</a:t>
            </a:r>
            <a:r>
              <a:rPr sz="1875" spc="-11" dirty="0">
                <a:solidFill>
                  <a:srgbClr val="0000FF"/>
                </a:solidFill>
                <a:latin typeface="Times New Roman"/>
                <a:cs typeface="Times New Roman"/>
              </a:rPr>
              <a:t>g</a:t>
            </a:r>
            <a:endParaRPr sz="1875" dirty="0">
              <a:latin typeface="Times New Roman"/>
              <a:cs typeface="Times New Roman"/>
            </a:endParaRPr>
          </a:p>
          <a:p>
            <a:pPr>
              <a:spcBef>
                <a:spcPts val="28"/>
              </a:spcBef>
            </a:pPr>
            <a:endParaRPr sz="2100" dirty="0">
              <a:latin typeface="Times New Roman"/>
              <a:cs typeface="Times New Roman"/>
            </a:endParaRPr>
          </a:p>
        </p:txBody>
      </p:sp>
      <p:sp>
        <p:nvSpPr>
          <p:cNvPr id="30" name="object 30"/>
          <p:cNvSpPr txBox="1"/>
          <p:nvPr/>
        </p:nvSpPr>
        <p:spPr>
          <a:xfrm>
            <a:off x="488157" y="3220513"/>
            <a:ext cx="479584" cy="219291"/>
          </a:xfrm>
          <a:prstGeom prst="rect">
            <a:avLst/>
          </a:prstGeom>
        </p:spPr>
        <p:txBody>
          <a:bodyPr vert="horz" wrap="square" lIns="0" tIns="0" rIns="0" bIns="0" rtlCol="0">
            <a:spAutoFit/>
          </a:bodyPr>
          <a:lstStyle/>
          <a:p>
            <a:pPr marL="9525"/>
            <a:r>
              <a:rPr sz="1425" spc="-15" dirty="0">
                <a:latin typeface="Times New Roman"/>
                <a:cs typeface="Times New Roman"/>
              </a:rPr>
              <a:t>100</a:t>
            </a:r>
            <a:r>
              <a:rPr sz="1425" spc="-8" dirty="0">
                <a:latin typeface="Times New Roman"/>
                <a:cs typeface="Times New Roman"/>
              </a:rPr>
              <a:t> </a:t>
            </a:r>
            <a:r>
              <a:rPr sz="1425" spc="-26" dirty="0">
                <a:latin typeface="Times New Roman"/>
                <a:cs typeface="Times New Roman"/>
              </a:rPr>
              <a:t>%</a:t>
            </a:r>
            <a:endParaRPr sz="1425" dirty="0">
              <a:latin typeface="Times New Roman"/>
              <a:cs typeface="Times New Roman"/>
            </a:endParaRPr>
          </a:p>
        </p:txBody>
      </p:sp>
      <p:sp>
        <p:nvSpPr>
          <p:cNvPr id="31" name="object 31"/>
          <p:cNvSpPr txBox="1"/>
          <p:nvPr/>
        </p:nvSpPr>
        <p:spPr>
          <a:xfrm>
            <a:off x="7450710" y="2952008"/>
            <a:ext cx="1606868" cy="288541"/>
          </a:xfrm>
          <a:prstGeom prst="rect">
            <a:avLst/>
          </a:prstGeom>
        </p:spPr>
        <p:txBody>
          <a:bodyPr vert="horz" wrap="square" lIns="0" tIns="0" rIns="0" bIns="0" rtlCol="0">
            <a:spAutoFit/>
          </a:bodyPr>
          <a:lstStyle/>
          <a:p>
            <a:pPr marL="9525"/>
            <a:r>
              <a:rPr sz="1875" spc="-11" dirty="0">
                <a:latin typeface="Times New Roman"/>
                <a:cs typeface="Times New Roman"/>
              </a:rPr>
              <a:t>Pl</a:t>
            </a:r>
            <a:r>
              <a:rPr sz="1875" spc="-15" dirty="0">
                <a:latin typeface="Times New Roman"/>
                <a:cs typeface="Times New Roman"/>
              </a:rPr>
              <a:t>a</a:t>
            </a:r>
            <a:r>
              <a:rPr sz="1875" spc="-4" dirty="0">
                <a:latin typeface="Times New Roman"/>
                <a:cs typeface="Times New Roman"/>
              </a:rPr>
              <a:t>nkos</a:t>
            </a:r>
            <a:r>
              <a:rPr sz="1875" spc="-8" dirty="0">
                <a:latin typeface="Times New Roman"/>
                <a:cs typeface="Times New Roman"/>
              </a:rPr>
              <a:t>t</a:t>
            </a:r>
            <a:r>
              <a:rPr sz="1875" spc="-15" dirty="0">
                <a:latin typeface="Times New Roman"/>
                <a:cs typeface="Times New Roman"/>
              </a:rPr>
              <a:t>e</a:t>
            </a:r>
            <a:r>
              <a:rPr sz="1875" spc="-4" dirty="0">
                <a:latin typeface="Times New Roman"/>
                <a:cs typeface="Times New Roman"/>
              </a:rPr>
              <a:t>nku</a:t>
            </a:r>
            <a:r>
              <a:rPr sz="1875" spc="-15" dirty="0">
                <a:latin typeface="Times New Roman"/>
                <a:cs typeface="Times New Roman"/>
              </a:rPr>
              <a:t>r</a:t>
            </a:r>
            <a:r>
              <a:rPr sz="1875" spc="-4" dirty="0">
                <a:latin typeface="Times New Roman"/>
                <a:cs typeface="Times New Roman"/>
              </a:rPr>
              <a:t>ve</a:t>
            </a:r>
            <a:endParaRPr sz="1875" dirty="0">
              <a:latin typeface="Times New Roman"/>
              <a:cs typeface="Times New Roman"/>
            </a:endParaRPr>
          </a:p>
        </p:txBody>
      </p:sp>
      <p:sp>
        <p:nvSpPr>
          <p:cNvPr id="33" name="object 5"/>
          <p:cNvSpPr/>
          <p:nvPr/>
        </p:nvSpPr>
        <p:spPr>
          <a:xfrm>
            <a:off x="2077321" y="4583818"/>
            <a:ext cx="172823" cy="293346"/>
          </a:xfrm>
          <a:custGeom>
            <a:avLst/>
            <a:gdLst/>
            <a:ahLst/>
            <a:cxnLst/>
            <a:rect l="l" t="t" r="r" b="b"/>
            <a:pathLst>
              <a:path w="252095" h="743585">
                <a:moveTo>
                  <a:pt x="0" y="0"/>
                </a:moveTo>
                <a:lnTo>
                  <a:pt x="11881" y="0"/>
                </a:lnTo>
                <a:lnTo>
                  <a:pt x="23762" y="0"/>
                </a:lnTo>
                <a:lnTo>
                  <a:pt x="47525" y="4811"/>
                </a:lnTo>
                <a:lnTo>
                  <a:pt x="59407" y="7217"/>
                </a:lnTo>
                <a:lnTo>
                  <a:pt x="68912" y="9623"/>
                </a:lnTo>
                <a:lnTo>
                  <a:pt x="80794" y="12029"/>
                </a:lnTo>
                <a:lnTo>
                  <a:pt x="87923" y="16841"/>
                </a:lnTo>
                <a:lnTo>
                  <a:pt x="97428" y="21653"/>
                </a:lnTo>
                <a:lnTo>
                  <a:pt x="104557" y="26465"/>
                </a:lnTo>
                <a:lnTo>
                  <a:pt x="109309" y="31277"/>
                </a:lnTo>
                <a:lnTo>
                  <a:pt x="116438" y="36089"/>
                </a:lnTo>
                <a:lnTo>
                  <a:pt x="121191" y="43307"/>
                </a:lnTo>
                <a:lnTo>
                  <a:pt x="123567" y="48119"/>
                </a:lnTo>
                <a:lnTo>
                  <a:pt x="125943" y="55336"/>
                </a:lnTo>
                <a:lnTo>
                  <a:pt x="125943" y="60148"/>
                </a:lnTo>
                <a:lnTo>
                  <a:pt x="125943" y="307961"/>
                </a:lnTo>
                <a:lnTo>
                  <a:pt x="125943" y="315179"/>
                </a:lnTo>
                <a:lnTo>
                  <a:pt x="128320" y="322397"/>
                </a:lnTo>
                <a:lnTo>
                  <a:pt x="130696" y="327209"/>
                </a:lnTo>
                <a:lnTo>
                  <a:pt x="135449" y="332021"/>
                </a:lnTo>
                <a:lnTo>
                  <a:pt x="140201" y="339238"/>
                </a:lnTo>
                <a:lnTo>
                  <a:pt x="147330" y="344050"/>
                </a:lnTo>
                <a:lnTo>
                  <a:pt x="154459" y="348862"/>
                </a:lnTo>
                <a:lnTo>
                  <a:pt x="161588" y="353674"/>
                </a:lnTo>
                <a:lnTo>
                  <a:pt x="171093" y="356080"/>
                </a:lnTo>
                <a:lnTo>
                  <a:pt x="180598" y="360892"/>
                </a:lnTo>
                <a:lnTo>
                  <a:pt x="192480" y="363298"/>
                </a:lnTo>
                <a:lnTo>
                  <a:pt x="201985" y="365704"/>
                </a:lnTo>
                <a:lnTo>
                  <a:pt x="225748" y="370516"/>
                </a:lnTo>
                <a:lnTo>
                  <a:pt x="240006" y="370516"/>
                </a:lnTo>
                <a:lnTo>
                  <a:pt x="251887" y="370516"/>
                </a:lnTo>
                <a:lnTo>
                  <a:pt x="240006" y="370516"/>
                </a:lnTo>
                <a:lnTo>
                  <a:pt x="225748" y="372922"/>
                </a:lnTo>
                <a:lnTo>
                  <a:pt x="201985" y="375328"/>
                </a:lnTo>
                <a:lnTo>
                  <a:pt x="192480" y="377734"/>
                </a:lnTo>
                <a:lnTo>
                  <a:pt x="180598" y="382546"/>
                </a:lnTo>
                <a:lnTo>
                  <a:pt x="171093" y="384952"/>
                </a:lnTo>
                <a:lnTo>
                  <a:pt x="161588" y="389763"/>
                </a:lnTo>
                <a:lnTo>
                  <a:pt x="154459" y="394575"/>
                </a:lnTo>
                <a:lnTo>
                  <a:pt x="147330" y="396981"/>
                </a:lnTo>
                <a:lnTo>
                  <a:pt x="140201" y="404199"/>
                </a:lnTo>
                <a:lnTo>
                  <a:pt x="135449" y="409011"/>
                </a:lnTo>
                <a:lnTo>
                  <a:pt x="130696" y="413823"/>
                </a:lnTo>
                <a:lnTo>
                  <a:pt x="128320" y="421041"/>
                </a:lnTo>
                <a:lnTo>
                  <a:pt x="125943" y="425853"/>
                </a:lnTo>
                <a:lnTo>
                  <a:pt x="125943" y="433071"/>
                </a:lnTo>
                <a:lnTo>
                  <a:pt x="125943" y="680883"/>
                </a:lnTo>
                <a:lnTo>
                  <a:pt x="125943" y="688101"/>
                </a:lnTo>
                <a:lnTo>
                  <a:pt x="123567" y="692913"/>
                </a:lnTo>
                <a:lnTo>
                  <a:pt x="121191" y="700131"/>
                </a:lnTo>
                <a:lnTo>
                  <a:pt x="116438" y="704943"/>
                </a:lnTo>
                <a:lnTo>
                  <a:pt x="109309" y="709755"/>
                </a:lnTo>
                <a:lnTo>
                  <a:pt x="104557" y="714567"/>
                </a:lnTo>
                <a:lnTo>
                  <a:pt x="97428" y="719379"/>
                </a:lnTo>
                <a:lnTo>
                  <a:pt x="87923" y="724191"/>
                </a:lnTo>
                <a:lnTo>
                  <a:pt x="80794" y="729002"/>
                </a:lnTo>
                <a:lnTo>
                  <a:pt x="68912" y="731408"/>
                </a:lnTo>
                <a:lnTo>
                  <a:pt x="59407" y="736220"/>
                </a:lnTo>
                <a:lnTo>
                  <a:pt x="47525" y="738626"/>
                </a:lnTo>
                <a:lnTo>
                  <a:pt x="23762" y="741032"/>
                </a:lnTo>
                <a:lnTo>
                  <a:pt x="11881" y="743438"/>
                </a:lnTo>
                <a:lnTo>
                  <a:pt x="0" y="743438"/>
                </a:lnTo>
              </a:path>
            </a:pathLst>
          </a:custGeom>
          <a:ln w="14276">
            <a:solidFill>
              <a:srgbClr val="000000"/>
            </a:solidFill>
          </a:ln>
        </p:spPr>
        <p:txBody>
          <a:bodyPr wrap="square" lIns="0" tIns="0" rIns="0" bIns="0" rtlCol="0"/>
          <a:lstStyle/>
          <a:p>
            <a:endParaRPr sz="1350"/>
          </a:p>
        </p:txBody>
      </p:sp>
      <p:sp>
        <p:nvSpPr>
          <p:cNvPr id="34" name="object 7"/>
          <p:cNvSpPr txBox="1"/>
          <p:nvPr/>
        </p:nvSpPr>
        <p:spPr>
          <a:xfrm>
            <a:off x="2344771" y="4780508"/>
            <a:ext cx="451485" cy="436017"/>
          </a:xfrm>
          <a:prstGeom prst="rect">
            <a:avLst/>
          </a:prstGeom>
        </p:spPr>
        <p:txBody>
          <a:bodyPr vert="horz" wrap="square" lIns="0" tIns="0" rIns="0" bIns="0" rtlCol="0">
            <a:spAutoFit/>
          </a:bodyPr>
          <a:lstStyle/>
          <a:p>
            <a:pPr marL="9525" marR="3810">
              <a:lnSpc>
                <a:spcPts val="1680"/>
              </a:lnSpc>
            </a:pPr>
            <a:r>
              <a:rPr sz="1425" spc="-26" dirty="0">
                <a:latin typeface="Times New Roman"/>
                <a:cs typeface="Times New Roman"/>
              </a:rPr>
              <a:t>A</a:t>
            </a:r>
            <a:r>
              <a:rPr sz="1425" spc="-15" dirty="0">
                <a:latin typeface="Times New Roman"/>
                <a:cs typeface="Times New Roman"/>
              </a:rPr>
              <a:t>us-</a:t>
            </a:r>
            <a:r>
              <a:rPr sz="1425" spc="-8" dirty="0">
                <a:latin typeface="Times New Roman"/>
                <a:cs typeface="Times New Roman"/>
              </a:rPr>
              <a:t> </a:t>
            </a:r>
            <a:r>
              <a:rPr sz="1425" spc="-30" dirty="0">
                <a:latin typeface="Times New Roman"/>
                <a:cs typeface="Times New Roman"/>
              </a:rPr>
              <a:t>g</a:t>
            </a:r>
            <a:r>
              <a:rPr sz="1425" spc="-11" dirty="0">
                <a:latin typeface="Times New Roman"/>
                <a:cs typeface="Times New Roman"/>
              </a:rPr>
              <a:t>l</a:t>
            </a:r>
            <a:r>
              <a:rPr sz="1425" spc="-23" dirty="0">
                <a:latin typeface="Times New Roman"/>
                <a:cs typeface="Times New Roman"/>
              </a:rPr>
              <a:t>e</a:t>
            </a:r>
            <a:r>
              <a:rPr sz="1425" spc="-11" dirty="0">
                <a:latin typeface="Times New Roman"/>
                <a:cs typeface="Times New Roman"/>
              </a:rPr>
              <a:t>i</a:t>
            </a:r>
            <a:r>
              <a:rPr sz="1425" spc="-23" dirty="0">
                <a:latin typeface="Times New Roman"/>
                <a:cs typeface="Times New Roman"/>
              </a:rPr>
              <a:t>ch</a:t>
            </a:r>
            <a:endParaRPr sz="1425" dirty="0">
              <a:latin typeface="Times New Roman"/>
              <a:cs typeface="Times New Roman"/>
            </a:endParaRPr>
          </a:p>
        </p:txBody>
      </p:sp>
      <p:sp>
        <p:nvSpPr>
          <p:cNvPr id="42" name="object 31"/>
          <p:cNvSpPr txBox="1"/>
          <p:nvPr/>
        </p:nvSpPr>
        <p:spPr>
          <a:xfrm>
            <a:off x="5534994" y="2765897"/>
            <a:ext cx="905130" cy="288541"/>
          </a:xfrm>
          <a:prstGeom prst="rect">
            <a:avLst/>
          </a:prstGeom>
        </p:spPr>
        <p:txBody>
          <a:bodyPr vert="horz" wrap="square" lIns="0" tIns="0" rIns="0" bIns="0" rtlCol="0">
            <a:spAutoFit/>
          </a:bodyPr>
          <a:lstStyle/>
          <a:p>
            <a:pPr marL="9525"/>
            <a:r>
              <a:rPr lang="de-DE" sz="1875" spc="-11" dirty="0">
                <a:solidFill>
                  <a:srgbClr val="FF0000"/>
                </a:solidFill>
                <a:latin typeface="Times New Roman"/>
                <a:cs typeface="Times New Roman"/>
              </a:rPr>
              <a:t>Budget</a:t>
            </a:r>
            <a:endParaRPr sz="1875" dirty="0">
              <a:solidFill>
                <a:srgbClr val="FF0000"/>
              </a:solidFill>
              <a:latin typeface="Times New Roman"/>
              <a:cs typeface="Times New Roman"/>
            </a:endParaRPr>
          </a:p>
        </p:txBody>
      </p:sp>
      <p:sp>
        <p:nvSpPr>
          <p:cNvPr id="43" name="object 21"/>
          <p:cNvSpPr txBox="1"/>
          <p:nvPr/>
        </p:nvSpPr>
        <p:spPr>
          <a:xfrm>
            <a:off x="7456967" y="5786538"/>
            <a:ext cx="1248420" cy="218008"/>
          </a:xfrm>
          <a:prstGeom prst="rect">
            <a:avLst/>
          </a:prstGeom>
        </p:spPr>
        <p:txBody>
          <a:bodyPr vert="horz" wrap="square" lIns="0" tIns="0" rIns="0" bIns="0" rtlCol="0">
            <a:spAutoFit/>
          </a:bodyPr>
          <a:lstStyle/>
          <a:p>
            <a:pPr marL="14764" marR="3810" indent="-5715" algn="ctr">
              <a:lnSpc>
                <a:spcPts val="1680"/>
              </a:lnSpc>
            </a:pPr>
            <a:r>
              <a:rPr lang="de-DE" sz="1425" spc="-23" dirty="0">
                <a:latin typeface="Times New Roman"/>
                <a:cs typeface="Times New Roman"/>
              </a:rPr>
              <a:t>Case-Mix</a:t>
            </a:r>
            <a:endParaRPr sz="1425" dirty="0">
              <a:latin typeface="Times New Roman"/>
              <a:cs typeface="Times New Roman"/>
            </a:endParaRPr>
          </a:p>
        </p:txBody>
      </p:sp>
      <p:sp>
        <p:nvSpPr>
          <p:cNvPr id="44" name="object 31"/>
          <p:cNvSpPr txBox="1"/>
          <p:nvPr/>
        </p:nvSpPr>
        <p:spPr>
          <a:xfrm>
            <a:off x="237233" y="948038"/>
            <a:ext cx="905130" cy="215444"/>
          </a:xfrm>
          <a:prstGeom prst="rect">
            <a:avLst/>
          </a:prstGeom>
        </p:spPr>
        <p:txBody>
          <a:bodyPr vert="horz" wrap="square" lIns="0" tIns="0" rIns="0" bIns="0" rtlCol="0">
            <a:spAutoFit/>
          </a:bodyPr>
          <a:lstStyle/>
          <a:p>
            <a:pPr marL="9525"/>
            <a:r>
              <a:rPr lang="de-DE" sz="1400" spc="-11" dirty="0">
                <a:latin typeface="Times New Roman"/>
                <a:cs typeface="Times New Roman"/>
              </a:rPr>
              <a:t>Budget </a:t>
            </a:r>
            <a:endParaRPr sz="1400" dirty="0">
              <a:latin typeface="Times New Roman"/>
              <a:cs typeface="Times New Roman"/>
            </a:endParaRPr>
          </a:p>
        </p:txBody>
      </p:sp>
      <p:sp>
        <p:nvSpPr>
          <p:cNvPr id="32" name="object 27"/>
          <p:cNvSpPr/>
          <p:nvPr/>
        </p:nvSpPr>
        <p:spPr>
          <a:xfrm>
            <a:off x="1024892" y="3353058"/>
            <a:ext cx="3636209" cy="714606"/>
          </a:xfrm>
          <a:custGeom>
            <a:avLst/>
            <a:gdLst/>
            <a:ahLst/>
            <a:cxnLst/>
            <a:rect l="l" t="t" r="r" b="b"/>
            <a:pathLst>
              <a:path w="3669029" h="1071245">
                <a:moveTo>
                  <a:pt x="0" y="1070647"/>
                </a:moveTo>
                <a:lnTo>
                  <a:pt x="3669006" y="0"/>
                </a:lnTo>
              </a:path>
            </a:pathLst>
          </a:custGeom>
          <a:ln w="31247">
            <a:solidFill>
              <a:srgbClr val="FF0000"/>
            </a:solidFill>
            <a:prstDash val="dashDot"/>
          </a:ln>
        </p:spPr>
        <p:txBody>
          <a:bodyPr wrap="square" lIns="0" tIns="0" rIns="0" bIns="0" rtlCol="0"/>
          <a:lstStyle/>
          <a:p>
            <a:endParaRPr sz="1350"/>
          </a:p>
        </p:txBody>
      </p:sp>
      <p:sp>
        <p:nvSpPr>
          <p:cNvPr id="3" name="Textfeld 2"/>
          <p:cNvSpPr txBox="1"/>
          <p:nvPr/>
        </p:nvSpPr>
        <p:spPr>
          <a:xfrm>
            <a:off x="1160717" y="6381391"/>
            <a:ext cx="7015254" cy="307777"/>
          </a:xfrm>
          <a:prstGeom prst="rect">
            <a:avLst/>
          </a:prstGeom>
          <a:noFill/>
        </p:spPr>
        <p:txBody>
          <a:bodyPr wrap="none" rtlCol="0">
            <a:spAutoFit/>
          </a:bodyPr>
          <a:lstStyle/>
          <a:p>
            <a:r>
              <a:rPr lang="de-DE" sz="1400" dirty="0"/>
              <a:t>Hinweis: Abbildung zeigt eine Plankostenkurve (schwarz) mit der Annahme von 70% Fixkosten</a:t>
            </a:r>
            <a:endParaRPr lang="en-GB" sz="1400" dirty="0"/>
          </a:p>
        </p:txBody>
      </p:sp>
      <p:sp>
        <p:nvSpPr>
          <p:cNvPr id="35" name="AutoShape 8"/>
          <p:cNvSpPr>
            <a:spLocks noChangeArrowheads="1"/>
          </p:cNvSpPr>
          <p:nvPr/>
        </p:nvSpPr>
        <p:spPr bwMode="auto">
          <a:xfrm>
            <a:off x="1209298" y="700320"/>
            <a:ext cx="4176713" cy="2374900"/>
          </a:xfrm>
          <a:prstGeom prst="wedgeRoundRectCallout">
            <a:avLst>
              <a:gd name="adj1" fmla="val 85134"/>
              <a:gd name="adj2" fmla="val 42941"/>
              <a:gd name="adj3" fmla="val 16667"/>
            </a:avLst>
          </a:prstGeom>
          <a:solidFill>
            <a:schemeClr val="bg1"/>
          </a:solidFill>
          <a:ln w="9525">
            <a:solidFill>
              <a:schemeClr val="tx1"/>
            </a:solidFill>
            <a:miter lim="800000"/>
            <a:headEnd/>
            <a:tailEnd/>
          </a:ln>
          <a:effectLst/>
        </p:spPr>
        <p:txBody>
          <a:bodyPr/>
          <a:lstStyle/>
          <a:p>
            <a:pPr>
              <a:defRPr/>
            </a:pPr>
            <a:r>
              <a:rPr lang="de-DE" dirty="0"/>
              <a:t>Wenn das Krankenhaus mehr Leistung als den geplanten Case Mix erbringt, muss es 65 % zurückzahlen, d.h. es erhält noch 35 % des Entgeltes für </a:t>
            </a:r>
            <a:r>
              <a:rPr lang="de-DE" dirty="0" smtClean="0"/>
              <a:t>eine zusätzliche Patient*in</a:t>
            </a:r>
            <a:endParaRPr lang="de-DE" dirty="0"/>
          </a:p>
        </p:txBody>
      </p:sp>
      <p:sp>
        <p:nvSpPr>
          <p:cNvPr id="37" name="object 28"/>
          <p:cNvSpPr/>
          <p:nvPr/>
        </p:nvSpPr>
        <p:spPr>
          <a:xfrm>
            <a:off x="1035812" y="2836904"/>
            <a:ext cx="6747850" cy="1102326"/>
          </a:xfrm>
          <a:custGeom>
            <a:avLst/>
            <a:gdLst/>
            <a:ahLst/>
            <a:cxnLst/>
            <a:rect l="l" t="t" r="r" b="b"/>
            <a:pathLst>
              <a:path w="7240905" h="1181735">
                <a:moveTo>
                  <a:pt x="0" y="1181321"/>
                </a:moveTo>
                <a:lnTo>
                  <a:pt x="7240584" y="0"/>
                </a:lnTo>
              </a:path>
            </a:pathLst>
          </a:custGeom>
          <a:ln w="40888">
            <a:solidFill>
              <a:srgbClr val="000000"/>
            </a:solidFill>
          </a:ln>
        </p:spPr>
        <p:txBody>
          <a:bodyPr wrap="square" lIns="0" tIns="0" rIns="0" bIns="0" rtlCol="0"/>
          <a:lstStyle/>
          <a:p>
            <a:endParaRPr sz="1350"/>
          </a:p>
        </p:txBody>
      </p:sp>
      <p:sp>
        <p:nvSpPr>
          <p:cNvPr id="39" name="object 11"/>
          <p:cNvSpPr txBox="1"/>
          <p:nvPr/>
        </p:nvSpPr>
        <p:spPr>
          <a:xfrm>
            <a:off x="584378" y="3811865"/>
            <a:ext cx="390525" cy="657872"/>
          </a:xfrm>
          <a:prstGeom prst="rect">
            <a:avLst/>
          </a:prstGeom>
        </p:spPr>
        <p:txBody>
          <a:bodyPr vert="horz" wrap="square" lIns="0" tIns="0" rIns="0" bIns="0" rtlCol="0">
            <a:spAutoFit/>
          </a:bodyPr>
          <a:lstStyle/>
          <a:p>
            <a:pPr marL="9525"/>
            <a:r>
              <a:rPr lang="de-DE" sz="1425" spc="-8" dirty="0">
                <a:latin typeface="Times New Roman"/>
                <a:cs typeface="Times New Roman"/>
              </a:rPr>
              <a:t>70%</a:t>
            </a:r>
          </a:p>
          <a:p>
            <a:pPr marL="9525"/>
            <a:r>
              <a:rPr lang="de-DE" sz="1425" spc="-8" dirty="0">
                <a:latin typeface="Times New Roman"/>
                <a:cs typeface="Times New Roman"/>
              </a:rPr>
              <a:t>65</a:t>
            </a:r>
            <a:r>
              <a:rPr sz="1425" spc="-26" dirty="0">
                <a:latin typeface="Times New Roman"/>
                <a:cs typeface="Times New Roman"/>
              </a:rPr>
              <a:t>%</a:t>
            </a:r>
            <a:endParaRPr sz="1425" dirty="0">
              <a:latin typeface="Times New Roman"/>
              <a:cs typeface="Times New Roman"/>
            </a:endParaRPr>
          </a:p>
          <a:p>
            <a:pPr>
              <a:spcBef>
                <a:spcPts val="19"/>
              </a:spcBef>
            </a:pPr>
            <a:endParaRPr sz="1425" dirty="0">
              <a:latin typeface="Times New Roman"/>
              <a:cs typeface="Times New Roman"/>
            </a:endParaRPr>
          </a:p>
        </p:txBody>
      </p:sp>
      <p:cxnSp>
        <p:nvCxnSpPr>
          <p:cNvPr id="45" name="Gerade Verbindung mit Pfeil 44"/>
          <p:cNvCxnSpPr/>
          <p:nvPr/>
        </p:nvCxnSpPr>
        <p:spPr>
          <a:xfrm flipH="1" flipV="1">
            <a:off x="7082154" y="2918762"/>
            <a:ext cx="213394" cy="52104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46" name="object 7"/>
          <p:cNvSpPr txBox="1"/>
          <p:nvPr/>
        </p:nvSpPr>
        <p:spPr>
          <a:xfrm>
            <a:off x="7196716" y="3500801"/>
            <a:ext cx="722404" cy="218008"/>
          </a:xfrm>
          <a:prstGeom prst="rect">
            <a:avLst/>
          </a:prstGeom>
        </p:spPr>
        <p:txBody>
          <a:bodyPr vert="horz" wrap="square" lIns="0" tIns="0" rIns="0" bIns="0" rtlCol="0">
            <a:spAutoFit/>
          </a:bodyPr>
          <a:lstStyle/>
          <a:p>
            <a:pPr marL="9525" marR="3810">
              <a:lnSpc>
                <a:spcPts val="1680"/>
              </a:lnSpc>
            </a:pPr>
            <a:r>
              <a:rPr lang="de-DE" sz="1425" dirty="0">
                <a:latin typeface="Times New Roman"/>
                <a:cs typeface="Times New Roman"/>
              </a:rPr>
              <a:t>Gewinn</a:t>
            </a:r>
            <a:endParaRPr sz="1425" dirty="0">
              <a:latin typeface="Times New Roman"/>
              <a:cs typeface="Times New Roman"/>
            </a:endParaRPr>
          </a:p>
        </p:txBody>
      </p:sp>
      <p:sp>
        <p:nvSpPr>
          <p:cNvPr id="47" name="object 5"/>
          <p:cNvSpPr/>
          <p:nvPr/>
        </p:nvSpPr>
        <p:spPr>
          <a:xfrm>
            <a:off x="2014608" y="3781676"/>
            <a:ext cx="269231" cy="774372"/>
          </a:xfrm>
          <a:custGeom>
            <a:avLst/>
            <a:gdLst/>
            <a:ahLst/>
            <a:cxnLst/>
            <a:rect l="l" t="t" r="r" b="b"/>
            <a:pathLst>
              <a:path w="252095" h="743585">
                <a:moveTo>
                  <a:pt x="0" y="0"/>
                </a:moveTo>
                <a:lnTo>
                  <a:pt x="11881" y="0"/>
                </a:lnTo>
                <a:lnTo>
                  <a:pt x="23762" y="0"/>
                </a:lnTo>
                <a:lnTo>
                  <a:pt x="47525" y="4811"/>
                </a:lnTo>
                <a:lnTo>
                  <a:pt x="59407" y="7217"/>
                </a:lnTo>
                <a:lnTo>
                  <a:pt x="68912" y="9623"/>
                </a:lnTo>
                <a:lnTo>
                  <a:pt x="80794" y="12029"/>
                </a:lnTo>
                <a:lnTo>
                  <a:pt x="87923" y="16841"/>
                </a:lnTo>
                <a:lnTo>
                  <a:pt x="97428" y="21653"/>
                </a:lnTo>
                <a:lnTo>
                  <a:pt x="104557" y="26465"/>
                </a:lnTo>
                <a:lnTo>
                  <a:pt x="109309" y="31277"/>
                </a:lnTo>
                <a:lnTo>
                  <a:pt x="116438" y="36089"/>
                </a:lnTo>
                <a:lnTo>
                  <a:pt x="121191" y="43307"/>
                </a:lnTo>
                <a:lnTo>
                  <a:pt x="123567" y="48119"/>
                </a:lnTo>
                <a:lnTo>
                  <a:pt x="125943" y="55336"/>
                </a:lnTo>
                <a:lnTo>
                  <a:pt x="125943" y="60148"/>
                </a:lnTo>
                <a:lnTo>
                  <a:pt x="125943" y="307961"/>
                </a:lnTo>
                <a:lnTo>
                  <a:pt x="125943" y="315179"/>
                </a:lnTo>
                <a:lnTo>
                  <a:pt x="128320" y="322397"/>
                </a:lnTo>
                <a:lnTo>
                  <a:pt x="130696" y="327209"/>
                </a:lnTo>
                <a:lnTo>
                  <a:pt x="135449" y="332021"/>
                </a:lnTo>
                <a:lnTo>
                  <a:pt x="140201" y="339238"/>
                </a:lnTo>
                <a:lnTo>
                  <a:pt x="147330" y="344050"/>
                </a:lnTo>
                <a:lnTo>
                  <a:pt x="154459" y="348862"/>
                </a:lnTo>
                <a:lnTo>
                  <a:pt x="161588" y="353674"/>
                </a:lnTo>
                <a:lnTo>
                  <a:pt x="171093" y="356080"/>
                </a:lnTo>
                <a:lnTo>
                  <a:pt x="180598" y="360892"/>
                </a:lnTo>
                <a:lnTo>
                  <a:pt x="192480" y="363298"/>
                </a:lnTo>
                <a:lnTo>
                  <a:pt x="201985" y="365704"/>
                </a:lnTo>
                <a:lnTo>
                  <a:pt x="225748" y="370516"/>
                </a:lnTo>
                <a:lnTo>
                  <a:pt x="240006" y="370516"/>
                </a:lnTo>
                <a:lnTo>
                  <a:pt x="251887" y="370516"/>
                </a:lnTo>
                <a:lnTo>
                  <a:pt x="240006" y="370516"/>
                </a:lnTo>
                <a:lnTo>
                  <a:pt x="225748" y="372922"/>
                </a:lnTo>
                <a:lnTo>
                  <a:pt x="201985" y="375328"/>
                </a:lnTo>
                <a:lnTo>
                  <a:pt x="192480" y="377734"/>
                </a:lnTo>
                <a:lnTo>
                  <a:pt x="180598" y="382546"/>
                </a:lnTo>
                <a:lnTo>
                  <a:pt x="171093" y="384952"/>
                </a:lnTo>
                <a:lnTo>
                  <a:pt x="161588" y="389763"/>
                </a:lnTo>
                <a:lnTo>
                  <a:pt x="154459" y="394575"/>
                </a:lnTo>
                <a:lnTo>
                  <a:pt x="147330" y="396981"/>
                </a:lnTo>
                <a:lnTo>
                  <a:pt x="140201" y="404199"/>
                </a:lnTo>
                <a:lnTo>
                  <a:pt x="135449" y="409011"/>
                </a:lnTo>
                <a:lnTo>
                  <a:pt x="130696" y="413823"/>
                </a:lnTo>
                <a:lnTo>
                  <a:pt x="128320" y="421041"/>
                </a:lnTo>
                <a:lnTo>
                  <a:pt x="125943" y="425853"/>
                </a:lnTo>
                <a:lnTo>
                  <a:pt x="125943" y="433071"/>
                </a:lnTo>
                <a:lnTo>
                  <a:pt x="125943" y="680883"/>
                </a:lnTo>
                <a:lnTo>
                  <a:pt x="125943" y="688101"/>
                </a:lnTo>
                <a:lnTo>
                  <a:pt x="123567" y="692913"/>
                </a:lnTo>
                <a:lnTo>
                  <a:pt x="121191" y="700131"/>
                </a:lnTo>
                <a:lnTo>
                  <a:pt x="116438" y="704943"/>
                </a:lnTo>
                <a:lnTo>
                  <a:pt x="109309" y="709755"/>
                </a:lnTo>
                <a:lnTo>
                  <a:pt x="104557" y="714567"/>
                </a:lnTo>
                <a:lnTo>
                  <a:pt x="97428" y="719379"/>
                </a:lnTo>
                <a:lnTo>
                  <a:pt x="87923" y="724191"/>
                </a:lnTo>
                <a:lnTo>
                  <a:pt x="80794" y="729002"/>
                </a:lnTo>
                <a:lnTo>
                  <a:pt x="68912" y="731408"/>
                </a:lnTo>
                <a:lnTo>
                  <a:pt x="59407" y="736220"/>
                </a:lnTo>
                <a:lnTo>
                  <a:pt x="47525" y="738626"/>
                </a:lnTo>
                <a:lnTo>
                  <a:pt x="23762" y="741032"/>
                </a:lnTo>
                <a:lnTo>
                  <a:pt x="11881" y="743438"/>
                </a:lnTo>
                <a:lnTo>
                  <a:pt x="0" y="743438"/>
                </a:lnTo>
              </a:path>
            </a:pathLst>
          </a:custGeom>
          <a:ln w="14276">
            <a:solidFill>
              <a:srgbClr val="000000"/>
            </a:solidFill>
          </a:ln>
        </p:spPr>
        <p:txBody>
          <a:bodyPr wrap="square" lIns="0" tIns="0" rIns="0" bIns="0" rtlCol="0"/>
          <a:lstStyle/>
          <a:p>
            <a:endParaRPr sz="1350"/>
          </a:p>
        </p:txBody>
      </p:sp>
      <p:sp>
        <p:nvSpPr>
          <p:cNvPr id="48" name="object 7"/>
          <p:cNvSpPr txBox="1"/>
          <p:nvPr/>
        </p:nvSpPr>
        <p:spPr>
          <a:xfrm>
            <a:off x="2332023" y="4044054"/>
            <a:ext cx="722404" cy="218008"/>
          </a:xfrm>
          <a:prstGeom prst="rect">
            <a:avLst/>
          </a:prstGeom>
        </p:spPr>
        <p:txBody>
          <a:bodyPr vert="horz" wrap="square" lIns="0" tIns="0" rIns="0" bIns="0" rtlCol="0">
            <a:spAutoFit/>
          </a:bodyPr>
          <a:lstStyle/>
          <a:p>
            <a:pPr marL="9525" marR="3810">
              <a:lnSpc>
                <a:spcPts val="1680"/>
              </a:lnSpc>
            </a:pPr>
            <a:r>
              <a:rPr lang="de-DE" sz="1425" spc="-26" dirty="0">
                <a:latin typeface="Times New Roman"/>
                <a:cs typeface="Times New Roman"/>
              </a:rPr>
              <a:t>Verlust</a:t>
            </a:r>
            <a:endParaRPr sz="1425" dirty="0">
              <a:latin typeface="Times New Roman"/>
              <a:cs typeface="Times New Roman"/>
            </a:endParaRPr>
          </a:p>
        </p:txBody>
      </p:sp>
      <p:sp>
        <p:nvSpPr>
          <p:cNvPr id="49" name="object 21"/>
          <p:cNvSpPr txBox="1"/>
          <p:nvPr/>
        </p:nvSpPr>
        <p:spPr>
          <a:xfrm>
            <a:off x="3851921" y="5800224"/>
            <a:ext cx="1615502" cy="218008"/>
          </a:xfrm>
          <a:prstGeom prst="rect">
            <a:avLst/>
          </a:prstGeom>
        </p:spPr>
        <p:txBody>
          <a:bodyPr vert="horz" wrap="square" lIns="0" tIns="0" rIns="0" bIns="0" rtlCol="0">
            <a:spAutoFit/>
          </a:bodyPr>
          <a:lstStyle/>
          <a:p>
            <a:pPr marL="14764" marR="3810" indent="-5715" algn="ctr">
              <a:lnSpc>
                <a:spcPts val="1680"/>
              </a:lnSpc>
            </a:pPr>
            <a:r>
              <a:rPr lang="de-DE" sz="1425" spc="-23" dirty="0">
                <a:latin typeface="Times New Roman"/>
                <a:cs typeface="Times New Roman"/>
              </a:rPr>
              <a:t>Geplanter Case-Mix</a:t>
            </a:r>
            <a:endParaRPr sz="1425" dirty="0">
              <a:latin typeface="Times New Roman"/>
              <a:cs typeface="Times New Roman"/>
            </a:endParaRPr>
          </a:p>
        </p:txBody>
      </p:sp>
      <p:sp>
        <p:nvSpPr>
          <p:cNvPr id="6" name="Foliennummernplatzhalter 5">
            <a:extLst>
              <a:ext uri="{FF2B5EF4-FFF2-40B4-BE49-F238E27FC236}">
                <a16:creationId xmlns:a16="http://schemas.microsoft.com/office/drawing/2014/main" xmlns="" id="{DB2D44E3-7AB6-4E43-83D0-853AB64586BB}"/>
              </a:ext>
            </a:extLst>
          </p:cNvPr>
          <p:cNvSpPr>
            <a:spLocks noGrp="1"/>
          </p:cNvSpPr>
          <p:nvPr>
            <p:ph type="sldNum" sz="quarter" idx="12"/>
          </p:nvPr>
        </p:nvSpPr>
        <p:spPr/>
        <p:txBody>
          <a:bodyPr/>
          <a:lstStyle/>
          <a:p>
            <a:fld id="{33EF2916-ED9F-4244-A858-60685D900053}" type="slidenum">
              <a:rPr lang="de-DE" smtClean="0"/>
              <a:t>36</a:t>
            </a:fld>
            <a:endParaRPr lang="de-DE"/>
          </a:p>
        </p:txBody>
      </p:sp>
    </p:spTree>
    <p:extLst>
      <p:ext uri="{BB962C8B-B14F-4D97-AF65-F5344CB8AC3E}">
        <p14:creationId xmlns:p14="http://schemas.microsoft.com/office/powerpoint/2010/main" val="1126118229"/>
      </p:ext>
    </p:extLst>
  </p:cSld>
  <p:clrMapOvr>
    <a:masterClrMapping/>
  </p:clrMapOvr>
  <mc:AlternateContent xmlns:mc="http://schemas.openxmlformats.org/markup-compatibility/2006" xmlns:p14="http://schemas.microsoft.com/office/powerpoint/2010/main">
    <mc:Choice Requires="p14">
      <p:transition spd="slow" p14:dur="2000" advTm="14700"/>
    </mc:Choice>
    <mc:Fallback xmlns="">
      <p:transition spd="slow" advTm="14700"/>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626" name="Object 2"/>
          <p:cNvGraphicFramePr>
            <a:graphicFrameLocks noChangeAspect="1"/>
          </p:cNvGraphicFramePr>
          <p:nvPr>
            <p:extLst>
              <p:ext uri="{D42A27DB-BD31-4B8C-83A1-F6EECF244321}">
                <p14:modId xmlns:p14="http://schemas.microsoft.com/office/powerpoint/2010/main" val="3281610341"/>
              </p:ext>
            </p:extLst>
          </p:nvPr>
        </p:nvGraphicFramePr>
        <p:xfrm>
          <a:off x="107504" y="149225"/>
          <a:ext cx="8928992" cy="6550025"/>
        </p:xfrm>
        <a:graphic>
          <a:graphicData uri="http://schemas.openxmlformats.org/presentationml/2006/ole">
            <mc:AlternateContent xmlns:mc="http://schemas.openxmlformats.org/markup-compatibility/2006">
              <mc:Choice xmlns:v="urn:schemas-microsoft-com:vml" Requires="v">
                <p:oleObj spid="_x0000_s26688" name="Arbeitsblatt" r:id="rId3" imgW="7143692" imgH="4314864" progId="Excel.Sheet.8">
                  <p:embed/>
                </p:oleObj>
              </mc:Choice>
              <mc:Fallback>
                <p:oleObj name="Arbeitsblatt" r:id="rId3" imgW="7143692" imgH="4314864" progId="Excel.Sheet.8">
                  <p:embed/>
                  <p:pic>
                    <p:nvPicPr>
                      <p:cNvPr id="0" name=""/>
                      <p:cNvPicPr>
                        <a:picLocks noChangeAspect="1" noChangeArrowheads="1"/>
                      </p:cNvPicPr>
                      <p:nvPr/>
                    </p:nvPicPr>
                    <p:blipFill>
                      <a:blip r:embed="rId4"/>
                      <a:srcRect/>
                      <a:stretch>
                        <a:fillRect/>
                      </a:stretch>
                    </p:blipFill>
                    <p:spPr bwMode="auto">
                      <a:xfrm>
                        <a:off x="107504" y="149225"/>
                        <a:ext cx="8928992" cy="6550025"/>
                      </a:xfrm>
                      <a:prstGeom prst="rect">
                        <a:avLst/>
                      </a:prstGeom>
                      <a:noFill/>
                      <a:ln>
                        <a:noFill/>
                      </a:ln>
                      <a:effectLst/>
                    </p:spPr>
                  </p:pic>
                </p:oleObj>
              </mc:Fallback>
            </mc:AlternateContent>
          </a:graphicData>
        </a:graphic>
      </p:graphicFrame>
      <p:sp>
        <p:nvSpPr>
          <p:cNvPr id="2" name="Foliennummernplatzhalter 1"/>
          <p:cNvSpPr>
            <a:spLocks noGrp="1"/>
          </p:cNvSpPr>
          <p:nvPr>
            <p:ph type="sldNum" sz="quarter" idx="12"/>
          </p:nvPr>
        </p:nvSpPr>
        <p:spPr/>
        <p:txBody>
          <a:bodyPr/>
          <a:lstStyle/>
          <a:p>
            <a:fld id="{33EF2916-ED9F-4244-A858-60685D900053}" type="slidenum">
              <a:rPr lang="de-DE" smtClean="0"/>
              <a:t>37</a:t>
            </a:fld>
            <a:endParaRPr lang="de-DE"/>
          </a:p>
        </p:txBody>
      </p:sp>
    </p:spTree>
    <p:extLst>
      <p:ext uri="{BB962C8B-B14F-4D97-AF65-F5344CB8AC3E}">
        <p14:creationId xmlns:p14="http://schemas.microsoft.com/office/powerpoint/2010/main" val="3273554787"/>
      </p:ext>
    </p:extLst>
  </p:cSld>
  <p:clrMapOvr>
    <a:masterClrMapping/>
  </p:clrMapOvr>
  <mc:AlternateContent xmlns:mc="http://schemas.openxmlformats.org/markup-compatibility/2006" xmlns:p14="http://schemas.microsoft.com/office/powerpoint/2010/main">
    <mc:Choice Requires="p14">
      <p:transition spd="slow" p14:dur="2000" advTm="36155"/>
    </mc:Choice>
    <mc:Fallback xmlns="">
      <p:transition spd="slow" advTm="36155"/>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626" name="Object 2"/>
          <p:cNvGraphicFramePr>
            <a:graphicFrameLocks noChangeAspect="1"/>
          </p:cNvGraphicFramePr>
          <p:nvPr>
            <p:extLst>
              <p:ext uri="{D42A27DB-BD31-4B8C-83A1-F6EECF244321}">
                <p14:modId xmlns:p14="http://schemas.microsoft.com/office/powerpoint/2010/main" val="3001922496"/>
              </p:ext>
            </p:extLst>
          </p:nvPr>
        </p:nvGraphicFramePr>
        <p:xfrm>
          <a:off x="107950" y="149225"/>
          <a:ext cx="8718550" cy="6540500"/>
        </p:xfrm>
        <a:graphic>
          <a:graphicData uri="http://schemas.openxmlformats.org/presentationml/2006/ole">
            <mc:AlternateContent xmlns:mc="http://schemas.openxmlformats.org/markup-compatibility/2006">
              <mc:Choice xmlns:v="urn:schemas-microsoft-com:vml" Requires="v">
                <p:oleObj spid="_x0000_s30735" name="Worksheet" r:id="rId3" imgW="6976234" imgH="4309086" progId="Excel.Sheet.8">
                  <p:embed/>
                </p:oleObj>
              </mc:Choice>
              <mc:Fallback>
                <p:oleObj name="Worksheet" r:id="rId3" imgW="6976234" imgH="4309086" progId="Excel.Sheet.8">
                  <p:embed/>
                  <p:pic>
                    <p:nvPicPr>
                      <p:cNvPr id="26626" name="Object 2"/>
                      <p:cNvPicPr>
                        <a:picLocks noChangeAspect="1" noChangeArrowheads="1"/>
                      </p:cNvPicPr>
                      <p:nvPr/>
                    </p:nvPicPr>
                    <p:blipFill>
                      <a:blip r:embed="rId4"/>
                      <a:srcRect/>
                      <a:stretch>
                        <a:fillRect/>
                      </a:stretch>
                    </p:blipFill>
                    <p:spPr bwMode="auto">
                      <a:xfrm>
                        <a:off x="107950" y="149225"/>
                        <a:ext cx="8718550" cy="6540500"/>
                      </a:xfrm>
                      <a:prstGeom prst="rect">
                        <a:avLst/>
                      </a:prstGeom>
                      <a:noFill/>
                      <a:ln>
                        <a:noFill/>
                      </a:ln>
                      <a:effectLst/>
                    </p:spPr>
                  </p:pic>
                </p:oleObj>
              </mc:Fallback>
            </mc:AlternateContent>
          </a:graphicData>
        </a:graphic>
      </p:graphicFrame>
      <p:sp>
        <p:nvSpPr>
          <p:cNvPr id="2089993" name="AutoShape 9"/>
          <p:cNvSpPr>
            <a:spLocks noChangeArrowheads="1"/>
          </p:cNvSpPr>
          <p:nvPr/>
        </p:nvSpPr>
        <p:spPr bwMode="auto">
          <a:xfrm>
            <a:off x="2268538" y="2924175"/>
            <a:ext cx="5327650" cy="3025775"/>
          </a:xfrm>
          <a:prstGeom prst="wedgeRoundRectCallout">
            <a:avLst>
              <a:gd name="adj1" fmla="val 40824"/>
              <a:gd name="adj2" fmla="val -120565"/>
              <a:gd name="adj3" fmla="val 16667"/>
            </a:avLst>
          </a:prstGeom>
          <a:solidFill>
            <a:schemeClr val="bg1"/>
          </a:solidFill>
          <a:ln w="9525">
            <a:solidFill>
              <a:schemeClr val="tx1"/>
            </a:solidFill>
            <a:miter lim="800000"/>
            <a:headEnd/>
            <a:tailEnd/>
          </a:ln>
          <a:effectLst/>
        </p:spPr>
        <p:txBody>
          <a:bodyPr/>
          <a:lstStyle/>
          <a:p>
            <a:pPr>
              <a:defRPr/>
            </a:pPr>
            <a:r>
              <a:rPr lang="de-DE" dirty="0"/>
              <a:t>Erlös pro Case-Mix-Punkt: 20.000.000/5.000= 4.000 </a:t>
            </a:r>
          </a:p>
          <a:p>
            <a:pPr>
              <a:defRPr/>
            </a:pPr>
            <a:endParaRPr lang="de-DE" dirty="0"/>
          </a:p>
          <a:p>
            <a:pPr>
              <a:defRPr/>
            </a:pPr>
            <a:r>
              <a:rPr lang="de-DE" dirty="0"/>
              <a:t>Ausgleich: 35 % für 500 Punkte</a:t>
            </a:r>
          </a:p>
          <a:p>
            <a:pPr>
              <a:defRPr/>
            </a:pPr>
            <a:r>
              <a:rPr lang="de-DE" dirty="0"/>
              <a:t>0,35*500*4.000 = 700.000</a:t>
            </a:r>
          </a:p>
          <a:p>
            <a:pPr>
              <a:defRPr/>
            </a:pPr>
            <a:endParaRPr lang="de-DE" dirty="0"/>
          </a:p>
          <a:p>
            <a:pPr>
              <a:defRPr/>
            </a:pPr>
            <a:r>
              <a:rPr lang="de-DE" dirty="0"/>
              <a:t>Neue Erträge: </a:t>
            </a:r>
          </a:p>
          <a:p>
            <a:pPr>
              <a:defRPr/>
            </a:pPr>
            <a:r>
              <a:rPr lang="de-DE" dirty="0"/>
              <a:t>5.000*400 + Ausgleich = </a:t>
            </a:r>
          </a:p>
          <a:p>
            <a:pPr>
              <a:defRPr/>
            </a:pPr>
            <a:r>
              <a:rPr lang="de-DE" dirty="0"/>
              <a:t>20.000.000 + 700.000 = 20.700.000</a:t>
            </a:r>
          </a:p>
        </p:txBody>
      </p:sp>
      <p:sp>
        <p:nvSpPr>
          <p:cNvPr id="2" name="Foliennummernplatzhalter 1"/>
          <p:cNvSpPr>
            <a:spLocks noGrp="1"/>
          </p:cNvSpPr>
          <p:nvPr>
            <p:ph type="sldNum" sz="quarter" idx="12"/>
          </p:nvPr>
        </p:nvSpPr>
        <p:spPr/>
        <p:txBody>
          <a:bodyPr/>
          <a:lstStyle/>
          <a:p>
            <a:fld id="{33EF2916-ED9F-4244-A858-60685D900053}" type="slidenum">
              <a:rPr lang="de-DE" smtClean="0"/>
              <a:t>38</a:t>
            </a:fld>
            <a:endParaRPr lang="de-DE"/>
          </a:p>
        </p:txBody>
      </p:sp>
    </p:spTree>
    <p:extLst>
      <p:ext uri="{BB962C8B-B14F-4D97-AF65-F5344CB8AC3E}">
        <p14:creationId xmlns:p14="http://schemas.microsoft.com/office/powerpoint/2010/main" val="1820436977"/>
      </p:ext>
    </p:extLst>
  </p:cSld>
  <p:clrMapOvr>
    <a:masterClrMapping/>
  </p:clrMapOvr>
  <mc:AlternateContent xmlns:mc="http://schemas.openxmlformats.org/markup-compatibility/2006" xmlns:p14="http://schemas.microsoft.com/office/powerpoint/2010/main">
    <mc:Choice Requires="p14">
      <p:transition spd="slow" p14:dur="2000" advTm="72931"/>
    </mc:Choice>
    <mc:Fallback xmlns="">
      <p:transition spd="slow" advTm="72931"/>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650" name="Object 2"/>
          <p:cNvGraphicFramePr>
            <a:graphicFrameLocks noChangeAspect="1"/>
          </p:cNvGraphicFramePr>
          <p:nvPr>
            <p:extLst>
              <p:ext uri="{D42A27DB-BD31-4B8C-83A1-F6EECF244321}">
                <p14:modId xmlns:p14="http://schemas.microsoft.com/office/powerpoint/2010/main" val="745143754"/>
              </p:ext>
            </p:extLst>
          </p:nvPr>
        </p:nvGraphicFramePr>
        <p:xfrm>
          <a:off x="0" y="149225"/>
          <a:ext cx="8685213" cy="6540500"/>
        </p:xfrm>
        <a:graphic>
          <a:graphicData uri="http://schemas.openxmlformats.org/presentationml/2006/ole">
            <mc:AlternateContent xmlns:mc="http://schemas.openxmlformats.org/markup-compatibility/2006">
              <mc:Choice xmlns:v="urn:schemas-microsoft-com:vml" Requires="v">
                <p:oleObj spid="_x0000_s27711" name="Worksheet" r:id="rId3" imgW="5718615" imgH="4309086" progId="Excel.Sheet.8">
                  <p:embed/>
                </p:oleObj>
              </mc:Choice>
              <mc:Fallback>
                <p:oleObj name="Worksheet" r:id="rId3" imgW="5718615" imgH="4309086" progId="Excel.Sheet.8">
                  <p:embed/>
                  <p:pic>
                    <p:nvPicPr>
                      <p:cNvPr id="0" name=""/>
                      <p:cNvPicPr>
                        <a:picLocks noChangeAspect="1" noChangeArrowheads="1"/>
                      </p:cNvPicPr>
                      <p:nvPr/>
                    </p:nvPicPr>
                    <p:blipFill>
                      <a:blip r:embed="rId4"/>
                      <a:srcRect/>
                      <a:stretch>
                        <a:fillRect/>
                      </a:stretch>
                    </p:blipFill>
                    <p:spPr bwMode="auto">
                      <a:xfrm>
                        <a:off x="0" y="149225"/>
                        <a:ext cx="8685213" cy="6540500"/>
                      </a:xfrm>
                      <a:prstGeom prst="rect">
                        <a:avLst/>
                      </a:prstGeom>
                      <a:solidFill>
                        <a:schemeClr val="bg1"/>
                      </a:solidFill>
                      <a:ln>
                        <a:noFill/>
                      </a:ln>
                      <a:effectLst/>
                      <a:extLst/>
                    </p:spPr>
                  </p:pic>
                </p:oleObj>
              </mc:Fallback>
            </mc:AlternateContent>
          </a:graphicData>
        </a:graphic>
      </p:graphicFrame>
      <p:sp>
        <p:nvSpPr>
          <p:cNvPr id="2091011" name="AutoShape 3"/>
          <p:cNvSpPr>
            <a:spLocks noChangeArrowheads="1"/>
          </p:cNvSpPr>
          <p:nvPr/>
        </p:nvSpPr>
        <p:spPr bwMode="auto">
          <a:xfrm>
            <a:off x="3203575" y="3716338"/>
            <a:ext cx="5329238" cy="3141662"/>
          </a:xfrm>
          <a:prstGeom prst="wedgeRoundRectCallout">
            <a:avLst>
              <a:gd name="adj1" fmla="val 24681"/>
              <a:gd name="adj2" fmla="val -94162"/>
              <a:gd name="adj3" fmla="val 16667"/>
            </a:avLst>
          </a:prstGeom>
          <a:solidFill>
            <a:schemeClr val="bg1"/>
          </a:solidFill>
          <a:ln w="9525">
            <a:solidFill>
              <a:schemeClr val="tx1"/>
            </a:solidFill>
            <a:miter lim="800000"/>
            <a:headEnd/>
            <a:tailEnd/>
          </a:ln>
          <a:effectLst/>
        </p:spPr>
        <p:txBody>
          <a:bodyPr/>
          <a:lstStyle/>
          <a:p>
            <a:pPr>
              <a:defRPr/>
            </a:pPr>
            <a:r>
              <a:rPr lang="de-DE" dirty="0"/>
              <a:t>Erlös pro Case-Mix-Punkt: 20.000.000/5.000= 4000 </a:t>
            </a:r>
          </a:p>
          <a:p>
            <a:pPr>
              <a:defRPr/>
            </a:pPr>
            <a:endParaRPr lang="de-DE" dirty="0"/>
          </a:p>
          <a:p>
            <a:pPr>
              <a:defRPr/>
            </a:pPr>
            <a:r>
              <a:rPr lang="de-DE" dirty="0"/>
              <a:t>Ausgleich: 20 % für 500 Punkte</a:t>
            </a:r>
          </a:p>
          <a:p>
            <a:pPr>
              <a:defRPr/>
            </a:pPr>
            <a:r>
              <a:rPr lang="de-DE" dirty="0"/>
              <a:t>0,20*500*4.000 = 400.000</a:t>
            </a:r>
          </a:p>
          <a:p>
            <a:pPr>
              <a:defRPr/>
            </a:pPr>
            <a:endParaRPr lang="de-DE" dirty="0"/>
          </a:p>
          <a:p>
            <a:pPr>
              <a:defRPr/>
            </a:pPr>
            <a:r>
              <a:rPr lang="de-DE" dirty="0"/>
              <a:t>Neue Erträge: </a:t>
            </a:r>
          </a:p>
          <a:p>
            <a:pPr>
              <a:defRPr/>
            </a:pPr>
            <a:r>
              <a:rPr lang="de-DE" dirty="0"/>
              <a:t>4.500 * 4.000 + Ausgleich = </a:t>
            </a:r>
          </a:p>
          <a:p>
            <a:pPr>
              <a:defRPr/>
            </a:pPr>
            <a:r>
              <a:rPr lang="de-DE" dirty="0"/>
              <a:t>18.000.000 + 400.000 = 18.400.000</a:t>
            </a:r>
          </a:p>
        </p:txBody>
      </p:sp>
      <p:sp>
        <p:nvSpPr>
          <p:cNvPr id="2" name="Foliennummernplatzhalter 1"/>
          <p:cNvSpPr>
            <a:spLocks noGrp="1"/>
          </p:cNvSpPr>
          <p:nvPr>
            <p:ph type="sldNum" sz="quarter" idx="12"/>
          </p:nvPr>
        </p:nvSpPr>
        <p:spPr/>
        <p:txBody>
          <a:bodyPr/>
          <a:lstStyle/>
          <a:p>
            <a:fld id="{33EF2916-ED9F-4244-A858-60685D900053}" type="slidenum">
              <a:rPr lang="de-DE" smtClean="0"/>
              <a:t>39</a:t>
            </a:fld>
            <a:endParaRPr lang="de-DE"/>
          </a:p>
        </p:txBody>
      </p:sp>
      <p:sp>
        <p:nvSpPr>
          <p:cNvPr id="3" name="Rechteck 2"/>
          <p:cNvSpPr/>
          <p:nvPr/>
        </p:nvSpPr>
        <p:spPr>
          <a:xfrm>
            <a:off x="7020272" y="1856272"/>
            <a:ext cx="1858111" cy="3600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de-DE" sz="2000" dirty="0">
                <a:solidFill>
                  <a:schemeClr val="tx1"/>
                </a:solidFill>
              </a:rPr>
              <a:t>400.000,00 €</a:t>
            </a:r>
          </a:p>
        </p:txBody>
      </p:sp>
    </p:spTree>
    <p:extLst>
      <p:ext uri="{BB962C8B-B14F-4D97-AF65-F5344CB8AC3E}">
        <p14:creationId xmlns:p14="http://schemas.microsoft.com/office/powerpoint/2010/main" val="1598362791"/>
      </p:ext>
    </p:extLst>
  </p:cSld>
  <p:clrMapOvr>
    <a:masterClrMapping/>
  </p:clrMapOvr>
  <mc:AlternateContent xmlns:mc="http://schemas.openxmlformats.org/markup-compatibility/2006" xmlns:p14="http://schemas.microsoft.com/office/powerpoint/2010/main">
    <mc:Choice Requires="p14">
      <p:transition spd="slow" p14:dur="2000" advTm="48123"/>
    </mc:Choice>
    <mc:Fallback xmlns="">
      <p:transition spd="slow" advTm="48123"/>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0178" name="Rectangle 2"/>
          <p:cNvSpPr>
            <a:spLocks noGrp="1" noChangeArrowheads="1"/>
          </p:cNvSpPr>
          <p:nvPr>
            <p:ph type="title"/>
          </p:nvPr>
        </p:nvSpPr>
        <p:spPr/>
        <p:txBody>
          <a:bodyPr>
            <a:normAutofit fontScale="90000"/>
          </a:bodyPr>
          <a:lstStyle/>
          <a:p>
            <a:pPr eaLnBrk="1" hangingPunct="1">
              <a:defRPr/>
            </a:pPr>
            <a:r>
              <a:rPr lang="de-DE" dirty="0" err="1"/>
              <a:t>Controllingrelevante</a:t>
            </a:r>
            <a:r>
              <a:rPr lang="de-DE" dirty="0"/>
              <a:t> Grundlagen des neuen Entgeltsystems (Wiederholung)</a:t>
            </a:r>
          </a:p>
        </p:txBody>
      </p:sp>
      <p:sp>
        <p:nvSpPr>
          <p:cNvPr id="1970179" name="Rectangle 3"/>
          <p:cNvSpPr>
            <a:spLocks noGrp="1" noChangeArrowheads="1"/>
          </p:cNvSpPr>
          <p:nvPr>
            <p:ph type="body" idx="1"/>
          </p:nvPr>
        </p:nvSpPr>
        <p:spPr/>
        <p:txBody>
          <a:bodyPr/>
          <a:lstStyle/>
          <a:p>
            <a:pPr eaLnBrk="1" hangingPunct="1">
              <a:lnSpc>
                <a:spcPct val="90000"/>
              </a:lnSpc>
              <a:defRPr/>
            </a:pPr>
            <a:endParaRPr lang="de-DE" sz="2400" dirty="0"/>
          </a:p>
          <a:p>
            <a:pPr eaLnBrk="1" hangingPunct="1">
              <a:lnSpc>
                <a:spcPct val="90000"/>
              </a:lnSpc>
              <a:defRPr/>
            </a:pPr>
            <a:r>
              <a:rPr lang="de-DE" sz="2800" dirty="0"/>
              <a:t>Diagnosis Related Group (DRG)</a:t>
            </a:r>
          </a:p>
          <a:p>
            <a:pPr lvl="1" eaLnBrk="1" hangingPunct="1">
              <a:lnSpc>
                <a:spcPct val="90000"/>
              </a:lnSpc>
              <a:defRPr/>
            </a:pPr>
            <a:r>
              <a:rPr lang="de-DE" sz="2400" dirty="0" smtClean="0"/>
              <a:t>jede Patient*in </a:t>
            </a:r>
            <a:r>
              <a:rPr lang="de-DE" sz="2400" dirty="0"/>
              <a:t>ist einer Fallklasse zugeordnet</a:t>
            </a:r>
          </a:p>
          <a:p>
            <a:pPr lvl="1" eaLnBrk="1" hangingPunct="1">
              <a:lnSpc>
                <a:spcPct val="90000"/>
              </a:lnSpc>
              <a:defRPr/>
            </a:pPr>
            <a:r>
              <a:rPr lang="de-DE" sz="2400" dirty="0"/>
              <a:t>Kostengewicht (Cost </a:t>
            </a:r>
            <a:r>
              <a:rPr lang="de-DE" sz="2400" dirty="0" err="1"/>
              <a:t>Weight</a:t>
            </a:r>
            <a:r>
              <a:rPr lang="de-DE" sz="2400" dirty="0"/>
              <a:t>, CW): Relative ökonomische Schwere einer Fallklasse im Verhältnis zur Basis-DRG</a:t>
            </a:r>
          </a:p>
          <a:p>
            <a:pPr lvl="1" eaLnBrk="1" hangingPunct="1">
              <a:lnSpc>
                <a:spcPct val="90000"/>
              </a:lnSpc>
              <a:defRPr/>
            </a:pPr>
            <a:r>
              <a:rPr lang="de-DE" sz="2400" dirty="0"/>
              <a:t>Case Mix: Die Summe aller Kostengewichte eines Krankenhauses in einer Periode </a:t>
            </a:r>
          </a:p>
          <a:p>
            <a:pPr lvl="1" eaLnBrk="1" hangingPunct="1">
              <a:lnSpc>
                <a:spcPct val="90000"/>
              </a:lnSpc>
              <a:defRPr/>
            </a:pPr>
            <a:r>
              <a:rPr lang="de-DE" sz="2400" dirty="0"/>
              <a:t>Case Mix Index (CMI): Quotient aus Case Mix und Fallzahl</a:t>
            </a:r>
          </a:p>
          <a:p>
            <a:pPr lvl="2" eaLnBrk="1" hangingPunct="1">
              <a:lnSpc>
                <a:spcPct val="90000"/>
              </a:lnSpc>
              <a:defRPr/>
            </a:pPr>
            <a:r>
              <a:rPr lang="de-DE" sz="2000" dirty="0"/>
              <a:t>Maß der durchschnittlichen Leistungsintensität bzw. der durchschnittlichen ökonomischen Komplexität der behandelten Fälle</a:t>
            </a:r>
          </a:p>
          <a:p>
            <a:pPr lvl="2" eaLnBrk="1" hangingPunct="1">
              <a:lnSpc>
                <a:spcPct val="90000"/>
              </a:lnSpc>
              <a:defRPr/>
            </a:pPr>
            <a:r>
              <a:rPr lang="de-DE" sz="2000" dirty="0"/>
              <a:t>unabhängig von der Leistungsmenge des Krankenhauses</a:t>
            </a:r>
          </a:p>
        </p:txBody>
      </p:sp>
      <p:sp>
        <p:nvSpPr>
          <p:cNvPr id="2" name="Foliennummernplatzhalter 1"/>
          <p:cNvSpPr>
            <a:spLocks noGrp="1"/>
          </p:cNvSpPr>
          <p:nvPr>
            <p:ph type="sldNum" sz="quarter" idx="12"/>
          </p:nvPr>
        </p:nvSpPr>
        <p:spPr/>
        <p:txBody>
          <a:bodyPr/>
          <a:lstStyle/>
          <a:p>
            <a:fld id="{33EF2916-ED9F-4244-A858-60685D900053}" type="slidenum">
              <a:rPr lang="de-DE" smtClean="0"/>
              <a:t>4</a:t>
            </a:fld>
            <a:endParaRPr lang="de-DE"/>
          </a:p>
        </p:txBody>
      </p:sp>
    </p:spTree>
    <p:extLst>
      <p:ext uri="{BB962C8B-B14F-4D97-AF65-F5344CB8AC3E}">
        <p14:creationId xmlns:p14="http://schemas.microsoft.com/office/powerpoint/2010/main" val="3759765397"/>
      </p:ext>
    </p:extLst>
  </p:cSld>
  <p:clrMapOvr>
    <a:masterClrMapping/>
  </p:clrMapOvr>
  <mc:AlternateContent xmlns:mc="http://schemas.openxmlformats.org/markup-compatibility/2006" xmlns:p14="http://schemas.microsoft.com/office/powerpoint/2010/main">
    <mc:Choice Requires="p14">
      <p:transition spd="slow" p14:dur="2000" advTm="179543"/>
    </mc:Choice>
    <mc:Fallback xmlns="">
      <p:transition spd="slow" advTm="179543"/>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674" name="Object 2"/>
          <p:cNvGraphicFramePr>
            <a:graphicFrameLocks noChangeAspect="1"/>
          </p:cNvGraphicFramePr>
          <p:nvPr>
            <p:extLst>
              <p:ext uri="{D42A27DB-BD31-4B8C-83A1-F6EECF244321}">
                <p14:modId xmlns:p14="http://schemas.microsoft.com/office/powerpoint/2010/main" val="2422811656"/>
              </p:ext>
            </p:extLst>
          </p:nvPr>
        </p:nvGraphicFramePr>
        <p:xfrm>
          <a:off x="0" y="149225"/>
          <a:ext cx="8685213" cy="6540500"/>
        </p:xfrm>
        <a:graphic>
          <a:graphicData uri="http://schemas.openxmlformats.org/presentationml/2006/ole">
            <mc:AlternateContent xmlns:mc="http://schemas.openxmlformats.org/markup-compatibility/2006">
              <mc:Choice xmlns:v="urn:schemas-microsoft-com:vml" Requires="v">
                <p:oleObj spid="_x0000_s28735" name="Worksheet" r:id="rId3" imgW="5718615" imgH="4309086" progId="Excel.Sheet.8">
                  <p:embed/>
                </p:oleObj>
              </mc:Choice>
              <mc:Fallback>
                <p:oleObj name="Worksheet" r:id="rId3" imgW="5718615" imgH="4309086" progId="Excel.Sheet.8">
                  <p:embed/>
                  <p:pic>
                    <p:nvPicPr>
                      <p:cNvPr id="0" name=""/>
                      <p:cNvPicPr>
                        <a:picLocks noChangeAspect="1" noChangeArrowheads="1"/>
                      </p:cNvPicPr>
                      <p:nvPr/>
                    </p:nvPicPr>
                    <p:blipFill>
                      <a:blip r:embed="rId4"/>
                      <a:srcRect/>
                      <a:stretch>
                        <a:fillRect/>
                      </a:stretch>
                    </p:blipFill>
                    <p:spPr bwMode="auto">
                      <a:xfrm>
                        <a:off x="0" y="149225"/>
                        <a:ext cx="8685213" cy="654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92035" name="AutoShape 3"/>
          <p:cNvSpPr>
            <a:spLocks noChangeArrowheads="1"/>
          </p:cNvSpPr>
          <p:nvPr/>
        </p:nvSpPr>
        <p:spPr bwMode="auto">
          <a:xfrm>
            <a:off x="323850" y="115888"/>
            <a:ext cx="5329238" cy="1728787"/>
          </a:xfrm>
          <a:prstGeom prst="wedgeRoundRectCallout">
            <a:avLst>
              <a:gd name="adj1" fmla="val -41569"/>
              <a:gd name="adj2" fmla="val 144306"/>
              <a:gd name="adj3" fmla="val 16667"/>
            </a:avLst>
          </a:prstGeom>
          <a:solidFill>
            <a:schemeClr val="bg1"/>
          </a:solidFill>
          <a:ln w="9525">
            <a:solidFill>
              <a:schemeClr val="tx1"/>
            </a:solidFill>
            <a:miter lim="800000"/>
            <a:headEnd/>
            <a:tailEnd/>
          </a:ln>
          <a:effectLst/>
        </p:spPr>
        <p:txBody>
          <a:bodyPr/>
          <a:lstStyle/>
          <a:p>
            <a:pPr>
              <a:defRPr/>
            </a:pPr>
            <a:r>
              <a:rPr lang="de-DE" dirty="0"/>
              <a:t>Plankosten(</a:t>
            </a:r>
            <a:r>
              <a:rPr lang="de-DE" dirty="0" err="1"/>
              <a:t>beispiel</a:t>
            </a:r>
            <a:r>
              <a:rPr lang="de-DE" dirty="0"/>
              <a:t>):</a:t>
            </a:r>
          </a:p>
          <a:p>
            <a:pPr>
              <a:defRPr/>
            </a:pPr>
            <a:r>
              <a:rPr lang="de-DE" dirty="0"/>
              <a:t>bei geplantem Case-Mix:</a:t>
            </a:r>
          </a:p>
          <a:p>
            <a:pPr>
              <a:defRPr/>
            </a:pPr>
            <a:r>
              <a:rPr lang="de-DE" dirty="0"/>
              <a:t>fix: 14.000.000 Euro (70 %);</a:t>
            </a:r>
          </a:p>
          <a:p>
            <a:pPr>
              <a:defRPr/>
            </a:pPr>
            <a:r>
              <a:rPr lang="de-DE" dirty="0"/>
              <a:t>variabel: 6.000.000 / 5.000 = 1.200</a:t>
            </a:r>
          </a:p>
        </p:txBody>
      </p:sp>
      <p:sp>
        <p:nvSpPr>
          <p:cNvPr id="2092036" name="AutoShape 4"/>
          <p:cNvSpPr>
            <a:spLocks noChangeArrowheads="1"/>
          </p:cNvSpPr>
          <p:nvPr/>
        </p:nvSpPr>
        <p:spPr bwMode="auto">
          <a:xfrm>
            <a:off x="179388" y="4941888"/>
            <a:ext cx="3887787" cy="1728787"/>
          </a:xfrm>
          <a:prstGeom prst="wedgeRoundRectCallout">
            <a:avLst>
              <a:gd name="adj1" fmla="val -40056"/>
              <a:gd name="adj2" fmla="val -120070"/>
              <a:gd name="adj3" fmla="val 16667"/>
            </a:avLst>
          </a:prstGeom>
          <a:solidFill>
            <a:schemeClr val="bg1"/>
          </a:solidFill>
          <a:ln w="9525">
            <a:solidFill>
              <a:schemeClr val="tx1"/>
            </a:solidFill>
            <a:miter lim="800000"/>
            <a:headEnd/>
            <a:tailEnd/>
          </a:ln>
          <a:effectLst/>
        </p:spPr>
        <p:txBody>
          <a:bodyPr/>
          <a:lstStyle/>
          <a:p>
            <a:pPr>
              <a:defRPr/>
            </a:pPr>
            <a:r>
              <a:rPr lang="de-DE" dirty="0"/>
              <a:t>Plankosten(</a:t>
            </a:r>
            <a:r>
              <a:rPr lang="de-DE" dirty="0" err="1"/>
              <a:t>beispiel</a:t>
            </a:r>
            <a:r>
              <a:rPr lang="de-DE" dirty="0"/>
              <a:t>):</a:t>
            </a:r>
          </a:p>
          <a:p>
            <a:pPr>
              <a:defRPr/>
            </a:pPr>
            <a:r>
              <a:rPr lang="de-DE" dirty="0"/>
              <a:t>bei 10 % Mehrleistung</a:t>
            </a:r>
          </a:p>
          <a:p>
            <a:pPr>
              <a:defRPr/>
            </a:pPr>
            <a:r>
              <a:rPr lang="de-DE" dirty="0"/>
              <a:t>fix: 14.000.000 Euro (70 %);</a:t>
            </a:r>
          </a:p>
          <a:p>
            <a:pPr>
              <a:defRPr/>
            </a:pPr>
            <a:r>
              <a:rPr lang="de-DE" dirty="0"/>
              <a:t>variabel: 1.200 * 5.500 = 6.600.000</a:t>
            </a:r>
          </a:p>
        </p:txBody>
      </p:sp>
      <p:sp>
        <p:nvSpPr>
          <p:cNvPr id="2092037" name="AutoShape 5"/>
          <p:cNvSpPr>
            <a:spLocks noChangeArrowheads="1"/>
          </p:cNvSpPr>
          <p:nvPr/>
        </p:nvSpPr>
        <p:spPr bwMode="auto">
          <a:xfrm>
            <a:off x="5256213" y="4941888"/>
            <a:ext cx="3887787" cy="1728787"/>
          </a:xfrm>
          <a:prstGeom prst="wedgeRoundRectCallout">
            <a:avLst>
              <a:gd name="adj1" fmla="val -125296"/>
              <a:gd name="adj2" fmla="val -99911"/>
              <a:gd name="adj3" fmla="val 16667"/>
            </a:avLst>
          </a:prstGeom>
          <a:solidFill>
            <a:schemeClr val="bg1"/>
          </a:solidFill>
          <a:ln w="9525">
            <a:solidFill>
              <a:schemeClr val="tx1"/>
            </a:solidFill>
            <a:miter lim="800000"/>
            <a:headEnd/>
            <a:tailEnd/>
          </a:ln>
          <a:effectLst/>
        </p:spPr>
        <p:txBody>
          <a:bodyPr/>
          <a:lstStyle/>
          <a:p>
            <a:pPr>
              <a:defRPr/>
            </a:pPr>
            <a:r>
              <a:rPr lang="de-DE" dirty="0"/>
              <a:t>Plankosten(</a:t>
            </a:r>
            <a:r>
              <a:rPr lang="de-DE" dirty="0" err="1"/>
              <a:t>beispiel</a:t>
            </a:r>
            <a:r>
              <a:rPr lang="de-DE" dirty="0"/>
              <a:t>):</a:t>
            </a:r>
          </a:p>
          <a:p>
            <a:pPr>
              <a:defRPr/>
            </a:pPr>
            <a:r>
              <a:rPr lang="de-DE" dirty="0"/>
              <a:t>bei 10 % Minderleistung</a:t>
            </a:r>
          </a:p>
          <a:p>
            <a:pPr>
              <a:defRPr/>
            </a:pPr>
            <a:r>
              <a:rPr lang="de-DE" dirty="0"/>
              <a:t>fix: 14.000.000 Euro (70 %);</a:t>
            </a:r>
          </a:p>
          <a:p>
            <a:pPr>
              <a:defRPr/>
            </a:pPr>
            <a:r>
              <a:rPr lang="de-DE" dirty="0"/>
              <a:t>variabel: 1.200 * 4.500 = 5.400.000</a:t>
            </a:r>
          </a:p>
        </p:txBody>
      </p:sp>
      <p:sp>
        <p:nvSpPr>
          <p:cNvPr id="2" name="Foliennummernplatzhalter 1"/>
          <p:cNvSpPr>
            <a:spLocks noGrp="1"/>
          </p:cNvSpPr>
          <p:nvPr>
            <p:ph type="sldNum" sz="quarter" idx="12"/>
          </p:nvPr>
        </p:nvSpPr>
        <p:spPr/>
        <p:txBody>
          <a:bodyPr/>
          <a:lstStyle/>
          <a:p>
            <a:fld id="{33EF2916-ED9F-4244-A858-60685D900053}" type="slidenum">
              <a:rPr lang="de-DE" smtClean="0"/>
              <a:t>40</a:t>
            </a:fld>
            <a:endParaRPr lang="de-DE"/>
          </a:p>
        </p:txBody>
      </p:sp>
      <p:sp>
        <p:nvSpPr>
          <p:cNvPr id="7" name="Rechteck 6"/>
          <p:cNvSpPr/>
          <p:nvPr/>
        </p:nvSpPr>
        <p:spPr>
          <a:xfrm>
            <a:off x="7020272" y="1856272"/>
            <a:ext cx="1858111" cy="3600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de-DE" sz="2000" dirty="0">
                <a:solidFill>
                  <a:schemeClr val="tx1"/>
                </a:solidFill>
              </a:rPr>
              <a:t>400.000,00 €</a:t>
            </a:r>
          </a:p>
        </p:txBody>
      </p:sp>
    </p:spTree>
    <p:extLst>
      <p:ext uri="{BB962C8B-B14F-4D97-AF65-F5344CB8AC3E}">
        <p14:creationId xmlns:p14="http://schemas.microsoft.com/office/powerpoint/2010/main" val="4101277218"/>
      </p:ext>
    </p:extLst>
  </p:cSld>
  <p:clrMapOvr>
    <a:masterClrMapping/>
  </p:clrMapOvr>
  <mc:AlternateContent xmlns:mc="http://schemas.openxmlformats.org/markup-compatibility/2006" xmlns:p14="http://schemas.microsoft.com/office/powerpoint/2010/main">
    <mc:Choice Requires="p14">
      <p:transition spd="slow" p14:dur="2000" advTm="104684"/>
    </mc:Choice>
    <mc:Fallback xmlns="">
      <p:transition spd="slow" advTm="104684"/>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698" name="Object 2"/>
          <p:cNvGraphicFramePr>
            <a:graphicFrameLocks noChangeAspect="1"/>
          </p:cNvGraphicFramePr>
          <p:nvPr>
            <p:extLst>
              <p:ext uri="{D42A27DB-BD31-4B8C-83A1-F6EECF244321}">
                <p14:modId xmlns:p14="http://schemas.microsoft.com/office/powerpoint/2010/main" val="2263965300"/>
              </p:ext>
            </p:extLst>
          </p:nvPr>
        </p:nvGraphicFramePr>
        <p:xfrm>
          <a:off x="0" y="149225"/>
          <a:ext cx="8823325" cy="6540500"/>
        </p:xfrm>
        <a:graphic>
          <a:graphicData uri="http://schemas.openxmlformats.org/presentationml/2006/ole">
            <mc:AlternateContent xmlns:mc="http://schemas.openxmlformats.org/markup-compatibility/2006">
              <mc:Choice xmlns:v="urn:schemas-microsoft-com:vml" Requires="v">
                <p:oleObj spid="_x0000_s29759" name="Worksheet" r:id="rId3" imgW="6976234" imgH="4309086" progId="Excel.Sheet.8">
                  <p:embed/>
                </p:oleObj>
              </mc:Choice>
              <mc:Fallback>
                <p:oleObj name="Worksheet" r:id="rId3" imgW="6976234" imgH="4309086" progId="Excel.Sheet.8">
                  <p:embed/>
                  <p:pic>
                    <p:nvPicPr>
                      <p:cNvPr id="0" name=""/>
                      <p:cNvPicPr>
                        <a:picLocks noChangeAspect="1" noChangeArrowheads="1"/>
                      </p:cNvPicPr>
                      <p:nvPr/>
                    </p:nvPicPr>
                    <p:blipFill>
                      <a:blip r:embed="rId4"/>
                      <a:srcRect/>
                      <a:stretch>
                        <a:fillRect/>
                      </a:stretch>
                    </p:blipFill>
                    <p:spPr bwMode="auto">
                      <a:xfrm>
                        <a:off x="0" y="149225"/>
                        <a:ext cx="8823325" cy="6540500"/>
                      </a:xfrm>
                      <a:prstGeom prst="rect">
                        <a:avLst/>
                      </a:prstGeom>
                      <a:noFill/>
                      <a:ln>
                        <a:noFill/>
                      </a:ln>
                      <a:effectLst/>
                    </p:spPr>
                  </p:pic>
                </p:oleObj>
              </mc:Fallback>
            </mc:AlternateContent>
          </a:graphicData>
        </a:graphic>
      </p:graphicFrame>
      <p:sp>
        <p:nvSpPr>
          <p:cNvPr id="2093061" name="AutoShape 5"/>
          <p:cNvSpPr>
            <a:spLocks noChangeArrowheads="1"/>
          </p:cNvSpPr>
          <p:nvPr/>
        </p:nvSpPr>
        <p:spPr bwMode="auto">
          <a:xfrm>
            <a:off x="395288" y="765175"/>
            <a:ext cx="3887787" cy="1079500"/>
          </a:xfrm>
          <a:prstGeom prst="wedgeRoundRectCallout">
            <a:avLst>
              <a:gd name="adj1" fmla="val 19824"/>
              <a:gd name="adj2" fmla="val 356028"/>
              <a:gd name="adj3" fmla="val 16667"/>
            </a:avLst>
          </a:prstGeom>
          <a:solidFill>
            <a:schemeClr val="bg1"/>
          </a:solidFill>
          <a:ln w="9525">
            <a:solidFill>
              <a:schemeClr val="tx1"/>
            </a:solidFill>
            <a:miter lim="800000"/>
            <a:headEnd/>
            <a:tailEnd/>
          </a:ln>
          <a:effectLst/>
        </p:spPr>
        <p:txBody>
          <a:bodyPr/>
          <a:lstStyle/>
          <a:p>
            <a:pPr>
              <a:defRPr/>
            </a:pPr>
            <a:r>
              <a:rPr lang="de-DE" dirty="0"/>
              <a:t>20.700.000 – 20.600.000 = + 100.000</a:t>
            </a:r>
          </a:p>
        </p:txBody>
      </p:sp>
      <p:sp>
        <p:nvSpPr>
          <p:cNvPr id="2093062" name="AutoShape 6"/>
          <p:cNvSpPr>
            <a:spLocks noChangeArrowheads="1"/>
          </p:cNvSpPr>
          <p:nvPr/>
        </p:nvSpPr>
        <p:spPr bwMode="auto">
          <a:xfrm>
            <a:off x="5148263" y="4652963"/>
            <a:ext cx="3887787" cy="1079500"/>
          </a:xfrm>
          <a:prstGeom prst="wedgeRoundRectCallout">
            <a:avLst>
              <a:gd name="adj1" fmla="val -62986"/>
              <a:gd name="adj2" fmla="val 81764"/>
              <a:gd name="adj3" fmla="val 16667"/>
            </a:avLst>
          </a:prstGeom>
          <a:solidFill>
            <a:schemeClr val="bg1"/>
          </a:solidFill>
          <a:ln w="9525">
            <a:solidFill>
              <a:schemeClr val="tx1"/>
            </a:solidFill>
            <a:miter lim="800000"/>
            <a:headEnd/>
            <a:tailEnd/>
          </a:ln>
          <a:effectLst/>
        </p:spPr>
        <p:txBody>
          <a:bodyPr/>
          <a:lstStyle/>
          <a:p>
            <a:pPr>
              <a:defRPr/>
            </a:pPr>
            <a:r>
              <a:rPr lang="de-DE" dirty="0"/>
              <a:t>18.400.000 – 19.400.000 = </a:t>
            </a:r>
          </a:p>
          <a:p>
            <a:pPr>
              <a:defRPr/>
            </a:pPr>
            <a:r>
              <a:rPr lang="de-DE" dirty="0"/>
              <a:t>-1.000.000</a:t>
            </a:r>
          </a:p>
        </p:txBody>
      </p:sp>
      <p:sp>
        <p:nvSpPr>
          <p:cNvPr id="2" name="Foliennummernplatzhalter 1"/>
          <p:cNvSpPr>
            <a:spLocks noGrp="1"/>
          </p:cNvSpPr>
          <p:nvPr>
            <p:ph type="sldNum" sz="quarter" idx="12"/>
          </p:nvPr>
        </p:nvSpPr>
        <p:spPr/>
        <p:txBody>
          <a:bodyPr/>
          <a:lstStyle/>
          <a:p>
            <a:fld id="{33EF2916-ED9F-4244-A858-60685D900053}" type="slidenum">
              <a:rPr lang="de-DE" smtClean="0"/>
              <a:t>41</a:t>
            </a:fld>
            <a:endParaRPr lang="de-DE"/>
          </a:p>
        </p:txBody>
      </p:sp>
      <p:sp>
        <p:nvSpPr>
          <p:cNvPr id="8" name="Rechteck 7"/>
          <p:cNvSpPr/>
          <p:nvPr/>
        </p:nvSpPr>
        <p:spPr>
          <a:xfrm>
            <a:off x="5868145" y="2132856"/>
            <a:ext cx="1512168" cy="3600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de-DE" dirty="0">
                <a:solidFill>
                  <a:schemeClr val="tx1"/>
                </a:solidFill>
              </a:rPr>
              <a:t>400.000,00 €</a:t>
            </a:r>
          </a:p>
        </p:txBody>
      </p:sp>
      <p:sp>
        <p:nvSpPr>
          <p:cNvPr id="9" name="Rechteck 8"/>
          <p:cNvSpPr/>
          <p:nvPr/>
        </p:nvSpPr>
        <p:spPr>
          <a:xfrm>
            <a:off x="7381801" y="2143969"/>
            <a:ext cx="1512168" cy="3600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de-DE" dirty="0">
                <a:solidFill>
                  <a:schemeClr val="tx1"/>
                </a:solidFill>
              </a:rPr>
              <a:t>18.400.000 €</a:t>
            </a:r>
          </a:p>
        </p:txBody>
      </p:sp>
      <p:sp>
        <p:nvSpPr>
          <p:cNvPr id="10" name="Rechteck 9"/>
          <p:cNvSpPr/>
          <p:nvPr/>
        </p:nvSpPr>
        <p:spPr>
          <a:xfrm>
            <a:off x="2627783" y="5877272"/>
            <a:ext cx="1655291" cy="47907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de-DE" dirty="0">
                <a:solidFill>
                  <a:schemeClr val="tx1"/>
                </a:solidFill>
              </a:rPr>
              <a:t>-1.000.000,00 €</a:t>
            </a:r>
          </a:p>
        </p:txBody>
      </p:sp>
    </p:spTree>
    <p:extLst>
      <p:ext uri="{BB962C8B-B14F-4D97-AF65-F5344CB8AC3E}">
        <p14:creationId xmlns:p14="http://schemas.microsoft.com/office/powerpoint/2010/main" val="2571895296"/>
      </p:ext>
    </p:extLst>
  </p:cSld>
  <p:clrMapOvr>
    <a:masterClrMapping/>
  </p:clrMapOvr>
  <mc:AlternateContent xmlns:mc="http://schemas.openxmlformats.org/markup-compatibility/2006" xmlns:p14="http://schemas.microsoft.com/office/powerpoint/2010/main">
    <mc:Choice Requires="p14">
      <p:transition spd="slow" p14:dur="2000" advTm="92290"/>
    </mc:Choice>
    <mc:Fallback xmlns="">
      <p:transition spd="slow" advTm="92290"/>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22" name="Rectangle 2"/>
          <p:cNvSpPr>
            <a:spLocks noGrp="1" noChangeArrowheads="1"/>
          </p:cNvSpPr>
          <p:nvPr>
            <p:ph type="title"/>
          </p:nvPr>
        </p:nvSpPr>
        <p:spPr/>
        <p:txBody>
          <a:bodyPr/>
          <a:lstStyle/>
          <a:p>
            <a:pPr eaLnBrk="1" hangingPunct="1">
              <a:defRPr/>
            </a:pPr>
            <a:r>
              <a:rPr lang="de-DE" dirty="0"/>
              <a:t>Controlling</a:t>
            </a:r>
          </a:p>
        </p:txBody>
      </p:sp>
      <p:sp>
        <p:nvSpPr>
          <p:cNvPr id="2078723" name="Rectangle 3"/>
          <p:cNvSpPr>
            <a:spLocks noGrp="1" noChangeArrowheads="1"/>
          </p:cNvSpPr>
          <p:nvPr>
            <p:ph type="body" idx="1"/>
          </p:nvPr>
        </p:nvSpPr>
        <p:spPr/>
        <p:txBody>
          <a:bodyPr/>
          <a:lstStyle/>
          <a:p>
            <a:pPr eaLnBrk="1" hangingPunct="1">
              <a:lnSpc>
                <a:spcPct val="80000"/>
              </a:lnSpc>
              <a:defRPr/>
            </a:pPr>
            <a:r>
              <a:rPr lang="de-DE" sz="2800"/>
              <a:t>Informationen für die Entgeltverhandlungen</a:t>
            </a:r>
          </a:p>
          <a:p>
            <a:pPr eaLnBrk="1" hangingPunct="1">
              <a:lnSpc>
                <a:spcPct val="80000"/>
              </a:lnSpc>
              <a:defRPr/>
            </a:pPr>
            <a:r>
              <a:rPr lang="de-DE" sz="2800"/>
              <a:t>Berechnung der Plankostenkurve </a:t>
            </a:r>
          </a:p>
          <a:p>
            <a:pPr eaLnBrk="1" hangingPunct="1">
              <a:lnSpc>
                <a:spcPct val="80000"/>
              </a:lnSpc>
              <a:defRPr/>
            </a:pPr>
            <a:r>
              <a:rPr lang="de-DE" sz="2800"/>
              <a:t>Überwachung der Erlös- bzw. Kostenkurven </a:t>
            </a:r>
          </a:p>
          <a:p>
            <a:pPr eaLnBrk="1" hangingPunct="1">
              <a:lnSpc>
                <a:spcPct val="80000"/>
              </a:lnSpc>
              <a:defRPr/>
            </a:pPr>
            <a:r>
              <a:rPr lang="de-DE" sz="2800"/>
              <a:t>Information für die leitenden Ärzte, welche Fallgruppen verstärkt zu behandeln sind, damit der geplante Case Mix erreicht wird. </a:t>
            </a:r>
          </a:p>
          <a:p>
            <a:pPr eaLnBrk="1" hangingPunct="1">
              <a:lnSpc>
                <a:spcPct val="80000"/>
              </a:lnSpc>
              <a:defRPr/>
            </a:pPr>
            <a:r>
              <a:rPr lang="de-DE" sz="2800"/>
              <a:t>Ständige Überwachung und Prognose des Case Mix</a:t>
            </a:r>
          </a:p>
          <a:p>
            <a:pPr lvl="1" eaLnBrk="1" hangingPunct="1">
              <a:lnSpc>
                <a:spcPct val="80000"/>
              </a:lnSpc>
              <a:defRPr/>
            </a:pPr>
            <a:r>
              <a:rPr lang="de-DE" sz="2400"/>
              <a:t>Verhandlung und Steuerung erfolgt allein über Case Mix bzw. Case Mix Index</a:t>
            </a:r>
          </a:p>
        </p:txBody>
      </p:sp>
      <p:sp>
        <p:nvSpPr>
          <p:cNvPr id="2" name="Foliennummernplatzhalter 1"/>
          <p:cNvSpPr>
            <a:spLocks noGrp="1"/>
          </p:cNvSpPr>
          <p:nvPr>
            <p:ph type="sldNum" sz="quarter" idx="12"/>
          </p:nvPr>
        </p:nvSpPr>
        <p:spPr/>
        <p:txBody>
          <a:bodyPr/>
          <a:lstStyle/>
          <a:p>
            <a:fld id="{33EF2916-ED9F-4244-A858-60685D900053}" type="slidenum">
              <a:rPr lang="de-DE" smtClean="0"/>
              <a:t>42</a:t>
            </a:fld>
            <a:endParaRPr lang="de-DE"/>
          </a:p>
        </p:txBody>
      </p:sp>
    </p:spTree>
    <p:extLst>
      <p:ext uri="{BB962C8B-B14F-4D97-AF65-F5344CB8AC3E}">
        <p14:creationId xmlns:p14="http://schemas.microsoft.com/office/powerpoint/2010/main" val="2193376617"/>
      </p:ext>
    </p:extLst>
  </p:cSld>
  <p:clrMapOvr>
    <a:masterClrMapping/>
  </p:clrMapOvr>
  <mc:AlternateContent xmlns:mc="http://schemas.openxmlformats.org/markup-compatibility/2006" xmlns:p14="http://schemas.microsoft.com/office/powerpoint/2010/main">
    <mc:Choice Requires="p14">
      <p:transition spd="slow" p14:dur="2000" advTm="94102"/>
    </mc:Choice>
    <mc:Fallback xmlns="">
      <p:transition spd="slow" advTm="94102"/>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62" name="Rectangle 2"/>
          <p:cNvSpPr>
            <a:spLocks noGrp="1" noChangeArrowheads="1"/>
          </p:cNvSpPr>
          <p:nvPr>
            <p:ph type="title"/>
          </p:nvPr>
        </p:nvSpPr>
        <p:spPr/>
        <p:txBody>
          <a:bodyPr/>
          <a:lstStyle/>
          <a:p>
            <a:pPr eaLnBrk="1" hangingPunct="1">
              <a:defRPr/>
            </a:pPr>
            <a:r>
              <a:rPr lang="de-DE"/>
              <a:t>3.2.5.3 Medizincontrolling</a:t>
            </a:r>
          </a:p>
        </p:txBody>
      </p:sp>
      <p:sp>
        <p:nvSpPr>
          <p:cNvPr id="2088963" name="Rectangle 3"/>
          <p:cNvSpPr>
            <a:spLocks noGrp="1" noChangeArrowheads="1"/>
          </p:cNvSpPr>
          <p:nvPr>
            <p:ph type="body" idx="1"/>
          </p:nvPr>
        </p:nvSpPr>
        <p:spPr/>
        <p:txBody>
          <a:bodyPr/>
          <a:lstStyle/>
          <a:p>
            <a:pPr eaLnBrk="1" hangingPunct="1">
              <a:lnSpc>
                <a:spcPct val="90000"/>
              </a:lnSpc>
              <a:defRPr/>
            </a:pPr>
            <a:r>
              <a:rPr lang="de-DE" sz="2400"/>
              <a:t>Aufgaben</a:t>
            </a:r>
          </a:p>
          <a:p>
            <a:pPr lvl="1" eaLnBrk="1" hangingPunct="1">
              <a:lnSpc>
                <a:spcPct val="90000"/>
              </a:lnSpc>
              <a:defRPr/>
            </a:pPr>
            <a:r>
              <a:rPr lang="de-DE" sz="2000"/>
              <a:t>Ständige Analyse des Diagnose- und Leistungsspektrums</a:t>
            </a:r>
          </a:p>
          <a:p>
            <a:pPr lvl="2" eaLnBrk="1" hangingPunct="1">
              <a:lnSpc>
                <a:spcPct val="90000"/>
              </a:lnSpc>
              <a:defRPr/>
            </a:pPr>
            <a:r>
              <a:rPr lang="de-DE" sz="1800"/>
              <a:t>Zeitnahe Information über CM bzw. CMI-Entwicklung, „Punktlandung“sempfehlungen</a:t>
            </a:r>
          </a:p>
          <a:p>
            <a:pPr lvl="1" eaLnBrk="1" hangingPunct="1">
              <a:lnSpc>
                <a:spcPct val="90000"/>
              </a:lnSpc>
              <a:defRPr/>
            </a:pPr>
            <a:r>
              <a:rPr lang="de-DE" sz="2000"/>
              <a:t>Ständige Analyse der Belegung bzw. Fehlbelegung</a:t>
            </a:r>
          </a:p>
          <a:p>
            <a:pPr lvl="1" eaLnBrk="1" hangingPunct="1">
              <a:lnSpc>
                <a:spcPct val="90000"/>
              </a:lnSpc>
              <a:defRPr/>
            </a:pPr>
            <a:r>
              <a:rPr lang="de-DE" sz="2000"/>
              <a:t>Überwachung der Diagnose- und Prozedurenkodierung</a:t>
            </a:r>
          </a:p>
          <a:p>
            <a:pPr lvl="2" eaLnBrk="1" hangingPunct="1">
              <a:lnSpc>
                <a:spcPct val="90000"/>
              </a:lnSpc>
              <a:defRPr/>
            </a:pPr>
            <a:r>
              <a:rPr lang="de-DE" sz="1800"/>
              <a:t>stichprobenweise Überprüfung der Codierung</a:t>
            </a:r>
          </a:p>
          <a:p>
            <a:pPr lvl="2" eaLnBrk="1" hangingPunct="1">
              <a:lnSpc>
                <a:spcPct val="90000"/>
              </a:lnSpc>
              <a:defRPr/>
            </a:pPr>
            <a:r>
              <a:rPr lang="de-DE" sz="1800"/>
              <a:t>Zusammenarbeit mit QM</a:t>
            </a:r>
          </a:p>
          <a:p>
            <a:pPr lvl="1" eaLnBrk="1" hangingPunct="1">
              <a:lnSpc>
                <a:spcPct val="90000"/>
              </a:lnSpc>
              <a:defRPr/>
            </a:pPr>
            <a:r>
              <a:rPr lang="de-DE" sz="2000"/>
              <a:t>Mitwirkung bei Budgetverhandlung</a:t>
            </a:r>
          </a:p>
          <a:p>
            <a:pPr lvl="2" eaLnBrk="1" hangingPunct="1">
              <a:lnSpc>
                <a:spcPct val="90000"/>
              </a:lnSpc>
              <a:defRPr/>
            </a:pPr>
            <a:r>
              <a:rPr lang="de-DE" sz="1800"/>
              <a:t>Nachweis der Fall- bzw. Schwereentwicklung</a:t>
            </a:r>
          </a:p>
          <a:p>
            <a:pPr lvl="1" eaLnBrk="1" hangingPunct="1">
              <a:lnSpc>
                <a:spcPct val="90000"/>
              </a:lnSpc>
              <a:defRPr/>
            </a:pPr>
            <a:r>
              <a:rPr lang="de-DE" sz="2000"/>
              <a:t>Fort- und Weiterbildung</a:t>
            </a:r>
          </a:p>
          <a:p>
            <a:pPr lvl="2" eaLnBrk="1" hangingPunct="1">
              <a:lnSpc>
                <a:spcPct val="90000"/>
              </a:lnSpc>
              <a:defRPr/>
            </a:pPr>
            <a:r>
              <a:rPr lang="de-DE" sz="1800"/>
              <a:t>insb. zur Codierung</a:t>
            </a:r>
          </a:p>
        </p:txBody>
      </p:sp>
      <p:sp>
        <p:nvSpPr>
          <p:cNvPr id="2" name="Foliennummernplatzhalter 1"/>
          <p:cNvSpPr>
            <a:spLocks noGrp="1"/>
          </p:cNvSpPr>
          <p:nvPr>
            <p:ph type="sldNum" sz="quarter" idx="12"/>
          </p:nvPr>
        </p:nvSpPr>
        <p:spPr/>
        <p:txBody>
          <a:bodyPr/>
          <a:lstStyle/>
          <a:p>
            <a:fld id="{33EF2916-ED9F-4244-A858-60685D900053}" type="slidenum">
              <a:rPr lang="de-DE" smtClean="0"/>
              <a:t>43</a:t>
            </a:fld>
            <a:endParaRPr lang="de-DE"/>
          </a:p>
        </p:txBody>
      </p:sp>
    </p:spTree>
    <p:extLst>
      <p:ext uri="{BB962C8B-B14F-4D97-AF65-F5344CB8AC3E}">
        <p14:creationId xmlns:p14="http://schemas.microsoft.com/office/powerpoint/2010/main" val="3202963747"/>
      </p:ext>
    </p:extLst>
  </p:cSld>
  <p:clrMapOvr>
    <a:masterClrMapping/>
  </p:clrMapOvr>
  <mc:AlternateContent xmlns:mc="http://schemas.openxmlformats.org/markup-compatibility/2006" xmlns:p14="http://schemas.microsoft.com/office/powerpoint/2010/main">
    <mc:Choice Requires="p14">
      <p:transition spd="slow" p14:dur="2000" advTm="145878"/>
    </mc:Choice>
    <mc:Fallback xmlns="">
      <p:transition spd="slow" advTm="145878"/>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2818" name="Rectangle 2"/>
          <p:cNvSpPr>
            <a:spLocks noGrp="1" noChangeArrowheads="1"/>
          </p:cNvSpPr>
          <p:nvPr>
            <p:ph type="title"/>
          </p:nvPr>
        </p:nvSpPr>
        <p:spPr/>
        <p:txBody>
          <a:bodyPr/>
          <a:lstStyle/>
          <a:p>
            <a:pPr eaLnBrk="1" hangingPunct="1">
              <a:defRPr/>
            </a:pPr>
            <a:r>
              <a:rPr lang="de-DE"/>
              <a:t>Organistorische Einbindung</a:t>
            </a:r>
          </a:p>
        </p:txBody>
      </p:sp>
      <p:sp>
        <p:nvSpPr>
          <p:cNvPr id="2082819" name="Rectangle 3"/>
          <p:cNvSpPr>
            <a:spLocks noGrp="1" noChangeArrowheads="1"/>
          </p:cNvSpPr>
          <p:nvPr>
            <p:ph type="body" idx="1"/>
          </p:nvPr>
        </p:nvSpPr>
        <p:spPr>
          <a:xfrm>
            <a:off x="457200" y="1412875"/>
            <a:ext cx="8229600" cy="5256213"/>
          </a:xfrm>
        </p:spPr>
        <p:txBody>
          <a:bodyPr/>
          <a:lstStyle/>
          <a:p>
            <a:pPr eaLnBrk="1" hangingPunct="1">
              <a:lnSpc>
                <a:spcPct val="80000"/>
              </a:lnSpc>
              <a:defRPr/>
            </a:pPr>
            <a:r>
              <a:rPr lang="de-DE" sz="1800"/>
              <a:t>Medizincontrolling als Teil des Finanzcontrolling</a:t>
            </a:r>
          </a:p>
          <a:p>
            <a:pPr lvl="1" eaLnBrk="1" hangingPunct="1">
              <a:lnSpc>
                <a:spcPct val="80000"/>
              </a:lnSpc>
              <a:defRPr/>
            </a:pPr>
            <a:r>
              <a:rPr lang="de-DE" sz="1600"/>
              <a:t>Vorteil: enge Zusammenarbeit sinnvoll</a:t>
            </a:r>
          </a:p>
          <a:p>
            <a:pPr lvl="1" eaLnBrk="1" hangingPunct="1">
              <a:lnSpc>
                <a:spcPct val="80000"/>
              </a:lnSpc>
              <a:defRPr/>
            </a:pPr>
            <a:r>
              <a:rPr lang="de-DE" sz="1600"/>
              <a:t>Nachteil: Eigenständigkeit geht verloren</a:t>
            </a:r>
          </a:p>
          <a:p>
            <a:pPr eaLnBrk="1" hangingPunct="1">
              <a:lnSpc>
                <a:spcPct val="80000"/>
              </a:lnSpc>
              <a:defRPr/>
            </a:pPr>
            <a:r>
              <a:rPr lang="de-DE" sz="1800"/>
              <a:t>Medizincontrolling dezentral in den Abteilungen</a:t>
            </a:r>
          </a:p>
          <a:p>
            <a:pPr lvl="1" eaLnBrk="1" hangingPunct="1">
              <a:lnSpc>
                <a:spcPct val="80000"/>
              </a:lnSpc>
              <a:defRPr/>
            </a:pPr>
            <a:r>
              <a:rPr lang="de-DE" sz="1600"/>
              <a:t>Vorteile: </a:t>
            </a:r>
          </a:p>
          <a:p>
            <a:pPr lvl="2" eaLnBrk="1" hangingPunct="1">
              <a:lnSpc>
                <a:spcPct val="80000"/>
              </a:lnSpc>
              <a:defRPr/>
            </a:pPr>
            <a:r>
              <a:rPr lang="de-DE" sz="1400"/>
              <a:t>Spezifikum der Abteilung wird gewahrt</a:t>
            </a:r>
          </a:p>
          <a:p>
            <a:pPr lvl="2" eaLnBrk="1" hangingPunct="1">
              <a:lnSpc>
                <a:spcPct val="80000"/>
              </a:lnSpc>
              <a:defRPr/>
            </a:pPr>
            <a:r>
              <a:rPr lang="de-DE" sz="1400"/>
              <a:t>Med. Kompentenz (meist Ärzte)</a:t>
            </a:r>
          </a:p>
          <a:p>
            <a:pPr lvl="1" eaLnBrk="1" hangingPunct="1">
              <a:lnSpc>
                <a:spcPct val="80000"/>
              </a:lnSpc>
              <a:defRPr/>
            </a:pPr>
            <a:r>
              <a:rPr lang="de-DE" sz="1600"/>
              <a:t>Nachteile: </a:t>
            </a:r>
          </a:p>
          <a:p>
            <a:pPr lvl="2" eaLnBrk="1" hangingPunct="1">
              <a:lnSpc>
                <a:spcPct val="80000"/>
              </a:lnSpc>
              <a:defRPr/>
            </a:pPr>
            <a:r>
              <a:rPr lang="de-DE" sz="1400"/>
              <a:t>nur in großen Kliniken möglich</a:t>
            </a:r>
          </a:p>
          <a:p>
            <a:pPr lvl="2" eaLnBrk="1" hangingPunct="1">
              <a:lnSpc>
                <a:spcPct val="80000"/>
              </a:lnSpc>
              <a:defRPr/>
            </a:pPr>
            <a:r>
              <a:rPr lang="de-DE" sz="1400"/>
              <a:t>keine Gesamtsteuerung möglich</a:t>
            </a:r>
          </a:p>
          <a:p>
            <a:pPr eaLnBrk="1" hangingPunct="1">
              <a:lnSpc>
                <a:spcPct val="80000"/>
              </a:lnSpc>
              <a:defRPr/>
            </a:pPr>
            <a:r>
              <a:rPr lang="de-DE" sz="1800"/>
              <a:t>Medizincontrolling als Stabsstelle des Medizinischen Direktors</a:t>
            </a:r>
          </a:p>
          <a:p>
            <a:pPr lvl="1" eaLnBrk="1" hangingPunct="1">
              <a:lnSpc>
                <a:spcPct val="80000"/>
              </a:lnSpc>
              <a:defRPr/>
            </a:pPr>
            <a:r>
              <a:rPr lang="de-DE" sz="1600"/>
              <a:t>Vorteile: </a:t>
            </a:r>
          </a:p>
          <a:p>
            <a:pPr lvl="2" eaLnBrk="1" hangingPunct="1">
              <a:lnSpc>
                <a:spcPct val="80000"/>
              </a:lnSpc>
              <a:defRPr/>
            </a:pPr>
            <a:r>
              <a:rPr lang="de-DE" sz="1400"/>
              <a:t>Medizin. Kompetenz (meist Ärzte)</a:t>
            </a:r>
          </a:p>
          <a:p>
            <a:pPr lvl="2" eaLnBrk="1" hangingPunct="1">
              <a:lnSpc>
                <a:spcPct val="80000"/>
              </a:lnSpc>
              <a:defRPr/>
            </a:pPr>
            <a:r>
              <a:rPr lang="de-DE" sz="1400"/>
              <a:t>Schnelle Durchsetzbarkeit von Empfehlungen</a:t>
            </a:r>
          </a:p>
          <a:p>
            <a:pPr lvl="1" eaLnBrk="1" hangingPunct="1">
              <a:lnSpc>
                <a:spcPct val="80000"/>
              </a:lnSpc>
              <a:defRPr/>
            </a:pPr>
            <a:r>
              <a:rPr lang="de-DE" sz="1600"/>
              <a:t>Nachteil: Dominanz der Mediziner verstärkt</a:t>
            </a:r>
          </a:p>
          <a:p>
            <a:pPr eaLnBrk="1" hangingPunct="1">
              <a:lnSpc>
                <a:spcPct val="80000"/>
              </a:lnSpc>
              <a:defRPr/>
            </a:pPr>
            <a:r>
              <a:rPr lang="de-DE" sz="1800"/>
              <a:t>Medizincontrolling als Stabsstelle des kaufmännischen Direktors</a:t>
            </a:r>
          </a:p>
          <a:p>
            <a:pPr lvl="1" eaLnBrk="1" hangingPunct="1">
              <a:lnSpc>
                <a:spcPct val="80000"/>
              </a:lnSpc>
              <a:defRPr/>
            </a:pPr>
            <a:r>
              <a:rPr lang="de-DE" sz="1600"/>
              <a:t>Vorteile:</a:t>
            </a:r>
          </a:p>
          <a:p>
            <a:pPr lvl="2" eaLnBrk="1" hangingPunct="1">
              <a:lnSpc>
                <a:spcPct val="80000"/>
              </a:lnSpc>
              <a:defRPr/>
            </a:pPr>
            <a:r>
              <a:rPr lang="de-DE" sz="1400"/>
              <a:t>Schnelle Durchsetzbarkeit von Empfehlungen</a:t>
            </a:r>
          </a:p>
          <a:p>
            <a:pPr lvl="2" eaLnBrk="1" hangingPunct="1">
              <a:lnSpc>
                <a:spcPct val="80000"/>
              </a:lnSpc>
              <a:defRPr/>
            </a:pPr>
            <a:r>
              <a:rPr lang="de-DE" sz="1400"/>
              <a:t>gute Zusammenarbeit mit kaufmännischer Betriebssteuerung</a:t>
            </a:r>
          </a:p>
          <a:p>
            <a:pPr lvl="1" eaLnBrk="1" hangingPunct="1">
              <a:lnSpc>
                <a:spcPct val="80000"/>
              </a:lnSpc>
              <a:defRPr/>
            </a:pPr>
            <a:r>
              <a:rPr lang="de-DE" sz="1600"/>
              <a:t>Nachteil: Med. Kompetenz kann fehlen</a:t>
            </a:r>
          </a:p>
          <a:p>
            <a:pPr lvl="1" eaLnBrk="1" hangingPunct="1">
              <a:lnSpc>
                <a:spcPct val="80000"/>
              </a:lnSpc>
              <a:defRPr/>
            </a:pPr>
            <a:endParaRPr lang="de-DE" sz="1600"/>
          </a:p>
        </p:txBody>
      </p:sp>
      <p:sp>
        <p:nvSpPr>
          <p:cNvPr id="2" name="Foliennummernplatzhalter 1"/>
          <p:cNvSpPr>
            <a:spLocks noGrp="1"/>
          </p:cNvSpPr>
          <p:nvPr>
            <p:ph type="sldNum" sz="quarter" idx="12"/>
          </p:nvPr>
        </p:nvSpPr>
        <p:spPr/>
        <p:txBody>
          <a:bodyPr/>
          <a:lstStyle/>
          <a:p>
            <a:fld id="{33EF2916-ED9F-4244-A858-60685D900053}" type="slidenum">
              <a:rPr lang="de-DE" smtClean="0"/>
              <a:t>44</a:t>
            </a:fld>
            <a:endParaRPr lang="de-DE"/>
          </a:p>
        </p:txBody>
      </p:sp>
    </p:spTree>
    <p:extLst>
      <p:ext uri="{BB962C8B-B14F-4D97-AF65-F5344CB8AC3E}">
        <p14:creationId xmlns:p14="http://schemas.microsoft.com/office/powerpoint/2010/main" val="1588524888"/>
      </p:ext>
    </p:extLst>
  </p:cSld>
  <p:clrMapOvr>
    <a:masterClrMapping/>
  </p:clrMapOvr>
  <mc:AlternateContent xmlns:mc="http://schemas.openxmlformats.org/markup-compatibility/2006" xmlns:p14="http://schemas.microsoft.com/office/powerpoint/2010/main">
    <mc:Choice Requires="p14">
      <p:transition spd="slow" p14:dur="2000" advTm="243838"/>
    </mc:Choice>
    <mc:Fallback xmlns="">
      <p:transition spd="slow" advTm="243838"/>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3842" name="Rectangle 2"/>
          <p:cNvSpPr>
            <a:spLocks noGrp="1" noChangeArrowheads="1"/>
          </p:cNvSpPr>
          <p:nvPr>
            <p:ph type="title"/>
          </p:nvPr>
        </p:nvSpPr>
        <p:spPr/>
        <p:txBody>
          <a:bodyPr/>
          <a:lstStyle/>
          <a:p>
            <a:pPr eaLnBrk="1" hangingPunct="1">
              <a:defRPr/>
            </a:pPr>
            <a:r>
              <a:rPr lang="de-DE"/>
              <a:t>Funktionen</a:t>
            </a:r>
          </a:p>
        </p:txBody>
      </p:sp>
      <p:sp>
        <p:nvSpPr>
          <p:cNvPr id="2083843" name="Rectangle 3"/>
          <p:cNvSpPr>
            <a:spLocks noGrp="1" noChangeArrowheads="1"/>
          </p:cNvSpPr>
          <p:nvPr>
            <p:ph type="body" idx="1"/>
          </p:nvPr>
        </p:nvSpPr>
        <p:spPr/>
        <p:txBody>
          <a:bodyPr/>
          <a:lstStyle/>
          <a:p>
            <a:pPr eaLnBrk="1" hangingPunct="1">
              <a:lnSpc>
                <a:spcPct val="80000"/>
              </a:lnSpc>
              <a:defRPr/>
            </a:pPr>
            <a:r>
              <a:rPr lang="de-DE" sz="2400"/>
              <a:t>Koordination zwischen Medizin und Verwaltung</a:t>
            </a:r>
          </a:p>
          <a:p>
            <a:pPr lvl="1" eaLnBrk="1" hangingPunct="1">
              <a:lnSpc>
                <a:spcPct val="80000"/>
              </a:lnSpc>
              <a:defRPr/>
            </a:pPr>
            <a:r>
              <a:rPr lang="de-DE" sz="2000"/>
              <a:t>Controlling als Koordinationsfunktion</a:t>
            </a:r>
          </a:p>
          <a:p>
            <a:pPr lvl="1" eaLnBrk="1" hangingPunct="1">
              <a:lnSpc>
                <a:spcPct val="80000"/>
              </a:lnSpc>
              <a:defRPr/>
            </a:pPr>
            <a:r>
              <a:rPr lang="de-DE" sz="2000"/>
              <a:t>Faktenbasierte statt berufsgruppenspezifische Koordination</a:t>
            </a:r>
          </a:p>
          <a:p>
            <a:pPr eaLnBrk="1" hangingPunct="1">
              <a:lnSpc>
                <a:spcPct val="80000"/>
              </a:lnSpc>
              <a:defRPr/>
            </a:pPr>
            <a:r>
              <a:rPr lang="de-DE" sz="2400"/>
              <a:t>Koordination zwischen Fachabteilungen</a:t>
            </a:r>
          </a:p>
          <a:p>
            <a:pPr lvl="1" eaLnBrk="1" hangingPunct="1">
              <a:lnSpc>
                <a:spcPct val="80000"/>
              </a:lnSpc>
              <a:defRPr/>
            </a:pPr>
            <a:r>
              <a:rPr lang="de-DE" sz="2000"/>
              <a:t>z. B. Interne Leistungsverrechnung, Kapazitätsplanung</a:t>
            </a:r>
          </a:p>
          <a:p>
            <a:pPr eaLnBrk="1" hangingPunct="1">
              <a:lnSpc>
                <a:spcPct val="80000"/>
              </a:lnSpc>
              <a:defRPr/>
            </a:pPr>
            <a:r>
              <a:rPr lang="de-DE" sz="2400"/>
              <a:t>Koordination zwischen Finanzcontrolling, Abrechnungs- und Finanzabteilung</a:t>
            </a:r>
          </a:p>
          <a:p>
            <a:pPr lvl="1" eaLnBrk="1" hangingPunct="1">
              <a:lnSpc>
                <a:spcPct val="80000"/>
              </a:lnSpc>
              <a:defRPr/>
            </a:pPr>
            <a:r>
              <a:rPr lang="de-DE" sz="2000"/>
              <a:t>Mediz. Leistungsdaten als Grundlage </a:t>
            </a:r>
          </a:p>
          <a:p>
            <a:pPr eaLnBrk="1" hangingPunct="1">
              <a:lnSpc>
                <a:spcPct val="80000"/>
              </a:lnSpc>
              <a:defRPr/>
            </a:pPr>
            <a:r>
              <a:rPr lang="de-DE" sz="2400"/>
              <a:t>Koordination zwischen Pflege und Medizin</a:t>
            </a:r>
          </a:p>
          <a:p>
            <a:pPr lvl="1" eaLnBrk="1" hangingPunct="1">
              <a:lnSpc>
                <a:spcPct val="80000"/>
              </a:lnSpc>
              <a:defRPr/>
            </a:pPr>
            <a:r>
              <a:rPr lang="de-DE" sz="2000"/>
              <a:t>z. B. Pflege-Codierung bei DRGs</a:t>
            </a:r>
          </a:p>
          <a:p>
            <a:pPr eaLnBrk="1" hangingPunct="1">
              <a:lnSpc>
                <a:spcPct val="80000"/>
              </a:lnSpc>
              <a:defRPr/>
            </a:pPr>
            <a:r>
              <a:rPr lang="de-DE" sz="2400"/>
              <a:t>Ansprechpartner für leitende Ärzte</a:t>
            </a:r>
          </a:p>
          <a:p>
            <a:pPr lvl="1" eaLnBrk="1" hangingPunct="1">
              <a:lnSpc>
                <a:spcPct val="80000"/>
              </a:lnSpc>
              <a:defRPr/>
            </a:pPr>
            <a:r>
              <a:rPr lang="de-DE" sz="2000"/>
              <a:t>eigene Berufsgruppe (meistens)</a:t>
            </a:r>
          </a:p>
          <a:p>
            <a:pPr eaLnBrk="1" hangingPunct="1">
              <a:lnSpc>
                <a:spcPct val="80000"/>
              </a:lnSpc>
              <a:defRPr/>
            </a:pPr>
            <a:endParaRPr lang="de-DE" sz="2400"/>
          </a:p>
        </p:txBody>
      </p:sp>
      <p:sp>
        <p:nvSpPr>
          <p:cNvPr id="2" name="Foliennummernplatzhalter 1"/>
          <p:cNvSpPr>
            <a:spLocks noGrp="1"/>
          </p:cNvSpPr>
          <p:nvPr>
            <p:ph type="sldNum" sz="quarter" idx="12"/>
          </p:nvPr>
        </p:nvSpPr>
        <p:spPr/>
        <p:txBody>
          <a:bodyPr/>
          <a:lstStyle/>
          <a:p>
            <a:fld id="{33EF2916-ED9F-4244-A858-60685D900053}" type="slidenum">
              <a:rPr lang="de-DE" smtClean="0"/>
              <a:t>45</a:t>
            </a:fld>
            <a:endParaRPr lang="de-DE"/>
          </a:p>
        </p:txBody>
      </p:sp>
    </p:spTree>
    <p:extLst>
      <p:ext uri="{BB962C8B-B14F-4D97-AF65-F5344CB8AC3E}">
        <p14:creationId xmlns:p14="http://schemas.microsoft.com/office/powerpoint/2010/main" val="2427600836"/>
      </p:ext>
    </p:extLst>
  </p:cSld>
  <p:clrMapOvr>
    <a:masterClrMapping/>
  </p:clrMapOvr>
  <mc:AlternateContent xmlns:mc="http://schemas.openxmlformats.org/markup-compatibility/2006" xmlns:p14="http://schemas.microsoft.com/office/powerpoint/2010/main">
    <mc:Choice Requires="p14">
      <p:transition spd="slow" p14:dur="2000" advTm="195565"/>
    </mc:Choice>
    <mc:Fallback xmlns="">
      <p:transition spd="slow" advTm="195565"/>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2850" name="Rectangle 2"/>
          <p:cNvSpPr>
            <a:spLocks noGrp="1" noChangeArrowheads="1"/>
          </p:cNvSpPr>
          <p:nvPr>
            <p:ph type="title"/>
          </p:nvPr>
        </p:nvSpPr>
        <p:spPr/>
        <p:txBody>
          <a:bodyPr/>
          <a:lstStyle/>
          <a:p>
            <a:pPr eaLnBrk="1" hangingPunct="1">
              <a:defRPr/>
            </a:pPr>
            <a:r>
              <a:rPr lang="de-DE"/>
              <a:t>Gliederung</a:t>
            </a:r>
          </a:p>
        </p:txBody>
      </p:sp>
      <p:sp>
        <p:nvSpPr>
          <p:cNvPr id="1742851" name="Rectangle 3"/>
          <p:cNvSpPr>
            <a:spLocks noGrp="1" noChangeArrowheads="1"/>
          </p:cNvSpPr>
          <p:nvPr>
            <p:ph type="body" idx="1"/>
          </p:nvPr>
        </p:nvSpPr>
        <p:spPr>
          <a:xfrm>
            <a:off x="457200" y="1600200"/>
            <a:ext cx="8229600" cy="5069160"/>
          </a:xfrm>
        </p:spPr>
        <p:txBody>
          <a:bodyPr>
            <a:normAutofit fontScale="55000" lnSpcReduction="20000"/>
          </a:bodyPr>
          <a:lstStyle/>
          <a:p>
            <a:pPr eaLnBrk="1" hangingPunct="1">
              <a:lnSpc>
                <a:spcPct val="120000"/>
              </a:lnSpc>
              <a:buFontTx/>
              <a:buNone/>
              <a:defRPr/>
            </a:pPr>
            <a:r>
              <a:rPr lang="de-DE" b="1" dirty="0"/>
              <a:t>3 	Controlling</a:t>
            </a:r>
          </a:p>
          <a:p>
            <a:pPr eaLnBrk="1" hangingPunct="1">
              <a:lnSpc>
                <a:spcPct val="120000"/>
              </a:lnSpc>
              <a:buFontTx/>
              <a:buNone/>
              <a:defRPr/>
            </a:pPr>
            <a:r>
              <a:rPr lang="de-DE" dirty="0"/>
              <a:t>	3.1 Überblick</a:t>
            </a:r>
          </a:p>
          <a:p>
            <a:pPr eaLnBrk="1" hangingPunct="1">
              <a:lnSpc>
                <a:spcPct val="120000"/>
              </a:lnSpc>
              <a:buFontTx/>
              <a:buNone/>
              <a:defRPr/>
            </a:pPr>
            <a:r>
              <a:rPr lang="de-DE" dirty="0"/>
              <a:t>	</a:t>
            </a:r>
            <a:r>
              <a:rPr lang="de-DE" b="1" dirty="0"/>
              <a:t>3.2 Kosten- und Leistungsrechnung</a:t>
            </a:r>
          </a:p>
          <a:p>
            <a:pPr eaLnBrk="1" hangingPunct="1">
              <a:lnSpc>
                <a:spcPct val="120000"/>
              </a:lnSpc>
              <a:buFontTx/>
              <a:buNone/>
              <a:defRPr/>
            </a:pPr>
            <a:r>
              <a:rPr lang="de-DE" dirty="0"/>
              <a:t>		3.2.1 Überblick</a:t>
            </a:r>
          </a:p>
          <a:p>
            <a:pPr eaLnBrk="1" hangingPunct="1">
              <a:lnSpc>
                <a:spcPct val="120000"/>
              </a:lnSpc>
              <a:buFontTx/>
              <a:buNone/>
              <a:defRPr/>
            </a:pPr>
            <a:r>
              <a:rPr lang="de-DE" dirty="0"/>
              <a:t>		3.2.2 Traditionelle Vollkostenrechnung</a:t>
            </a:r>
          </a:p>
          <a:p>
            <a:pPr eaLnBrk="1" hangingPunct="1">
              <a:lnSpc>
                <a:spcPct val="120000"/>
              </a:lnSpc>
              <a:buFontTx/>
              <a:buNone/>
              <a:defRPr/>
            </a:pPr>
            <a:r>
              <a:rPr lang="de-DE" dirty="0"/>
              <a:t>		3.2.3 Systeme der Teilkostenrechnung</a:t>
            </a:r>
          </a:p>
          <a:p>
            <a:pPr eaLnBrk="1" hangingPunct="1">
              <a:lnSpc>
                <a:spcPct val="120000"/>
              </a:lnSpc>
              <a:buFontTx/>
              <a:buNone/>
              <a:defRPr/>
            </a:pPr>
            <a:r>
              <a:rPr lang="de-DE" dirty="0"/>
              <a:t>		3.2.4 Prozesskostenrechnung</a:t>
            </a:r>
          </a:p>
          <a:p>
            <a:pPr eaLnBrk="1" hangingPunct="1">
              <a:lnSpc>
                <a:spcPct val="120000"/>
              </a:lnSpc>
              <a:buFontTx/>
              <a:buNone/>
              <a:defRPr/>
            </a:pPr>
            <a:r>
              <a:rPr lang="de-DE" dirty="0"/>
              <a:t>		</a:t>
            </a:r>
            <a:r>
              <a:rPr lang="de-DE" b="1" dirty="0"/>
              <a:t>3.2.5 Herausforderungen im Krankenhaus</a:t>
            </a:r>
          </a:p>
          <a:p>
            <a:pPr eaLnBrk="1" hangingPunct="1">
              <a:lnSpc>
                <a:spcPct val="120000"/>
              </a:lnSpc>
              <a:buFontTx/>
              <a:buNone/>
              <a:defRPr/>
            </a:pPr>
            <a:r>
              <a:rPr lang="de-DE" b="1" dirty="0"/>
              <a:t>			</a:t>
            </a:r>
            <a:r>
              <a:rPr lang="de-DE" dirty="0"/>
              <a:t>3.2.5.1 DRG-Kalkulationshandbuch</a:t>
            </a:r>
          </a:p>
          <a:p>
            <a:pPr eaLnBrk="1" hangingPunct="1">
              <a:lnSpc>
                <a:spcPct val="120000"/>
              </a:lnSpc>
              <a:buFontTx/>
              <a:buNone/>
              <a:defRPr/>
            </a:pPr>
            <a:r>
              <a:rPr lang="de-DE" dirty="0"/>
              <a:t>			</a:t>
            </a:r>
            <a:r>
              <a:rPr lang="de-DE" b="1" dirty="0"/>
              <a:t>3.2.5.2 Budgetverhandlungen</a:t>
            </a:r>
          </a:p>
          <a:p>
            <a:pPr eaLnBrk="1" hangingPunct="1">
              <a:lnSpc>
                <a:spcPct val="120000"/>
              </a:lnSpc>
              <a:buFontTx/>
              <a:buNone/>
              <a:defRPr/>
            </a:pPr>
            <a:r>
              <a:rPr lang="de-DE" b="1" dirty="0"/>
              <a:t>			3.2.5.3 Medizincontrolling</a:t>
            </a:r>
          </a:p>
          <a:p>
            <a:pPr eaLnBrk="1" hangingPunct="1">
              <a:lnSpc>
                <a:spcPct val="120000"/>
              </a:lnSpc>
              <a:buFontTx/>
              <a:buNone/>
              <a:defRPr/>
            </a:pPr>
            <a:r>
              <a:rPr lang="de-DE" dirty="0"/>
              <a:t>	3.3 Interne Budgetierung</a:t>
            </a:r>
          </a:p>
          <a:p>
            <a:pPr eaLnBrk="1" hangingPunct="1">
              <a:lnSpc>
                <a:spcPct val="120000"/>
              </a:lnSpc>
              <a:buFontTx/>
              <a:buNone/>
              <a:defRPr/>
            </a:pPr>
            <a:r>
              <a:rPr lang="de-DE" dirty="0"/>
              <a:t>	3.4 Betriebsstatistik</a:t>
            </a:r>
          </a:p>
          <a:p>
            <a:pPr eaLnBrk="1" hangingPunct="1">
              <a:lnSpc>
                <a:spcPct val="120000"/>
              </a:lnSpc>
              <a:buFontTx/>
              <a:buNone/>
              <a:defRPr/>
            </a:pPr>
            <a:r>
              <a:rPr lang="de-DE" dirty="0"/>
              <a:t>	3.5 Strategisches Controlling</a:t>
            </a:r>
          </a:p>
        </p:txBody>
      </p:sp>
      <p:sp>
        <p:nvSpPr>
          <p:cNvPr id="2" name="Foliennummernplatzhalter 1"/>
          <p:cNvSpPr>
            <a:spLocks noGrp="1"/>
          </p:cNvSpPr>
          <p:nvPr>
            <p:ph type="sldNum" sz="quarter" idx="12"/>
          </p:nvPr>
        </p:nvSpPr>
        <p:spPr/>
        <p:txBody>
          <a:bodyPr/>
          <a:lstStyle/>
          <a:p>
            <a:fld id="{33EF2916-ED9F-4244-A858-60685D900053}" type="slidenum">
              <a:rPr lang="de-DE" smtClean="0"/>
              <a:t>46</a:t>
            </a:fld>
            <a:endParaRPr lang="de-DE"/>
          </a:p>
        </p:txBody>
      </p:sp>
    </p:spTree>
    <p:extLst>
      <p:ext uri="{BB962C8B-B14F-4D97-AF65-F5344CB8AC3E}">
        <p14:creationId xmlns:p14="http://schemas.microsoft.com/office/powerpoint/2010/main" val="78690653"/>
      </p:ext>
    </p:extLst>
  </p:cSld>
  <p:clrMapOvr>
    <a:masterClrMapping/>
  </p:clrMapOvr>
  <mc:AlternateContent xmlns:mc="http://schemas.openxmlformats.org/markup-compatibility/2006" xmlns:p14="http://schemas.microsoft.com/office/powerpoint/2010/main">
    <mc:Choice Requires="p14">
      <p:transition spd="slow" p14:dur="2000" advTm="63521"/>
    </mc:Choice>
    <mc:Fallback xmlns="">
      <p:transition spd="slow" advTm="63521"/>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1202" name="Rectangle 2"/>
          <p:cNvSpPr>
            <a:spLocks noGrp="1" noChangeArrowheads="1"/>
          </p:cNvSpPr>
          <p:nvPr>
            <p:ph type="title"/>
          </p:nvPr>
        </p:nvSpPr>
        <p:spPr/>
        <p:txBody>
          <a:bodyPr>
            <a:normAutofit fontScale="90000"/>
          </a:bodyPr>
          <a:lstStyle/>
          <a:p>
            <a:pPr eaLnBrk="1" hangingPunct="1">
              <a:defRPr/>
            </a:pPr>
            <a:r>
              <a:rPr lang="de-DE" dirty="0" err="1"/>
              <a:t>Controllingrelevante</a:t>
            </a:r>
            <a:r>
              <a:rPr lang="de-DE" dirty="0"/>
              <a:t> Grundlagen des neuen Entgeltsystems (Wiederholung)</a:t>
            </a:r>
          </a:p>
        </p:txBody>
      </p:sp>
      <p:sp>
        <p:nvSpPr>
          <p:cNvPr id="1971203" name="Rectangle 3"/>
          <p:cNvSpPr>
            <a:spLocks noGrp="1" noChangeArrowheads="1"/>
          </p:cNvSpPr>
          <p:nvPr>
            <p:ph type="body" idx="1"/>
          </p:nvPr>
        </p:nvSpPr>
        <p:spPr/>
        <p:txBody>
          <a:bodyPr>
            <a:noAutofit/>
          </a:bodyPr>
          <a:lstStyle/>
          <a:p>
            <a:pPr eaLnBrk="1" hangingPunct="1">
              <a:lnSpc>
                <a:spcPct val="80000"/>
              </a:lnSpc>
              <a:defRPr/>
            </a:pPr>
            <a:r>
              <a:rPr lang="de-DE" sz="2400" dirty="0"/>
              <a:t>Entgelt pro Fall: Produkt des (landesweit einheitlichen) Basisfallwertes (Base Rate) und des Kostengewichtes der zugehörigen DRG. </a:t>
            </a:r>
          </a:p>
          <a:p>
            <a:pPr lvl="1" eaLnBrk="1" hangingPunct="1">
              <a:lnSpc>
                <a:spcPct val="80000"/>
              </a:lnSpc>
              <a:defRPr/>
            </a:pPr>
            <a:r>
              <a:rPr lang="de-DE" sz="2000" dirty="0"/>
              <a:t>grundsätzlich allein von der Zuordnung zu einer Fallklasse abhängig, nicht jedoch von der Verweildauer</a:t>
            </a:r>
          </a:p>
          <a:p>
            <a:pPr eaLnBrk="1" hangingPunct="1">
              <a:lnSpc>
                <a:spcPct val="80000"/>
              </a:lnSpc>
              <a:defRPr/>
            </a:pPr>
            <a:r>
              <a:rPr lang="de-DE" sz="2400" dirty="0"/>
              <a:t>Ausnahmen:</a:t>
            </a:r>
          </a:p>
          <a:p>
            <a:pPr lvl="1" eaLnBrk="1" hangingPunct="1">
              <a:lnSpc>
                <a:spcPct val="80000"/>
              </a:lnSpc>
              <a:defRPr/>
            </a:pPr>
            <a:r>
              <a:rPr lang="de-DE" sz="2000" dirty="0"/>
              <a:t>Unterschreitung der unteren Grenzverweildauer </a:t>
            </a:r>
          </a:p>
          <a:p>
            <a:pPr lvl="2" eaLnBrk="1" hangingPunct="1">
              <a:lnSpc>
                <a:spcPct val="80000"/>
              </a:lnSpc>
              <a:defRPr/>
            </a:pPr>
            <a:r>
              <a:rPr lang="de-DE" sz="1800" dirty="0"/>
              <a:t>§1 Abs. 3 sowie Anlage 1 </a:t>
            </a:r>
            <a:r>
              <a:rPr lang="de-DE" sz="1800" dirty="0" err="1"/>
              <a:t>Fallpauschalenvereinbarung</a:t>
            </a:r>
            <a:r>
              <a:rPr lang="de-DE" sz="1800" dirty="0"/>
              <a:t> (FPV)</a:t>
            </a:r>
          </a:p>
          <a:p>
            <a:pPr lvl="2" eaLnBrk="1" hangingPunct="1">
              <a:lnSpc>
                <a:spcPct val="80000"/>
              </a:lnSpc>
              <a:defRPr/>
            </a:pPr>
            <a:r>
              <a:rPr lang="de-DE" sz="1800" dirty="0"/>
              <a:t>Abschlag: Spalte 7 Anlage 1 gibt den ersten Tag wieder, für den ein Abschlag hingenommen werden muss.</a:t>
            </a:r>
          </a:p>
          <a:p>
            <a:pPr lvl="2" eaLnBrk="1" hangingPunct="1">
              <a:lnSpc>
                <a:spcPct val="80000"/>
              </a:lnSpc>
              <a:defRPr/>
            </a:pPr>
            <a:r>
              <a:rPr lang="de-DE" sz="1800" dirty="0" err="1"/>
              <a:t>UgVD</a:t>
            </a:r>
            <a:r>
              <a:rPr lang="de-DE" sz="1800" dirty="0"/>
              <a:t>= Spalte 7 + 1.</a:t>
            </a:r>
          </a:p>
          <a:p>
            <a:pPr lvl="1" eaLnBrk="1" hangingPunct="1">
              <a:lnSpc>
                <a:spcPct val="80000"/>
              </a:lnSpc>
              <a:defRPr/>
            </a:pPr>
            <a:r>
              <a:rPr lang="de-DE" sz="2000" dirty="0"/>
              <a:t>Überschreitung der oberen Grenzverweildauer </a:t>
            </a:r>
          </a:p>
          <a:p>
            <a:pPr lvl="2" eaLnBrk="1" hangingPunct="1">
              <a:lnSpc>
                <a:spcPct val="80000"/>
              </a:lnSpc>
              <a:defRPr/>
            </a:pPr>
            <a:r>
              <a:rPr lang="de-DE" sz="1800" dirty="0"/>
              <a:t>§1 Abs. 2 sowie Anlage 1 </a:t>
            </a:r>
            <a:r>
              <a:rPr lang="de-DE" sz="1800" dirty="0" err="1"/>
              <a:t>Fallpauschalenvereinbarung</a:t>
            </a:r>
            <a:r>
              <a:rPr lang="de-DE" sz="1800" dirty="0"/>
              <a:t> (FPV)</a:t>
            </a:r>
          </a:p>
          <a:p>
            <a:pPr lvl="2" eaLnBrk="1" hangingPunct="1">
              <a:lnSpc>
                <a:spcPct val="80000"/>
              </a:lnSpc>
              <a:defRPr/>
            </a:pPr>
            <a:r>
              <a:rPr lang="de-DE" sz="1800" dirty="0"/>
              <a:t>Zuschlag: Spalte 7 Anlage 1 gibt den ersten Tag wieder, für den ein Zuschlag abgerechnet werden kann.</a:t>
            </a:r>
          </a:p>
          <a:p>
            <a:pPr lvl="2" eaLnBrk="1" hangingPunct="1">
              <a:lnSpc>
                <a:spcPct val="80000"/>
              </a:lnSpc>
              <a:defRPr/>
            </a:pPr>
            <a:r>
              <a:rPr lang="de-DE" sz="1800" dirty="0" err="1"/>
              <a:t>OgVD</a:t>
            </a:r>
            <a:r>
              <a:rPr lang="de-DE" sz="1800" dirty="0"/>
              <a:t>= Spalte 9 -1.</a:t>
            </a:r>
          </a:p>
          <a:p>
            <a:pPr lvl="2" eaLnBrk="1" hangingPunct="1">
              <a:lnSpc>
                <a:spcPct val="80000"/>
              </a:lnSpc>
              <a:defRPr/>
            </a:pPr>
            <a:endParaRPr lang="de-DE" sz="1800" dirty="0"/>
          </a:p>
        </p:txBody>
      </p:sp>
      <p:sp>
        <p:nvSpPr>
          <p:cNvPr id="2" name="Foliennummernplatzhalter 1"/>
          <p:cNvSpPr>
            <a:spLocks noGrp="1"/>
          </p:cNvSpPr>
          <p:nvPr>
            <p:ph type="sldNum" sz="quarter" idx="12"/>
          </p:nvPr>
        </p:nvSpPr>
        <p:spPr/>
        <p:txBody>
          <a:bodyPr/>
          <a:lstStyle/>
          <a:p>
            <a:fld id="{33EF2916-ED9F-4244-A858-60685D900053}" type="slidenum">
              <a:rPr lang="de-DE" smtClean="0"/>
              <a:t>5</a:t>
            </a:fld>
            <a:endParaRPr lang="de-DE"/>
          </a:p>
        </p:txBody>
      </p:sp>
    </p:spTree>
    <p:extLst>
      <p:ext uri="{BB962C8B-B14F-4D97-AF65-F5344CB8AC3E}">
        <p14:creationId xmlns:p14="http://schemas.microsoft.com/office/powerpoint/2010/main" val="2088153126"/>
      </p:ext>
    </p:extLst>
  </p:cSld>
  <p:clrMapOvr>
    <a:masterClrMapping/>
  </p:clrMapOvr>
  <mc:AlternateContent xmlns:mc="http://schemas.openxmlformats.org/markup-compatibility/2006" xmlns:p14="http://schemas.microsoft.com/office/powerpoint/2010/main">
    <mc:Choice Requires="p14">
      <p:transition spd="slow" p14:dur="2000" advTm="136993"/>
    </mc:Choice>
    <mc:Fallback xmlns="">
      <p:transition spd="slow" advTm="136993"/>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2226" name="Rectangle 2"/>
          <p:cNvSpPr>
            <a:spLocks noGrp="1" noChangeArrowheads="1"/>
          </p:cNvSpPr>
          <p:nvPr>
            <p:ph type="title"/>
          </p:nvPr>
        </p:nvSpPr>
        <p:spPr>
          <a:xfrm>
            <a:off x="457200" y="274638"/>
            <a:ext cx="8686800" cy="1143000"/>
          </a:xfrm>
        </p:spPr>
        <p:txBody>
          <a:bodyPr>
            <a:normAutofit fontScale="90000"/>
          </a:bodyPr>
          <a:lstStyle/>
          <a:p>
            <a:pPr eaLnBrk="1" hangingPunct="1">
              <a:defRPr/>
            </a:pPr>
            <a:r>
              <a:rPr lang="de-DE" dirty="0"/>
              <a:t>Zu- und Abschläge bei Verweildauerüber- und –</a:t>
            </a:r>
            <a:r>
              <a:rPr lang="de-DE" dirty="0" err="1"/>
              <a:t>unterschreitung</a:t>
            </a:r>
            <a:r>
              <a:rPr lang="de-DE" dirty="0"/>
              <a:t> </a:t>
            </a:r>
          </a:p>
        </p:txBody>
      </p:sp>
      <p:sp>
        <p:nvSpPr>
          <p:cNvPr id="1972229" name="Rectangle 5"/>
          <p:cNvSpPr>
            <a:spLocks noChangeArrowheads="1"/>
          </p:cNvSpPr>
          <p:nvPr/>
        </p:nvSpPr>
        <p:spPr bwMode="auto">
          <a:xfrm>
            <a:off x="0" y="2362200"/>
            <a:ext cx="9144000" cy="0"/>
          </a:xfrm>
          <a:prstGeom prst="rect">
            <a:avLst/>
          </a:prstGeom>
          <a:noFill/>
          <a:ln w="9525">
            <a:noFill/>
            <a:miter lim="800000"/>
            <a:headEnd/>
            <a:tailEnd/>
          </a:ln>
          <a:effectLst/>
        </p:spPr>
        <p:txBody>
          <a:bodyPr wrap="none" anchor="ctr">
            <a:spAutoFit/>
          </a:bodyPr>
          <a:lstStyle/>
          <a:p>
            <a:pPr>
              <a:defRPr/>
            </a:pPr>
            <a:endParaRPr lang="de-DE"/>
          </a:p>
        </p:txBody>
      </p:sp>
      <p:graphicFrame>
        <p:nvGraphicFramePr>
          <p:cNvPr id="15362" name="Object 4"/>
          <p:cNvGraphicFramePr>
            <a:graphicFrameLocks noChangeAspect="1"/>
          </p:cNvGraphicFramePr>
          <p:nvPr>
            <p:extLst>
              <p:ext uri="{D42A27DB-BD31-4B8C-83A1-F6EECF244321}">
                <p14:modId xmlns:p14="http://schemas.microsoft.com/office/powerpoint/2010/main" val="842056239"/>
              </p:ext>
            </p:extLst>
          </p:nvPr>
        </p:nvGraphicFramePr>
        <p:xfrm>
          <a:off x="0" y="1628775"/>
          <a:ext cx="9144000" cy="5081588"/>
        </p:xfrm>
        <a:graphic>
          <a:graphicData uri="http://schemas.openxmlformats.org/presentationml/2006/ole">
            <mc:AlternateContent xmlns:mc="http://schemas.openxmlformats.org/markup-compatibility/2006">
              <mc:Choice xmlns:v="urn:schemas-microsoft-com:vml" Requires="v">
                <p:oleObj spid="_x0000_s15423" name="Bild" r:id="rId3" imgW="5233431" imgH="2990396" progId="Word.Picture.8">
                  <p:embed/>
                </p:oleObj>
              </mc:Choice>
              <mc:Fallback>
                <p:oleObj name="Bild" r:id="rId3" imgW="5233431" imgH="2990396" progId="Word.Picture.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28775"/>
                        <a:ext cx="9144000" cy="5081588"/>
                      </a:xfrm>
                      <a:prstGeom prst="rect">
                        <a:avLst/>
                      </a:prstGeom>
                      <a:solidFill>
                        <a:schemeClr val="bg1"/>
                      </a:solidFill>
                      <a:ln>
                        <a:noFill/>
                      </a:ln>
                    </p:spPr>
                  </p:pic>
                </p:oleObj>
              </mc:Fallback>
            </mc:AlternateContent>
          </a:graphicData>
        </a:graphic>
      </p:graphicFrame>
      <p:sp>
        <p:nvSpPr>
          <p:cNvPr id="2" name="Foliennummernplatzhalter 1"/>
          <p:cNvSpPr>
            <a:spLocks noGrp="1"/>
          </p:cNvSpPr>
          <p:nvPr>
            <p:ph type="sldNum" sz="quarter" idx="12"/>
          </p:nvPr>
        </p:nvSpPr>
        <p:spPr/>
        <p:txBody>
          <a:bodyPr/>
          <a:lstStyle/>
          <a:p>
            <a:fld id="{33EF2916-ED9F-4244-A858-60685D900053}" type="slidenum">
              <a:rPr lang="de-DE" smtClean="0"/>
              <a:t>6</a:t>
            </a:fld>
            <a:endParaRPr lang="de-DE"/>
          </a:p>
        </p:txBody>
      </p:sp>
    </p:spTree>
    <p:extLst>
      <p:ext uri="{BB962C8B-B14F-4D97-AF65-F5344CB8AC3E}">
        <p14:creationId xmlns:p14="http://schemas.microsoft.com/office/powerpoint/2010/main" val="1579581663"/>
      </p:ext>
    </p:extLst>
  </p:cSld>
  <p:clrMapOvr>
    <a:masterClrMapping/>
  </p:clrMapOvr>
  <mc:AlternateContent xmlns:mc="http://schemas.openxmlformats.org/markup-compatibility/2006" xmlns:p14="http://schemas.microsoft.com/office/powerpoint/2010/main">
    <mc:Choice Requires="p14">
      <p:transition spd="slow" p14:dur="2000" advTm="64590"/>
    </mc:Choice>
    <mc:Fallback xmlns="">
      <p:transition spd="slow" advTm="6459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5762" name="Rectangle 2"/>
          <p:cNvSpPr>
            <a:spLocks noGrp="1" noChangeArrowheads="1"/>
          </p:cNvSpPr>
          <p:nvPr>
            <p:ph type="title"/>
          </p:nvPr>
        </p:nvSpPr>
        <p:spPr/>
        <p:txBody>
          <a:bodyPr/>
          <a:lstStyle/>
          <a:p>
            <a:pPr eaLnBrk="1" hangingPunct="1">
              <a:defRPr/>
            </a:pPr>
            <a:r>
              <a:rPr lang="de-DE" dirty="0"/>
              <a:t>Realität: Stufenfunktion </a:t>
            </a:r>
          </a:p>
        </p:txBody>
      </p:sp>
      <p:sp>
        <p:nvSpPr>
          <p:cNvPr id="2165763" name="Rectangle 3"/>
          <p:cNvSpPr>
            <a:spLocks noChangeArrowheads="1"/>
          </p:cNvSpPr>
          <p:nvPr/>
        </p:nvSpPr>
        <p:spPr bwMode="auto">
          <a:xfrm>
            <a:off x="0" y="2362200"/>
            <a:ext cx="9144000" cy="0"/>
          </a:xfrm>
          <a:prstGeom prst="rect">
            <a:avLst/>
          </a:prstGeom>
          <a:noFill/>
          <a:ln w="9525">
            <a:noFill/>
            <a:miter lim="800000"/>
            <a:headEnd/>
            <a:tailEnd/>
          </a:ln>
          <a:effectLst/>
        </p:spPr>
        <p:txBody>
          <a:bodyPr wrap="none" anchor="ctr">
            <a:spAutoFit/>
          </a:bodyPr>
          <a:lstStyle/>
          <a:p>
            <a:pPr>
              <a:defRPr/>
            </a:pPr>
            <a:endParaRPr lang="de-DE"/>
          </a:p>
        </p:txBody>
      </p:sp>
      <p:sp>
        <p:nvSpPr>
          <p:cNvPr id="2165766" name="Rectangle 6"/>
          <p:cNvSpPr>
            <a:spLocks noChangeArrowheads="1"/>
          </p:cNvSpPr>
          <p:nvPr/>
        </p:nvSpPr>
        <p:spPr bwMode="auto">
          <a:xfrm>
            <a:off x="0" y="2071688"/>
            <a:ext cx="9144000" cy="0"/>
          </a:xfrm>
          <a:prstGeom prst="rect">
            <a:avLst/>
          </a:prstGeom>
          <a:noFill/>
          <a:ln w="9525">
            <a:noFill/>
            <a:miter lim="800000"/>
            <a:headEnd/>
            <a:tailEnd/>
          </a:ln>
          <a:effectLst/>
        </p:spPr>
        <p:txBody>
          <a:bodyPr wrap="none" anchor="ctr">
            <a:spAutoFit/>
          </a:bodyPr>
          <a:lstStyle/>
          <a:p>
            <a:pPr>
              <a:defRPr/>
            </a:pPr>
            <a:endParaRPr lang="de-DE"/>
          </a:p>
        </p:txBody>
      </p:sp>
      <p:graphicFrame>
        <p:nvGraphicFramePr>
          <p:cNvPr id="16386" name="Object 5"/>
          <p:cNvGraphicFramePr>
            <a:graphicFrameLocks noChangeAspect="1"/>
          </p:cNvGraphicFramePr>
          <p:nvPr>
            <p:extLst>
              <p:ext uri="{D42A27DB-BD31-4B8C-83A1-F6EECF244321}">
                <p14:modId xmlns:p14="http://schemas.microsoft.com/office/powerpoint/2010/main" val="657694247"/>
              </p:ext>
            </p:extLst>
          </p:nvPr>
        </p:nvGraphicFramePr>
        <p:xfrm>
          <a:off x="7938" y="1606550"/>
          <a:ext cx="9128125" cy="5254625"/>
        </p:xfrm>
        <a:graphic>
          <a:graphicData uri="http://schemas.openxmlformats.org/presentationml/2006/ole">
            <mc:AlternateContent xmlns:mc="http://schemas.openxmlformats.org/markup-compatibility/2006">
              <mc:Choice xmlns:v="urn:schemas-microsoft-com:vml" Requires="v">
                <p:oleObj spid="_x0000_s16447" name="Bild" r:id="rId3" imgW="2743200" imgH="1828800" progId="Word.Picture.8">
                  <p:embed/>
                </p:oleObj>
              </mc:Choice>
              <mc:Fallback>
                <p:oleObj name="Bild" r:id="rId3" imgW="2743200" imgH="1828800" progId="Word.Picture.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38" y="1606550"/>
                        <a:ext cx="9128125" cy="5254625"/>
                      </a:xfrm>
                      <a:prstGeom prst="rect">
                        <a:avLst/>
                      </a:prstGeom>
                      <a:solidFill>
                        <a:schemeClr val="bg1"/>
                      </a:solidFill>
                      <a:ln>
                        <a:noFill/>
                      </a:ln>
                    </p:spPr>
                  </p:pic>
                </p:oleObj>
              </mc:Fallback>
            </mc:AlternateContent>
          </a:graphicData>
        </a:graphic>
      </p:graphicFrame>
      <p:sp>
        <p:nvSpPr>
          <p:cNvPr id="2" name="Foliennummernplatzhalter 1"/>
          <p:cNvSpPr>
            <a:spLocks noGrp="1"/>
          </p:cNvSpPr>
          <p:nvPr>
            <p:ph type="sldNum" sz="quarter" idx="12"/>
          </p:nvPr>
        </p:nvSpPr>
        <p:spPr/>
        <p:txBody>
          <a:bodyPr/>
          <a:lstStyle/>
          <a:p>
            <a:fld id="{33EF2916-ED9F-4244-A858-60685D900053}" type="slidenum">
              <a:rPr lang="de-DE" smtClean="0"/>
              <a:t>7</a:t>
            </a:fld>
            <a:endParaRPr lang="de-DE"/>
          </a:p>
        </p:txBody>
      </p:sp>
    </p:spTree>
    <p:extLst>
      <p:ext uri="{BB962C8B-B14F-4D97-AF65-F5344CB8AC3E}">
        <p14:creationId xmlns:p14="http://schemas.microsoft.com/office/powerpoint/2010/main" val="4294537028"/>
      </p:ext>
    </p:extLst>
  </p:cSld>
  <p:clrMapOvr>
    <a:masterClrMapping/>
  </p:clrMapOvr>
  <mc:AlternateContent xmlns:mc="http://schemas.openxmlformats.org/markup-compatibility/2006" xmlns:p14="http://schemas.microsoft.com/office/powerpoint/2010/main">
    <mc:Choice Requires="p14">
      <p:transition spd="slow" p14:dur="2000" advTm="88192"/>
    </mc:Choice>
    <mc:Fallback xmlns="">
      <p:transition spd="slow" advTm="88192"/>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3250" name="Rectangle 2"/>
          <p:cNvSpPr>
            <a:spLocks noGrp="1" noChangeArrowheads="1"/>
          </p:cNvSpPr>
          <p:nvPr>
            <p:ph type="title"/>
          </p:nvPr>
        </p:nvSpPr>
        <p:spPr/>
        <p:txBody>
          <a:bodyPr>
            <a:noAutofit/>
          </a:bodyPr>
          <a:lstStyle/>
          <a:p>
            <a:pPr>
              <a:defRPr/>
            </a:pPr>
            <a:r>
              <a:rPr lang="de-DE" dirty="0"/>
              <a:t>Beispiel: DRG-Katalog 2019, G07B</a:t>
            </a:r>
          </a:p>
        </p:txBody>
      </p:sp>
      <p:sp>
        <p:nvSpPr>
          <p:cNvPr id="2" name="Foliennummernplatzhalter 1"/>
          <p:cNvSpPr>
            <a:spLocks noGrp="1"/>
          </p:cNvSpPr>
          <p:nvPr>
            <p:ph type="sldNum" sz="quarter" idx="12"/>
          </p:nvPr>
        </p:nvSpPr>
        <p:spPr/>
        <p:txBody>
          <a:bodyPr/>
          <a:lstStyle/>
          <a:p>
            <a:fld id="{33EF2916-ED9F-4244-A858-60685D900053}" type="slidenum">
              <a:rPr lang="de-DE" smtClean="0"/>
              <a:t>8</a:t>
            </a:fld>
            <a:endParaRPr lang="de-DE"/>
          </a:p>
        </p:txBody>
      </p:sp>
      <p:sp>
        <p:nvSpPr>
          <p:cNvPr id="7" name="Rectangle 3"/>
          <p:cNvSpPr txBox="1">
            <a:spLocks noChangeArrowheads="1"/>
          </p:cNvSpPr>
          <p:nvPr/>
        </p:nvSpPr>
        <p:spPr>
          <a:xfrm>
            <a:off x="457200" y="1600201"/>
            <a:ext cx="8229600" cy="1828800"/>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a:lnSpc>
                <a:spcPct val="90000"/>
              </a:lnSpc>
              <a:defRPr/>
            </a:pPr>
            <a:r>
              <a:rPr lang="de-DE" sz="2400" dirty="0"/>
              <a:t> G07B: </a:t>
            </a:r>
            <a:r>
              <a:rPr lang="de-DE" sz="2400" dirty="0" err="1"/>
              <a:t>Appendekt</a:t>
            </a:r>
            <a:r>
              <a:rPr lang="de-DE" sz="2400" dirty="0"/>
              <a:t>. od. </a:t>
            </a:r>
            <a:r>
              <a:rPr lang="de-DE" sz="2400" dirty="0" err="1"/>
              <a:t>laparoskop</a:t>
            </a:r>
            <a:r>
              <a:rPr lang="de-DE" sz="2400" dirty="0"/>
              <a:t>. </a:t>
            </a:r>
            <a:r>
              <a:rPr lang="de-DE" sz="2400" dirty="0" err="1"/>
              <a:t>Adhäsiolyse</a:t>
            </a:r>
            <a:r>
              <a:rPr lang="de-DE" sz="2400" dirty="0"/>
              <a:t> bei Peritonitis mit </a:t>
            </a:r>
            <a:r>
              <a:rPr lang="de-DE" sz="2400" dirty="0" err="1"/>
              <a:t>äuß</a:t>
            </a:r>
            <a:r>
              <a:rPr lang="de-DE" sz="2400" dirty="0"/>
              <a:t>. schw. od. schw. CC od. kl. Eingriffe an Dünn- / Dickdarm, oh. äußerst schwere CC od. best. </a:t>
            </a:r>
            <a:r>
              <a:rPr lang="de-DE" sz="2400" dirty="0" err="1"/>
              <a:t>Anorektoplastik</a:t>
            </a:r>
            <a:r>
              <a:rPr lang="de-DE" sz="2400" dirty="0"/>
              <a:t>, Alt. &gt; 2 Jahre u. Alter &lt; 14 Jahre od. mit </a:t>
            </a:r>
            <a:r>
              <a:rPr lang="de-DE" sz="2400" dirty="0" err="1"/>
              <a:t>laparoskop</a:t>
            </a:r>
            <a:r>
              <a:rPr lang="de-DE" sz="2400" dirty="0"/>
              <a:t>. </a:t>
            </a:r>
            <a:r>
              <a:rPr lang="de-DE" sz="2400" dirty="0" err="1"/>
              <a:t>Adhäsiolyse</a:t>
            </a:r>
            <a:r>
              <a:rPr lang="de-DE" sz="2400" dirty="0"/>
              <a:t> od. </a:t>
            </a:r>
            <a:r>
              <a:rPr lang="de-DE" sz="2400" dirty="0" err="1"/>
              <a:t>Rektopexie</a:t>
            </a:r>
            <a:endParaRPr lang="de-DE" sz="2400" dirty="0"/>
          </a:p>
          <a:p>
            <a:pPr>
              <a:lnSpc>
                <a:spcPct val="90000"/>
              </a:lnSpc>
              <a:defRPr/>
            </a:pPr>
            <a:r>
              <a:rPr lang="de-DE" sz="2400" dirty="0"/>
              <a:t>Warum 2019? Ohne Ausgliederung der Pflegekosten (aG-DRG)!  </a:t>
            </a:r>
            <a:endParaRPr lang="de-DE" sz="2000" dirty="0"/>
          </a:p>
        </p:txBody>
      </p:sp>
      <p:graphicFrame>
        <p:nvGraphicFramePr>
          <p:cNvPr id="5" name="Tabelle 4"/>
          <p:cNvGraphicFramePr>
            <a:graphicFrameLocks noGrp="1"/>
          </p:cNvGraphicFramePr>
          <p:nvPr>
            <p:extLst>
              <p:ext uri="{D42A27DB-BD31-4B8C-83A1-F6EECF244321}">
                <p14:modId xmlns:p14="http://schemas.microsoft.com/office/powerpoint/2010/main" val="2539116975"/>
              </p:ext>
            </p:extLst>
          </p:nvPr>
        </p:nvGraphicFramePr>
        <p:xfrm>
          <a:off x="395536" y="3348497"/>
          <a:ext cx="6840760" cy="3220469"/>
        </p:xfrm>
        <a:graphic>
          <a:graphicData uri="http://schemas.openxmlformats.org/drawingml/2006/table">
            <a:tbl>
              <a:tblPr>
                <a:tableStyleId>{5C22544A-7EE6-4342-B048-85BDC9FD1C3A}</a:tableStyleId>
              </a:tblPr>
              <a:tblGrid>
                <a:gridCol w="5544616">
                  <a:extLst>
                    <a:ext uri="{9D8B030D-6E8A-4147-A177-3AD203B41FA5}">
                      <a16:colId xmlns:a16="http://schemas.microsoft.com/office/drawing/2014/main" xmlns="" val="2663323774"/>
                    </a:ext>
                  </a:extLst>
                </a:gridCol>
                <a:gridCol w="1296144">
                  <a:extLst>
                    <a:ext uri="{9D8B030D-6E8A-4147-A177-3AD203B41FA5}">
                      <a16:colId xmlns:a16="http://schemas.microsoft.com/office/drawing/2014/main" xmlns="" val="2790078646"/>
                    </a:ext>
                  </a:extLst>
                </a:gridCol>
              </a:tblGrid>
              <a:tr h="460067">
                <a:tc>
                  <a:txBody>
                    <a:bodyPr/>
                    <a:lstStyle/>
                    <a:p>
                      <a:pPr>
                        <a:lnSpc>
                          <a:spcPct val="100000"/>
                        </a:lnSpc>
                        <a:spcAft>
                          <a:spcPts val="0"/>
                        </a:spcAft>
                      </a:pPr>
                      <a:r>
                        <a:rPr lang="de-DE" sz="1800" dirty="0">
                          <a:effectLst/>
                        </a:rPr>
                        <a:t> Charakteristikum</a:t>
                      </a:r>
                      <a:endParaRPr lang="en-GB" sz="1800" dirty="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100000"/>
                        </a:lnSpc>
                        <a:spcBef>
                          <a:spcPts val="200"/>
                        </a:spcBef>
                        <a:spcAft>
                          <a:spcPts val="400"/>
                        </a:spcAft>
                      </a:pPr>
                      <a:r>
                        <a:rPr lang="de-DE" sz="1800" dirty="0">
                          <a:effectLst/>
                        </a:rPr>
                        <a:t>Wert</a:t>
                      </a:r>
                      <a:endParaRPr lang="en-GB" sz="1800" b="1" dirty="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xmlns="" val="2543871610"/>
                  </a:ext>
                </a:extLst>
              </a:tr>
              <a:tr h="460067">
                <a:tc>
                  <a:txBody>
                    <a:bodyPr/>
                    <a:lstStyle/>
                    <a:p>
                      <a:pPr>
                        <a:lnSpc>
                          <a:spcPct val="100000"/>
                        </a:lnSpc>
                        <a:spcBef>
                          <a:spcPts val="200"/>
                        </a:spcBef>
                        <a:spcAft>
                          <a:spcPts val="400"/>
                        </a:spcAft>
                      </a:pPr>
                      <a:r>
                        <a:rPr lang="de-DE" sz="1800" dirty="0">
                          <a:effectLst/>
                        </a:rPr>
                        <a:t>Kostengewicht DRG-Katalog</a:t>
                      </a:r>
                      <a:endParaRPr lang="en-GB" sz="1800" dirty="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spcBef>
                          <a:spcPts val="200"/>
                        </a:spcBef>
                        <a:spcAft>
                          <a:spcPts val="400"/>
                        </a:spcAft>
                      </a:pPr>
                      <a:r>
                        <a:rPr lang="de-DE" sz="1800" dirty="0">
                          <a:effectLst/>
                        </a:rPr>
                        <a:t>1,936</a:t>
                      </a:r>
                      <a:endParaRPr lang="en-GB" sz="1800" dirty="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223819318"/>
                  </a:ext>
                </a:extLst>
              </a:tr>
              <a:tr h="460067">
                <a:tc>
                  <a:txBody>
                    <a:bodyPr/>
                    <a:lstStyle/>
                    <a:p>
                      <a:pPr>
                        <a:lnSpc>
                          <a:spcPct val="100000"/>
                        </a:lnSpc>
                        <a:spcBef>
                          <a:spcPts val="200"/>
                        </a:spcBef>
                        <a:spcAft>
                          <a:spcPts val="400"/>
                        </a:spcAft>
                      </a:pPr>
                      <a:r>
                        <a:rPr lang="de-DE" sz="1800" dirty="0">
                          <a:effectLst/>
                        </a:rPr>
                        <a:t>Durchschnittliche Verweildauer</a:t>
                      </a:r>
                      <a:endParaRPr lang="en-GB" sz="1800" dirty="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spcBef>
                          <a:spcPts val="200"/>
                        </a:spcBef>
                        <a:spcAft>
                          <a:spcPts val="400"/>
                        </a:spcAft>
                      </a:pPr>
                      <a:r>
                        <a:rPr lang="de-DE" sz="1800" dirty="0">
                          <a:effectLst/>
                        </a:rPr>
                        <a:t>8,5</a:t>
                      </a:r>
                      <a:endParaRPr lang="en-GB" sz="1800" dirty="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535521024"/>
                  </a:ext>
                </a:extLst>
              </a:tr>
              <a:tr h="460067">
                <a:tc>
                  <a:txBody>
                    <a:bodyPr/>
                    <a:lstStyle/>
                    <a:p>
                      <a:pPr>
                        <a:lnSpc>
                          <a:spcPct val="100000"/>
                        </a:lnSpc>
                        <a:spcBef>
                          <a:spcPts val="200"/>
                        </a:spcBef>
                        <a:spcAft>
                          <a:spcPts val="400"/>
                        </a:spcAft>
                      </a:pPr>
                      <a:r>
                        <a:rPr lang="de-DE" sz="1800" dirty="0">
                          <a:effectLst/>
                        </a:rPr>
                        <a:t>Erster Tag oberhalb der oberen Grenzverweildauer</a:t>
                      </a:r>
                      <a:endParaRPr lang="en-GB" sz="1800" dirty="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spcBef>
                          <a:spcPts val="200"/>
                        </a:spcBef>
                        <a:spcAft>
                          <a:spcPts val="400"/>
                        </a:spcAft>
                      </a:pPr>
                      <a:r>
                        <a:rPr lang="de-DE" sz="1800" dirty="0">
                          <a:effectLst/>
                        </a:rPr>
                        <a:t>17</a:t>
                      </a:r>
                      <a:endParaRPr lang="en-GB" sz="1800" dirty="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993865435"/>
                  </a:ext>
                </a:extLst>
              </a:tr>
              <a:tr h="460067">
                <a:tc>
                  <a:txBody>
                    <a:bodyPr/>
                    <a:lstStyle/>
                    <a:p>
                      <a:pPr>
                        <a:lnSpc>
                          <a:spcPct val="100000"/>
                        </a:lnSpc>
                        <a:spcBef>
                          <a:spcPts val="200"/>
                        </a:spcBef>
                        <a:spcAft>
                          <a:spcPts val="400"/>
                        </a:spcAft>
                      </a:pPr>
                      <a:r>
                        <a:rPr lang="de-DE" sz="1800">
                          <a:effectLst/>
                        </a:rPr>
                        <a:t>Zuschlag ab oberer Grenzverweildauer</a:t>
                      </a:r>
                      <a:endParaRPr lang="en-GB" sz="180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spcBef>
                          <a:spcPts val="200"/>
                        </a:spcBef>
                        <a:spcAft>
                          <a:spcPts val="400"/>
                        </a:spcAft>
                      </a:pPr>
                      <a:r>
                        <a:rPr lang="de-DE" sz="1800" dirty="0">
                          <a:effectLst/>
                        </a:rPr>
                        <a:t>0,089</a:t>
                      </a:r>
                      <a:endParaRPr lang="en-GB" sz="1800" dirty="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4079036565"/>
                  </a:ext>
                </a:extLst>
              </a:tr>
              <a:tr h="460067">
                <a:tc>
                  <a:txBody>
                    <a:bodyPr/>
                    <a:lstStyle/>
                    <a:p>
                      <a:pPr>
                        <a:lnSpc>
                          <a:spcPct val="100000"/>
                        </a:lnSpc>
                        <a:spcBef>
                          <a:spcPts val="200"/>
                        </a:spcBef>
                        <a:spcAft>
                          <a:spcPts val="400"/>
                        </a:spcAft>
                      </a:pPr>
                      <a:r>
                        <a:rPr lang="de-DE" sz="1800">
                          <a:effectLst/>
                        </a:rPr>
                        <a:t>Erster Tag unterhalb der unteren Grenzverweildauer</a:t>
                      </a:r>
                      <a:endParaRPr lang="en-GB" sz="180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spcBef>
                          <a:spcPts val="200"/>
                        </a:spcBef>
                        <a:spcAft>
                          <a:spcPts val="400"/>
                        </a:spcAft>
                      </a:pPr>
                      <a:r>
                        <a:rPr lang="de-DE" sz="1800" dirty="0">
                          <a:effectLst/>
                        </a:rPr>
                        <a:t>2</a:t>
                      </a:r>
                      <a:endParaRPr lang="en-GB" sz="1800" dirty="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927376192"/>
                  </a:ext>
                </a:extLst>
              </a:tr>
              <a:tr h="460067">
                <a:tc>
                  <a:txBody>
                    <a:bodyPr/>
                    <a:lstStyle/>
                    <a:p>
                      <a:pPr>
                        <a:lnSpc>
                          <a:spcPct val="100000"/>
                        </a:lnSpc>
                        <a:spcBef>
                          <a:spcPts val="200"/>
                        </a:spcBef>
                        <a:spcAft>
                          <a:spcPts val="400"/>
                        </a:spcAft>
                      </a:pPr>
                      <a:r>
                        <a:rPr lang="de-DE" sz="1800">
                          <a:effectLst/>
                        </a:rPr>
                        <a:t>Abschläge ab unterer Grenzverweildauer</a:t>
                      </a:r>
                      <a:endParaRPr lang="en-GB" sz="180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spcBef>
                          <a:spcPts val="200"/>
                        </a:spcBef>
                        <a:spcAft>
                          <a:spcPts val="400"/>
                        </a:spcAft>
                      </a:pPr>
                      <a:r>
                        <a:rPr lang="de-DE" sz="1800" dirty="0">
                          <a:effectLst/>
                        </a:rPr>
                        <a:t>0,359</a:t>
                      </a:r>
                      <a:endParaRPr lang="en-GB" sz="1800" dirty="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43416780"/>
                  </a:ext>
                </a:extLst>
              </a:tr>
            </a:tbl>
          </a:graphicData>
        </a:graphic>
      </p:graphicFrame>
    </p:spTree>
    <p:extLst>
      <p:ext uri="{BB962C8B-B14F-4D97-AF65-F5344CB8AC3E}">
        <p14:creationId xmlns:p14="http://schemas.microsoft.com/office/powerpoint/2010/main" val="3030557740"/>
      </p:ext>
    </p:extLst>
  </p:cSld>
  <p:clrMapOvr>
    <a:masterClrMapping/>
  </p:clrMapOvr>
  <mc:AlternateContent xmlns:mc="http://schemas.openxmlformats.org/markup-compatibility/2006" xmlns:p14="http://schemas.microsoft.com/office/powerpoint/2010/main">
    <mc:Choice Requires="p14">
      <p:transition spd="slow" p14:dur="2000" advTm="88000"/>
    </mc:Choice>
    <mc:Fallback xmlns="">
      <p:transition spd="slow" advTm="8800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a:t>Szenarien</a:t>
            </a:r>
            <a:endParaRPr lang="en-US" dirty="0"/>
          </a:p>
        </p:txBody>
      </p:sp>
      <p:sp>
        <p:nvSpPr>
          <p:cNvPr id="3" name="Inhaltsplatzhalter 2"/>
          <p:cNvSpPr>
            <a:spLocks noGrp="1"/>
          </p:cNvSpPr>
          <p:nvPr>
            <p:ph idx="1"/>
          </p:nvPr>
        </p:nvSpPr>
        <p:spPr>
          <a:xfrm>
            <a:off x="457200" y="1600201"/>
            <a:ext cx="8229600" cy="676672"/>
          </a:xfrm>
        </p:spPr>
        <p:txBody>
          <a:bodyPr/>
          <a:lstStyle/>
          <a:p>
            <a:r>
              <a:rPr lang="de-DE" dirty="0"/>
              <a:t>Bundesbasisfallwert (2019): € 3.544,97</a:t>
            </a:r>
            <a:endParaRPr lang="en-US" dirty="0"/>
          </a:p>
        </p:txBody>
      </p:sp>
      <p:sp>
        <p:nvSpPr>
          <p:cNvPr id="4" name="Foliennummernplatzhalter 3"/>
          <p:cNvSpPr>
            <a:spLocks noGrp="1"/>
          </p:cNvSpPr>
          <p:nvPr>
            <p:ph type="sldNum" sz="quarter" idx="12"/>
          </p:nvPr>
        </p:nvSpPr>
        <p:spPr/>
        <p:txBody>
          <a:bodyPr/>
          <a:lstStyle/>
          <a:p>
            <a:fld id="{33EF2916-ED9F-4244-A858-60685D900053}" type="slidenum">
              <a:rPr lang="de-DE" smtClean="0"/>
              <a:t>9</a:t>
            </a:fld>
            <a:endParaRPr lang="de-DE"/>
          </a:p>
        </p:txBody>
      </p:sp>
      <p:graphicFrame>
        <p:nvGraphicFramePr>
          <p:cNvPr id="5" name="Tabelle 4"/>
          <p:cNvGraphicFramePr>
            <a:graphicFrameLocks noGrp="1"/>
          </p:cNvGraphicFramePr>
          <p:nvPr>
            <p:extLst>
              <p:ext uri="{D42A27DB-BD31-4B8C-83A1-F6EECF244321}">
                <p14:modId xmlns:p14="http://schemas.microsoft.com/office/powerpoint/2010/main" val="1208618965"/>
              </p:ext>
            </p:extLst>
          </p:nvPr>
        </p:nvGraphicFramePr>
        <p:xfrm>
          <a:off x="457200" y="2276871"/>
          <a:ext cx="8229600" cy="4246847"/>
        </p:xfrm>
        <a:graphic>
          <a:graphicData uri="http://schemas.openxmlformats.org/drawingml/2006/table">
            <a:tbl>
              <a:tblPr>
                <a:tableStyleId>{5C22544A-7EE6-4342-B048-85BDC9FD1C3A}</a:tableStyleId>
              </a:tblPr>
              <a:tblGrid>
                <a:gridCol w="2057400">
                  <a:extLst>
                    <a:ext uri="{9D8B030D-6E8A-4147-A177-3AD203B41FA5}">
                      <a16:colId xmlns:a16="http://schemas.microsoft.com/office/drawing/2014/main" xmlns="" val="4030555312"/>
                    </a:ext>
                  </a:extLst>
                </a:gridCol>
                <a:gridCol w="2057400">
                  <a:extLst>
                    <a:ext uri="{9D8B030D-6E8A-4147-A177-3AD203B41FA5}">
                      <a16:colId xmlns:a16="http://schemas.microsoft.com/office/drawing/2014/main" xmlns="" val="893424106"/>
                    </a:ext>
                  </a:extLst>
                </a:gridCol>
                <a:gridCol w="2057400">
                  <a:extLst>
                    <a:ext uri="{9D8B030D-6E8A-4147-A177-3AD203B41FA5}">
                      <a16:colId xmlns:a16="http://schemas.microsoft.com/office/drawing/2014/main" xmlns="" val="3233282610"/>
                    </a:ext>
                  </a:extLst>
                </a:gridCol>
                <a:gridCol w="2057400">
                  <a:extLst>
                    <a:ext uri="{9D8B030D-6E8A-4147-A177-3AD203B41FA5}">
                      <a16:colId xmlns:a16="http://schemas.microsoft.com/office/drawing/2014/main" xmlns="" val="2904196230"/>
                    </a:ext>
                  </a:extLst>
                </a:gridCol>
              </a:tblGrid>
              <a:tr h="1008113">
                <a:tc>
                  <a:txBody>
                    <a:bodyPr/>
                    <a:lstStyle/>
                    <a:p>
                      <a:pPr algn="ctr">
                        <a:lnSpc>
                          <a:spcPct val="100000"/>
                        </a:lnSpc>
                        <a:spcBef>
                          <a:spcPts val="200"/>
                        </a:spcBef>
                        <a:spcAft>
                          <a:spcPts val="400"/>
                        </a:spcAft>
                      </a:pPr>
                      <a:r>
                        <a:rPr lang="de-DE" sz="2000" dirty="0">
                          <a:effectLst/>
                        </a:rPr>
                        <a:t>Verweildauer [Tage]</a:t>
                      </a:r>
                      <a:endParaRPr lang="en-GB" sz="2000" b="1" dirty="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Bef>
                          <a:spcPts val="200"/>
                        </a:spcBef>
                        <a:spcAft>
                          <a:spcPts val="400"/>
                        </a:spcAft>
                      </a:pPr>
                      <a:r>
                        <a:rPr lang="de-DE" sz="2000" dirty="0">
                          <a:effectLst/>
                        </a:rPr>
                        <a:t>G-DRG-Bewertungs-relation</a:t>
                      </a:r>
                      <a:endParaRPr lang="en-GB" sz="2000" b="1" dirty="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Bef>
                          <a:spcPts val="200"/>
                        </a:spcBef>
                        <a:spcAft>
                          <a:spcPts val="400"/>
                        </a:spcAft>
                      </a:pPr>
                      <a:r>
                        <a:rPr lang="de-DE" sz="2000" dirty="0">
                          <a:effectLst/>
                        </a:rPr>
                        <a:t>Entgelt [€]</a:t>
                      </a:r>
                      <a:endParaRPr lang="en-GB" sz="2000" b="1" dirty="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Bef>
                          <a:spcPts val="200"/>
                        </a:spcBef>
                        <a:spcAft>
                          <a:spcPts val="400"/>
                        </a:spcAft>
                      </a:pPr>
                      <a:r>
                        <a:rPr lang="de-DE" sz="2000" dirty="0">
                          <a:effectLst/>
                        </a:rPr>
                        <a:t>Entgelt pro Tag [€]</a:t>
                      </a:r>
                      <a:endParaRPr lang="en-GB" sz="2000" b="1" dirty="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893497889"/>
                  </a:ext>
                </a:extLst>
              </a:tr>
              <a:tr h="857043">
                <a:tc>
                  <a:txBody>
                    <a:bodyPr/>
                    <a:lstStyle/>
                    <a:p>
                      <a:pPr algn="ctr">
                        <a:lnSpc>
                          <a:spcPct val="100000"/>
                        </a:lnSpc>
                        <a:spcBef>
                          <a:spcPts val="200"/>
                        </a:spcBef>
                        <a:spcAft>
                          <a:spcPts val="400"/>
                        </a:spcAft>
                      </a:pPr>
                      <a:r>
                        <a:rPr lang="en-GB" sz="2000" dirty="0">
                          <a:effectLst/>
                        </a:rPr>
                        <a:t>2</a:t>
                      </a:r>
                      <a:endParaRPr lang="en-GB" sz="2000" dirty="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200"/>
                        </a:spcBef>
                        <a:spcAft>
                          <a:spcPts val="400"/>
                        </a:spcAft>
                      </a:pPr>
                      <a:r>
                        <a:rPr lang="de-DE" sz="2000" dirty="0">
                          <a:effectLst/>
                        </a:rPr>
                        <a:t>1,936 – 1*0,359= 1,577</a:t>
                      </a:r>
                      <a:endParaRPr lang="en-GB" sz="2000" dirty="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200"/>
                        </a:spcBef>
                        <a:spcAft>
                          <a:spcPts val="400"/>
                        </a:spcAft>
                      </a:pPr>
                      <a:r>
                        <a:rPr lang="de-DE" sz="2000" dirty="0">
                          <a:effectLst/>
                        </a:rPr>
                        <a:t>5.590,42</a:t>
                      </a:r>
                      <a:endParaRPr lang="en-GB" sz="2000" dirty="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200"/>
                        </a:spcBef>
                        <a:spcAft>
                          <a:spcPts val="400"/>
                        </a:spcAft>
                      </a:pPr>
                      <a:r>
                        <a:rPr lang="de-DE" sz="2000" dirty="0">
                          <a:effectLst/>
                        </a:rPr>
                        <a:t>2.795,21</a:t>
                      </a:r>
                      <a:endParaRPr lang="en-GB" sz="2000" dirty="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676772582"/>
                  </a:ext>
                </a:extLst>
              </a:tr>
              <a:tr h="508216">
                <a:tc>
                  <a:txBody>
                    <a:bodyPr/>
                    <a:lstStyle/>
                    <a:p>
                      <a:pPr algn="ctr">
                        <a:lnSpc>
                          <a:spcPct val="100000"/>
                        </a:lnSpc>
                        <a:spcBef>
                          <a:spcPts val="200"/>
                        </a:spcBef>
                        <a:spcAft>
                          <a:spcPts val="400"/>
                        </a:spcAft>
                      </a:pPr>
                      <a:r>
                        <a:rPr lang="en-GB" sz="2000" dirty="0">
                          <a:effectLst/>
                        </a:rPr>
                        <a:t>5</a:t>
                      </a:r>
                      <a:endParaRPr lang="en-GB" sz="2000" dirty="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200"/>
                        </a:spcBef>
                        <a:spcAft>
                          <a:spcPts val="400"/>
                        </a:spcAft>
                      </a:pPr>
                      <a:r>
                        <a:rPr lang="de-DE" sz="2000" dirty="0">
                          <a:effectLst/>
                        </a:rPr>
                        <a:t>1,936</a:t>
                      </a:r>
                      <a:endParaRPr lang="en-GB" sz="2000" dirty="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200"/>
                        </a:spcBef>
                        <a:spcAft>
                          <a:spcPts val="400"/>
                        </a:spcAft>
                      </a:pPr>
                      <a:r>
                        <a:rPr lang="en-GB" sz="2000" dirty="0">
                          <a:effectLst/>
                        </a:rPr>
                        <a:t>6.863,06</a:t>
                      </a:r>
                      <a:endParaRPr lang="en-GB" sz="2000" dirty="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200"/>
                        </a:spcBef>
                        <a:spcAft>
                          <a:spcPts val="400"/>
                        </a:spcAft>
                      </a:pPr>
                      <a:r>
                        <a:rPr lang="en-GB" sz="2000" dirty="0">
                          <a:effectLst/>
                        </a:rPr>
                        <a:t>1.373,61</a:t>
                      </a:r>
                      <a:endParaRPr lang="en-GB" sz="2000" dirty="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794712607"/>
                  </a:ext>
                </a:extLst>
              </a:tr>
              <a:tr h="508216">
                <a:tc>
                  <a:txBody>
                    <a:bodyPr/>
                    <a:lstStyle/>
                    <a:p>
                      <a:pPr algn="ctr">
                        <a:lnSpc>
                          <a:spcPct val="100000"/>
                        </a:lnSpc>
                        <a:spcBef>
                          <a:spcPts val="200"/>
                        </a:spcBef>
                        <a:spcAft>
                          <a:spcPts val="400"/>
                        </a:spcAft>
                      </a:pPr>
                      <a:r>
                        <a:rPr lang="en-GB" sz="2000">
                          <a:effectLst/>
                        </a:rPr>
                        <a:t>8,5</a:t>
                      </a:r>
                      <a:endParaRPr lang="en-GB" sz="200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200"/>
                        </a:spcBef>
                        <a:spcAft>
                          <a:spcPts val="400"/>
                        </a:spcAft>
                      </a:pPr>
                      <a:r>
                        <a:rPr lang="de-DE" sz="2000" dirty="0">
                          <a:effectLst/>
                        </a:rPr>
                        <a:t>1,936</a:t>
                      </a:r>
                      <a:endParaRPr lang="en-GB" sz="2000" dirty="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200"/>
                        </a:spcBef>
                        <a:spcAft>
                          <a:spcPts val="400"/>
                        </a:spcAft>
                      </a:pPr>
                      <a:r>
                        <a:rPr lang="en-GB" sz="2000" dirty="0">
                          <a:effectLst/>
                        </a:rPr>
                        <a:t>6.863,06</a:t>
                      </a:r>
                      <a:endParaRPr lang="en-GB" sz="2000" dirty="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200"/>
                        </a:spcBef>
                        <a:spcAft>
                          <a:spcPts val="400"/>
                        </a:spcAft>
                      </a:pPr>
                      <a:r>
                        <a:rPr lang="en-GB" sz="2000" dirty="0">
                          <a:effectLst/>
                        </a:rPr>
                        <a:t>807,42</a:t>
                      </a:r>
                      <a:endParaRPr lang="en-GB" sz="2000" dirty="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826986933"/>
                  </a:ext>
                </a:extLst>
              </a:tr>
              <a:tr h="508216">
                <a:tc>
                  <a:txBody>
                    <a:bodyPr/>
                    <a:lstStyle/>
                    <a:p>
                      <a:pPr algn="ctr">
                        <a:lnSpc>
                          <a:spcPct val="100000"/>
                        </a:lnSpc>
                        <a:spcBef>
                          <a:spcPts val="200"/>
                        </a:spcBef>
                        <a:spcAft>
                          <a:spcPts val="400"/>
                        </a:spcAft>
                      </a:pPr>
                      <a:r>
                        <a:rPr lang="en-GB" sz="2000">
                          <a:effectLst/>
                        </a:rPr>
                        <a:t>12</a:t>
                      </a:r>
                      <a:endParaRPr lang="en-GB" sz="200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200"/>
                        </a:spcBef>
                        <a:spcAft>
                          <a:spcPts val="400"/>
                        </a:spcAft>
                      </a:pPr>
                      <a:r>
                        <a:rPr lang="de-DE" sz="2000">
                          <a:effectLst/>
                        </a:rPr>
                        <a:t>1,936</a:t>
                      </a:r>
                      <a:endParaRPr lang="en-GB" sz="200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200"/>
                        </a:spcBef>
                        <a:spcAft>
                          <a:spcPts val="400"/>
                        </a:spcAft>
                      </a:pPr>
                      <a:r>
                        <a:rPr lang="en-GB" sz="2000" dirty="0">
                          <a:effectLst/>
                        </a:rPr>
                        <a:t>6.863,06</a:t>
                      </a:r>
                      <a:endParaRPr lang="en-GB" sz="2000" dirty="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200"/>
                        </a:spcBef>
                        <a:spcAft>
                          <a:spcPts val="400"/>
                        </a:spcAft>
                      </a:pPr>
                      <a:r>
                        <a:rPr lang="en-GB" sz="2000" dirty="0">
                          <a:effectLst/>
                        </a:rPr>
                        <a:t>571,92</a:t>
                      </a:r>
                      <a:endParaRPr lang="en-GB" sz="2000" dirty="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857754792"/>
                  </a:ext>
                </a:extLst>
              </a:tr>
              <a:tr h="857043">
                <a:tc>
                  <a:txBody>
                    <a:bodyPr/>
                    <a:lstStyle/>
                    <a:p>
                      <a:pPr algn="ctr">
                        <a:lnSpc>
                          <a:spcPct val="100000"/>
                        </a:lnSpc>
                        <a:spcBef>
                          <a:spcPts val="200"/>
                        </a:spcBef>
                        <a:spcAft>
                          <a:spcPts val="400"/>
                        </a:spcAft>
                      </a:pPr>
                      <a:r>
                        <a:rPr lang="en-GB" sz="2000">
                          <a:effectLst/>
                        </a:rPr>
                        <a:t>25</a:t>
                      </a:r>
                      <a:endParaRPr lang="en-GB" sz="200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200"/>
                        </a:spcBef>
                        <a:spcAft>
                          <a:spcPts val="400"/>
                        </a:spcAft>
                      </a:pPr>
                      <a:r>
                        <a:rPr lang="de-DE" sz="2000">
                          <a:effectLst/>
                        </a:rPr>
                        <a:t>1,936+ (25-17+1) * 0,089= 2,737</a:t>
                      </a:r>
                      <a:endParaRPr lang="en-GB" sz="200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200"/>
                        </a:spcBef>
                        <a:spcAft>
                          <a:spcPts val="400"/>
                        </a:spcAft>
                      </a:pPr>
                      <a:r>
                        <a:rPr lang="en-GB" sz="2000" dirty="0">
                          <a:effectLst/>
                        </a:rPr>
                        <a:t>9.702,58</a:t>
                      </a:r>
                      <a:endParaRPr lang="en-GB" sz="2000" dirty="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200"/>
                        </a:spcBef>
                        <a:spcAft>
                          <a:spcPts val="400"/>
                        </a:spcAft>
                      </a:pPr>
                      <a:r>
                        <a:rPr lang="en-GB" sz="2000" dirty="0">
                          <a:effectLst/>
                        </a:rPr>
                        <a:t>388,10</a:t>
                      </a:r>
                      <a:endParaRPr lang="en-GB" sz="2000" dirty="0">
                        <a:effectLst/>
                        <a:latin typeface="Arial Unicode MS" panose="020B0604020202020204" pitchFamily="34" charset="-128"/>
                        <a:ea typeface="Arial Unicode MS" panose="020B0604020202020204" pitchFamily="34" charset="-128"/>
                        <a:cs typeface="Times New Roman" panose="02020603050405020304" pitchFamily="18" charset="0"/>
                      </a:endParaRPr>
                    </a:p>
                  </a:txBody>
                  <a:tcPr marL="25400" marR="25400" marT="25400" marB="254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470421729"/>
                  </a:ext>
                </a:extLst>
              </a:tr>
            </a:tbl>
          </a:graphicData>
        </a:graphic>
      </p:graphicFrame>
    </p:spTree>
    <p:extLst>
      <p:ext uri="{BB962C8B-B14F-4D97-AF65-F5344CB8AC3E}">
        <p14:creationId xmlns:p14="http://schemas.microsoft.com/office/powerpoint/2010/main" val="1121166523"/>
      </p:ext>
    </p:extLst>
  </p:cSld>
  <p:clrMapOvr>
    <a:masterClrMapping/>
  </p:clrMapOvr>
  <mc:AlternateContent xmlns:mc="http://schemas.openxmlformats.org/markup-compatibility/2006" xmlns:p14="http://schemas.microsoft.com/office/powerpoint/2010/main">
    <mc:Choice Requires="p14">
      <p:transition spd="slow" p14:dur="2000" advTm="199015"/>
    </mc:Choice>
    <mc:Fallback xmlns="">
      <p:transition spd="slow" advTm="199015"/>
    </mc:Fallback>
  </mc:AlternateContent>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2004</Words>
  <Application>Microsoft Office PowerPoint</Application>
  <PresentationFormat>Bildschirmpräsentation (4:3)</PresentationFormat>
  <Paragraphs>516</Paragraphs>
  <Slides>46</Slides>
  <Notes>6</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4</vt:i4>
      </vt:variant>
      <vt:variant>
        <vt:lpstr>Folientitel</vt:lpstr>
      </vt:variant>
      <vt:variant>
        <vt:i4>46</vt:i4>
      </vt:variant>
    </vt:vector>
  </HeadingPairs>
  <TitlesOfParts>
    <vt:vector size="57" baseType="lpstr">
      <vt:lpstr>Arial Unicode MS</vt:lpstr>
      <vt:lpstr>Arial</vt:lpstr>
      <vt:lpstr>Calibri</vt:lpstr>
      <vt:lpstr>Symbol</vt:lpstr>
      <vt:lpstr>Tahoma</vt:lpstr>
      <vt:lpstr>Times New Roman</vt:lpstr>
      <vt:lpstr>Larissa</vt:lpstr>
      <vt:lpstr>Bild</vt:lpstr>
      <vt:lpstr>Picture</vt:lpstr>
      <vt:lpstr>Arbeitsblatt</vt:lpstr>
      <vt:lpstr>Worksheet</vt:lpstr>
      <vt:lpstr>GESUNDHEITSMANAGEMENT IV Teil 3b-4   Prof. Dr. Steffen Fleßa Lst. für Allgemeine Betriebswirtschaftslehre und Gesundheitsmanagement Universität Greifswald </vt:lpstr>
      <vt:lpstr>Gliederung</vt:lpstr>
      <vt:lpstr>3.2.5.2 Budgetverhandlung </vt:lpstr>
      <vt:lpstr>Controllingrelevante Grundlagen des neuen Entgeltsystems (Wiederholung)</vt:lpstr>
      <vt:lpstr>Controllingrelevante Grundlagen des neuen Entgeltsystems (Wiederholung)</vt:lpstr>
      <vt:lpstr>Zu- und Abschläge bei Verweildauerüber- und –unterschreitung </vt:lpstr>
      <vt:lpstr>Realität: Stufenfunktion </vt:lpstr>
      <vt:lpstr>Beispiel: DRG-Katalog 2019, G07B</vt:lpstr>
      <vt:lpstr>Szenarien</vt:lpstr>
      <vt:lpstr>PowerPoint-Präsentation</vt:lpstr>
      <vt:lpstr>PowerPoint-Präsentation</vt:lpstr>
      <vt:lpstr>Beispiel: aG-DRG-Katalog 2020</vt:lpstr>
      <vt:lpstr>Szenarien aG-DRG</vt:lpstr>
      <vt:lpstr>Szenarien aG-DRG</vt:lpstr>
      <vt:lpstr>Bestimmung des optimalen Entlassungszeitpunktes</vt:lpstr>
      <vt:lpstr>Entgeltberechnung des InEK</vt:lpstr>
      <vt:lpstr>Entgeltberechnung des InEK</vt:lpstr>
      <vt:lpstr>Entgeltberechnung des InEK</vt:lpstr>
      <vt:lpstr>Entgeltberechnung des InEK</vt:lpstr>
      <vt:lpstr>Entgeltberechnung des InEK</vt:lpstr>
      <vt:lpstr>Plankostenkurve Krankenhaus</vt:lpstr>
      <vt:lpstr>Eine Plankostenkurve Krankenhaus</vt:lpstr>
      <vt:lpstr>Eine Plankostenkurve Krankenhaus</vt:lpstr>
      <vt:lpstr>Reale Situation: Gesamtkosten und -erlösverläufe hier: Pankreatitis in Deutschland in Abhängigkeit von Verweildauer</vt:lpstr>
      <vt:lpstr>Bestimmung der Plankostenkurve</vt:lpstr>
      <vt:lpstr>Opportunitätskosten</vt:lpstr>
      <vt:lpstr>Opportunitätskosten</vt:lpstr>
      <vt:lpstr>Controlling-Anforderung</vt:lpstr>
      <vt:lpstr>Zusatzentgelte</vt:lpstr>
      <vt:lpstr>Entgeltverhandlung</vt:lpstr>
      <vt:lpstr>Mindererlösausgleich  (§ 4 Abs. 3 KHEntgG)</vt:lpstr>
      <vt:lpstr>Mehrerlösausgleich  (§ 4 Abs. 3 KHEntgG)</vt:lpstr>
      <vt:lpstr>Mehrerlösausgleich  (§ 4 Abs. 3 KHEntgG)</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Controlling</vt:lpstr>
      <vt:lpstr>3.2.5.3 Medizincontrolling</vt:lpstr>
      <vt:lpstr>Organistorische Einbindung</vt:lpstr>
      <vt:lpstr>Funktionen</vt:lpstr>
      <vt:lpstr>Gliederung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GESUNDHEITSMANAGEMENT IV Teil 3b   Prof. Dr. Steffen Fleßa Lst. für Allgemeine Betriebswirtschaftslehre und Gesundheitsmanagement Universität Greifswald</dc:title>
  <dc:creator>GOETZ</dc:creator>
  <cp:lastModifiedBy>Steffen Flessa</cp:lastModifiedBy>
  <cp:revision>56</cp:revision>
  <cp:lastPrinted>2015-06-22T11:23:19Z</cp:lastPrinted>
  <dcterms:created xsi:type="dcterms:W3CDTF">2011-02-01T12:36:00Z</dcterms:created>
  <dcterms:modified xsi:type="dcterms:W3CDTF">2024-01-30T15:09:04Z</dcterms:modified>
</cp:coreProperties>
</file>