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450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452" r:id="rId18"/>
    <p:sldId id="454" r:id="rId19"/>
    <p:sldId id="388" r:id="rId20"/>
    <p:sldId id="389" r:id="rId21"/>
    <p:sldId id="390" r:id="rId22"/>
    <p:sldId id="391" r:id="rId23"/>
    <p:sldId id="392" r:id="rId24"/>
    <p:sldId id="393" r:id="rId25"/>
    <p:sldId id="451" r:id="rId2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81DDC-FFA2-400E-B8D2-536EFB76038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861C3-763B-4D7F-924A-D109A79049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33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6DE82-99AE-4AF3-969D-F58DEA52611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55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96D4-0E20-4A63-9982-1D800F989442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482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4C132-F825-4E70-A99D-7ED97B2C103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045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373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11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7C710-B171-4746-A49A-7205DA34A24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21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EA010-6782-4FE2-8CD1-33CE2097AB4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34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5409-AD57-4C80-94EE-32DBE1ECDE1D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37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1BB4-57A9-465F-9ECC-B77AD5AB3E5D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80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4F688-63FA-46A8-8EE0-8188544FF723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0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8564-D42F-42BA-ABDF-453FEDE6A92F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19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9F79-A4AC-4987-A845-DC9036666FC0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21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0A9D-3031-42FE-B250-67462560CBFC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7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557F0-2D4C-4E26-9507-18FDCCE47CEA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F2916-ED9F-4244-A858-60685D9000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3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3b-5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3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44"/>
    </mc:Choice>
    <mc:Fallback xmlns="">
      <p:transition spd="slow" advTm="824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514" name="Rectangle 3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Budgetabgleich</a:t>
            </a:r>
          </a:p>
        </p:txBody>
      </p:sp>
      <p:graphicFrame>
        <p:nvGraphicFramePr>
          <p:cNvPr id="2097693" name="Group 54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119114"/>
              </p:ext>
            </p:extLst>
          </p:nvPr>
        </p:nvGraphicFramePr>
        <p:xfrm>
          <a:off x="179388" y="2708275"/>
          <a:ext cx="8718553" cy="3164205"/>
        </p:xfrm>
        <a:graphic>
          <a:graphicData uri="http://schemas.openxmlformats.org/drawingml/2006/table">
            <a:tbl>
              <a:tblPr/>
              <a:tblGrid>
                <a:gridCol w="38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60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96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82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73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27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619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1048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2148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12738">
                <a:tc rowSpan="2" gridSpan="2"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Kosten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Angepasstes</a:t>
                      </a:r>
                    </a:p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Budget </a:t>
                      </a:r>
                    </a:p>
                    <a:p>
                      <a:pPr marL="609600" marR="0" lvl="0" indent="-609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Jan.-Mär. 2020</a:t>
                      </a: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</a:t>
                      </a:r>
                    </a:p>
                    <a:p>
                      <a:pPr marL="609600" marR="0" lvl="0" indent="-609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Jan.-Mär. 2020</a:t>
                      </a: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Abweichung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2113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Absolut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%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30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633.600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680.753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47.153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7,44 %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18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Sachmittel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414.805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482.333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67.528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16,28 %</a:t>
                      </a: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71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Innerbetriebliche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Leistungsverrechnung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15.426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15.287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-139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-0,90 %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Med. Instandhaltung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39.800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39.775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-25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-0,06 %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8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Gesamt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1.103.631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1.218.148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114.517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10,38 %</a:t>
                      </a:r>
                      <a:endParaRPr kumimoji="0" lang="de-DE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3" marR="9143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L="91433" marR="91433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93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505"/>
    </mc:Choice>
    <mc:Fallback xmlns="">
      <p:transition spd="slow" advTm="11750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de-DE"/>
              <a:t>3.3.2 Verrechnungspreise</a:t>
            </a:r>
          </a:p>
        </p:txBody>
      </p:sp>
      <p:sp>
        <p:nvSpPr>
          <p:cNvPr id="209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Problem: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Budgets sind in der Regel abteilungsspezifisch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Erlöse werden einer bestimmten Hauptabteilung gutgeschrieben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Aber: DRG bezieht sich auf einen Fall, einen Pfad, einen Prozess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Folge: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Zuliefernde Haupt- und Nebenprozesse müssen einen Teil der Erlöse erhalten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Beispiele: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 dirty="0"/>
              <a:t>OP, Labor, Röntgen etc. leisten für diesen Fall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 dirty="0"/>
              <a:t>Mehrere Abteilungen leisten für einen Fall (z. B. Kardiologie (Innere Med.) und Herzchirurgie (Chirurgie)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Methoden: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 dirty="0"/>
              <a:t>Erlössplitting: Der Gesamterlös eines Falles wird nach bestimmten Schlüsseln den anderen Abteilungen zugeschrieben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 dirty="0"/>
              <a:t>Feste Verrechnungspreise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62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852"/>
    </mc:Choice>
    <mc:Fallback xmlns="">
      <p:transition spd="slow" advTm="16185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Feste Verrechnungspreise</a:t>
            </a:r>
          </a:p>
        </p:txBody>
      </p:sp>
      <p:sp>
        <p:nvSpPr>
          <p:cNvPr id="209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Vorgehen: Vorleistung wird als Kostenträger verstanden, dessen Stückkosten ermittelt werden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Kostenartenrechnung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möglichst alle Kostenträgereinzelkosten einer Kostenstelle detailliert erfassen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Kostenstellenrechnung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alle Kostenträgergemeinkosten werden im Rahmen eines BAB den Kostenstellen zugeteilt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Vorkostenstellen werden allen Kostenstellen zugeteilt, für die Verrechnungspreise ermittelt werden sollen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Kostenträgerrechnung: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Einfacher Zuschlagssatz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/>
              <a:t>Exakt Kalkulation jedes Prozesses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Arbeitszeiterfassung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Materialkostenerfassung (NB: im Labor durchaus relevant)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Maschinenstundenerfassung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/>
              <a:t>Jeweils differenzierte Zuschläge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01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013"/>
    </mc:Choice>
    <mc:Fallback xmlns="">
      <p:transition spd="slow" advTm="15101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Alternativen der Kostenträgerrechnung</a:t>
            </a:r>
          </a:p>
        </p:txBody>
      </p:sp>
      <p:sp>
        <p:nvSpPr>
          <p:cNvPr id="210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/>
              <a:t>Alternative 1: Ermittlung eines pauschalen Verrechnungspreises,</a:t>
            </a:r>
          </a:p>
          <a:p>
            <a:pPr lvl="1" eaLnBrk="1" hangingPunct="1">
              <a:defRPr/>
            </a:pPr>
            <a:r>
              <a:rPr lang="de-DE" sz="2400" dirty="0"/>
              <a:t>z. B. Kosten pro Röntgenbild</a:t>
            </a:r>
          </a:p>
          <a:p>
            <a:pPr lvl="1" eaLnBrk="1" hangingPunct="1">
              <a:defRPr/>
            </a:pPr>
            <a:r>
              <a:rPr lang="de-DE" sz="2400" dirty="0"/>
              <a:t>z. B. Kosten pro GOÄ-Punkt</a:t>
            </a:r>
          </a:p>
          <a:p>
            <a:pPr lvl="1" eaLnBrk="1" hangingPunct="1">
              <a:defRPr/>
            </a:pPr>
            <a:r>
              <a:rPr lang="de-DE" sz="2400" dirty="0"/>
              <a:t>z. B. Kosten pro </a:t>
            </a:r>
            <a:r>
              <a:rPr lang="de-DE" sz="2400" dirty="0" err="1"/>
              <a:t>Konsil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/>
              <a:t>Alternative 2: Ermittlung eines differenzierten Verrechnungspreises</a:t>
            </a:r>
          </a:p>
          <a:p>
            <a:pPr lvl="1" eaLnBrk="1" hangingPunct="1">
              <a:defRPr/>
            </a:pPr>
            <a:r>
              <a:rPr lang="de-DE" sz="2400" dirty="0"/>
              <a:t>z. B. Kosten pro Minute Schnitt-</a:t>
            </a:r>
            <a:r>
              <a:rPr lang="de-DE" sz="2400" dirty="0" err="1"/>
              <a:t>Nahtzeit</a:t>
            </a:r>
            <a:endParaRPr lang="de-DE" sz="2400" dirty="0"/>
          </a:p>
          <a:p>
            <a:pPr lvl="1" eaLnBrk="1" hangingPunct="1">
              <a:defRPr/>
            </a:pPr>
            <a:r>
              <a:rPr lang="de-DE" sz="2400" dirty="0"/>
              <a:t>z. B. Kosten pro </a:t>
            </a:r>
            <a:r>
              <a:rPr lang="de-DE" sz="2400" dirty="0" err="1"/>
              <a:t>Konsilminute</a:t>
            </a: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06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76"/>
    </mc:Choice>
    <mc:Fallback xmlns="">
      <p:transition spd="slow" advTm="47776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Verrechnungspreise und Auslastung</a:t>
            </a:r>
          </a:p>
        </p:txBody>
      </p:sp>
      <p:sp>
        <p:nvSpPr>
          <p:cNvPr id="211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/>
              <a:t>Zeitebene</a:t>
            </a:r>
          </a:p>
          <a:p>
            <a:pPr lvl="1" eaLnBrk="1" hangingPunct="1">
              <a:defRPr/>
            </a:pPr>
            <a:r>
              <a:rPr lang="de-DE" sz="2400"/>
              <a:t>Ex-post-Betrachtung: Verrechnungspreis = Ist-Kosten / Ist-Auslastung</a:t>
            </a:r>
          </a:p>
          <a:p>
            <a:pPr lvl="1" eaLnBrk="1" hangingPunct="1">
              <a:defRPr/>
            </a:pPr>
            <a:r>
              <a:rPr lang="de-DE" sz="2400"/>
              <a:t>Ex-ante-Betrachtung: Verrechnungspreis = Plan-Kosten / Plan-Auslastung</a:t>
            </a:r>
          </a:p>
          <a:p>
            <a:pPr eaLnBrk="1" hangingPunct="1">
              <a:defRPr/>
            </a:pPr>
            <a:r>
              <a:rPr lang="de-DE" sz="2800"/>
              <a:t>Konstante Verrechnungspreise</a:t>
            </a:r>
          </a:p>
          <a:p>
            <a:pPr lvl="1" eaLnBrk="1" hangingPunct="1">
              <a:defRPr/>
            </a:pPr>
            <a:r>
              <a:rPr lang="de-DE" sz="2400"/>
              <a:t>geringere Leistungsmenge: Fixkosten werden nicht gedeckt, Unterdeckung</a:t>
            </a:r>
          </a:p>
          <a:p>
            <a:pPr lvl="1" eaLnBrk="1" hangingPunct="1">
              <a:defRPr/>
            </a:pPr>
            <a:r>
              <a:rPr lang="de-DE" sz="2400"/>
              <a:t>höhere Leistungsmenge: Überschuss möglich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40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096"/>
    </mc:Choice>
    <mc:Fallback xmlns="">
      <p:transition spd="slow" advTm="31209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Verrechnungspreise und Auslastung</a:t>
            </a:r>
          </a:p>
        </p:txBody>
      </p:sp>
      <p:sp>
        <p:nvSpPr>
          <p:cNvPr id="211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/>
              <a:t>Interessenkonflikt</a:t>
            </a:r>
          </a:p>
          <a:p>
            <a:pPr lvl="1" eaLnBrk="1" hangingPunct="1">
              <a:defRPr/>
            </a:pPr>
            <a:r>
              <a:rPr lang="de-DE" sz="2400"/>
              <a:t>Hauptabteilung: möchte Verrechnungspreise und Marktpreise externer Anbieter vergleichen und entsprechend auswählen</a:t>
            </a:r>
          </a:p>
          <a:p>
            <a:pPr lvl="1" eaLnBrk="1" hangingPunct="1">
              <a:defRPr/>
            </a:pPr>
            <a:r>
              <a:rPr lang="de-DE" sz="2400"/>
              <a:t>Nebenprozess: möchte auf jeden Fall gesicherte Abnahmemengen</a:t>
            </a:r>
          </a:p>
          <a:p>
            <a:pPr lvl="1" eaLnBrk="1" hangingPunct="1">
              <a:defRPr/>
            </a:pPr>
            <a:r>
              <a:rPr lang="de-DE" sz="2400"/>
              <a:t>Unternehmenssteuerung: </a:t>
            </a:r>
          </a:p>
          <a:p>
            <a:pPr lvl="2" eaLnBrk="1" hangingPunct="1">
              <a:defRPr/>
            </a:pPr>
            <a:r>
              <a:rPr lang="de-DE" sz="2000"/>
              <a:t>kostengünstige Variante</a:t>
            </a:r>
          </a:p>
          <a:p>
            <a:pPr lvl="2" eaLnBrk="1" hangingPunct="1">
              <a:defRPr/>
            </a:pPr>
            <a:r>
              <a:rPr lang="de-DE" sz="2000"/>
              <a:t>Überwälzung eines Gemeinkostenanteils auf Nebenprozess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216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198"/>
    </mc:Choice>
    <mc:Fallback xmlns="">
      <p:transition spd="slow" advTm="158198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Umfang</a:t>
            </a:r>
          </a:p>
        </p:txBody>
      </p:sp>
      <p:sp>
        <p:nvSpPr>
          <p:cNvPr id="21002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Beispiel: Labor</a:t>
            </a:r>
          </a:p>
          <a:p>
            <a:pPr lvl="1" eaLnBrk="1" hangingPunct="1">
              <a:buFont typeface="Tahoma" pitchFamily="34" charset="0"/>
              <a:buNone/>
              <a:defRPr/>
            </a:pPr>
            <a:endParaRPr lang="de-DE" sz="2400" dirty="0"/>
          </a:p>
        </p:txBody>
      </p:sp>
      <p:graphicFrame>
        <p:nvGraphicFramePr>
          <p:cNvPr id="2100263" name="Group 3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2069356"/>
              </p:ext>
            </p:extLst>
          </p:nvPr>
        </p:nvGraphicFramePr>
        <p:xfrm>
          <a:off x="827088" y="2565400"/>
          <a:ext cx="7859712" cy="4054474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87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45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Fachabteilung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Angeforderte Laborleistungen pro Fall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Chirurgie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HNO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Innere Med.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Orthopädie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Urologie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Durchschnitt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7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84"/>
    </mc:Choice>
    <mc:Fallback xmlns="">
      <p:transition spd="slow" advTm="41284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Umfang</a:t>
            </a:r>
          </a:p>
        </p:txBody>
      </p:sp>
      <p:sp>
        <p:nvSpPr>
          <p:cNvPr id="21002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Beispiel: Labor</a:t>
            </a:r>
          </a:p>
          <a:p>
            <a:pPr lvl="1" eaLnBrk="1" hangingPunct="1">
              <a:buFont typeface="Tahoma" pitchFamily="34" charset="0"/>
              <a:buNone/>
              <a:defRPr/>
            </a:pPr>
            <a:endParaRPr lang="de-DE" sz="2400" dirty="0"/>
          </a:p>
        </p:txBody>
      </p:sp>
      <p:graphicFrame>
        <p:nvGraphicFramePr>
          <p:cNvPr id="2100263" name="Group 3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2069356"/>
              </p:ext>
            </p:extLst>
          </p:nvPr>
        </p:nvGraphicFramePr>
        <p:xfrm>
          <a:off x="827088" y="2565400"/>
          <a:ext cx="7859712" cy="4054474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87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45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Fachabteilung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Angeforderte Laborleistungen pro Fall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Chirurgie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HNO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Innere Med.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Orthopädie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Urologie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Durchschnitt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AutoShape 30"/>
          <p:cNvSpPr>
            <a:spLocks noChangeArrowheads="1"/>
          </p:cNvSpPr>
          <p:nvPr/>
        </p:nvSpPr>
        <p:spPr bwMode="auto">
          <a:xfrm>
            <a:off x="1042988" y="333375"/>
            <a:ext cx="7273925" cy="2003425"/>
          </a:xfrm>
          <a:prstGeom prst="wedgeRectCallout">
            <a:avLst>
              <a:gd name="adj1" fmla="val -30055"/>
              <a:gd name="adj2" fmla="val 2429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Tx/>
              <a:buChar char="•"/>
              <a:defRPr/>
            </a:pPr>
            <a:r>
              <a:rPr lang="de-DE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de-DE" dirty="0"/>
              <a:t>Hohe Abweichung einzelner Fachabteilungen vom Durchschnitt</a:t>
            </a:r>
          </a:p>
          <a:p>
            <a:pPr algn="l">
              <a:buFontTx/>
              <a:buChar char="•"/>
              <a:defRPr/>
            </a:pPr>
            <a:r>
              <a:rPr lang="de-DE" dirty="0"/>
              <a:t> Extrem unterschiedlicher Aufwand einzelner DRGs</a:t>
            </a:r>
          </a:p>
          <a:p>
            <a:pPr>
              <a:buFontTx/>
              <a:buChar char="•"/>
              <a:defRPr/>
            </a:pPr>
            <a:r>
              <a:rPr lang="de-DE" dirty="0"/>
              <a:t> Extrem unterschiedlicher Aufwand einzelner </a:t>
            </a:r>
            <a:r>
              <a:rPr lang="de-DE" dirty="0" smtClean="0"/>
              <a:t>Patient</a:t>
            </a:r>
            <a:r>
              <a:rPr lang="de-DE" dirty="0">
                <a:cs typeface="Times New Roman" pitchFamily="18" charset="0"/>
              </a:rPr>
              <a:t>*inn</a:t>
            </a:r>
            <a:r>
              <a:rPr lang="de-DE" dirty="0" smtClean="0"/>
              <a:t>en</a:t>
            </a:r>
            <a:endParaRPr lang="de-DE" dirty="0"/>
          </a:p>
          <a:p>
            <a:pPr algn="l">
              <a:buFontTx/>
              <a:buChar char="•"/>
              <a:defRPr/>
            </a:pPr>
            <a:r>
              <a:rPr lang="de-DE" dirty="0"/>
              <a:t> Extrem unterschiedliche Kosten unterschiedlicher Untersuchungen</a:t>
            </a:r>
          </a:p>
          <a:p>
            <a:pPr>
              <a:defRPr/>
            </a:pPr>
            <a:endParaRPr lang="de-DE" dirty="0">
              <a:sym typeface="Wingdings" pitchFamily="2" charset="2"/>
            </a:endParaRPr>
          </a:p>
          <a:p>
            <a:pPr>
              <a:defRPr/>
            </a:pPr>
            <a:r>
              <a:rPr lang="de-DE" dirty="0">
                <a:sym typeface="Wingdings" pitchFamily="2" charset="2"/>
              </a:rPr>
              <a:t> </a:t>
            </a:r>
            <a:r>
              <a:rPr lang="de-DE" dirty="0"/>
              <a:t>Durchschnittssatz pro </a:t>
            </a:r>
            <a:r>
              <a:rPr lang="de-DE" dirty="0" smtClean="0"/>
              <a:t>Patient*in </a:t>
            </a:r>
            <a:r>
              <a:rPr lang="de-DE" dirty="0"/>
              <a:t>wäre falsch!</a:t>
            </a:r>
          </a:p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8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75"/>
    </mc:Choice>
    <mc:Fallback xmlns="">
      <p:transition spd="slow" advTm="30675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830CE62-1301-40A0-9D10-63D04DCA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Erlössplitting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2584E0B-4E92-4047-B1DB-2DC969B5E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72C2B9CD-F77E-426B-B997-E4199839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18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A2E5601F-D8A7-446B-98BF-659FF42523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6" r="32634" b="24670"/>
          <a:stretch/>
        </p:blipFill>
        <p:spPr bwMode="auto">
          <a:xfrm>
            <a:off x="35496" y="1196752"/>
            <a:ext cx="9186940" cy="59668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3802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568"/>
    </mc:Choice>
    <mc:Fallback xmlns="">
      <p:transition spd="slow" advTm="19956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3.3.3 Starre und flexible Budgets </a:t>
            </a:r>
          </a:p>
        </p:txBody>
      </p:sp>
      <p:sp>
        <p:nvSpPr>
          <p:cNvPr id="210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/>
              <a:t>Prinzip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starres Budget: Budget ist unabhängig von der Leistungsmenge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Vorteile: gute Planbarkeit, einfach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Nachteil: Ungerecht bei Abweichung von Planleistung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/>
              <a:t>flexibles Budget: Budget verändert sich mit Leistungsmenge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Vorteil: gerechter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/>
              <a:t>Nachteile: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/>
              <a:t>schlechte Planungsgrundlage, insbesondere für Vorkostenstellen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/>
              <a:t>aufwendig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/>
              <a:t>Nur ex-post-Betrachtung möglich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26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396"/>
    </mc:Choice>
    <mc:Fallback xmlns="">
      <p:transition spd="slow" advTm="11639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		3.3.1 Grundlagen</a:t>
            </a:r>
            <a:endParaRPr lang="en-GB" b="1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b="1" dirty="0"/>
              <a:t>		3.3.2 </a:t>
            </a:r>
            <a:r>
              <a:rPr lang="de-DE" b="1" dirty="0"/>
              <a:t>Verrechnungspreise</a:t>
            </a:r>
            <a:endParaRPr lang="en-GB" b="1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b="1" dirty="0"/>
              <a:t>		3.3.3 </a:t>
            </a:r>
            <a:r>
              <a:rPr lang="de-DE" b="1" dirty="0"/>
              <a:t>Starre und flexible Budgets</a:t>
            </a:r>
            <a:endParaRPr lang="en-GB" b="1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	</a:t>
            </a:r>
            <a:r>
              <a:rPr lang="de-DE" dirty="0"/>
              <a:t>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9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70"/>
    </mc:Choice>
    <mc:Fallback xmlns="">
      <p:transition spd="slow" advTm="1857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2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Festes Budget</a:t>
            </a:r>
          </a:p>
        </p:txBody>
      </p:sp>
      <p:graphicFrame>
        <p:nvGraphicFramePr>
          <p:cNvPr id="3174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129843"/>
              </p:ext>
            </p:extLst>
          </p:nvPr>
        </p:nvGraphicFramePr>
        <p:xfrm>
          <a:off x="179388" y="1725613"/>
          <a:ext cx="8964612" cy="513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2" name="Bild" r:id="rId3" imgW="5850720" imgH="3349800" progId="Word.Picture.8">
                  <p:embed/>
                </p:oleObj>
              </mc:Choice>
              <mc:Fallback>
                <p:oleObj name="Bild" r:id="rId3" imgW="5850720" imgH="334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25613"/>
                        <a:ext cx="8964612" cy="5132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77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033"/>
    </mc:Choice>
    <mc:Fallback xmlns="">
      <p:transition spd="slow" advTm="62033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Festes Budget</a:t>
            </a:r>
          </a:p>
        </p:txBody>
      </p:sp>
      <p:graphicFrame>
        <p:nvGraphicFramePr>
          <p:cNvPr id="32770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050245"/>
              </p:ext>
            </p:extLst>
          </p:nvPr>
        </p:nvGraphicFramePr>
        <p:xfrm>
          <a:off x="179388" y="1725613"/>
          <a:ext cx="8964612" cy="513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6" name="Bild" r:id="rId3" imgW="5850720" imgH="3349800" progId="Word.Picture.8">
                  <p:embed/>
                </p:oleObj>
              </mc:Choice>
              <mc:Fallback>
                <p:oleObj name="Bild" r:id="rId3" imgW="5850720" imgH="334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25613"/>
                        <a:ext cx="8964612" cy="5132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1492" name="AutoShape 4"/>
          <p:cNvSpPr>
            <a:spLocks noChangeArrowheads="1"/>
          </p:cNvSpPr>
          <p:nvPr/>
        </p:nvSpPr>
        <p:spPr bwMode="auto">
          <a:xfrm>
            <a:off x="1042988" y="404813"/>
            <a:ext cx="3600450" cy="2160587"/>
          </a:xfrm>
          <a:prstGeom prst="wedgeRectCallout">
            <a:avLst>
              <a:gd name="adj1" fmla="val 52778"/>
              <a:gd name="adj2" fmla="val 984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de-DE" dirty="0"/>
              <a:t>Budget = Plankosten bei Planmenge</a:t>
            </a:r>
          </a:p>
          <a:p>
            <a:pPr algn="l">
              <a:defRPr/>
            </a:pPr>
            <a:r>
              <a:rPr lang="de-DE" dirty="0"/>
              <a:t>Leistung = Menge (z. B. Fälle, Prozeduren, </a:t>
            </a:r>
            <a:r>
              <a:rPr lang="de-DE" dirty="0" err="1"/>
              <a:t>Casemix</a:t>
            </a:r>
            <a:r>
              <a:rPr lang="de-DE" dirty="0"/>
              <a:t>,…)</a:t>
            </a:r>
          </a:p>
          <a:p>
            <a:pPr algn="l">
              <a:defRPr/>
            </a:pPr>
            <a:endParaRPr lang="de-DE" dirty="0"/>
          </a:p>
          <a:p>
            <a:pPr algn="l">
              <a:defRPr/>
            </a:pPr>
            <a:r>
              <a:rPr lang="de-DE" dirty="0"/>
              <a:t>Qualität? keine Dimension!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41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67"/>
    </mc:Choice>
    <mc:Fallback xmlns="">
      <p:transition spd="slow" advTm="3376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Festes Budget</a:t>
            </a:r>
          </a:p>
        </p:txBody>
      </p:sp>
      <p:graphicFrame>
        <p:nvGraphicFramePr>
          <p:cNvPr id="3379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306221"/>
              </p:ext>
            </p:extLst>
          </p:nvPr>
        </p:nvGraphicFramePr>
        <p:xfrm>
          <a:off x="179388" y="1725613"/>
          <a:ext cx="8964612" cy="513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0" name="Bild" r:id="rId3" imgW="5850720" imgH="3349800" progId="Word.Picture.8">
                  <p:embed/>
                </p:oleObj>
              </mc:Choice>
              <mc:Fallback>
                <p:oleObj name="Bild" r:id="rId3" imgW="5850720" imgH="334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25613"/>
                        <a:ext cx="8964612" cy="5132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2516" name="AutoShape 4"/>
          <p:cNvSpPr>
            <a:spLocks noChangeArrowheads="1"/>
          </p:cNvSpPr>
          <p:nvPr/>
        </p:nvSpPr>
        <p:spPr bwMode="auto">
          <a:xfrm>
            <a:off x="1042988" y="404813"/>
            <a:ext cx="3600450" cy="647700"/>
          </a:xfrm>
          <a:prstGeom prst="wedgeRectCallout">
            <a:avLst>
              <a:gd name="adj1" fmla="val -11111"/>
              <a:gd name="adj2" fmla="val 4958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de-DE" dirty="0"/>
              <a:t>geringere Menge: Überschuss</a:t>
            </a:r>
          </a:p>
        </p:txBody>
      </p:sp>
      <p:sp>
        <p:nvSpPr>
          <p:cNvPr id="2112517" name="AutoShape 5"/>
          <p:cNvSpPr>
            <a:spLocks noChangeArrowheads="1"/>
          </p:cNvSpPr>
          <p:nvPr/>
        </p:nvSpPr>
        <p:spPr bwMode="auto">
          <a:xfrm>
            <a:off x="5219700" y="476250"/>
            <a:ext cx="3600450" cy="647700"/>
          </a:xfrm>
          <a:prstGeom prst="wedgeRectCallout">
            <a:avLst>
              <a:gd name="adj1" fmla="val -5333"/>
              <a:gd name="adj2" fmla="val 4200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de-DE" dirty="0"/>
              <a:t>höhere Menge: Defizit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93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20"/>
    </mc:Choice>
    <mc:Fallback xmlns="">
      <p:transition spd="slow" advTm="932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Flexibles Budget</a:t>
            </a:r>
          </a:p>
        </p:txBody>
      </p:sp>
      <p:graphicFrame>
        <p:nvGraphicFramePr>
          <p:cNvPr id="34818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0677112"/>
              </p:ext>
            </p:extLst>
          </p:nvPr>
        </p:nvGraphicFramePr>
        <p:xfrm>
          <a:off x="0" y="1557338"/>
          <a:ext cx="9144000" cy="523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4" name="Bild" r:id="rId3" imgW="5850720" imgH="3349800" progId="Word.Picture.8">
                  <p:embed/>
                </p:oleObj>
              </mc:Choice>
              <mc:Fallback>
                <p:oleObj name="Bild" r:id="rId3" imgW="5850720" imgH="334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57338"/>
                        <a:ext cx="9144000" cy="5235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62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52"/>
    </mc:Choice>
    <mc:Fallback xmlns="">
      <p:transition spd="slow" advTm="53852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Flexibles Budget</a:t>
            </a:r>
          </a:p>
        </p:txBody>
      </p:sp>
      <p:sp>
        <p:nvSpPr>
          <p:cNvPr id="210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/>
              <a:t>Abteilung kann Überschüsse erwirtschaften, wenn sie unterhalb der Plankostenkurve bleibt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/>
              <a:t>Verrechnungspreise können ebenfalls auf Basis des flexiblen Budgets berechnet werden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/>
              <a:t>Nachteil: eigentlich nur ex-post Betrachtung möglich, insb. für Hauptabteilung schlechte Planbarkeit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97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240"/>
    </mc:Choice>
    <mc:Fallback xmlns="">
      <p:transition spd="slow" advTm="12224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3 	Controlling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3.1 Überblick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3.2 Kosten- und Leistungsrechnung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</a:t>
            </a:r>
            <a:r>
              <a:rPr lang="de-DE" b="1" dirty="0"/>
              <a:t>3.3 Interne Budgetierung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		3.3.1 Grundlagen</a:t>
            </a:r>
            <a:endParaRPr lang="en-GB" b="1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b="1" dirty="0"/>
              <a:t>		3.3.2 </a:t>
            </a:r>
            <a:r>
              <a:rPr lang="de-DE" b="1" dirty="0"/>
              <a:t>Verrechnungspreise</a:t>
            </a:r>
            <a:endParaRPr lang="en-GB" b="1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en-GB" b="1" dirty="0"/>
              <a:t>		3.3.3 </a:t>
            </a:r>
            <a:r>
              <a:rPr lang="de-DE" b="1" dirty="0"/>
              <a:t>Starre und flexible Budgets</a:t>
            </a:r>
            <a:endParaRPr lang="en-GB" b="1" dirty="0"/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b="1" dirty="0"/>
              <a:t>	</a:t>
            </a:r>
            <a:r>
              <a:rPr lang="de-DE" dirty="0"/>
              <a:t>3.4 Betriebsstatistik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de-DE" dirty="0"/>
              <a:t>	3.5 Strategisches Controlling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76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907"/>
    </mc:Choice>
    <mc:Fallback xmlns="">
      <p:transition spd="slow" advTm="10190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3.3 Interne Budgetierung</a:t>
            </a:r>
            <a:br>
              <a:rPr lang="de-DE" dirty="0"/>
            </a:br>
            <a:r>
              <a:rPr lang="de-DE" dirty="0"/>
              <a:t>3.3.1 Grundlagen</a:t>
            </a:r>
          </a:p>
        </p:txBody>
      </p:sp>
      <p:sp>
        <p:nvSpPr>
          <p:cNvPr id="208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1962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Einordnung: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hier: nicht externe Budgets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sondern: interne Budgets als Teil des Controllings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Begriff: Budget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Grundsatz: sehr uneinheitlich </a:t>
            </a:r>
            <a:r>
              <a:rPr lang="de-DE" sz="2000" dirty="0" err="1"/>
              <a:t>bebraucht</a:t>
            </a:r>
            <a:endParaRPr lang="de-DE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Beispiele: Budget, Finanzplan, Haushalt, Haushaltsplan, Etat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Entwicklung: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 dirty="0"/>
              <a:t>Öffentliche Haushaltswirtschaft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 dirty="0"/>
              <a:t>Fr. der Große (1712-1786): allein Geld ist relevant, alle Pläne äußern sich in monetärer Form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 dirty="0"/>
              <a:t>„</a:t>
            </a:r>
            <a:r>
              <a:rPr lang="de-DE" sz="1600" dirty="0" err="1"/>
              <a:t>Etatismus</a:t>
            </a:r>
            <a:r>
              <a:rPr lang="de-DE" sz="1600" dirty="0"/>
              <a:t>“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de-DE" sz="1600" dirty="0"/>
              <a:t>Der Haushalt als alles dominierende Größe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de-DE" sz="1600" dirty="0"/>
              <a:t>Staat hat die wichtige Aufgabe, mit seinem Haushalt die gesamte Wirtschaft zu lenken (Gegenteil: Liberalismus)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800" dirty="0"/>
              <a:t>Kommerzielle Wirtschaft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600" dirty="0"/>
              <a:t>Budget als Gegenüberstellung von </a:t>
            </a:r>
            <a:r>
              <a:rPr lang="de-DE" sz="1600" dirty="0" err="1"/>
              <a:t>Einahmen</a:t>
            </a:r>
            <a:r>
              <a:rPr lang="de-DE" sz="1600" dirty="0"/>
              <a:t> und Ausgaben in Form eines Finanzplanes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30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6329"/>
    </mc:Choice>
    <mc:Fallback xmlns="">
      <p:transition spd="slow" advTm="19632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Budget</a:t>
            </a:r>
          </a:p>
        </p:txBody>
      </p:sp>
      <p:sp>
        <p:nvSpPr>
          <p:cNvPr id="208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Budget als Finanzplan</a:t>
            </a:r>
          </a:p>
          <a:p>
            <a:pPr lvl="1" eaLnBrk="1" hangingPunct="1">
              <a:defRPr/>
            </a:pPr>
            <a:r>
              <a:rPr lang="de-DE"/>
              <a:t>Teil der Planungs- und Entscheidungstheorie</a:t>
            </a:r>
          </a:p>
          <a:p>
            <a:pPr lvl="1" eaLnBrk="1" hangingPunct="1">
              <a:defRPr/>
            </a:pPr>
            <a:r>
              <a:rPr lang="de-DE"/>
              <a:t>Formalzielorientiert (Deckung der Ausgaben durch Einnahmen)</a:t>
            </a:r>
          </a:p>
          <a:p>
            <a:pPr lvl="1" eaLnBrk="1" hangingPunct="1">
              <a:defRPr/>
            </a:pPr>
            <a:r>
              <a:rPr lang="de-DE"/>
              <a:t>Wertmäßiger Plan (in monetären Größen)</a:t>
            </a:r>
          </a:p>
          <a:p>
            <a:pPr lvl="1" eaLnBrk="1" hangingPunct="1">
              <a:defRPr/>
            </a:pPr>
            <a:r>
              <a:rPr lang="de-DE"/>
              <a:t>Zeitraumbezogen (Tag, Woche, Jahr,…)</a:t>
            </a:r>
          </a:p>
          <a:p>
            <a:pPr lvl="1" eaLnBrk="1" hangingPunct="1">
              <a:defRPr/>
            </a:pPr>
            <a:r>
              <a:rPr lang="de-DE"/>
              <a:t>Verbindlich (nicht absolut, aber erstrebt)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79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744"/>
    </mc:Choice>
    <mc:Fallback xmlns="">
      <p:transition spd="slow" advTm="11874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Budgetierung</a:t>
            </a:r>
          </a:p>
        </p:txBody>
      </p:sp>
      <p:sp>
        <p:nvSpPr>
          <p:cNvPr id="208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1595437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/>
              <a:t>Gesamtmanagementkomplex der Entwicklung (Planung), Durchführung (Implementierung) und Kontrolle (Budgetabgleich) des Budgets</a:t>
            </a:r>
          </a:p>
        </p:txBody>
      </p:sp>
      <p:sp>
        <p:nvSpPr>
          <p:cNvPr id="2086917" name="Rectangle 5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de-DE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863833"/>
              </p:ext>
            </p:extLst>
          </p:nvPr>
        </p:nvGraphicFramePr>
        <p:xfrm>
          <a:off x="395288" y="2708275"/>
          <a:ext cx="8532812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8" name="Bild" r:id="rId3" imgW="7470720" imgH="3624480" progId="Word.Picture.8">
                  <p:embed/>
                </p:oleObj>
              </mc:Choice>
              <mc:Fallback>
                <p:oleObj name="Bild" r:id="rId3" imgW="7470720" imgH="36244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708275"/>
                        <a:ext cx="8532812" cy="414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46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379"/>
    </mc:Choice>
    <mc:Fallback xmlns="">
      <p:transition spd="slow" advTm="9937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Zeitebene</a:t>
            </a:r>
          </a:p>
        </p:txBody>
      </p:sp>
      <p:sp>
        <p:nvSpPr>
          <p:cNvPr id="208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Operative Budgets: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kurzfristiger Zeithorizont (wenige Stunden bis mehrere Monate)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Ziel: Sicherung der Zahlungsbereitschaft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Gewicht auf Feed-Back-Kontrolle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Taktische Budgets: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mittelfristiger Zeithorizont (mehrere Monate bis 2 Jahre)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Teilweise werden Jahrespläne zu operativen Budgets gezählt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Strategische Budgets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langfristiger Zeithorizont (mehrere Jahre)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Ziel: Existenzsicherung des Unternehmens, Entwicklung von Erfolgs- und Fähigkeitspotentialen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Gewicht auf Feed-Forward-Kontrolle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70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363"/>
    </mc:Choice>
    <mc:Fallback xmlns="">
      <p:transition spd="slow" advTm="18136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Koordinationsfunktion</a:t>
            </a:r>
          </a:p>
        </p:txBody>
      </p:sp>
      <p:sp>
        <p:nvSpPr>
          <p:cNvPr id="209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/>
              <a:t>Mit Hilfe von Budget werden unterschiedliche Pläne und Dimensionen koordiniert</a:t>
            </a:r>
          </a:p>
          <a:p>
            <a:pPr lvl="1" eaLnBrk="1" hangingPunct="1">
              <a:defRPr/>
            </a:pPr>
            <a:r>
              <a:rPr lang="de-DE" sz="2400"/>
              <a:t>zwischen Abteilungen</a:t>
            </a:r>
          </a:p>
          <a:p>
            <a:pPr lvl="2" eaLnBrk="1" hangingPunct="1">
              <a:defRPr/>
            </a:pPr>
            <a:r>
              <a:rPr lang="de-DE" sz="2000"/>
              <a:t>z. B. Leistungsmengen, Kapazitätsanforderungen, Verrechnungspreise, Erlösanteile, …</a:t>
            </a:r>
          </a:p>
          <a:p>
            <a:pPr lvl="1" eaLnBrk="1" hangingPunct="1">
              <a:defRPr/>
            </a:pPr>
            <a:r>
              <a:rPr lang="de-DE" sz="2400"/>
              <a:t>Intertemporal</a:t>
            </a:r>
          </a:p>
          <a:p>
            <a:pPr lvl="2" eaLnBrk="1" hangingPunct="1">
              <a:defRPr/>
            </a:pPr>
            <a:r>
              <a:rPr lang="de-DE" sz="2000"/>
              <a:t>kurz-, mittel- und langfristige Pläne werden aufeinander abgestimmt</a:t>
            </a:r>
          </a:p>
          <a:p>
            <a:pPr lvl="1" eaLnBrk="1" hangingPunct="1">
              <a:defRPr/>
            </a:pPr>
            <a:r>
              <a:rPr lang="de-DE" sz="2400"/>
              <a:t>zwischen Managern</a:t>
            </a:r>
          </a:p>
          <a:p>
            <a:pPr lvl="2" eaLnBrk="1" hangingPunct="1">
              <a:defRPr/>
            </a:pPr>
            <a:r>
              <a:rPr lang="de-DE" sz="2000"/>
              <a:t>z. B. medizinischer und kaufmännischer Vorstand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75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31"/>
    </mc:Choice>
    <mc:Fallback xmlns="">
      <p:transition spd="slow" advTm="14213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Budgetierungsmethoden</a:t>
            </a:r>
          </a:p>
        </p:txBody>
      </p:sp>
      <p:sp>
        <p:nvSpPr>
          <p:cNvPr id="210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600" dirty="0"/>
              <a:t>Top-Down</a:t>
            </a:r>
            <a:endParaRPr lang="de-DE" sz="22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Vorgabe des Gesamtbudgets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Aufgliederung des Gesamtbudgets durch Controller (i.d.R. unter Hilfestellung der Abteilungsleiter)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 err="1"/>
              <a:t>Bottom-Up</a:t>
            </a:r>
            <a:endParaRPr lang="de-DE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Entwicklung der Abteilungsbudgets durch Abteilungsleiter (i.d.R. unter Hilfestellung des Controllers)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Zusammenfassung der Einzelbudgets zu Gesamtbudgets durch Controller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/>
              <a:t>Gegenstromverfahren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Budgetentwicklung (Koordination) als Regelkreis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Schritt 1: Top-Down-Ansatz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Schritt 2: Entwicklung der Abteilungsbudgets durch Abteilungsleiter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Schritt 3: Koordination der Abteilungsbudgets mit Gesamtbudget und untereinander durch Controller (i.d.R. mit Abteilungsleitern)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Schritt 4: Rückmeldung an die Abteilungsleiter über veränderte Budgets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Schritt 5: Erneute Entwicklung von konsolidierten Abteilungsbudgets durch Abteilungsleiter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Schritt 6: wiederhole Schritt 3-5 bis Gesamt- und Abteilungsbudgets vollständig konsolidiert sind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99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1245"/>
    </mc:Choice>
    <mc:Fallback xmlns="">
      <p:transition spd="slow" advTm="27124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Budgetgrundsätze</a:t>
            </a:r>
          </a:p>
        </p:txBody>
      </p:sp>
      <p:sp>
        <p:nvSpPr>
          <p:cNvPr id="209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Partizipative Entwicklung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Getrennter Ausweis von beeinflussbaren und nicht-beeinflussbaren Kosten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/>
              <a:t>Merke: </a:t>
            </a:r>
            <a:r>
              <a:rPr lang="de-DE" sz="2400" dirty="0" err="1"/>
              <a:t>Zuschlüsselungen</a:t>
            </a:r>
            <a:r>
              <a:rPr lang="de-DE" sz="2400" dirty="0"/>
              <a:t> in Budgets sind problematisch!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Möglichst Kostenstellen und –</a:t>
            </a:r>
            <a:r>
              <a:rPr lang="de-DE" sz="2800" dirty="0" err="1"/>
              <a:t>budgetverantwortung</a:t>
            </a:r>
            <a:r>
              <a:rPr lang="de-DE" sz="2800" dirty="0"/>
              <a:t> synchronisieren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Motivationsfunktion von Budgets bedenken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/>
              <a:t>Frühzeitiger Budgetabgleich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F2916-ED9F-4244-A858-60685D90005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65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054"/>
    </mc:Choice>
    <mc:Fallback xmlns="">
      <p:transition spd="slow" advTm="18405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977</Words>
  <Application>Microsoft Office PowerPoint</Application>
  <PresentationFormat>Bildschirmpräsentation (4:3)</PresentationFormat>
  <Paragraphs>258</Paragraphs>
  <Slides>25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Wingdings</vt:lpstr>
      <vt:lpstr>Larissa</vt:lpstr>
      <vt:lpstr>Bild</vt:lpstr>
      <vt:lpstr>GESUNDHEITSMANAGEMENT IV Teil 3b-5   Prof. Dr. Steffen Fleßa Lst. für Allgemeine Betriebswirtschaftslehre und Gesundheitsmanagement Universität Greifswald </vt:lpstr>
      <vt:lpstr>Gliederung</vt:lpstr>
      <vt:lpstr>3.3 Interne Budgetierung 3.3.1 Grundlagen</vt:lpstr>
      <vt:lpstr>Budget</vt:lpstr>
      <vt:lpstr>Budgetierung</vt:lpstr>
      <vt:lpstr>Zeitebene</vt:lpstr>
      <vt:lpstr>Koordinationsfunktion</vt:lpstr>
      <vt:lpstr>Budgetierungsmethoden</vt:lpstr>
      <vt:lpstr>Budgetgrundsätze</vt:lpstr>
      <vt:lpstr>Budgetabgleich</vt:lpstr>
      <vt:lpstr>3.3.2 Verrechnungspreise</vt:lpstr>
      <vt:lpstr>Feste Verrechnungspreise</vt:lpstr>
      <vt:lpstr>Alternativen der Kostenträgerrechnung</vt:lpstr>
      <vt:lpstr>Verrechnungspreise und Auslastung</vt:lpstr>
      <vt:lpstr>Verrechnungspreise und Auslastung</vt:lpstr>
      <vt:lpstr>Umfang</vt:lpstr>
      <vt:lpstr>Umfang</vt:lpstr>
      <vt:lpstr>Erlössplitting</vt:lpstr>
      <vt:lpstr>3.3.3 Starre und flexible Budgets </vt:lpstr>
      <vt:lpstr>Festes Budget</vt:lpstr>
      <vt:lpstr>Festes Budget</vt:lpstr>
      <vt:lpstr>Festes Budget</vt:lpstr>
      <vt:lpstr>Flexibles Budget</vt:lpstr>
      <vt:lpstr>Flexibles Budget</vt:lpstr>
      <vt:lpstr>Gliederung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3b   Prof. Dr. Steffen Fleßa Lst. für Allgemeine Betriebswirtschaftslehre und Gesundheitsmanagement Universität Greifswald</dc:title>
  <dc:creator>GOETZ</dc:creator>
  <cp:lastModifiedBy>Steffen Flessa</cp:lastModifiedBy>
  <cp:revision>44</cp:revision>
  <cp:lastPrinted>2015-06-22T11:23:19Z</cp:lastPrinted>
  <dcterms:created xsi:type="dcterms:W3CDTF">2011-02-01T12:36:00Z</dcterms:created>
  <dcterms:modified xsi:type="dcterms:W3CDTF">2024-01-30T15:09:51Z</dcterms:modified>
</cp:coreProperties>
</file>