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450" r:id="rId3"/>
    <p:sldId id="394" r:id="rId4"/>
    <p:sldId id="395" r:id="rId5"/>
    <p:sldId id="396" r:id="rId6"/>
    <p:sldId id="397" r:id="rId7"/>
    <p:sldId id="398" r:id="rId8"/>
    <p:sldId id="452" r:id="rId9"/>
    <p:sldId id="453" r:id="rId10"/>
    <p:sldId id="454" r:id="rId11"/>
    <p:sldId id="399" r:id="rId12"/>
    <p:sldId id="400" r:id="rId13"/>
    <p:sldId id="401" r:id="rId14"/>
    <p:sldId id="403" r:id="rId15"/>
    <p:sldId id="404" r:id="rId16"/>
    <p:sldId id="402" r:id="rId17"/>
    <p:sldId id="451" r:id="rId18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81DDC-FFA2-400E-B8D2-536EFB760388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861C3-763B-4D7F-924A-D109A79049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8335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DE82-99AE-4AF3-969D-F58DEA52611D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855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96D4-0E20-4A63-9982-1D800F989442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48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C132-F825-4E70-A99D-7ED97B2C103D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404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7C710-B171-4746-A49A-7205DA34A243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21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A010-6782-4FE2-8CD1-33CE2097AB4E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34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5409-AD57-4C80-94EE-32DBE1ECDE1D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37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1BB4-57A9-465F-9ECC-B77AD5AB3E5D}" type="datetime1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80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F688-63FA-46A8-8EE0-8188544FF723}" type="datetime1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01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8564-D42F-42BA-ABDF-453FEDE6A92F}" type="datetime1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19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9F79-A4AC-4987-A845-DC9036666FC0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821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0A9D-3031-42FE-B250-67462560CBFC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79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557F0-2D4C-4E26-9507-18FDCCE47CEA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3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de/7/7b/ROI_Treiberbaum_Du_Pont.pn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de/7/7b/ROI_Treiberbaum_Du_Pont.pn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3b-6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53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47"/>
    </mc:Choice>
    <mc:Fallback xmlns="">
      <p:transition spd="slow" advTm="564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179512" y="188640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latin typeface="Myriad Pro" panose="020B0503030403020204" pitchFamily="34" charset="0"/>
              </a:rPr>
              <a:t>Berichtswesen</a:t>
            </a:r>
            <a:endParaRPr lang="de-DE" b="1" dirty="0">
              <a:latin typeface="Myriad Pro" panose="020B0503030403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692150"/>
            <a:ext cx="8856662" cy="601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>
            <a:off x="7092280" y="908720"/>
            <a:ext cx="158417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6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Kennzahlensysteme</a:t>
            </a:r>
          </a:p>
        </p:txBody>
      </p:sp>
      <p:sp>
        <p:nvSpPr>
          <p:cNvPr id="211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Problem: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eine Kennzahl allein sagt wenig aus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Beispiel: durchschnittliche Personalkosten können auch von niedrigem Fachkräfteanteil kommen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Definition: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geordnete Gesamtheit von Kennzahlen, die in sachlich sinnvoller Beziehung zueinander stehen, sich gegenseitig ergänzen und als Gesamtheit dem Zweck dienen, den Betrachtungsgegenstand möglichst ausgewogen und vollständig zu erfassen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Verdichtung: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Informationsverdichtung ist Informationsvernichtung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Ziel: Aufbau eines Kennzahlensystems mit mehreren Dimensionen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64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3278"/>
    </mc:Choice>
    <mc:Fallback xmlns="">
      <p:transition spd="slow" advTm="213278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ROI-Treiberbaum von Du-Pont</a:t>
            </a:r>
          </a:p>
        </p:txBody>
      </p:sp>
      <p:pic>
        <p:nvPicPr>
          <p:cNvPr id="160771" name="Picture 5" descr="800px-ROI_Treiberbaum_Du_Pon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9144000" cy="51323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95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078"/>
    </mc:Choice>
    <mc:Fallback xmlns="">
      <p:transition spd="slow" advTm="155078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ROI-Treiberbaum von Du-Pont</a:t>
            </a:r>
          </a:p>
        </p:txBody>
      </p:sp>
      <p:pic>
        <p:nvPicPr>
          <p:cNvPr id="161795" name="Picture 3" descr="800px-ROI_Treiberbaum_Du_Pon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17" y="1344270"/>
            <a:ext cx="9144000" cy="5132387"/>
          </a:xfrm>
          <a:prstGeom prst="rect">
            <a:avLst/>
          </a:prstGeom>
          <a:noFill/>
          <a:ln>
            <a:noFill/>
          </a:ln>
        </p:spPr>
      </p:pic>
      <p:sp>
        <p:nvSpPr>
          <p:cNvPr id="2143236" name="AutoShape 4"/>
          <p:cNvSpPr>
            <a:spLocks noChangeArrowheads="1"/>
          </p:cNvSpPr>
          <p:nvPr/>
        </p:nvSpPr>
        <p:spPr bwMode="auto">
          <a:xfrm>
            <a:off x="1763713" y="981075"/>
            <a:ext cx="7056437" cy="3960813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de-DE" dirty="0"/>
              <a:t>Welches Kennzahlensystem sollten Betriebe verwenden, die keine ROI-Maximierung als Oberziel haben?</a:t>
            </a:r>
          </a:p>
          <a:p>
            <a:pPr>
              <a:defRPr/>
            </a:pPr>
            <a:r>
              <a:rPr lang="de-DE" dirty="0"/>
              <a:t>Welches Kennzahlensystem sollten Betriebe verwenden, bei denen ROI-Maximierung nur eine Zieldimension ist?</a:t>
            </a:r>
          </a:p>
          <a:p>
            <a:pPr>
              <a:defRPr/>
            </a:pPr>
            <a:r>
              <a:rPr lang="de-DE" dirty="0"/>
              <a:t>Wo spiegeln sich langfristige Erfolgspotentiale wieder?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836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667"/>
    </mc:Choice>
    <mc:Fallback xmlns="">
      <p:transition spd="slow" advTm="68667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6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de-DE" sz="3200" dirty="0"/>
              <a:t>Zusammenfassung: </a:t>
            </a:r>
            <a:br>
              <a:rPr lang="de-DE" sz="3200" dirty="0"/>
            </a:br>
            <a:r>
              <a:rPr lang="de-DE" sz="3200" dirty="0"/>
              <a:t>Ansatzpunkte des Operativen Controllings</a:t>
            </a:r>
          </a:p>
        </p:txBody>
      </p:sp>
      <p:graphicFrame>
        <p:nvGraphicFramePr>
          <p:cNvPr id="3584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057429"/>
              </p:ext>
            </p:extLst>
          </p:nvPr>
        </p:nvGraphicFramePr>
        <p:xfrm>
          <a:off x="0" y="796925"/>
          <a:ext cx="9144000" cy="606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7" name="Bild" r:id="rId3" imgW="9540720" imgH="6324480" progId="Word.Picture.8">
                  <p:embed/>
                </p:oleObj>
              </mc:Choice>
              <mc:Fallback>
                <p:oleObj name="Bild" r:id="rId3" imgW="9540720" imgH="632448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96925"/>
                        <a:ext cx="9144000" cy="606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47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32"/>
    </mc:Choice>
    <mc:Fallback xmlns="">
      <p:transition spd="slow" advTm="90032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6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de-DE" sz="3200" dirty="0"/>
              <a:t>Zusammenfassung: </a:t>
            </a:r>
            <a:br>
              <a:rPr lang="de-DE" sz="3200" dirty="0"/>
            </a:br>
            <a:r>
              <a:rPr lang="de-DE" sz="3200" dirty="0"/>
              <a:t>Ansatzpunkte des Operativen Controllings</a:t>
            </a:r>
          </a:p>
        </p:txBody>
      </p:sp>
      <p:graphicFrame>
        <p:nvGraphicFramePr>
          <p:cNvPr id="36866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4317803"/>
              </p:ext>
            </p:extLst>
          </p:nvPr>
        </p:nvGraphicFramePr>
        <p:xfrm>
          <a:off x="0" y="796925"/>
          <a:ext cx="9144000" cy="606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1" name="Picture" r:id="rId3" imgW="9540720" imgH="6324480" progId="Word.Picture.8">
                  <p:embed/>
                </p:oleObj>
              </mc:Choice>
              <mc:Fallback>
                <p:oleObj name="Picture" r:id="rId3" imgW="9540720" imgH="632448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96925"/>
                        <a:ext cx="9144000" cy="606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102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342"/>
    </mc:Choice>
    <mc:Fallback xmlns="">
      <p:transition spd="slow" advTm="42342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Bench-Marking</a:t>
            </a:r>
          </a:p>
        </p:txBody>
      </p:sp>
      <p:sp>
        <p:nvSpPr>
          <p:cNvPr id="212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/>
              <a:t>Inhalt: Vergleich von Decision Making Units (Unternehmen, Abteilungen, Prozesse,…) mit den jeweils „Klassenbesten“</a:t>
            </a:r>
          </a:p>
          <a:p>
            <a:pPr eaLnBrk="1" hangingPunct="1">
              <a:defRPr/>
            </a:pPr>
            <a:r>
              <a:rPr lang="de-DE" sz="2800"/>
              <a:t>Problem: bei unterschiedlichen Output-Dimensionen ist ein Vergleich ausgesprochen schwierig</a:t>
            </a:r>
          </a:p>
          <a:p>
            <a:pPr eaLnBrk="1" hangingPunct="1">
              <a:defRPr/>
            </a:pPr>
            <a:r>
              <a:rPr lang="de-DE" sz="2800"/>
              <a:t>Lösung: DEA</a:t>
            </a:r>
          </a:p>
          <a:p>
            <a:pPr lvl="1" eaLnBrk="1" hangingPunct="1">
              <a:defRPr/>
            </a:pPr>
            <a:r>
              <a:rPr lang="de-DE" sz="2400"/>
              <a:t>vgl. GM I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245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205"/>
    </mc:Choice>
    <mc:Fallback xmlns="">
      <p:transition spd="slow" advTm="133205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b="1" dirty="0"/>
              <a:t>3 	Controlling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3.1 Überblick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3.2 Kosten- und Leistungsrechnung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3.3 Interne Budgetierung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3.3.1 Grundlagen</a:t>
            </a:r>
            <a:endParaRPr lang="en-GB" dirty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en-GB" dirty="0"/>
              <a:t>		3.3.2 </a:t>
            </a:r>
            <a:r>
              <a:rPr lang="de-DE" dirty="0"/>
              <a:t>Verrechnungspreise</a:t>
            </a:r>
            <a:endParaRPr lang="en-GB" dirty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en-GB" dirty="0"/>
              <a:t>		3.3.3 </a:t>
            </a:r>
            <a:r>
              <a:rPr lang="de-DE" dirty="0"/>
              <a:t>Starre und flexible Budgets</a:t>
            </a:r>
            <a:endParaRPr lang="en-GB" dirty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b="1" dirty="0"/>
              <a:t>	3.4 Betriebsstatistik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3.5 Strategisches Controlling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352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47"/>
    </mc:Choice>
    <mc:Fallback xmlns="">
      <p:transition spd="slow" advTm="1684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b="1" dirty="0"/>
              <a:t>3 	Controlling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3.1 Überblick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3.2 Kosten- und Leistungsrechnung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3.3 Interne Budgetierung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3.3.1 Grundlagen</a:t>
            </a:r>
            <a:endParaRPr lang="en-GB" dirty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en-GB" dirty="0"/>
              <a:t>		3.3.2 </a:t>
            </a:r>
            <a:r>
              <a:rPr lang="de-DE" dirty="0"/>
              <a:t>Verrechnungspreise</a:t>
            </a:r>
            <a:endParaRPr lang="en-GB" dirty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en-GB" dirty="0"/>
              <a:t>		3.3.3 </a:t>
            </a:r>
            <a:r>
              <a:rPr lang="de-DE" dirty="0"/>
              <a:t>Starre und flexible Budgets</a:t>
            </a:r>
            <a:endParaRPr lang="en-GB" dirty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b="1" dirty="0"/>
              <a:t>	3.4 Betriebsstatistik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3.5 Strategisches Controlling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9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623"/>
    </mc:Choice>
    <mc:Fallback xmlns="">
      <p:transition spd="slow" advTm="5262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3.4 Betriebsstatistik</a:t>
            </a:r>
          </a:p>
        </p:txBody>
      </p:sp>
      <p:sp>
        <p:nvSpPr>
          <p:cNvPr id="211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Inhalt: Bereitstellung von Kennzahlen für die Koordination und Steuerung des Unternehmens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Kennzahlen: Messgrößen, die in stark verdichteter Form und auf eine relativ einfache Weise über einen betrieblichen Tatbestand informieren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Arten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absolute Kennzahlen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/>
              <a:t>z. B. Summen, Mittelwerte (Arithmetisches Mittel, Modus, Median), Abweichungen (Differenzen, absolute Abweichung vom Mittelwert, Standardabweichung und Varianz, Standardisierter Abweichungskoeffizient)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Verhältniszahlen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257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537"/>
    </mc:Choice>
    <mc:Fallback xmlns="">
      <p:transition spd="slow" advTm="16353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Anforderungen an Kennzahlen</a:t>
            </a:r>
          </a:p>
        </p:txBody>
      </p:sp>
      <p:sp>
        <p:nvSpPr>
          <p:cNvPr id="211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Zweckeignung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Eignung der Information zur Lösung einer gestellten Aufgabe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sowenig Information wie möglich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Genauigkeit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Grad der Übereinstimmung mit der Realität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Präzision der Information (Bezeichnung, Abgrenzung, Bewertung im Zeitverlauf)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Aktualität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Zeitnähe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zeitlicher Abstand zwischen </a:t>
            </a:r>
            <a:r>
              <a:rPr lang="de-DE" sz="2000" dirty="0" err="1"/>
              <a:t>frühest</a:t>
            </a:r>
            <a:r>
              <a:rPr lang="de-DE" sz="2000" dirty="0"/>
              <a:t> möglicher Ermittlung und dem zugrunde liegenden Bezugszeitpunkt bzw. -zeitraum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Kosten-Nutzen-Relation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Gegenüberstellung der Kosten für die Beschaffung und des Nutzens aus der Verwertung der Information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928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918"/>
    </mc:Choice>
    <mc:Fallback xmlns="">
      <p:transition spd="slow" advTm="16191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Beispiele (Ist, Plan, Entwicklung)</a:t>
            </a:r>
          </a:p>
        </p:txBody>
      </p:sp>
      <p:sp>
        <p:nvSpPr>
          <p:cNvPr id="211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800" dirty="0"/>
              <a:t>Kennzahlen des medizinischen Controllings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Fallzahlen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Top-10 (Fallzahlen)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Pflegetage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Case Mix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Case Mix Index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Zahl / Anteil der Über- bzw. </a:t>
            </a:r>
            <a:r>
              <a:rPr lang="de-DE" sz="2400" dirty="0" err="1"/>
              <a:t>Unterschreiter</a:t>
            </a:r>
            <a:r>
              <a:rPr lang="de-DE" sz="2400" dirty="0"/>
              <a:t> der Grenzverweildauer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Infektionsraten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Mortalitätsraten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Belegung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...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de-DE" sz="24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450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591"/>
    </mc:Choice>
    <mc:Fallback xmlns="">
      <p:transition spd="slow" advTm="5259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Beispiele (Ist, Plan, Entwicklung)</a:t>
            </a:r>
          </a:p>
        </p:txBody>
      </p:sp>
      <p:sp>
        <p:nvSpPr>
          <p:cNvPr id="213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Kennzahlen des Finanzcontrollings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Fallkosten (Durchschnitt, Untere / obere Grenzverweildauer)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Top-10 (Umsatz, ABC-Analyse)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Aufwand/Erfolg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Budget, Budgetabweichungen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Selbstkosten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Bilanz- bzw. GuV-Kennzahlen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Kennzahlen des Materialcontrollings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Umschlagsdauer, Umschlagshäufigkeit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Durchschnittlicher Lagerbestand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Top-10 (ABC-Analyse)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…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017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301"/>
    </mc:Choice>
    <mc:Fallback xmlns="">
      <p:transition spd="slow" advTm="6930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Beispiele (Ist, Plan, Entwicklung)</a:t>
            </a:r>
          </a:p>
        </p:txBody>
      </p:sp>
      <p:sp>
        <p:nvSpPr>
          <p:cNvPr id="213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329237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Kennzahlen des strategischen Controllings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Marktanteil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Anmeldung von Patenten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Zahl der Promotionen, Habilitationen, Publikationen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…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Kennzahlen des Personalcontrollings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Mitarbeiterzahl und –</a:t>
            </a:r>
            <a:r>
              <a:rPr lang="de-DE" dirty="0" err="1"/>
              <a:t>struktur</a:t>
            </a:r>
            <a:endParaRPr lang="de-DE" dirty="0"/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Fehlstundenstatistik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Fluktuation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Arbeitsstunden pro Case Mix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Anteil spezifischer Personalgruppen an Gesamtmitarbeiterzahl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Anteil spezifischer Personalgruppen an Gesamtpersonalkosten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Fortbildungen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…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33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443"/>
    </mc:Choice>
    <mc:Fallback xmlns="">
      <p:transition spd="slow" advTm="7244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Beispiele (Ist, Plan, Entwicklung)</a:t>
            </a:r>
          </a:p>
        </p:txBody>
      </p:sp>
      <p:sp>
        <p:nvSpPr>
          <p:cNvPr id="213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3292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Kennzahlen des Investitions- und Anlagencontrollings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Anlagenintensität (Anlagevermögen zu Bilanzsumme, Anlagekosten zu Umsatz)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Auslastungsgrad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Durchschnittliches Lebensalter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Wartungsintensität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…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5200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332"/>
    </mc:Choice>
    <mc:Fallback xmlns="">
      <p:transition spd="slow" advTm="45332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179512" y="188640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latin typeface="Myriad Pro" panose="020B0503030403020204" pitchFamily="34" charset="0"/>
              </a:rPr>
              <a:t>Berichtswesen</a:t>
            </a:r>
            <a:endParaRPr lang="de-DE" b="1" dirty="0">
              <a:latin typeface="Myriad Pro" panose="020B0503030403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765175"/>
            <a:ext cx="8928100" cy="599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/>
          <p:cNvSpPr/>
          <p:nvPr/>
        </p:nvSpPr>
        <p:spPr>
          <a:xfrm>
            <a:off x="7092280" y="908720"/>
            <a:ext cx="158417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180286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</Words>
  <Application>Microsoft Office PowerPoint</Application>
  <PresentationFormat>Bildschirmpräsentation (4:3)</PresentationFormat>
  <Paragraphs>126</Paragraphs>
  <Slides>17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Arial</vt:lpstr>
      <vt:lpstr>Calibri</vt:lpstr>
      <vt:lpstr>Myriad Pro</vt:lpstr>
      <vt:lpstr>Times New Roman</vt:lpstr>
      <vt:lpstr>Larissa</vt:lpstr>
      <vt:lpstr>Bild</vt:lpstr>
      <vt:lpstr>Picture</vt:lpstr>
      <vt:lpstr>GESUNDHEITSMANAGEMENT IV Teil 3b-6   Prof. Dr. Steffen Fleßa Lst. für Allgemeine Betriebswirtschaftslehre und Gesundheitsmanagement Universität Greifswald </vt:lpstr>
      <vt:lpstr>Gliederung</vt:lpstr>
      <vt:lpstr>3.4 Betriebsstatistik</vt:lpstr>
      <vt:lpstr>Anforderungen an Kennzahlen</vt:lpstr>
      <vt:lpstr>Beispiele (Ist, Plan, Entwicklung)</vt:lpstr>
      <vt:lpstr>Beispiele (Ist, Plan, Entwicklung)</vt:lpstr>
      <vt:lpstr>Beispiele (Ist, Plan, Entwicklung)</vt:lpstr>
      <vt:lpstr>Beispiele (Ist, Plan, Entwicklung)</vt:lpstr>
      <vt:lpstr>PowerPoint-Präsentation</vt:lpstr>
      <vt:lpstr>PowerPoint-Präsentation</vt:lpstr>
      <vt:lpstr>Kennzahlensysteme</vt:lpstr>
      <vt:lpstr>ROI-Treiberbaum von Du-Pont</vt:lpstr>
      <vt:lpstr>ROI-Treiberbaum von Du-Pont</vt:lpstr>
      <vt:lpstr>Zusammenfassung:  Ansatzpunkte des Operativen Controllings</vt:lpstr>
      <vt:lpstr>Zusammenfassung:  Ansatzpunkte des Operativen Controllings</vt:lpstr>
      <vt:lpstr>Bench-Marking</vt:lpstr>
      <vt:lpstr>Gliederung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GESUNDHEITSMANAGEMENT IV Teil 3b   Prof. Dr. Steffen Fleßa Lst. für Allgemeine Betriebswirtschaftslehre und Gesundheitsmanagement Universität Greifswald</dc:title>
  <dc:creator>GOETZ</dc:creator>
  <cp:lastModifiedBy>Steffen Flessa</cp:lastModifiedBy>
  <cp:revision>42</cp:revision>
  <cp:lastPrinted>2015-06-22T11:23:19Z</cp:lastPrinted>
  <dcterms:created xsi:type="dcterms:W3CDTF">2011-02-01T12:36:00Z</dcterms:created>
  <dcterms:modified xsi:type="dcterms:W3CDTF">2024-01-30T15:09:26Z</dcterms:modified>
</cp:coreProperties>
</file>