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450" r:id="rId3"/>
    <p:sldId id="405" r:id="rId4"/>
    <p:sldId id="406" r:id="rId5"/>
    <p:sldId id="407" r:id="rId6"/>
    <p:sldId id="408" r:id="rId7"/>
    <p:sldId id="409" r:id="rId8"/>
    <p:sldId id="410" r:id="rId9"/>
    <p:sldId id="411" r:id="rId10"/>
    <p:sldId id="412" r:id="rId11"/>
    <p:sldId id="413" r:id="rId12"/>
    <p:sldId id="414" r:id="rId13"/>
    <p:sldId id="415" r:id="rId14"/>
    <p:sldId id="416" r:id="rId15"/>
    <p:sldId id="417" r:id="rId16"/>
    <p:sldId id="419" r:id="rId17"/>
    <p:sldId id="420" r:id="rId18"/>
    <p:sldId id="421" r:id="rId19"/>
    <p:sldId id="422" r:id="rId20"/>
    <p:sldId id="423" r:id="rId21"/>
    <p:sldId id="424" r:id="rId22"/>
    <p:sldId id="425" r:id="rId23"/>
    <p:sldId id="451" r:id="rId24"/>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62"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2981DDC-FFA2-400E-B8D2-536EFB760388}" type="datetimeFigureOut">
              <a:rPr lang="de-DE" smtClean="0"/>
              <a:t>30.01.2024</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1C861C3-763B-4D7F-924A-D109A79049C8}" type="slidenum">
              <a:rPr lang="de-DE" smtClean="0"/>
              <a:t>‹Nr.›</a:t>
            </a:fld>
            <a:endParaRPr lang="de-DE"/>
          </a:p>
        </p:txBody>
      </p:sp>
    </p:spTree>
    <p:extLst>
      <p:ext uri="{BB962C8B-B14F-4D97-AF65-F5344CB8AC3E}">
        <p14:creationId xmlns:p14="http://schemas.microsoft.com/office/powerpoint/2010/main" val="209833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6A36DE82-99AE-4AF3-969D-F58DEA52611D}"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1678554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C1A96D4-0E20-4A63-9982-1D800F989442}"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373148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F84C132-F825-4E70-A99D-7ED97B2C103D}"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372404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C37C710-B171-4746-A49A-7205DA34A243}"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3664218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249EA010-6782-4FE2-8CD1-33CE2097AB4E}" type="datetime1">
              <a:rPr lang="de-DE" smtClean="0"/>
              <a:t>30.01.2024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472348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5A75409-AD57-4C80-94EE-32DBE1ECDE1D}"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207937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69881BB4-57A9-465F-9ECC-B77AD5AB3E5D}" type="datetime1">
              <a:rPr lang="de-DE" smtClean="0"/>
              <a:t>30.01.2024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77580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A24F688-63FA-46A8-8EE0-8188544FF723}" type="datetime1">
              <a:rPr lang="de-DE" smtClean="0"/>
              <a:t>30.01.2024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903011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0758564-D42F-42BA-ABDF-453FEDE6A92F}" type="datetime1">
              <a:rPr lang="de-DE" smtClean="0"/>
              <a:t>30.01.2024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463192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38199F79-A4AC-4987-A845-DC9036666FC0}"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2698216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14E80A9D-3031-42FE-B250-67462560CBFC}" type="datetime1">
              <a:rPr lang="de-DE" smtClean="0"/>
              <a:t>30.01.2024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3EF2916-ED9F-4244-A858-60685D900053}" type="slidenum">
              <a:rPr lang="de-DE" smtClean="0"/>
              <a:t>‹Nr.›</a:t>
            </a:fld>
            <a:endParaRPr lang="de-DE"/>
          </a:p>
        </p:txBody>
      </p:sp>
    </p:spTree>
    <p:extLst>
      <p:ext uri="{BB962C8B-B14F-4D97-AF65-F5344CB8AC3E}">
        <p14:creationId xmlns:p14="http://schemas.microsoft.com/office/powerpoint/2010/main" val="1969791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5557F0-2D4C-4E26-9507-18FDCCE47CEA}" type="datetime1">
              <a:rPr lang="de-DE" smtClean="0"/>
              <a:t>30.01.2024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F2916-ED9F-4244-A858-60685D900053}" type="slidenum">
              <a:rPr lang="de-DE" smtClean="0"/>
              <a:t>‹Nr.›</a:t>
            </a:fld>
            <a:endParaRPr lang="de-DE"/>
          </a:p>
        </p:txBody>
      </p:sp>
    </p:spTree>
    <p:extLst>
      <p:ext uri="{BB962C8B-B14F-4D97-AF65-F5344CB8AC3E}">
        <p14:creationId xmlns:p14="http://schemas.microsoft.com/office/powerpoint/2010/main" val="91236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5.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7.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upload.wikimedia.org/wikipedia/de/3/34/Balanced_Scorecard.pn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upload.wikimedia.org/wikipedia/de/3/34/Balanced_Scorecard.p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4.xml"/><Relationship Id="rId1" Type="http://schemas.openxmlformats.org/officeDocument/2006/relationships/vmlDrawing" Target="../drawings/vmlDrawing9.vml"/><Relationship Id="rId6" Type="http://schemas.openxmlformats.org/officeDocument/2006/relationships/image" Target="../media/image10.wmf"/><Relationship Id="rId5" Type="http://schemas.openxmlformats.org/officeDocument/2006/relationships/oleObject" Target="../embeddings/oleObject10.bin"/><Relationship Id="rId4" Type="http://schemas.openxmlformats.org/officeDocument/2006/relationships/image" Target="../media/image9.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2"/>
          <p:cNvSpPr>
            <a:spLocks noGrp="1" noChangeArrowheads="1"/>
          </p:cNvSpPr>
          <p:nvPr>
            <p:ph type="ctrTitle"/>
          </p:nvPr>
        </p:nvSpPr>
        <p:spPr>
          <a:xfrm>
            <a:off x="0" y="692150"/>
            <a:ext cx="9144000" cy="5113338"/>
          </a:xfrm>
        </p:spPr>
        <p:txBody>
          <a:bodyPr/>
          <a:lstStyle/>
          <a:p>
            <a:pPr eaLnBrk="1" hangingPunct="1">
              <a:defRPr/>
            </a:pPr>
            <a:r>
              <a:rPr lang="de-DE" sz="4000" b="1" dirty="0">
                <a:cs typeface="Times New Roman" pitchFamily="18" charset="0"/>
              </a:rPr>
              <a:t>GESUNDHEITSMANAGEMENT IV</a:t>
            </a:r>
            <a:br>
              <a:rPr lang="de-DE" sz="4000" b="1" dirty="0">
                <a:cs typeface="Times New Roman" pitchFamily="18" charset="0"/>
              </a:rPr>
            </a:br>
            <a:r>
              <a:rPr lang="de-DE" sz="4000" b="1" dirty="0">
                <a:cs typeface="Times New Roman" pitchFamily="18" charset="0"/>
              </a:rPr>
              <a:t>Teil 3b-7</a:t>
            </a:r>
            <a:br>
              <a:rPr lang="de-DE" sz="4000" b="1" dirty="0">
                <a:cs typeface="Times New Roman" pitchFamily="18" charset="0"/>
              </a:rPr>
            </a:br>
            <a:r>
              <a:rPr lang="de-DE" sz="4000" b="1" dirty="0">
                <a:cs typeface="Times New Roman" pitchFamily="18" charset="0"/>
              </a:rPr>
              <a:t/>
            </a:r>
            <a:br>
              <a:rPr lang="de-DE" sz="4000" b="1" dirty="0">
                <a:cs typeface="Times New Roman" pitchFamily="18" charset="0"/>
              </a:rPr>
            </a:br>
            <a:r>
              <a:rPr lang="de-DE" sz="4000" b="1" dirty="0">
                <a:cs typeface="Times New Roman" pitchFamily="18" charset="0"/>
              </a:rPr>
              <a:t/>
            </a:r>
            <a:br>
              <a:rPr lang="de-DE" sz="4000" b="1" dirty="0">
                <a:cs typeface="Times New Roman" pitchFamily="18" charset="0"/>
              </a:rPr>
            </a:br>
            <a:r>
              <a:rPr lang="de-DE" sz="2400" b="1" dirty="0">
                <a:cs typeface="Times New Roman" pitchFamily="18" charset="0"/>
              </a:rPr>
              <a:t>Prof. Dr. Steffen Fleßa</a:t>
            </a:r>
            <a:br>
              <a:rPr lang="de-DE" sz="2400" b="1" dirty="0">
                <a:cs typeface="Times New Roman" pitchFamily="18" charset="0"/>
              </a:rPr>
            </a:br>
            <a:r>
              <a:rPr lang="de-DE" sz="2400" b="1" dirty="0" err="1">
                <a:cs typeface="Times New Roman" pitchFamily="18" charset="0"/>
              </a:rPr>
              <a:t>Lst</a:t>
            </a:r>
            <a:r>
              <a:rPr lang="de-DE" sz="2400" b="1" dirty="0">
                <a:cs typeface="Times New Roman" pitchFamily="18" charset="0"/>
              </a:rPr>
              <a:t>. für Allgemeine Betriebswirtschaftslehre und Gesundheitsmanagement</a:t>
            </a:r>
            <a:br>
              <a:rPr lang="de-DE" sz="2400" b="1" dirty="0">
                <a:cs typeface="Times New Roman" pitchFamily="18" charset="0"/>
              </a:rPr>
            </a:br>
            <a:r>
              <a:rPr lang="de-DE" sz="2400" b="1" dirty="0">
                <a:cs typeface="Times New Roman" pitchFamily="18" charset="0"/>
              </a:rPr>
              <a:t>Universität Greifswald</a:t>
            </a:r>
            <a:r>
              <a:rPr lang="de-DE" sz="4000" b="1" dirty="0">
                <a:cs typeface="Times New Roman" pitchFamily="18" charset="0"/>
              </a:rPr>
              <a:t/>
            </a:r>
            <a:br>
              <a:rPr lang="de-DE" sz="4000" b="1" dirty="0">
                <a:cs typeface="Times New Roman" pitchFamily="18" charset="0"/>
              </a:rPr>
            </a:br>
            <a:endParaRPr lang="de-DE" sz="4000" dirty="0"/>
          </a:p>
        </p:txBody>
      </p:sp>
      <p:sp>
        <p:nvSpPr>
          <p:cNvPr id="2" name="Foliennummernplatzhalter 1"/>
          <p:cNvSpPr>
            <a:spLocks noGrp="1"/>
          </p:cNvSpPr>
          <p:nvPr>
            <p:ph type="sldNum" sz="quarter" idx="12"/>
          </p:nvPr>
        </p:nvSpPr>
        <p:spPr/>
        <p:txBody>
          <a:bodyPr/>
          <a:lstStyle/>
          <a:p>
            <a:fld id="{33EF2916-ED9F-4244-A858-60685D900053}" type="slidenum">
              <a:rPr lang="de-DE" smtClean="0"/>
              <a:t>1</a:t>
            </a:fld>
            <a:endParaRPr lang="de-DE"/>
          </a:p>
        </p:txBody>
      </p:sp>
    </p:spTree>
    <p:extLst>
      <p:ext uri="{BB962C8B-B14F-4D97-AF65-F5344CB8AC3E}">
        <p14:creationId xmlns:p14="http://schemas.microsoft.com/office/powerpoint/2010/main" val="2038535692"/>
      </p:ext>
    </p:extLst>
  </p:cSld>
  <p:clrMapOvr>
    <a:masterClrMapping/>
  </p:clrMapOvr>
  <mc:AlternateContent xmlns:mc="http://schemas.openxmlformats.org/markup-compatibility/2006" xmlns:p14="http://schemas.microsoft.com/office/powerpoint/2010/main">
    <mc:Choice Requires="p14">
      <p:transition spd="slow" p14:dur="2000" advTm="7318"/>
    </mc:Choice>
    <mc:Fallback xmlns="">
      <p:transition spd="slow" advTm="7318"/>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8114" name="Rectangle 2"/>
          <p:cNvSpPr>
            <a:spLocks noGrp="1" noChangeArrowheads="1"/>
          </p:cNvSpPr>
          <p:nvPr>
            <p:ph type="title"/>
          </p:nvPr>
        </p:nvSpPr>
        <p:spPr>
          <a:xfrm>
            <a:off x="468313" y="0"/>
            <a:ext cx="8229600" cy="1384300"/>
          </a:xfrm>
        </p:spPr>
        <p:txBody>
          <a:bodyPr/>
          <a:lstStyle/>
          <a:p>
            <a:pPr eaLnBrk="1" hangingPunct="1">
              <a:defRPr/>
            </a:pPr>
            <a:r>
              <a:rPr lang="de-DE"/>
              <a:t>Portfolio-Matrix</a:t>
            </a:r>
          </a:p>
        </p:txBody>
      </p:sp>
      <p:graphicFrame>
        <p:nvGraphicFramePr>
          <p:cNvPr id="41986" name="Object 3"/>
          <p:cNvGraphicFramePr>
            <a:graphicFrameLocks noGrp="1" noChangeAspect="1"/>
          </p:cNvGraphicFramePr>
          <p:nvPr>
            <p:ph idx="1"/>
            <p:extLst>
              <p:ext uri="{D42A27DB-BD31-4B8C-83A1-F6EECF244321}">
                <p14:modId xmlns:p14="http://schemas.microsoft.com/office/powerpoint/2010/main" val="151408512"/>
              </p:ext>
            </p:extLst>
          </p:nvPr>
        </p:nvGraphicFramePr>
        <p:xfrm>
          <a:off x="0" y="1033463"/>
          <a:ext cx="9144000" cy="5797550"/>
        </p:xfrm>
        <a:graphic>
          <a:graphicData uri="http://schemas.openxmlformats.org/presentationml/2006/ole">
            <mc:AlternateContent xmlns:mc="http://schemas.openxmlformats.org/markup-compatibility/2006">
              <mc:Choice xmlns:v="urn:schemas-microsoft-com:vml" Requires="v">
                <p:oleObj spid="_x0000_s42043" name="Bild" r:id="rId3" imgW="9540720" imgH="6049800" progId="Word.Picture.8">
                  <p:embed/>
                </p:oleObj>
              </mc:Choice>
              <mc:Fallback>
                <p:oleObj name="Bild" r:id="rId3" imgW="9540720" imgH="6049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33463"/>
                        <a:ext cx="9144000" cy="5797550"/>
                      </a:xfrm>
                      <a:prstGeom prst="rect">
                        <a:avLst/>
                      </a:prstGeom>
                      <a:noFill/>
                      <a:ln>
                        <a:noFill/>
                      </a:ln>
                      <a:effectLst/>
                    </p:spPr>
                  </p:pic>
                </p:oleObj>
              </mc:Fallback>
            </mc:AlternateContent>
          </a:graphicData>
        </a:graphic>
      </p:graphicFrame>
      <p:sp>
        <p:nvSpPr>
          <p:cNvPr id="2138117" name="AutoShape 5"/>
          <p:cNvSpPr>
            <a:spLocks noChangeArrowheads="1"/>
          </p:cNvSpPr>
          <p:nvPr/>
        </p:nvSpPr>
        <p:spPr bwMode="auto">
          <a:xfrm>
            <a:off x="5148263" y="188913"/>
            <a:ext cx="3600450" cy="3024187"/>
          </a:xfrm>
          <a:prstGeom prst="wedgeRoundRectCallout">
            <a:avLst>
              <a:gd name="adj1" fmla="val -63273"/>
              <a:gd name="adj2" fmla="val 36616"/>
              <a:gd name="adj3" fmla="val 16667"/>
            </a:avLst>
          </a:prstGeom>
          <a:solidFill>
            <a:schemeClr val="bg1"/>
          </a:solidFill>
          <a:ln w="9525">
            <a:solidFill>
              <a:schemeClr val="tx1"/>
            </a:solidFill>
            <a:miter lim="800000"/>
            <a:headEnd/>
            <a:tailEnd/>
          </a:ln>
          <a:effectLst/>
        </p:spPr>
        <p:txBody>
          <a:bodyPr/>
          <a:lstStyle/>
          <a:p>
            <a:pPr>
              <a:defRPr/>
            </a:pPr>
            <a:r>
              <a:rPr lang="de-DE" dirty="0"/>
              <a:t>Pädiatrie: Teilweise positive, teilweise negative DBs. Aufgabe der schwierigen Gruppe würde zur Unterversorgung führen</a:t>
            </a:r>
          </a:p>
          <a:p>
            <a:pPr>
              <a:defRPr/>
            </a:pPr>
            <a:r>
              <a:rPr lang="de-DE" dirty="0"/>
              <a:t>Strategie: Entweder interne Subventionierung oder Verhandlung mit Kassen</a:t>
            </a:r>
          </a:p>
        </p:txBody>
      </p:sp>
      <p:sp>
        <p:nvSpPr>
          <p:cNvPr id="2" name="Foliennummernplatzhalter 1"/>
          <p:cNvSpPr>
            <a:spLocks noGrp="1"/>
          </p:cNvSpPr>
          <p:nvPr>
            <p:ph type="sldNum" sz="quarter" idx="12"/>
          </p:nvPr>
        </p:nvSpPr>
        <p:spPr/>
        <p:txBody>
          <a:bodyPr/>
          <a:lstStyle/>
          <a:p>
            <a:fld id="{33EF2916-ED9F-4244-A858-60685D900053}" type="slidenum">
              <a:rPr lang="de-DE" smtClean="0"/>
              <a:t>10</a:t>
            </a:fld>
            <a:endParaRPr lang="de-DE"/>
          </a:p>
        </p:txBody>
      </p:sp>
    </p:spTree>
    <p:extLst>
      <p:ext uri="{BB962C8B-B14F-4D97-AF65-F5344CB8AC3E}">
        <p14:creationId xmlns:p14="http://schemas.microsoft.com/office/powerpoint/2010/main" val="1122202968"/>
      </p:ext>
    </p:extLst>
  </p:cSld>
  <p:clrMapOvr>
    <a:masterClrMapping/>
  </p:clrMapOvr>
  <mc:AlternateContent xmlns:mc="http://schemas.openxmlformats.org/markup-compatibility/2006" xmlns:p14="http://schemas.microsoft.com/office/powerpoint/2010/main">
    <mc:Choice Requires="p14">
      <p:transition spd="slow" p14:dur="2000" advTm="112456"/>
    </mc:Choice>
    <mc:Fallback xmlns="">
      <p:transition spd="slow" advTm="112456"/>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7090" name="Rectangle 2"/>
          <p:cNvSpPr>
            <a:spLocks noGrp="1" noChangeArrowheads="1"/>
          </p:cNvSpPr>
          <p:nvPr>
            <p:ph type="title"/>
          </p:nvPr>
        </p:nvSpPr>
        <p:spPr>
          <a:xfrm>
            <a:off x="468313" y="0"/>
            <a:ext cx="8229600" cy="1384300"/>
          </a:xfrm>
        </p:spPr>
        <p:txBody>
          <a:bodyPr/>
          <a:lstStyle/>
          <a:p>
            <a:pPr eaLnBrk="1" hangingPunct="1">
              <a:defRPr/>
            </a:pPr>
            <a:r>
              <a:rPr lang="de-DE"/>
              <a:t>Portfolio-Matrix</a:t>
            </a:r>
          </a:p>
        </p:txBody>
      </p:sp>
      <p:graphicFrame>
        <p:nvGraphicFramePr>
          <p:cNvPr id="43010" name="Object 3"/>
          <p:cNvGraphicFramePr>
            <a:graphicFrameLocks noGrp="1" noChangeAspect="1"/>
          </p:cNvGraphicFramePr>
          <p:nvPr>
            <p:ph idx="1"/>
            <p:extLst>
              <p:ext uri="{D42A27DB-BD31-4B8C-83A1-F6EECF244321}">
                <p14:modId xmlns:p14="http://schemas.microsoft.com/office/powerpoint/2010/main" val="496468290"/>
              </p:ext>
            </p:extLst>
          </p:nvPr>
        </p:nvGraphicFramePr>
        <p:xfrm>
          <a:off x="0" y="1033463"/>
          <a:ext cx="9144000" cy="5797550"/>
        </p:xfrm>
        <a:graphic>
          <a:graphicData uri="http://schemas.openxmlformats.org/presentationml/2006/ole">
            <mc:AlternateContent xmlns:mc="http://schemas.openxmlformats.org/markup-compatibility/2006">
              <mc:Choice xmlns:v="urn:schemas-microsoft-com:vml" Requires="v">
                <p:oleObj spid="_x0000_s43067" name="Bild" r:id="rId3" imgW="9540720" imgH="6049800" progId="Word.Picture.8">
                  <p:embed/>
                </p:oleObj>
              </mc:Choice>
              <mc:Fallback>
                <p:oleObj name="Bild" r:id="rId3" imgW="9540720" imgH="6049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33463"/>
                        <a:ext cx="9144000" cy="5797550"/>
                      </a:xfrm>
                      <a:prstGeom prst="rect">
                        <a:avLst/>
                      </a:prstGeom>
                      <a:noFill/>
                      <a:ln>
                        <a:noFill/>
                      </a:ln>
                      <a:effectLst/>
                    </p:spPr>
                  </p:pic>
                </p:oleObj>
              </mc:Fallback>
            </mc:AlternateContent>
          </a:graphicData>
        </a:graphic>
      </p:graphicFrame>
      <p:sp>
        <p:nvSpPr>
          <p:cNvPr id="2137094" name="AutoShape 6"/>
          <p:cNvSpPr>
            <a:spLocks noChangeArrowheads="1"/>
          </p:cNvSpPr>
          <p:nvPr/>
        </p:nvSpPr>
        <p:spPr bwMode="auto">
          <a:xfrm>
            <a:off x="1187450" y="3789363"/>
            <a:ext cx="2879725" cy="2232025"/>
          </a:xfrm>
          <a:prstGeom prst="wedgeRoundRectCallout">
            <a:avLst>
              <a:gd name="adj1" fmla="val 63894"/>
              <a:gd name="adj2" fmla="val -9389"/>
              <a:gd name="adj3" fmla="val 16667"/>
            </a:avLst>
          </a:prstGeom>
          <a:solidFill>
            <a:schemeClr val="bg1"/>
          </a:solidFill>
          <a:ln w="9525">
            <a:solidFill>
              <a:schemeClr val="tx1"/>
            </a:solidFill>
            <a:miter lim="800000"/>
            <a:headEnd/>
            <a:tailEnd/>
          </a:ln>
          <a:effectLst/>
        </p:spPr>
        <p:txBody>
          <a:bodyPr/>
          <a:lstStyle/>
          <a:p>
            <a:pPr>
              <a:defRPr/>
            </a:pPr>
            <a:r>
              <a:rPr lang="de-DE" dirty="0"/>
              <a:t>Orthopädie: Alle Gruppen im negativen DB-Bereich. Bei Aufgabe gäbe es keine </a:t>
            </a:r>
            <a:r>
              <a:rPr lang="de-DE" dirty="0" err="1"/>
              <a:t>Unterversorung</a:t>
            </a:r>
            <a:r>
              <a:rPr lang="de-DE" dirty="0"/>
              <a:t>. Strategie: Aufgabe</a:t>
            </a:r>
          </a:p>
        </p:txBody>
      </p:sp>
      <p:sp>
        <p:nvSpPr>
          <p:cNvPr id="2" name="Foliennummernplatzhalter 1"/>
          <p:cNvSpPr>
            <a:spLocks noGrp="1"/>
          </p:cNvSpPr>
          <p:nvPr>
            <p:ph type="sldNum" sz="quarter" idx="12"/>
          </p:nvPr>
        </p:nvSpPr>
        <p:spPr/>
        <p:txBody>
          <a:bodyPr/>
          <a:lstStyle/>
          <a:p>
            <a:fld id="{33EF2916-ED9F-4244-A858-60685D900053}" type="slidenum">
              <a:rPr lang="de-DE" smtClean="0"/>
              <a:t>11</a:t>
            </a:fld>
            <a:endParaRPr lang="de-DE"/>
          </a:p>
        </p:txBody>
      </p:sp>
    </p:spTree>
    <p:extLst>
      <p:ext uri="{BB962C8B-B14F-4D97-AF65-F5344CB8AC3E}">
        <p14:creationId xmlns:p14="http://schemas.microsoft.com/office/powerpoint/2010/main" val="3345430385"/>
      </p:ext>
    </p:extLst>
  </p:cSld>
  <p:clrMapOvr>
    <a:masterClrMapping/>
  </p:clrMapOvr>
  <mc:AlternateContent xmlns:mc="http://schemas.openxmlformats.org/markup-compatibility/2006" xmlns:p14="http://schemas.microsoft.com/office/powerpoint/2010/main">
    <mc:Choice Requires="p14">
      <p:transition spd="slow" p14:dur="2000" advTm="47784"/>
    </mc:Choice>
    <mc:Fallback xmlns="">
      <p:transition spd="slow" advTm="47784"/>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62" name="Rectangle 2"/>
          <p:cNvSpPr>
            <a:spLocks noGrp="1" noChangeArrowheads="1"/>
          </p:cNvSpPr>
          <p:nvPr>
            <p:ph type="title"/>
          </p:nvPr>
        </p:nvSpPr>
        <p:spPr>
          <a:xfrm>
            <a:off x="468313" y="0"/>
            <a:ext cx="8229600" cy="908050"/>
          </a:xfrm>
        </p:spPr>
        <p:txBody>
          <a:bodyPr/>
          <a:lstStyle/>
          <a:p>
            <a:pPr eaLnBrk="1" hangingPunct="1">
              <a:defRPr/>
            </a:pPr>
            <a:r>
              <a:rPr lang="de-DE"/>
              <a:t>Alternative: Fallkosten-Portfolio</a:t>
            </a:r>
          </a:p>
        </p:txBody>
      </p:sp>
      <p:sp>
        <p:nvSpPr>
          <p:cNvPr id="2140163" name="Rectangle 3"/>
          <p:cNvSpPr>
            <a:spLocks noGrp="1" noChangeArrowheads="1"/>
          </p:cNvSpPr>
          <p:nvPr>
            <p:ph type="body" idx="1"/>
          </p:nvPr>
        </p:nvSpPr>
        <p:spPr/>
        <p:txBody>
          <a:bodyPr/>
          <a:lstStyle/>
          <a:p>
            <a:pPr eaLnBrk="1" hangingPunct="1">
              <a:defRPr/>
            </a:pPr>
            <a:endParaRPr lang="de-DE"/>
          </a:p>
        </p:txBody>
      </p:sp>
      <p:sp>
        <p:nvSpPr>
          <p:cNvPr id="2140165" name="Rectangle 5"/>
          <p:cNvSpPr>
            <a:spLocks noChangeArrowheads="1"/>
          </p:cNvSpPr>
          <p:nvPr/>
        </p:nvSpPr>
        <p:spPr bwMode="auto">
          <a:xfrm>
            <a:off x="0" y="2309813"/>
            <a:ext cx="9144000" cy="0"/>
          </a:xfrm>
          <a:prstGeom prst="rect">
            <a:avLst/>
          </a:prstGeom>
          <a:noFill/>
          <a:ln w="9525">
            <a:noFill/>
            <a:miter lim="800000"/>
            <a:headEnd/>
            <a:tailEnd/>
          </a:ln>
          <a:effectLst/>
        </p:spPr>
        <p:txBody>
          <a:bodyPr wrap="none" anchor="ctr">
            <a:spAutoFit/>
          </a:bodyPr>
          <a:lstStyle/>
          <a:p>
            <a:pPr>
              <a:defRPr/>
            </a:pPr>
            <a:endParaRPr lang="de-DE"/>
          </a:p>
        </p:txBody>
      </p:sp>
      <p:graphicFrame>
        <p:nvGraphicFramePr>
          <p:cNvPr id="44034" name="Object 4"/>
          <p:cNvGraphicFramePr>
            <a:graphicFrameLocks noChangeAspect="1"/>
          </p:cNvGraphicFramePr>
          <p:nvPr>
            <p:extLst>
              <p:ext uri="{D42A27DB-BD31-4B8C-83A1-F6EECF244321}">
                <p14:modId xmlns:p14="http://schemas.microsoft.com/office/powerpoint/2010/main" val="2784376221"/>
              </p:ext>
            </p:extLst>
          </p:nvPr>
        </p:nvGraphicFramePr>
        <p:xfrm>
          <a:off x="971550" y="838200"/>
          <a:ext cx="6913563" cy="6019800"/>
        </p:xfrm>
        <a:graphic>
          <a:graphicData uri="http://schemas.openxmlformats.org/presentationml/2006/ole">
            <mc:AlternateContent xmlns:mc="http://schemas.openxmlformats.org/markup-compatibility/2006">
              <mc:Choice xmlns:v="urn:schemas-microsoft-com:vml" Requires="v">
                <p:oleObj spid="_x0000_s44091" name="Bild" r:id="rId3" imgW="6120720" imgH="5330160" progId="Word.Picture.8">
                  <p:embed/>
                </p:oleObj>
              </mc:Choice>
              <mc:Fallback>
                <p:oleObj name="Bild" r:id="rId3" imgW="6120720" imgH="533016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838200"/>
                        <a:ext cx="6913563" cy="6019800"/>
                      </a:xfrm>
                      <a:prstGeom prst="rect">
                        <a:avLst/>
                      </a:prstGeom>
                      <a:noFill/>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12</a:t>
            </a:fld>
            <a:endParaRPr lang="de-DE"/>
          </a:p>
        </p:txBody>
      </p:sp>
    </p:spTree>
    <p:extLst>
      <p:ext uri="{BB962C8B-B14F-4D97-AF65-F5344CB8AC3E}">
        <p14:creationId xmlns:p14="http://schemas.microsoft.com/office/powerpoint/2010/main" val="3344044986"/>
      </p:ext>
    </p:extLst>
  </p:cSld>
  <p:clrMapOvr>
    <a:masterClrMapping/>
  </p:clrMapOvr>
  <mc:AlternateContent xmlns:mc="http://schemas.openxmlformats.org/markup-compatibility/2006" xmlns:p14="http://schemas.microsoft.com/office/powerpoint/2010/main">
    <mc:Choice Requires="p14">
      <p:transition spd="slow" p14:dur="2000" advTm="30234"/>
    </mc:Choice>
    <mc:Fallback xmlns="">
      <p:transition spd="slow" advTm="30234"/>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1186" name="Rectangle 2"/>
          <p:cNvSpPr>
            <a:spLocks noGrp="1" noChangeArrowheads="1"/>
          </p:cNvSpPr>
          <p:nvPr>
            <p:ph type="title"/>
          </p:nvPr>
        </p:nvSpPr>
        <p:spPr>
          <a:xfrm>
            <a:off x="468313" y="0"/>
            <a:ext cx="8229600" cy="908050"/>
          </a:xfrm>
        </p:spPr>
        <p:txBody>
          <a:bodyPr/>
          <a:lstStyle/>
          <a:p>
            <a:pPr eaLnBrk="1" hangingPunct="1">
              <a:defRPr/>
            </a:pPr>
            <a:r>
              <a:rPr lang="de-DE"/>
              <a:t>Altenative: Fallkosten-Portfolio</a:t>
            </a:r>
          </a:p>
        </p:txBody>
      </p:sp>
      <p:sp>
        <p:nvSpPr>
          <p:cNvPr id="2141187" name="Rectangle 3"/>
          <p:cNvSpPr>
            <a:spLocks noGrp="1" noChangeArrowheads="1"/>
          </p:cNvSpPr>
          <p:nvPr>
            <p:ph type="body" idx="1"/>
          </p:nvPr>
        </p:nvSpPr>
        <p:spPr/>
        <p:txBody>
          <a:bodyPr/>
          <a:lstStyle/>
          <a:p>
            <a:pPr eaLnBrk="1" hangingPunct="1">
              <a:defRPr/>
            </a:pPr>
            <a:endParaRPr lang="de-DE"/>
          </a:p>
        </p:txBody>
      </p:sp>
      <p:sp>
        <p:nvSpPr>
          <p:cNvPr id="2141188" name="Rectangle 4"/>
          <p:cNvSpPr>
            <a:spLocks noChangeArrowheads="1"/>
          </p:cNvSpPr>
          <p:nvPr/>
        </p:nvSpPr>
        <p:spPr bwMode="auto">
          <a:xfrm>
            <a:off x="0" y="2309813"/>
            <a:ext cx="9144000" cy="0"/>
          </a:xfrm>
          <a:prstGeom prst="rect">
            <a:avLst/>
          </a:prstGeom>
          <a:noFill/>
          <a:ln w="9525">
            <a:noFill/>
            <a:miter lim="800000"/>
            <a:headEnd/>
            <a:tailEnd/>
          </a:ln>
          <a:effectLst/>
        </p:spPr>
        <p:txBody>
          <a:bodyPr wrap="none" anchor="ctr">
            <a:spAutoFit/>
          </a:bodyPr>
          <a:lstStyle/>
          <a:p>
            <a:pPr>
              <a:defRPr/>
            </a:pPr>
            <a:endParaRPr lang="de-DE"/>
          </a:p>
        </p:txBody>
      </p:sp>
      <p:graphicFrame>
        <p:nvGraphicFramePr>
          <p:cNvPr id="45058" name="Object 5"/>
          <p:cNvGraphicFramePr>
            <a:graphicFrameLocks noChangeAspect="1"/>
          </p:cNvGraphicFramePr>
          <p:nvPr>
            <p:extLst>
              <p:ext uri="{D42A27DB-BD31-4B8C-83A1-F6EECF244321}">
                <p14:modId xmlns:p14="http://schemas.microsoft.com/office/powerpoint/2010/main" val="691249205"/>
              </p:ext>
            </p:extLst>
          </p:nvPr>
        </p:nvGraphicFramePr>
        <p:xfrm>
          <a:off x="971550" y="838200"/>
          <a:ext cx="6913563" cy="6019800"/>
        </p:xfrm>
        <a:graphic>
          <a:graphicData uri="http://schemas.openxmlformats.org/presentationml/2006/ole">
            <mc:AlternateContent xmlns:mc="http://schemas.openxmlformats.org/markup-compatibility/2006">
              <mc:Choice xmlns:v="urn:schemas-microsoft-com:vml" Requires="v">
                <p:oleObj spid="_x0000_s45115" name="Bild" r:id="rId3" imgW="6120720" imgH="5330160" progId="Word.Picture.8">
                  <p:embed/>
                </p:oleObj>
              </mc:Choice>
              <mc:Fallback>
                <p:oleObj name="Bild" r:id="rId3" imgW="6120720" imgH="533016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550" y="838200"/>
                        <a:ext cx="6913563" cy="6019800"/>
                      </a:xfrm>
                      <a:prstGeom prst="rect">
                        <a:avLst/>
                      </a:prstGeom>
                      <a:noFill/>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13</a:t>
            </a:fld>
            <a:endParaRPr lang="de-DE"/>
          </a:p>
        </p:txBody>
      </p:sp>
    </p:spTree>
    <p:extLst>
      <p:ext uri="{BB962C8B-B14F-4D97-AF65-F5344CB8AC3E}">
        <p14:creationId xmlns:p14="http://schemas.microsoft.com/office/powerpoint/2010/main" val="4203507669"/>
      </p:ext>
    </p:extLst>
  </p:cSld>
  <p:clrMapOvr>
    <a:masterClrMapping/>
  </p:clrMapOvr>
  <mc:AlternateContent xmlns:mc="http://schemas.openxmlformats.org/markup-compatibility/2006" xmlns:p14="http://schemas.microsoft.com/office/powerpoint/2010/main">
    <mc:Choice Requires="p14">
      <p:transition spd="slow" p14:dur="2000" advTm="161262"/>
    </mc:Choice>
    <mc:Fallback xmlns="">
      <p:transition spd="slow" advTm="161262"/>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57200" y="292100"/>
            <a:ext cx="8229600" cy="993775"/>
          </a:xfrm>
        </p:spPr>
        <p:txBody>
          <a:bodyPr/>
          <a:lstStyle/>
          <a:p>
            <a:pPr eaLnBrk="1" hangingPunct="1">
              <a:defRPr/>
            </a:pPr>
            <a:r>
              <a:rPr lang="de-DE" dirty="0"/>
              <a:t>Kritik an der </a:t>
            </a:r>
            <a:r>
              <a:rPr lang="de-DE" dirty="0" err="1"/>
              <a:t>Portfolioanalyse</a:t>
            </a:r>
            <a:endParaRPr lang="de-DE" dirty="0"/>
          </a:p>
        </p:txBody>
      </p:sp>
      <p:sp>
        <p:nvSpPr>
          <p:cNvPr id="3" name="Inhaltsplatzhalter 2"/>
          <p:cNvSpPr>
            <a:spLocks noGrp="1"/>
          </p:cNvSpPr>
          <p:nvPr>
            <p:ph idx="4294967295"/>
          </p:nvPr>
        </p:nvSpPr>
        <p:spPr>
          <a:xfrm>
            <a:off x="457200" y="1214438"/>
            <a:ext cx="8686800" cy="5643562"/>
          </a:xfrm>
        </p:spPr>
        <p:txBody>
          <a:bodyPr/>
          <a:lstStyle/>
          <a:p>
            <a:pPr eaLnBrk="1" hangingPunct="1">
              <a:defRPr/>
            </a:pPr>
            <a:r>
              <a:rPr lang="de-DE" sz="2400"/>
              <a:t>Lebenszyklen von Produkten beachten!</a:t>
            </a:r>
          </a:p>
          <a:p>
            <a:pPr eaLnBrk="1" hangingPunct="1">
              <a:defRPr/>
            </a:pPr>
            <a:r>
              <a:rPr lang="de-DE" sz="2400"/>
              <a:t>Marktseitige Interdependenzen</a:t>
            </a:r>
          </a:p>
          <a:p>
            <a:pPr eaLnBrk="1" hangingPunct="1">
              <a:defRPr/>
            </a:pPr>
            <a:r>
              <a:rPr lang="de-DE" sz="2400"/>
              <a:t>Gruppenbildung:  über Produkte/ Leistungen, die auf gleiche Ressourcen zurückgreifen, kann nicht </a:t>
            </a:r>
          </a:p>
          <a:p>
            <a:pPr eaLnBrk="1" hangingPunct="1">
              <a:buFontTx/>
              <a:buNone/>
              <a:defRPr/>
            </a:pPr>
            <a:r>
              <a:rPr lang="de-DE" sz="2400"/>
              <a:t>	unabhängig entschieden werden</a:t>
            </a:r>
          </a:p>
          <a:p>
            <a:pPr eaLnBrk="1" hangingPunct="1">
              <a:defRPr/>
            </a:pPr>
            <a:r>
              <a:rPr lang="de-DE" sz="2400"/>
              <a:t>Deckungsbeitrag: </a:t>
            </a:r>
          </a:p>
          <a:p>
            <a:pPr eaLnBrk="1" hangingPunct="1">
              <a:buFont typeface="Symbol" pitchFamily="18" charset="2"/>
              <a:buChar char="-"/>
              <a:defRPr/>
            </a:pPr>
            <a:r>
              <a:rPr lang="de-DE" sz="2400"/>
              <a:t>Erlösseite: Änderungen FP-Katalog</a:t>
            </a:r>
            <a:r>
              <a:rPr lang="de-DE" sz="2400">
                <a:sym typeface="Wingdings" pitchFamily="2" charset="2"/>
              </a:rPr>
              <a:t> DB von Fachabteilungen schwanken katalogbedingt</a:t>
            </a:r>
          </a:p>
          <a:p>
            <a:pPr eaLnBrk="1" hangingPunct="1">
              <a:buFont typeface="Symbol" pitchFamily="18" charset="2"/>
              <a:buChar char="-"/>
              <a:defRPr/>
            </a:pPr>
            <a:r>
              <a:rPr lang="de-DE" sz="2400">
                <a:sym typeface="Wingdings" pitchFamily="2" charset="2"/>
              </a:rPr>
              <a:t>Kostenseite: Kalkulation der hausindividuellen Kosten  Ressourcenverbrauch sehr undifferenziert </a:t>
            </a:r>
          </a:p>
          <a:p>
            <a:pPr eaLnBrk="1" hangingPunct="1">
              <a:buFontTx/>
              <a:buNone/>
              <a:defRPr/>
            </a:pPr>
            <a:r>
              <a:rPr lang="de-DE" sz="2400">
                <a:sym typeface="Wingdings" pitchFamily="2" charset="2"/>
              </a:rPr>
              <a:t>Fehlabbildungen als Ursache für Fehlentscheidungen?!</a:t>
            </a:r>
          </a:p>
          <a:p>
            <a:pPr eaLnBrk="1" hangingPunct="1">
              <a:buFontTx/>
              <a:buNone/>
              <a:defRPr/>
            </a:pPr>
            <a:endParaRPr lang="de-DE" sz="2400">
              <a:sym typeface="Wingdings" pitchFamily="2" charset="2"/>
            </a:endParaRPr>
          </a:p>
          <a:p>
            <a:pPr eaLnBrk="1" hangingPunct="1">
              <a:buFontTx/>
              <a:buNone/>
              <a:defRPr/>
            </a:pPr>
            <a:r>
              <a:rPr lang="de-DE" sz="1400">
                <a:sym typeface="Wingdings" pitchFamily="2" charset="2"/>
              </a:rPr>
              <a:t>Quelle: Sobhani/ Kersting: Wer Rosinen picken will, muss Wein anbauen, in: Das Krankenhaus, 1/2009.</a:t>
            </a:r>
          </a:p>
        </p:txBody>
      </p:sp>
      <p:sp>
        <p:nvSpPr>
          <p:cNvPr id="4" name="Foliennummernplatzhalter 3"/>
          <p:cNvSpPr>
            <a:spLocks noGrp="1"/>
          </p:cNvSpPr>
          <p:nvPr>
            <p:ph type="sldNum" sz="quarter" idx="12"/>
          </p:nvPr>
        </p:nvSpPr>
        <p:spPr/>
        <p:txBody>
          <a:bodyPr/>
          <a:lstStyle/>
          <a:p>
            <a:fld id="{33EF2916-ED9F-4244-A858-60685D900053}" type="slidenum">
              <a:rPr lang="de-DE" smtClean="0"/>
              <a:t>14</a:t>
            </a:fld>
            <a:endParaRPr lang="de-DE"/>
          </a:p>
        </p:txBody>
      </p:sp>
    </p:spTree>
    <p:extLst>
      <p:ext uri="{BB962C8B-B14F-4D97-AF65-F5344CB8AC3E}">
        <p14:creationId xmlns:p14="http://schemas.microsoft.com/office/powerpoint/2010/main" val="2072090803"/>
      </p:ext>
    </p:extLst>
  </p:cSld>
  <p:clrMapOvr>
    <a:masterClrMapping/>
  </p:clrMapOvr>
  <mc:AlternateContent xmlns:mc="http://schemas.openxmlformats.org/markup-compatibility/2006" xmlns:p14="http://schemas.microsoft.com/office/powerpoint/2010/main">
    <mc:Choice Requires="p14">
      <p:transition spd="slow" p14:dur="2000" advTm="185672"/>
    </mc:Choice>
    <mc:Fallback xmlns="">
      <p:transition spd="slow" advTm="185672"/>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57200" y="292100"/>
            <a:ext cx="8229600" cy="993775"/>
          </a:xfrm>
        </p:spPr>
        <p:txBody>
          <a:bodyPr/>
          <a:lstStyle/>
          <a:p>
            <a:pPr eaLnBrk="1" hangingPunct="1">
              <a:defRPr/>
            </a:pPr>
            <a:r>
              <a:rPr lang="de-DE" dirty="0"/>
              <a:t>Fragen zur Portfolioanalyse</a:t>
            </a:r>
          </a:p>
        </p:txBody>
      </p:sp>
      <p:sp>
        <p:nvSpPr>
          <p:cNvPr id="3" name="Inhaltsplatzhalter 2"/>
          <p:cNvSpPr>
            <a:spLocks noGrp="1"/>
          </p:cNvSpPr>
          <p:nvPr>
            <p:ph idx="4294967295"/>
          </p:nvPr>
        </p:nvSpPr>
        <p:spPr>
          <a:xfrm>
            <a:off x="457200" y="1285875"/>
            <a:ext cx="8472488" cy="5572125"/>
          </a:xfrm>
        </p:spPr>
        <p:txBody>
          <a:bodyPr/>
          <a:lstStyle/>
          <a:p>
            <a:pPr eaLnBrk="1" hangingPunct="1">
              <a:defRPr/>
            </a:pPr>
            <a:r>
              <a:rPr lang="de-DE" sz="2400"/>
              <a:t>Wie aussagekräftig ist der Deckungsbeitrag als </a:t>
            </a:r>
          </a:p>
          <a:p>
            <a:pPr eaLnBrk="1" hangingPunct="1">
              <a:buFontTx/>
              <a:buNone/>
              <a:defRPr/>
            </a:pPr>
            <a:r>
              <a:rPr lang="de-DE" sz="2400"/>
              <a:t>	Ausdruck der Kompetenz des Unternehmens, die Leistung wirtschaftlich zu erbringen?</a:t>
            </a:r>
          </a:p>
          <a:p>
            <a:pPr eaLnBrk="1" hangingPunct="1">
              <a:defRPr/>
            </a:pPr>
            <a:r>
              <a:rPr lang="de-DE" sz="2400"/>
              <a:t>Wie groß ist die Nachfrage für das Produkt und </a:t>
            </a:r>
          </a:p>
          <a:p>
            <a:pPr eaLnBrk="1" hangingPunct="1">
              <a:buFontTx/>
              <a:buNone/>
              <a:defRPr/>
            </a:pPr>
            <a:r>
              <a:rPr lang="de-DE" sz="2400"/>
              <a:t>	bestehen Möglichkeiten, diese zu steigern?</a:t>
            </a:r>
          </a:p>
          <a:p>
            <a:pPr eaLnBrk="1" hangingPunct="1">
              <a:defRPr/>
            </a:pPr>
            <a:r>
              <a:rPr lang="de-DE" sz="2400"/>
              <a:t>Wie ist die Zukunftsfähigkeit des Produkts? In </a:t>
            </a:r>
          </a:p>
          <a:p>
            <a:pPr eaLnBrk="1" hangingPunct="1">
              <a:buFontTx/>
              <a:buNone/>
              <a:defRPr/>
            </a:pPr>
            <a:r>
              <a:rPr lang="de-DE" sz="2400"/>
              <a:t>	welcher Phase im Produktlebenszyklus befindet sich </a:t>
            </a:r>
          </a:p>
          <a:p>
            <a:pPr eaLnBrk="1" hangingPunct="1">
              <a:buFontTx/>
              <a:buNone/>
              <a:defRPr/>
            </a:pPr>
            <a:r>
              <a:rPr lang="de-DE" sz="2400"/>
              <a:t>	das Produkt?</a:t>
            </a:r>
          </a:p>
          <a:p>
            <a:pPr eaLnBrk="1" hangingPunct="1">
              <a:defRPr/>
            </a:pPr>
            <a:r>
              <a:rPr lang="de-DE" sz="2400"/>
              <a:t>Welche Interdependenz besteht zu anderen Produkten? Welche Auswirkungen hätte zum Beispiel die Herausnahme aus dem Portfolio auf andere Produkte?</a:t>
            </a:r>
          </a:p>
          <a:p>
            <a:pPr eaLnBrk="1" hangingPunct="1">
              <a:buFontTx/>
              <a:buNone/>
              <a:defRPr/>
            </a:pPr>
            <a:endParaRPr lang="de-DE" sz="2400"/>
          </a:p>
          <a:p>
            <a:pPr eaLnBrk="1" hangingPunct="1">
              <a:buFontTx/>
              <a:buNone/>
              <a:defRPr/>
            </a:pPr>
            <a:r>
              <a:rPr lang="de-DE" sz="1400">
                <a:sym typeface="Wingdings" pitchFamily="2" charset="2"/>
              </a:rPr>
              <a:t>Quelle: Sobhani/ Kersting: Wer Rosinen picken will, muss Wein anbauen, in: Das Krankenhaus, 1/2009</a:t>
            </a:r>
            <a:endParaRPr lang="de-DE" sz="1400"/>
          </a:p>
        </p:txBody>
      </p:sp>
      <p:sp>
        <p:nvSpPr>
          <p:cNvPr id="4" name="Foliennummernplatzhalter 3"/>
          <p:cNvSpPr>
            <a:spLocks noGrp="1"/>
          </p:cNvSpPr>
          <p:nvPr>
            <p:ph type="sldNum" sz="quarter" idx="12"/>
          </p:nvPr>
        </p:nvSpPr>
        <p:spPr/>
        <p:txBody>
          <a:bodyPr/>
          <a:lstStyle/>
          <a:p>
            <a:fld id="{33EF2916-ED9F-4244-A858-60685D900053}" type="slidenum">
              <a:rPr lang="de-DE" smtClean="0"/>
              <a:t>15</a:t>
            </a:fld>
            <a:endParaRPr lang="de-DE"/>
          </a:p>
        </p:txBody>
      </p:sp>
    </p:spTree>
    <p:extLst>
      <p:ext uri="{BB962C8B-B14F-4D97-AF65-F5344CB8AC3E}">
        <p14:creationId xmlns:p14="http://schemas.microsoft.com/office/powerpoint/2010/main" val="2278067673"/>
      </p:ext>
    </p:extLst>
  </p:cSld>
  <p:clrMapOvr>
    <a:masterClrMapping/>
  </p:clrMapOvr>
  <mc:AlternateContent xmlns:mc="http://schemas.openxmlformats.org/markup-compatibility/2006" xmlns:p14="http://schemas.microsoft.com/office/powerpoint/2010/main">
    <mc:Choice Requires="p14">
      <p:transition spd="slow" p14:dur="2000" advTm="66886"/>
    </mc:Choice>
    <mc:Fallback xmlns="">
      <p:transition spd="slow" advTm="66886"/>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5826" name="Rectangle 2"/>
          <p:cNvSpPr>
            <a:spLocks noGrp="1" noChangeArrowheads="1"/>
          </p:cNvSpPr>
          <p:nvPr>
            <p:ph type="title"/>
          </p:nvPr>
        </p:nvSpPr>
        <p:spPr/>
        <p:txBody>
          <a:bodyPr/>
          <a:lstStyle/>
          <a:p>
            <a:pPr marL="838200" indent="-838200" eaLnBrk="1" hangingPunct="1">
              <a:defRPr/>
            </a:pPr>
            <a:r>
              <a:rPr lang="de-DE"/>
              <a:t>3.5.2 Balanced Score Card</a:t>
            </a:r>
          </a:p>
        </p:txBody>
      </p:sp>
      <p:sp>
        <p:nvSpPr>
          <p:cNvPr id="2125827" name="Rectangle 3"/>
          <p:cNvSpPr>
            <a:spLocks noGrp="1" noChangeArrowheads="1"/>
          </p:cNvSpPr>
          <p:nvPr>
            <p:ph type="body" idx="1"/>
          </p:nvPr>
        </p:nvSpPr>
        <p:spPr>
          <a:xfrm>
            <a:off x="457200" y="1628775"/>
            <a:ext cx="8229600" cy="5040313"/>
          </a:xfrm>
        </p:spPr>
        <p:txBody>
          <a:bodyPr/>
          <a:lstStyle/>
          <a:p>
            <a:pPr eaLnBrk="1" hangingPunct="1">
              <a:lnSpc>
                <a:spcPct val="80000"/>
              </a:lnSpc>
              <a:defRPr/>
            </a:pPr>
            <a:r>
              <a:rPr lang="de-DE" sz="2000"/>
              <a:t>Wortbedeutung: Balanced ScoreCard (BSC): Ausgewogene Wertungsliste</a:t>
            </a:r>
          </a:p>
          <a:p>
            <a:pPr lvl="1" eaLnBrk="1" hangingPunct="1">
              <a:lnSpc>
                <a:spcPct val="80000"/>
              </a:lnSpc>
              <a:defRPr/>
            </a:pPr>
            <a:r>
              <a:rPr lang="de-DE" sz="1800"/>
              <a:t>Scorecard: z. B. im Golf: Eintrag der Zielerreichung in eine Karte</a:t>
            </a:r>
          </a:p>
          <a:p>
            <a:pPr lvl="2" eaLnBrk="1" hangingPunct="1">
              <a:lnSpc>
                <a:spcPct val="80000"/>
              </a:lnSpc>
              <a:defRPr/>
            </a:pPr>
            <a:r>
              <a:rPr lang="de-DE" sz="1600"/>
              <a:t>Scorecard </a:t>
            </a:r>
            <a:r>
              <a:rPr lang="de-DE" sz="1600">
                <a:cs typeface="Times New Roman" pitchFamily="18" charset="0"/>
              </a:rPr>
              <a:t>≈ Kennzahlensystem</a:t>
            </a:r>
          </a:p>
          <a:p>
            <a:pPr lvl="1" eaLnBrk="1" hangingPunct="1">
              <a:lnSpc>
                <a:spcPct val="80000"/>
              </a:lnSpc>
              <a:defRPr/>
            </a:pPr>
            <a:r>
              <a:rPr lang="de-DE" sz="1800"/>
              <a:t>Balanced: mehrere Dimensionen werden berücksichtigt und aufeinander bezogen</a:t>
            </a:r>
          </a:p>
          <a:p>
            <a:pPr eaLnBrk="1" hangingPunct="1">
              <a:lnSpc>
                <a:spcPct val="80000"/>
              </a:lnSpc>
              <a:defRPr/>
            </a:pPr>
            <a:r>
              <a:rPr lang="de-DE" sz="2000"/>
              <a:t>Definition: </a:t>
            </a:r>
          </a:p>
          <a:p>
            <a:pPr lvl="1" eaLnBrk="1" hangingPunct="1">
              <a:lnSpc>
                <a:spcPct val="80000"/>
              </a:lnSpc>
              <a:defRPr/>
            </a:pPr>
            <a:r>
              <a:rPr lang="de-DE" sz="1800"/>
              <a:t>Ansatz zur Visualisierung verschiedener, meist gleichrangiger, aber untereinander heterogener Ziele, um mehrere Dimensionen des Unternehmenserfolgs abzubilden und als Steuerungsinstrument einzusetzen (Gabler)</a:t>
            </a:r>
          </a:p>
          <a:p>
            <a:pPr eaLnBrk="1" hangingPunct="1">
              <a:lnSpc>
                <a:spcPct val="80000"/>
              </a:lnSpc>
              <a:defRPr/>
            </a:pPr>
            <a:r>
              <a:rPr lang="de-DE" sz="2000"/>
              <a:t>Charakteristika:</a:t>
            </a:r>
          </a:p>
          <a:p>
            <a:pPr lvl="1" eaLnBrk="1" hangingPunct="1">
              <a:lnSpc>
                <a:spcPct val="80000"/>
              </a:lnSpc>
              <a:defRPr/>
            </a:pPr>
            <a:r>
              <a:rPr lang="de-DE" sz="1800"/>
              <a:t>BSC ist ein Managementsystem</a:t>
            </a:r>
          </a:p>
          <a:p>
            <a:pPr lvl="2" eaLnBrk="1" hangingPunct="1">
              <a:lnSpc>
                <a:spcPct val="80000"/>
              </a:lnSpc>
              <a:defRPr/>
            </a:pPr>
            <a:r>
              <a:rPr lang="de-DE" sz="1600"/>
              <a:t>Ideal: Cockpit und Instrumentenflug</a:t>
            </a:r>
          </a:p>
          <a:p>
            <a:pPr lvl="1" eaLnBrk="1" hangingPunct="1">
              <a:lnSpc>
                <a:spcPct val="80000"/>
              </a:lnSpc>
              <a:defRPr/>
            </a:pPr>
            <a:r>
              <a:rPr lang="de-DE" sz="1800"/>
              <a:t>Kennzahlensystem:</a:t>
            </a:r>
          </a:p>
          <a:p>
            <a:pPr lvl="2" eaLnBrk="1" hangingPunct="1">
              <a:lnSpc>
                <a:spcPct val="80000"/>
              </a:lnSpc>
              <a:defRPr/>
            </a:pPr>
            <a:r>
              <a:rPr lang="de-DE" sz="1600"/>
              <a:t>traditionell: primär Finanzkennzahlen</a:t>
            </a:r>
          </a:p>
          <a:p>
            <a:pPr lvl="2" eaLnBrk="1" hangingPunct="1">
              <a:lnSpc>
                <a:spcPct val="80000"/>
              </a:lnSpc>
              <a:defRPr/>
            </a:pPr>
            <a:r>
              <a:rPr lang="de-DE" sz="1600"/>
              <a:t>heute: immer stärker „soft facts“, die über Erfolg entscheiden</a:t>
            </a:r>
          </a:p>
          <a:p>
            <a:pPr lvl="2" eaLnBrk="1" hangingPunct="1">
              <a:lnSpc>
                <a:spcPct val="80000"/>
              </a:lnSpc>
              <a:defRPr/>
            </a:pPr>
            <a:r>
              <a:rPr lang="de-DE" sz="1600"/>
              <a:t>die meisten Kennzahlensysteme sind operativ, BSC eher strategisch ausgerichtet</a:t>
            </a:r>
          </a:p>
        </p:txBody>
      </p:sp>
      <p:sp>
        <p:nvSpPr>
          <p:cNvPr id="2" name="Foliennummernplatzhalter 1"/>
          <p:cNvSpPr>
            <a:spLocks noGrp="1"/>
          </p:cNvSpPr>
          <p:nvPr>
            <p:ph type="sldNum" sz="quarter" idx="12"/>
          </p:nvPr>
        </p:nvSpPr>
        <p:spPr/>
        <p:txBody>
          <a:bodyPr/>
          <a:lstStyle/>
          <a:p>
            <a:fld id="{33EF2916-ED9F-4244-A858-60685D900053}" type="slidenum">
              <a:rPr lang="de-DE" smtClean="0"/>
              <a:t>16</a:t>
            </a:fld>
            <a:endParaRPr lang="de-DE"/>
          </a:p>
        </p:txBody>
      </p:sp>
    </p:spTree>
    <p:extLst>
      <p:ext uri="{BB962C8B-B14F-4D97-AF65-F5344CB8AC3E}">
        <p14:creationId xmlns:p14="http://schemas.microsoft.com/office/powerpoint/2010/main" val="1305832273"/>
      </p:ext>
    </p:extLst>
  </p:cSld>
  <p:clrMapOvr>
    <a:masterClrMapping/>
  </p:clrMapOvr>
  <mc:AlternateContent xmlns:mc="http://schemas.openxmlformats.org/markup-compatibility/2006" xmlns:p14="http://schemas.microsoft.com/office/powerpoint/2010/main">
    <mc:Choice Requires="p14">
      <p:transition spd="slow" p14:dur="2000" advTm="164400"/>
    </mc:Choice>
    <mc:Fallback xmlns="">
      <p:transition spd="slow" advTm="1644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6850" name="Rectangle 2"/>
          <p:cNvSpPr>
            <a:spLocks noGrp="1" noChangeArrowheads="1"/>
          </p:cNvSpPr>
          <p:nvPr>
            <p:ph type="title"/>
          </p:nvPr>
        </p:nvSpPr>
        <p:spPr/>
        <p:txBody>
          <a:bodyPr/>
          <a:lstStyle/>
          <a:p>
            <a:pPr eaLnBrk="1" hangingPunct="1">
              <a:defRPr/>
            </a:pPr>
            <a:r>
              <a:rPr lang="de-DE"/>
              <a:t>Entwicklung</a:t>
            </a:r>
          </a:p>
        </p:txBody>
      </p:sp>
      <p:sp>
        <p:nvSpPr>
          <p:cNvPr id="2126851" name="Rectangle 3"/>
          <p:cNvSpPr>
            <a:spLocks noGrp="1" noChangeArrowheads="1"/>
          </p:cNvSpPr>
          <p:nvPr>
            <p:ph type="body" idx="1"/>
          </p:nvPr>
        </p:nvSpPr>
        <p:spPr/>
        <p:txBody>
          <a:bodyPr/>
          <a:lstStyle/>
          <a:p>
            <a:pPr eaLnBrk="1" hangingPunct="1">
              <a:lnSpc>
                <a:spcPct val="90000"/>
              </a:lnSpc>
              <a:defRPr/>
            </a:pPr>
            <a:r>
              <a:rPr lang="de-DE" sz="2400"/>
              <a:t>Robert S. Kaplan, David P. Norton (</a:t>
            </a:r>
            <a:r>
              <a:rPr lang="de-DE" sz="2400">
                <a:cs typeface="Times New Roman" pitchFamily="18" charset="0"/>
              </a:rPr>
              <a:t>≈ 1990)</a:t>
            </a:r>
          </a:p>
          <a:p>
            <a:pPr eaLnBrk="1" hangingPunct="1">
              <a:lnSpc>
                <a:spcPct val="90000"/>
              </a:lnSpc>
              <a:defRPr/>
            </a:pPr>
            <a:r>
              <a:rPr lang="de-DE" sz="2400">
                <a:cs typeface="Times New Roman" pitchFamily="18" charset="0"/>
              </a:rPr>
              <a:t>Grundaussage:</a:t>
            </a:r>
          </a:p>
          <a:p>
            <a:pPr lvl="1" eaLnBrk="1" hangingPunct="1">
              <a:lnSpc>
                <a:spcPct val="90000"/>
              </a:lnSpc>
              <a:defRPr/>
            </a:pPr>
            <a:r>
              <a:rPr lang="de-DE" sz="2000">
                <a:cs typeface="Times New Roman" pitchFamily="18" charset="0"/>
              </a:rPr>
              <a:t>der langfristige Erfolg hängt nicht allein von der kurz- oder mittelfristigen Erreichung finanzieller Ziele ab.</a:t>
            </a:r>
          </a:p>
          <a:p>
            <a:pPr lvl="1" eaLnBrk="1" hangingPunct="1">
              <a:lnSpc>
                <a:spcPct val="90000"/>
              </a:lnSpc>
              <a:defRPr/>
            </a:pPr>
            <a:r>
              <a:rPr lang="de-DE" sz="2000"/>
              <a:t>damit ist auch eine primäre Ausrichtung an Finanzzielen keine gute Zukunftsstrategie</a:t>
            </a:r>
          </a:p>
          <a:p>
            <a:pPr eaLnBrk="1" hangingPunct="1">
              <a:lnSpc>
                <a:spcPct val="90000"/>
              </a:lnSpc>
              <a:defRPr/>
            </a:pPr>
            <a:r>
              <a:rPr lang="de-DE" sz="2400"/>
              <a:t>Vorgehen</a:t>
            </a:r>
          </a:p>
          <a:p>
            <a:pPr lvl="1" eaLnBrk="1" hangingPunct="1">
              <a:lnSpc>
                <a:spcPct val="90000"/>
              </a:lnSpc>
              <a:defRPr/>
            </a:pPr>
            <a:r>
              <a:rPr lang="de-DE" sz="2000"/>
              <a:t>Bestimmung von kritischen Erfolgsfaktoren </a:t>
            </a:r>
          </a:p>
          <a:p>
            <a:pPr lvl="1" eaLnBrk="1" hangingPunct="1">
              <a:lnSpc>
                <a:spcPct val="90000"/>
              </a:lnSpc>
              <a:defRPr/>
            </a:pPr>
            <a:r>
              <a:rPr lang="de-DE" sz="2000"/>
              <a:t>Überführung in ein Kennzahlensystem</a:t>
            </a:r>
          </a:p>
          <a:p>
            <a:pPr lvl="1" eaLnBrk="1" hangingPunct="1">
              <a:lnSpc>
                <a:spcPct val="90000"/>
              </a:lnSpc>
              <a:defRPr/>
            </a:pPr>
            <a:r>
              <a:rPr lang="de-DE" sz="2000"/>
              <a:t>Ausrichtung der Strategie an diesen Erfolgsfaktoren</a:t>
            </a:r>
          </a:p>
          <a:p>
            <a:pPr lvl="1" eaLnBrk="1" hangingPunct="1">
              <a:lnSpc>
                <a:spcPct val="90000"/>
              </a:lnSpc>
              <a:defRPr/>
            </a:pPr>
            <a:r>
              <a:rPr lang="de-DE" sz="2000"/>
              <a:t>Kontrolle der Zielerreichung, Steuerung anhand dieser Faktoren</a:t>
            </a:r>
          </a:p>
        </p:txBody>
      </p:sp>
      <p:sp>
        <p:nvSpPr>
          <p:cNvPr id="2" name="Foliennummernplatzhalter 1"/>
          <p:cNvSpPr>
            <a:spLocks noGrp="1"/>
          </p:cNvSpPr>
          <p:nvPr>
            <p:ph type="sldNum" sz="quarter" idx="12"/>
          </p:nvPr>
        </p:nvSpPr>
        <p:spPr/>
        <p:txBody>
          <a:bodyPr/>
          <a:lstStyle/>
          <a:p>
            <a:fld id="{33EF2916-ED9F-4244-A858-60685D900053}" type="slidenum">
              <a:rPr lang="de-DE" smtClean="0"/>
              <a:t>17</a:t>
            </a:fld>
            <a:endParaRPr lang="de-DE"/>
          </a:p>
        </p:txBody>
      </p:sp>
    </p:spTree>
    <p:extLst>
      <p:ext uri="{BB962C8B-B14F-4D97-AF65-F5344CB8AC3E}">
        <p14:creationId xmlns:p14="http://schemas.microsoft.com/office/powerpoint/2010/main" val="1759414882"/>
      </p:ext>
    </p:extLst>
  </p:cSld>
  <p:clrMapOvr>
    <a:masterClrMapping/>
  </p:clrMapOvr>
  <mc:AlternateContent xmlns:mc="http://schemas.openxmlformats.org/markup-compatibility/2006" xmlns:p14="http://schemas.microsoft.com/office/powerpoint/2010/main">
    <mc:Choice Requires="p14">
      <p:transition spd="slow" p14:dur="2000" advTm="95283"/>
    </mc:Choice>
    <mc:Fallback xmlns="">
      <p:transition spd="slow" advTm="95283"/>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034" name="Picture 5" descr="800px-Balanced_Scorecard">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036050" cy="677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27874" name="Rectangle 2"/>
          <p:cNvSpPr>
            <a:spLocks noGrp="1" noChangeArrowheads="1"/>
          </p:cNvSpPr>
          <p:nvPr>
            <p:ph type="title"/>
          </p:nvPr>
        </p:nvSpPr>
        <p:spPr>
          <a:xfrm>
            <a:off x="250825" y="260350"/>
            <a:ext cx="3081338" cy="1368425"/>
          </a:xfrm>
        </p:spPr>
        <p:txBody>
          <a:bodyPr/>
          <a:lstStyle/>
          <a:p>
            <a:pPr algn="l" eaLnBrk="1" hangingPunct="1">
              <a:defRPr/>
            </a:pPr>
            <a:r>
              <a:rPr lang="de-DE" sz="4000">
                <a:solidFill>
                  <a:schemeClr val="bg1"/>
                </a:solidFill>
              </a:rPr>
              <a:t>Grundform </a:t>
            </a:r>
            <a:br>
              <a:rPr lang="de-DE" sz="4000">
                <a:solidFill>
                  <a:schemeClr val="bg1"/>
                </a:solidFill>
              </a:rPr>
            </a:br>
            <a:r>
              <a:rPr lang="de-DE" sz="4000">
                <a:solidFill>
                  <a:schemeClr val="bg1"/>
                </a:solidFill>
              </a:rPr>
              <a:t>der BSC</a:t>
            </a:r>
          </a:p>
        </p:txBody>
      </p:sp>
      <p:sp>
        <p:nvSpPr>
          <p:cNvPr id="2" name="Foliennummernplatzhalter 1"/>
          <p:cNvSpPr>
            <a:spLocks noGrp="1"/>
          </p:cNvSpPr>
          <p:nvPr>
            <p:ph type="sldNum" sz="quarter" idx="12"/>
          </p:nvPr>
        </p:nvSpPr>
        <p:spPr/>
        <p:txBody>
          <a:bodyPr/>
          <a:lstStyle/>
          <a:p>
            <a:fld id="{33EF2916-ED9F-4244-A858-60685D900053}" type="slidenum">
              <a:rPr lang="de-DE" smtClean="0"/>
              <a:t>18</a:t>
            </a:fld>
            <a:endParaRPr lang="de-DE"/>
          </a:p>
        </p:txBody>
      </p:sp>
    </p:spTree>
    <p:extLst>
      <p:ext uri="{BB962C8B-B14F-4D97-AF65-F5344CB8AC3E}">
        <p14:creationId xmlns:p14="http://schemas.microsoft.com/office/powerpoint/2010/main" val="3213271512"/>
      </p:ext>
    </p:extLst>
  </p:cSld>
  <p:clrMapOvr>
    <a:masterClrMapping/>
  </p:clrMapOvr>
  <mc:AlternateContent xmlns:mc="http://schemas.openxmlformats.org/markup-compatibility/2006" xmlns:p14="http://schemas.microsoft.com/office/powerpoint/2010/main">
    <mc:Choice Requires="p14">
      <p:transition spd="slow" p14:dur="2000" advTm="177087"/>
    </mc:Choice>
    <mc:Fallback xmlns="">
      <p:transition spd="slow" advTm="177087"/>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3058" name="Picture 2" descr="800px-Balanced_Scorecard">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25"/>
            <a:ext cx="9036050" cy="677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4259" name="Rectangle 3"/>
          <p:cNvSpPr>
            <a:spLocks noGrp="1" noChangeArrowheads="1"/>
          </p:cNvSpPr>
          <p:nvPr>
            <p:ph type="title"/>
          </p:nvPr>
        </p:nvSpPr>
        <p:spPr>
          <a:xfrm>
            <a:off x="250825" y="260350"/>
            <a:ext cx="3081338" cy="1368425"/>
          </a:xfrm>
        </p:spPr>
        <p:txBody>
          <a:bodyPr/>
          <a:lstStyle/>
          <a:p>
            <a:pPr algn="l" eaLnBrk="1" hangingPunct="1">
              <a:defRPr/>
            </a:pPr>
            <a:r>
              <a:rPr lang="de-DE" sz="4000">
                <a:solidFill>
                  <a:schemeClr val="bg1"/>
                </a:solidFill>
              </a:rPr>
              <a:t>Grundform </a:t>
            </a:r>
            <a:br>
              <a:rPr lang="de-DE" sz="4000">
                <a:solidFill>
                  <a:schemeClr val="bg1"/>
                </a:solidFill>
              </a:rPr>
            </a:br>
            <a:r>
              <a:rPr lang="de-DE" sz="4000">
                <a:solidFill>
                  <a:schemeClr val="bg1"/>
                </a:solidFill>
              </a:rPr>
              <a:t>der BSC</a:t>
            </a:r>
          </a:p>
        </p:txBody>
      </p:sp>
      <p:sp>
        <p:nvSpPr>
          <p:cNvPr id="2144260" name="AutoShape 4"/>
          <p:cNvSpPr>
            <a:spLocks noChangeArrowheads="1"/>
          </p:cNvSpPr>
          <p:nvPr/>
        </p:nvSpPr>
        <p:spPr bwMode="auto">
          <a:xfrm>
            <a:off x="5148263" y="836613"/>
            <a:ext cx="3384550" cy="5040312"/>
          </a:xfrm>
          <a:prstGeom prst="wedgeRoundRectCallout">
            <a:avLst>
              <a:gd name="adj1" fmla="val -178847"/>
              <a:gd name="adj2" fmla="val 4773"/>
              <a:gd name="adj3" fmla="val 16667"/>
            </a:avLst>
          </a:prstGeom>
          <a:solidFill>
            <a:schemeClr val="bg1"/>
          </a:solidFill>
          <a:ln w="9525">
            <a:solidFill>
              <a:schemeClr val="tx1"/>
            </a:solidFill>
            <a:miter lim="800000"/>
            <a:headEnd/>
            <a:tailEnd/>
          </a:ln>
          <a:effectLst/>
        </p:spPr>
        <p:txBody>
          <a:bodyPr/>
          <a:lstStyle/>
          <a:p>
            <a:pPr>
              <a:defRPr/>
            </a:pPr>
            <a:r>
              <a:rPr lang="de-DE" dirty="0"/>
              <a:t>Pro Dimension werden mehrere Ziele gewählt. Jedes Unternehmen entscheidet selbst über seine Ziele. Es können unterschiedliche Skalen verwendet werden (z. B. Zufriedenheit, Umsatz, kg). Für jedes Ziel wird eine eindeutige, quantifizierbare Kennzahl definiert, ein Ziel formuliert und eine Maßnahme zur Zielerreichung bestimmt.</a:t>
            </a:r>
          </a:p>
        </p:txBody>
      </p:sp>
      <p:sp>
        <p:nvSpPr>
          <p:cNvPr id="2" name="Foliennummernplatzhalter 1"/>
          <p:cNvSpPr>
            <a:spLocks noGrp="1"/>
          </p:cNvSpPr>
          <p:nvPr>
            <p:ph type="sldNum" sz="quarter" idx="12"/>
          </p:nvPr>
        </p:nvSpPr>
        <p:spPr/>
        <p:txBody>
          <a:bodyPr/>
          <a:lstStyle/>
          <a:p>
            <a:fld id="{33EF2916-ED9F-4244-A858-60685D900053}" type="slidenum">
              <a:rPr lang="de-DE" smtClean="0"/>
              <a:t>19</a:t>
            </a:fld>
            <a:endParaRPr lang="de-DE"/>
          </a:p>
        </p:txBody>
      </p:sp>
    </p:spTree>
    <p:extLst>
      <p:ext uri="{BB962C8B-B14F-4D97-AF65-F5344CB8AC3E}">
        <p14:creationId xmlns:p14="http://schemas.microsoft.com/office/powerpoint/2010/main" val="750290691"/>
      </p:ext>
    </p:extLst>
  </p:cSld>
  <p:clrMapOvr>
    <a:masterClrMapping/>
  </p:clrMapOvr>
  <mc:AlternateContent xmlns:mc="http://schemas.openxmlformats.org/markup-compatibility/2006" xmlns:p14="http://schemas.microsoft.com/office/powerpoint/2010/main">
    <mc:Choice Requires="p14">
      <p:transition spd="slow" p14:dur="2000" advTm="48110"/>
    </mc:Choice>
    <mc:Fallback xmlns="">
      <p:transition spd="slow" advTm="4811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850" name="Rectangle 2"/>
          <p:cNvSpPr>
            <a:spLocks noGrp="1" noChangeArrowheads="1"/>
          </p:cNvSpPr>
          <p:nvPr>
            <p:ph type="title"/>
          </p:nvPr>
        </p:nvSpPr>
        <p:spPr/>
        <p:txBody>
          <a:bodyPr/>
          <a:lstStyle/>
          <a:p>
            <a:pPr eaLnBrk="1" hangingPunct="1">
              <a:defRPr/>
            </a:pPr>
            <a:r>
              <a:rPr lang="de-DE"/>
              <a:t>Gliederung</a:t>
            </a:r>
          </a:p>
        </p:txBody>
      </p:sp>
      <p:sp>
        <p:nvSpPr>
          <p:cNvPr id="1742851" name="Rectangle 3"/>
          <p:cNvSpPr>
            <a:spLocks noGrp="1" noChangeArrowheads="1"/>
          </p:cNvSpPr>
          <p:nvPr>
            <p:ph type="body" idx="1"/>
          </p:nvPr>
        </p:nvSpPr>
        <p:spPr>
          <a:xfrm>
            <a:off x="457200" y="1600200"/>
            <a:ext cx="8229600" cy="5069160"/>
          </a:xfrm>
        </p:spPr>
        <p:txBody>
          <a:bodyPr>
            <a:normAutofit fontScale="77500" lnSpcReduction="20000"/>
          </a:bodyPr>
          <a:lstStyle/>
          <a:p>
            <a:pPr eaLnBrk="1" hangingPunct="1">
              <a:lnSpc>
                <a:spcPct val="120000"/>
              </a:lnSpc>
              <a:buFontTx/>
              <a:buNone/>
              <a:defRPr/>
            </a:pPr>
            <a:r>
              <a:rPr lang="de-DE" b="1" dirty="0"/>
              <a:t>3 	Controlling</a:t>
            </a:r>
          </a:p>
          <a:p>
            <a:pPr eaLnBrk="1" hangingPunct="1">
              <a:lnSpc>
                <a:spcPct val="120000"/>
              </a:lnSpc>
              <a:buFontTx/>
              <a:buNone/>
              <a:defRPr/>
            </a:pPr>
            <a:r>
              <a:rPr lang="de-DE" dirty="0"/>
              <a:t>	3.1 Überblick</a:t>
            </a:r>
          </a:p>
          <a:p>
            <a:pPr eaLnBrk="1" hangingPunct="1">
              <a:lnSpc>
                <a:spcPct val="120000"/>
              </a:lnSpc>
              <a:buFontTx/>
              <a:buNone/>
              <a:defRPr/>
            </a:pPr>
            <a:r>
              <a:rPr lang="de-DE" dirty="0"/>
              <a:t>	3.2 Kosten- und Leistungsrechnung</a:t>
            </a:r>
          </a:p>
          <a:p>
            <a:pPr eaLnBrk="1" hangingPunct="1">
              <a:lnSpc>
                <a:spcPct val="120000"/>
              </a:lnSpc>
              <a:buFontTx/>
              <a:buNone/>
              <a:defRPr/>
            </a:pPr>
            <a:r>
              <a:rPr lang="de-DE" dirty="0"/>
              <a:t>	3.3 Interne Budgetierung</a:t>
            </a:r>
          </a:p>
          <a:p>
            <a:pPr eaLnBrk="1" hangingPunct="1">
              <a:lnSpc>
                <a:spcPct val="120000"/>
              </a:lnSpc>
              <a:buFontTx/>
              <a:buNone/>
              <a:defRPr/>
            </a:pPr>
            <a:r>
              <a:rPr lang="de-DE" dirty="0"/>
              <a:t>		3.3.1 Grundlagen</a:t>
            </a:r>
            <a:endParaRPr lang="en-GB" dirty="0"/>
          </a:p>
          <a:p>
            <a:pPr eaLnBrk="1" hangingPunct="1">
              <a:lnSpc>
                <a:spcPct val="120000"/>
              </a:lnSpc>
              <a:buFontTx/>
              <a:buNone/>
              <a:defRPr/>
            </a:pPr>
            <a:r>
              <a:rPr lang="en-GB" dirty="0"/>
              <a:t>		3.3.2 </a:t>
            </a:r>
            <a:r>
              <a:rPr lang="de-DE" dirty="0"/>
              <a:t>Verrechnungspreise</a:t>
            </a:r>
            <a:endParaRPr lang="en-GB" dirty="0"/>
          </a:p>
          <a:p>
            <a:pPr eaLnBrk="1" hangingPunct="1">
              <a:lnSpc>
                <a:spcPct val="120000"/>
              </a:lnSpc>
              <a:buFontTx/>
              <a:buNone/>
              <a:defRPr/>
            </a:pPr>
            <a:r>
              <a:rPr lang="en-GB" dirty="0"/>
              <a:t>		3.3.3 </a:t>
            </a:r>
            <a:r>
              <a:rPr lang="de-DE" dirty="0"/>
              <a:t>Starre und flexible Budgets</a:t>
            </a:r>
            <a:endParaRPr lang="en-GB" dirty="0"/>
          </a:p>
          <a:p>
            <a:pPr eaLnBrk="1" hangingPunct="1">
              <a:lnSpc>
                <a:spcPct val="120000"/>
              </a:lnSpc>
              <a:buFontTx/>
              <a:buNone/>
              <a:defRPr/>
            </a:pPr>
            <a:r>
              <a:rPr lang="de-DE" b="1" dirty="0"/>
              <a:t>	</a:t>
            </a:r>
            <a:r>
              <a:rPr lang="de-DE" dirty="0"/>
              <a:t>3.4 Betriebsstatistik</a:t>
            </a:r>
          </a:p>
          <a:p>
            <a:pPr eaLnBrk="1" hangingPunct="1">
              <a:lnSpc>
                <a:spcPct val="120000"/>
              </a:lnSpc>
              <a:buFontTx/>
              <a:buNone/>
              <a:defRPr/>
            </a:pPr>
            <a:r>
              <a:rPr lang="de-DE" dirty="0"/>
              <a:t>	</a:t>
            </a:r>
            <a:r>
              <a:rPr lang="de-DE" b="1" dirty="0"/>
              <a:t>3.5 Strategisches Controlling</a:t>
            </a:r>
          </a:p>
          <a:p>
            <a:pPr eaLnBrk="1" hangingPunct="1">
              <a:lnSpc>
                <a:spcPct val="120000"/>
              </a:lnSpc>
              <a:buFontTx/>
              <a:buNone/>
              <a:defRPr/>
            </a:pPr>
            <a:r>
              <a:rPr lang="de-DE" dirty="0"/>
              <a:t>		</a:t>
            </a:r>
            <a:r>
              <a:rPr lang="de-DE" b="1" dirty="0"/>
              <a:t>3.5.1 Portfolioanalyse</a:t>
            </a:r>
            <a:endParaRPr lang="en-GB" b="1" dirty="0"/>
          </a:p>
          <a:p>
            <a:pPr eaLnBrk="1" hangingPunct="1">
              <a:lnSpc>
                <a:spcPct val="120000"/>
              </a:lnSpc>
              <a:buFontTx/>
              <a:buNone/>
              <a:defRPr/>
            </a:pPr>
            <a:r>
              <a:rPr lang="en-GB" b="1" dirty="0"/>
              <a:t>		3.5.2 </a:t>
            </a:r>
            <a:r>
              <a:rPr lang="de-DE" b="1" dirty="0" err="1"/>
              <a:t>Balanced</a:t>
            </a:r>
            <a:r>
              <a:rPr lang="de-DE" b="1" dirty="0"/>
              <a:t> Score Card</a:t>
            </a:r>
            <a:endParaRPr lang="en-GB" b="1" dirty="0"/>
          </a:p>
          <a:p>
            <a:pPr eaLnBrk="1" hangingPunct="1">
              <a:lnSpc>
                <a:spcPct val="120000"/>
              </a:lnSpc>
              <a:buFontTx/>
              <a:buNone/>
              <a:defRPr/>
            </a:pPr>
            <a:endParaRPr lang="de-DE" b="1" dirty="0"/>
          </a:p>
        </p:txBody>
      </p:sp>
      <p:sp>
        <p:nvSpPr>
          <p:cNvPr id="2" name="Foliennummernplatzhalter 1"/>
          <p:cNvSpPr>
            <a:spLocks noGrp="1"/>
          </p:cNvSpPr>
          <p:nvPr>
            <p:ph type="sldNum" sz="quarter" idx="12"/>
          </p:nvPr>
        </p:nvSpPr>
        <p:spPr/>
        <p:txBody>
          <a:bodyPr/>
          <a:lstStyle/>
          <a:p>
            <a:fld id="{33EF2916-ED9F-4244-A858-60685D900053}" type="slidenum">
              <a:rPr lang="de-DE" smtClean="0"/>
              <a:t>2</a:t>
            </a:fld>
            <a:endParaRPr lang="de-DE"/>
          </a:p>
        </p:txBody>
      </p:sp>
    </p:spTree>
    <p:extLst>
      <p:ext uri="{BB962C8B-B14F-4D97-AF65-F5344CB8AC3E}">
        <p14:creationId xmlns:p14="http://schemas.microsoft.com/office/powerpoint/2010/main" val="78690653"/>
      </p:ext>
    </p:extLst>
  </p:cSld>
  <p:clrMapOvr>
    <a:masterClrMapping/>
  </p:clrMapOvr>
  <mc:AlternateContent xmlns:mc="http://schemas.openxmlformats.org/markup-compatibility/2006" xmlns:p14="http://schemas.microsoft.com/office/powerpoint/2010/main">
    <mc:Choice Requires="p14">
      <p:transition spd="slow" p14:dur="2000" advTm="20843"/>
    </mc:Choice>
    <mc:Fallback xmlns="">
      <p:transition spd="slow" advTm="20843"/>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6306" name="Rectangle 2"/>
          <p:cNvSpPr>
            <a:spLocks noGrp="1" noChangeArrowheads="1"/>
          </p:cNvSpPr>
          <p:nvPr>
            <p:ph type="title"/>
          </p:nvPr>
        </p:nvSpPr>
        <p:spPr/>
        <p:txBody>
          <a:bodyPr/>
          <a:lstStyle/>
          <a:p>
            <a:pPr eaLnBrk="1" hangingPunct="1">
              <a:defRPr/>
            </a:pPr>
            <a:r>
              <a:rPr lang="de-DE"/>
              <a:t>BSC-Entwicklung</a:t>
            </a:r>
          </a:p>
        </p:txBody>
      </p:sp>
      <p:sp>
        <p:nvSpPr>
          <p:cNvPr id="2146307" name="Rectangle 3"/>
          <p:cNvSpPr>
            <a:spLocks noGrp="1" noChangeArrowheads="1"/>
          </p:cNvSpPr>
          <p:nvPr>
            <p:ph type="body" idx="1"/>
          </p:nvPr>
        </p:nvSpPr>
        <p:spPr/>
        <p:txBody>
          <a:bodyPr/>
          <a:lstStyle/>
          <a:p>
            <a:pPr eaLnBrk="1" hangingPunct="1">
              <a:lnSpc>
                <a:spcPct val="90000"/>
              </a:lnSpc>
              <a:defRPr/>
            </a:pPr>
            <a:r>
              <a:rPr lang="de-DE" sz="2400"/>
              <a:t>Schritt 1: Zielbildungsprozess</a:t>
            </a:r>
          </a:p>
          <a:p>
            <a:pPr lvl="1" eaLnBrk="1" hangingPunct="1">
              <a:lnSpc>
                <a:spcPct val="90000"/>
              </a:lnSpc>
              <a:defRPr/>
            </a:pPr>
            <a:r>
              <a:rPr lang="de-DE" sz="2000"/>
              <a:t>was sind die Grunddimensionen?</a:t>
            </a:r>
          </a:p>
          <a:p>
            <a:pPr lvl="1" eaLnBrk="1" hangingPunct="1">
              <a:lnSpc>
                <a:spcPct val="90000"/>
              </a:lnSpc>
              <a:defRPr/>
            </a:pPr>
            <a:r>
              <a:rPr lang="de-DE" sz="2000"/>
              <a:t>welche Ziele sind uns besonders wichtig</a:t>
            </a:r>
          </a:p>
          <a:p>
            <a:pPr lvl="1" eaLnBrk="1" hangingPunct="1">
              <a:lnSpc>
                <a:spcPct val="90000"/>
              </a:lnSpc>
              <a:buFont typeface="Tahoma" pitchFamily="34" charset="0"/>
              <a:buNone/>
              <a:defRPr/>
            </a:pPr>
            <a:r>
              <a:rPr lang="de-DE" sz="2000">
                <a:sym typeface="Symbol" pitchFamily="18" charset="2"/>
              </a:rPr>
              <a:t> allein schon dieser Prozess lohnt die Einführung – unabhängig vom Ergebnis!</a:t>
            </a:r>
          </a:p>
          <a:p>
            <a:pPr eaLnBrk="1" hangingPunct="1">
              <a:lnSpc>
                <a:spcPct val="90000"/>
              </a:lnSpc>
              <a:defRPr/>
            </a:pPr>
            <a:r>
              <a:rPr lang="de-DE" sz="2400"/>
              <a:t>Schritt 2: Maßnahmen</a:t>
            </a:r>
          </a:p>
          <a:p>
            <a:pPr lvl="1" eaLnBrk="1" hangingPunct="1">
              <a:lnSpc>
                <a:spcPct val="90000"/>
              </a:lnSpc>
              <a:defRPr/>
            </a:pPr>
            <a:r>
              <a:rPr lang="de-DE" sz="2000"/>
              <a:t>Definition von Kennzahlen, Zielwerten und Maßnahmen</a:t>
            </a:r>
          </a:p>
          <a:p>
            <a:pPr eaLnBrk="1" hangingPunct="1">
              <a:lnSpc>
                <a:spcPct val="90000"/>
              </a:lnSpc>
              <a:defRPr/>
            </a:pPr>
            <a:r>
              <a:rPr lang="de-DE" sz="2400"/>
              <a:t>Schritt 3: Operationalisierung</a:t>
            </a:r>
          </a:p>
          <a:p>
            <a:pPr lvl="1" eaLnBrk="1" hangingPunct="1">
              <a:lnSpc>
                <a:spcPct val="90000"/>
              </a:lnSpc>
              <a:defRPr/>
            </a:pPr>
            <a:r>
              <a:rPr lang="de-DE" sz="2000"/>
              <a:t>Herunterbrechen auf Abteilungen </a:t>
            </a:r>
          </a:p>
          <a:p>
            <a:pPr eaLnBrk="1" hangingPunct="1">
              <a:lnSpc>
                <a:spcPct val="90000"/>
              </a:lnSpc>
              <a:defRPr/>
            </a:pPr>
            <a:r>
              <a:rPr lang="de-DE" sz="2400"/>
              <a:t>Schritt 4: Synchronisation der BS-Cards in unterschiedlichen Abteilungen</a:t>
            </a:r>
            <a:endParaRPr lang="de-DE" sz="2400">
              <a:sym typeface="Symbol" pitchFamily="18" charset="2"/>
            </a:endParaRPr>
          </a:p>
        </p:txBody>
      </p:sp>
      <p:sp>
        <p:nvSpPr>
          <p:cNvPr id="2" name="Foliennummernplatzhalter 1"/>
          <p:cNvSpPr>
            <a:spLocks noGrp="1"/>
          </p:cNvSpPr>
          <p:nvPr>
            <p:ph type="sldNum" sz="quarter" idx="12"/>
          </p:nvPr>
        </p:nvSpPr>
        <p:spPr/>
        <p:txBody>
          <a:bodyPr/>
          <a:lstStyle/>
          <a:p>
            <a:fld id="{33EF2916-ED9F-4244-A858-60685D900053}" type="slidenum">
              <a:rPr lang="de-DE" smtClean="0"/>
              <a:t>20</a:t>
            </a:fld>
            <a:endParaRPr lang="de-DE"/>
          </a:p>
        </p:txBody>
      </p:sp>
    </p:spTree>
    <p:extLst>
      <p:ext uri="{BB962C8B-B14F-4D97-AF65-F5344CB8AC3E}">
        <p14:creationId xmlns:p14="http://schemas.microsoft.com/office/powerpoint/2010/main" val="1598069371"/>
      </p:ext>
    </p:extLst>
  </p:cSld>
  <p:clrMapOvr>
    <a:masterClrMapping/>
  </p:clrMapOvr>
  <mc:AlternateContent xmlns:mc="http://schemas.openxmlformats.org/markup-compatibility/2006" xmlns:p14="http://schemas.microsoft.com/office/powerpoint/2010/main">
    <mc:Choice Requires="p14">
      <p:transition spd="slow" p14:dur="2000" advTm="123925"/>
    </mc:Choice>
    <mc:Fallback xmlns="">
      <p:transition spd="slow" advTm="123925"/>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8898" name="Rectangle 2"/>
          <p:cNvSpPr>
            <a:spLocks noGrp="1" noChangeArrowheads="1"/>
          </p:cNvSpPr>
          <p:nvPr>
            <p:ph type="title"/>
          </p:nvPr>
        </p:nvSpPr>
        <p:spPr/>
        <p:txBody>
          <a:bodyPr/>
          <a:lstStyle/>
          <a:p>
            <a:pPr eaLnBrk="1" hangingPunct="1">
              <a:defRPr/>
            </a:pPr>
            <a:r>
              <a:rPr lang="de-DE"/>
              <a:t>Adaption</a:t>
            </a:r>
          </a:p>
        </p:txBody>
      </p:sp>
      <p:sp>
        <p:nvSpPr>
          <p:cNvPr id="2128899" name="Rectangle 3"/>
          <p:cNvSpPr>
            <a:spLocks noGrp="1" noChangeArrowheads="1"/>
          </p:cNvSpPr>
          <p:nvPr>
            <p:ph type="body" idx="1"/>
          </p:nvPr>
        </p:nvSpPr>
        <p:spPr/>
        <p:txBody>
          <a:bodyPr/>
          <a:lstStyle/>
          <a:p>
            <a:pPr eaLnBrk="1" hangingPunct="1">
              <a:defRPr/>
            </a:pPr>
            <a:r>
              <a:rPr lang="de-DE" sz="2800" dirty="0"/>
              <a:t>Die vier Dimensionen können (müssen?) an die jeweilige Branche, Unternehmenssituation und Tradition angepasst werden</a:t>
            </a:r>
          </a:p>
          <a:p>
            <a:pPr eaLnBrk="1" hangingPunct="1">
              <a:defRPr/>
            </a:pPr>
            <a:r>
              <a:rPr lang="de-DE" sz="2800" dirty="0"/>
              <a:t>Beispiele:</a:t>
            </a:r>
          </a:p>
          <a:p>
            <a:pPr lvl="1" eaLnBrk="1" hangingPunct="1">
              <a:defRPr/>
            </a:pPr>
            <a:r>
              <a:rPr lang="de-DE" sz="2400" dirty="0"/>
              <a:t>Balanced Medical Card</a:t>
            </a:r>
          </a:p>
          <a:p>
            <a:pPr lvl="2" eaLnBrk="1" hangingPunct="1">
              <a:defRPr/>
            </a:pPr>
            <a:r>
              <a:rPr lang="de-DE" sz="2000" dirty="0"/>
              <a:t>primär medizinische Leistungsangaben</a:t>
            </a:r>
          </a:p>
          <a:p>
            <a:pPr lvl="2" eaLnBrk="1" hangingPunct="1">
              <a:defRPr/>
            </a:pPr>
            <a:r>
              <a:rPr lang="de-DE" sz="2000" dirty="0"/>
              <a:t>keine eigentliche BSC</a:t>
            </a:r>
          </a:p>
          <a:p>
            <a:pPr lvl="1" eaLnBrk="1" hangingPunct="1">
              <a:defRPr/>
            </a:pPr>
            <a:r>
              <a:rPr lang="de-DE" sz="2400" dirty="0"/>
              <a:t>Balanced Scorecard im Krankenhaus, Altenheim,…</a:t>
            </a:r>
          </a:p>
          <a:p>
            <a:pPr lvl="1" eaLnBrk="1" hangingPunct="1">
              <a:defRPr/>
            </a:pPr>
            <a:r>
              <a:rPr lang="de-DE" sz="2400" dirty="0"/>
              <a:t>Balanced Church Card</a:t>
            </a:r>
          </a:p>
        </p:txBody>
      </p:sp>
      <p:sp>
        <p:nvSpPr>
          <p:cNvPr id="2" name="Foliennummernplatzhalter 1"/>
          <p:cNvSpPr>
            <a:spLocks noGrp="1"/>
          </p:cNvSpPr>
          <p:nvPr>
            <p:ph type="sldNum" sz="quarter" idx="12"/>
          </p:nvPr>
        </p:nvSpPr>
        <p:spPr/>
        <p:txBody>
          <a:bodyPr/>
          <a:lstStyle/>
          <a:p>
            <a:fld id="{33EF2916-ED9F-4244-A858-60685D900053}" type="slidenum">
              <a:rPr lang="de-DE" smtClean="0"/>
              <a:t>21</a:t>
            </a:fld>
            <a:endParaRPr lang="de-DE"/>
          </a:p>
        </p:txBody>
      </p:sp>
    </p:spTree>
    <p:extLst>
      <p:ext uri="{BB962C8B-B14F-4D97-AF65-F5344CB8AC3E}">
        <p14:creationId xmlns:p14="http://schemas.microsoft.com/office/powerpoint/2010/main" val="3585672904"/>
      </p:ext>
    </p:extLst>
  </p:cSld>
  <p:clrMapOvr>
    <a:masterClrMapping/>
  </p:clrMapOvr>
  <mc:AlternateContent xmlns:mc="http://schemas.openxmlformats.org/markup-compatibility/2006" xmlns:p14="http://schemas.microsoft.com/office/powerpoint/2010/main">
    <mc:Choice Requires="p14">
      <p:transition spd="slow" p14:dur="2000" advTm="83848"/>
    </mc:Choice>
    <mc:Fallback xmlns="">
      <p:transition spd="slow" advTm="83848"/>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22" name="Rectangle 2"/>
          <p:cNvSpPr>
            <a:spLocks noGrp="1" noChangeArrowheads="1"/>
          </p:cNvSpPr>
          <p:nvPr>
            <p:ph type="title"/>
          </p:nvPr>
        </p:nvSpPr>
        <p:spPr>
          <a:xfrm>
            <a:off x="395288" y="0"/>
            <a:ext cx="8229600" cy="692150"/>
          </a:xfrm>
        </p:spPr>
        <p:txBody>
          <a:bodyPr/>
          <a:lstStyle/>
          <a:p>
            <a:pPr eaLnBrk="1" hangingPunct="1">
              <a:defRPr/>
            </a:pPr>
            <a:r>
              <a:rPr lang="de-DE" sz="2400"/>
              <a:t>Beispiel: BSC in der Anästhesie-Klinik der Yale University</a:t>
            </a:r>
          </a:p>
        </p:txBody>
      </p:sp>
      <p:graphicFrame>
        <p:nvGraphicFramePr>
          <p:cNvPr id="46082" name="Object 4"/>
          <p:cNvGraphicFramePr>
            <a:graphicFrameLocks noGrp="1" noChangeAspect="1"/>
          </p:cNvGraphicFramePr>
          <p:nvPr>
            <p:ph sz="half" idx="1"/>
          </p:nvPr>
        </p:nvGraphicFramePr>
        <p:xfrm>
          <a:off x="1104900" y="3048000"/>
          <a:ext cx="2743200" cy="1828800"/>
        </p:xfrm>
        <a:graphic>
          <a:graphicData uri="http://schemas.openxmlformats.org/presentationml/2006/ole">
            <mc:AlternateContent xmlns:mc="http://schemas.openxmlformats.org/markup-compatibility/2006">
              <mc:Choice xmlns:v="urn:schemas-microsoft-com:vml" Requires="v">
                <p:oleObj spid="_x0000_s46196" name="Bild" r:id="rId3" imgW="2743200" imgH="1828800" progId="Word.Picture.8">
                  <p:embed/>
                </p:oleObj>
              </mc:Choice>
              <mc:Fallback>
                <p:oleObj name="Bild" r:id="rId3" imgW="2743200" imgH="1828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4900" y="3048000"/>
                        <a:ext cx="2743200" cy="1828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6083" name="Object 6"/>
          <p:cNvGraphicFramePr>
            <a:graphicFrameLocks noGrp="1" noChangeAspect="1"/>
          </p:cNvGraphicFramePr>
          <p:nvPr>
            <p:ph sz="half" idx="2"/>
            <p:extLst>
              <p:ext uri="{D42A27DB-BD31-4B8C-83A1-F6EECF244321}">
                <p14:modId xmlns:p14="http://schemas.microsoft.com/office/powerpoint/2010/main" val="2876681776"/>
              </p:ext>
            </p:extLst>
          </p:nvPr>
        </p:nvGraphicFramePr>
        <p:xfrm>
          <a:off x="611188" y="549275"/>
          <a:ext cx="7921625" cy="6280150"/>
        </p:xfrm>
        <a:graphic>
          <a:graphicData uri="http://schemas.openxmlformats.org/presentationml/2006/ole">
            <mc:AlternateContent xmlns:mc="http://schemas.openxmlformats.org/markup-compatibility/2006">
              <mc:Choice xmlns:v="urn:schemas-microsoft-com:vml" Requires="v">
                <p:oleObj spid="_x0000_s46197" name="Bild" r:id="rId5" imgW="9901440" imgH="7849800" progId="Word.Picture.8">
                  <p:embed/>
                </p:oleObj>
              </mc:Choice>
              <mc:Fallback>
                <p:oleObj name="Bild" r:id="rId5" imgW="9901440" imgH="7849800" progId="Word.Picture.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188" y="549275"/>
                        <a:ext cx="7921625" cy="6280150"/>
                      </a:xfrm>
                      <a:prstGeom prst="rect">
                        <a:avLst/>
                      </a:prstGeom>
                      <a:solidFill>
                        <a:schemeClr val="bg1"/>
                      </a:solidFill>
                      <a:ln>
                        <a:noFill/>
                      </a:ln>
                      <a:effectLst/>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22</a:t>
            </a:fld>
            <a:endParaRPr lang="de-DE"/>
          </a:p>
        </p:txBody>
      </p:sp>
    </p:spTree>
    <p:extLst>
      <p:ext uri="{BB962C8B-B14F-4D97-AF65-F5344CB8AC3E}">
        <p14:creationId xmlns:p14="http://schemas.microsoft.com/office/powerpoint/2010/main" val="3350968164"/>
      </p:ext>
    </p:extLst>
  </p:cSld>
  <p:clrMapOvr>
    <a:masterClrMapping/>
  </p:clrMapOvr>
  <mc:AlternateContent xmlns:mc="http://schemas.openxmlformats.org/markup-compatibility/2006" xmlns:p14="http://schemas.microsoft.com/office/powerpoint/2010/main">
    <mc:Choice Requires="p14">
      <p:transition spd="slow" p14:dur="2000" advTm="97137"/>
    </mc:Choice>
    <mc:Fallback xmlns="">
      <p:transition spd="slow" advTm="97137"/>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2850" name="Rectangle 2"/>
          <p:cNvSpPr>
            <a:spLocks noGrp="1" noChangeArrowheads="1"/>
          </p:cNvSpPr>
          <p:nvPr>
            <p:ph type="title"/>
          </p:nvPr>
        </p:nvSpPr>
        <p:spPr/>
        <p:txBody>
          <a:bodyPr/>
          <a:lstStyle/>
          <a:p>
            <a:pPr eaLnBrk="1" hangingPunct="1">
              <a:defRPr/>
            </a:pPr>
            <a:r>
              <a:rPr lang="de-DE"/>
              <a:t>Gliederung</a:t>
            </a:r>
          </a:p>
        </p:txBody>
      </p:sp>
      <p:sp>
        <p:nvSpPr>
          <p:cNvPr id="1742851" name="Rectangle 3"/>
          <p:cNvSpPr>
            <a:spLocks noGrp="1" noChangeArrowheads="1"/>
          </p:cNvSpPr>
          <p:nvPr>
            <p:ph type="body" idx="1"/>
          </p:nvPr>
        </p:nvSpPr>
        <p:spPr>
          <a:xfrm>
            <a:off x="457200" y="1600200"/>
            <a:ext cx="8229600" cy="5069160"/>
          </a:xfrm>
        </p:spPr>
        <p:txBody>
          <a:bodyPr>
            <a:normAutofit fontScale="77500" lnSpcReduction="20000"/>
          </a:bodyPr>
          <a:lstStyle/>
          <a:p>
            <a:pPr eaLnBrk="1" hangingPunct="1">
              <a:lnSpc>
                <a:spcPct val="120000"/>
              </a:lnSpc>
              <a:buFontTx/>
              <a:buNone/>
              <a:defRPr/>
            </a:pPr>
            <a:r>
              <a:rPr lang="de-DE" b="1" dirty="0"/>
              <a:t>3 	Controlling</a:t>
            </a:r>
          </a:p>
          <a:p>
            <a:pPr eaLnBrk="1" hangingPunct="1">
              <a:lnSpc>
                <a:spcPct val="120000"/>
              </a:lnSpc>
              <a:buFontTx/>
              <a:buNone/>
              <a:defRPr/>
            </a:pPr>
            <a:r>
              <a:rPr lang="de-DE" dirty="0"/>
              <a:t>	3.1 Überblick</a:t>
            </a:r>
          </a:p>
          <a:p>
            <a:pPr eaLnBrk="1" hangingPunct="1">
              <a:lnSpc>
                <a:spcPct val="120000"/>
              </a:lnSpc>
              <a:buFontTx/>
              <a:buNone/>
              <a:defRPr/>
            </a:pPr>
            <a:r>
              <a:rPr lang="de-DE" dirty="0"/>
              <a:t>	3.2 Kosten- und Leistungsrechnung</a:t>
            </a:r>
          </a:p>
          <a:p>
            <a:pPr eaLnBrk="1" hangingPunct="1">
              <a:lnSpc>
                <a:spcPct val="120000"/>
              </a:lnSpc>
              <a:buFontTx/>
              <a:buNone/>
              <a:defRPr/>
            </a:pPr>
            <a:r>
              <a:rPr lang="de-DE" dirty="0"/>
              <a:t>	3.3 Interne Budgetierung</a:t>
            </a:r>
          </a:p>
          <a:p>
            <a:pPr eaLnBrk="1" hangingPunct="1">
              <a:lnSpc>
                <a:spcPct val="120000"/>
              </a:lnSpc>
              <a:buFontTx/>
              <a:buNone/>
              <a:defRPr/>
            </a:pPr>
            <a:r>
              <a:rPr lang="de-DE" dirty="0"/>
              <a:t>		3.3.1 Grundlagen</a:t>
            </a:r>
            <a:endParaRPr lang="en-GB" dirty="0"/>
          </a:p>
          <a:p>
            <a:pPr eaLnBrk="1" hangingPunct="1">
              <a:lnSpc>
                <a:spcPct val="120000"/>
              </a:lnSpc>
              <a:buFontTx/>
              <a:buNone/>
              <a:defRPr/>
            </a:pPr>
            <a:r>
              <a:rPr lang="en-GB" dirty="0"/>
              <a:t>		3.3.2 </a:t>
            </a:r>
            <a:r>
              <a:rPr lang="de-DE" dirty="0"/>
              <a:t>Verrechnungspreise</a:t>
            </a:r>
            <a:endParaRPr lang="en-GB" dirty="0"/>
          </a:p>
          <a:p>
            <a:pPr eaLnBrk="1" hangingPunct="1">
              <a:lnSpc>
                <a:spcPct val="120000"/>
              </a:lnSpc>
              <a:buFontTx/>
              <a:buNone/>
              <a:defRPr/>
            </a:pPr>
            <a:r>
              <a:rPr lang="en-GB" dirty="0"/>
              <a:t>		3.3.3 </a:t>
            </a:r>
            <a:r>
              <a:rPr lang="de-DE" dirty="0"/>
              <a:t>Starre und flexible Budgets</a:t>
            </a:r>
            <a:endParaRPr lang="en-GB" dirty="0"/>
          </a:p>
          <a:p>
            <a:pPr eaLnBrk="1" hangingPunct="1">
              <a:lnSpc>
                <a:spcPct val="120000"/>
              </a:lnSpc>
              <a:buFontTx/>
              <a:buNone/>
              <a:defRPr/>
            </a:pPr>
            <a:r>
              <a:rPr lang="de-DE" b="1" dirty="0"/>
              <a:t>	</a:t>
            </a:r>
            <a:r>
              <a:rPr lang="de-DE" dirty="0"/>
              <a:t>3.4 Betriebsstatistik</a:t>
            </a:r>
          </a:p>
          <a:p>
            <a:pPr eaLnBrk="1" hangingPunct="1">
              <a:lnSpc>
                <a:spcPct val="120000"/>
              </a:lnSpc>
              <a:buFontTx/>
              <a:buNone/>
              <a:defRPr/>
            </a:pPr>
            <a:r>
              <a:rPr lang="de-DE" dirty="0"/>
              <a:t>	</a:t>
            </a:r>
            <a:r>
              <a:rPr lang="de-DE" b="1" dirty="0"/>
              <a:t>3.5 Strategisches Controlling</a:t>
            </a:r>
          </a:p>
          <a:p>
            <a:pPr eaLnBrk="1" hangingPunct="1">
              <a:lnSpc>
                <a:spcPct val="120000"/>
              </a:lnSpc>
              <a:buFontTx/>
              <a:buNone/>
              <a:defRPr/>
            </a:pPr>
            <a:r>
              <a:rPr lang="de-DE" dirty="0"/>
              <a:t>		</a:t>
            </a:r>
            <a:r>
              <a:rPr lang="de-DE" b="1" dirty="0"/>
              <a:t>3.5.1 Portfolioanalyse</a:t>
            </a:r>
            <a:endParaRPr lang="en-GB" b="1" dirty="0"/>
          </a:p>
          <a:p>
            <a:pPr eaLnBrk="1" hangingPunct="1">
              <a:lnSpc>
                <a:spcPct val="120000"/>
              </a:lnSpc>
              <a:buFontTx/>
              <a:buNone/>
              <a:defRPr/>
            </a:pPr>
            <a:r>
              <a:rPr lang="en-GB" b="1" dirty="0"/>
              <a:t>		3.5.2 </a:t>
            </a:r>
            <a:r>
              <a:rPr lang="de-DE" b="1" dirty="0" err="1"/>
              <a:t>Balanced</a:t>
            </a:r>
            <a:r>
              <a:rPr lang="de-DE" b="1" dirty="0"/>
              <a:t> </a:t>
            </a:r>
            <a:r>
              <a:rPr lang="de-DE" b="1"/>
              <a:t>Score Card</a:t>
            </a:r>
            <a:endParaRPr lang="de-DE" b="1" dirty="0"/>
          </a:p>
        </p:txBody>
      </p:sp>
      <p:sp>
        <p:nvSpPr>
          <p:cNvPr id="2" name="Foliennummernplatzhalter 1"/>
          <p:cNvSpPr>
            <a:spLocks noGrp="1"/>
          </p:cNvSpPr>
          <p:nvPr>
            <p:ph type="sldNum" sz="quarter" idx="12"/>
          </p:nvPr>
        </p:nvSpPr>
        <p:spPr/>
        <p:txBody>
          <a:bodyPr/>
          <a:lstStyle/>
          <a:p>
            <a:fld id="{33EF2916-ED9F-4244-A858-60685D900053}" type="slidenum">
              <a:rPr lang="de-DE" smtClean="0"/>
              <a:t>23</a:t>
            </a:fld>
            <a:endParaRPr lang="de-DE"/>
          </a:p>
        </p:txBody>
      </p:sp>
    </p:spTree>
    <p:extLst>
      <p:ext uri="{BB962C8B-B14F-4D97-AF65-F5344CB8AC3E}">
        <p14:creationId xmlns:p14="http://schemas.microsoft.com/office/powerpoint/2010/main" val="2015049981"/>
      </p:ext>
    </p:extLst>
  </p:cSld>
  <p:clrMapOvr>
    <a:masterClrMapping/>
  </p:clrMapOvr>
  <mc:AlternateContent xmlns:mc="http://schemas.openxmlformats.org/markup-compatibility/2006" xmlns:p14="http://schemas.microsoft.com/office/powerpoint/2010/main">
    <mc:Choice Requires="p14">
      <p:transition spd="slow" p14:dur="2000" advTm="86725"/>
    </mc:Choice>
    <mc:Fallback xmlns="">
      <p:transition spd="slow" advTm="86725"/>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1730" name="Rectangle 2"/>
          <p:cNvSpPr>
            <a:spLocks noGrp="1" noChangeArrowheads="1"/>
          </p:cNvSpPr>
          <p:nvPr>
            <p:ph type="title"/>
          </p:nvPr>
        </p:nvSpPr>
        <p:spPr/>
        <p:txBody>
          <a:bodyPr/>
          <a:lstStyle/>
          <a:p>
            <a:pPr eaLnBrk="1" hangingPunct="1">
              <a:defRPr/>
            </a:pPr>
            <a:r>
              <a:rPr lang="de-DE" dirty="0"/>
              <a:t>3.5 Strategisches Controlling</a:t>
            </a:r>
          </a:p>
        </p:txBody>
      </p:sp>
      <p:sp>
        <p:nvSpPr>
          <p:cNvPr id="2121731" name="Rectangle 3"/>
          <p:cNvSpPr>
            <a:spLocks noGrp="1" noChangeArrowheads="1"/>
          </p:cNvSpPr>
          <p:nvPr>
            <p:ph type="body" idx="1"/>
          </p:nvPr>
        </p:nvSpPr>
        <p:spPr/>
        <p:txBody>
          <a:bodyPr/>
          <a:lstStyle/>
          <a:p>
            <a:pPr eaLnBrk="1" hangingPunct="1">
              <a:lnSpc>
                <a:spcPct val="80000"/>
              </a:lnSpc>
              <a:defRPr/>
            </a:pPr>
            <a:r>
              <a:rPr lang="de-DE" sz="2800"/>
              <a:t>Definition:</a:t>
            </a:r>
          </a:p>
          <a:p>
            <a:pPr lvl="1" eaLnBrk="1" hangingPunct="1">
              <a:lnSpc>
                <a:spcPct val="80000"/>
              </a:lnSpc>
              <a:defRPr/>
            </a:pPr>
            <a:r>
              <a:rPr lang="de-DE" sz="2400"/>
              <a:t>Strategisches Controlling ist Kernbaustein des Führungskonzeptes Controlling mit der Aufgabe, die nachhaltige Unternehmensexistenz vorausschauend durch systematische Erschließung bestehender und Schaffung neuer Erfolgspotentiale in einer sich ständig wandelnden Umwelt zu sichern. (Gabler) </a:t>
            </a:r>
          </a:p>
          <a:p>
            <a:pPr eaLnBrk="1" hangingPunct="1">
              <a:lnSpc>
                <a:spcPct val="80000"/>
              </a:lnSpc>
              <a:defRPr/>
            </a:pPr>
            <a:r>
              <a:rPr lang="de-DE" sz="2800"/>
              <a:t>Problem: </a:t>
            </a:r>
          </a:p>
          <a:p>
            <a:pPr lvl="1" eaLnBrk="1" hangingPunct="1">
              <a:lnSpc>
                <a:spcPct val="80000"/>
              </a:lnSpc>
              <a:defRPr/>
            </a:pPr>
            <a:r>
              <a:rPr lang="de-DE" sz="2400"/>
              <a:t>Die Koordinationsfunktion tritt beim strategischen Controlling (noch) weiter hin den Hintergrund</a:t>
            </a:r>
          </a:p>
          <a:p>
            <a:pPr lvl="1" eaLnBrk="1" hangingPunct="1">
              <a:lnSpc>
                <a:spcPct val="80000"/>
              </a:lnSpc>
              <a:defRPr/>
            </a:pPr>
            <a:r>
              <a:rPr lang="de-DE" sz="2400"/>
              <a:t>Strategisches Controlling wird oft synonym mit strategischem Management gebraucht</a:t>
            </a:r>
          </a:p>
        </p:txBody>
      </p:sp>
      <p:sp>
        <p:nvSpPr>
          <p:cNvPr id="2" name="Foliennummernplatzhalter 1"/>
          <p:cNvSpPr>
            <a:spLocks noGrp="1"/>
          </p:cNvSpPr>
          <p:nvPr>
            <p:ph type="sldNum" sz="quarter" idx="12"/>
          </p:nvPr>
        </p:nvSpPr>
        <p:spPr/>
        <p:txBody>
          <a:bodyPr/>
          <a:lstStyle/>
          <a:p>
            <a:fld id="{33EF2916-ED9F-4244-A858-60685D900053}" type="slidenum">
              <a:rPr lang="de-DE" smtClean="0"/>
              <a:t>3</a:t>
            </a:fld>
            <a:endParaRPr lang="de-DE"/>
          </a:p>
        </p:txBody>
      </p:sp>
    </p:spTree>
    <p:extLst>
      <p:ext uri="{BB962C8B-B14F-4D97-AF65-F5344CB8AC3E}">
        <p14:creationId xmlns:p14="http://schemas.microsoft.com/office/powerpoint/2010/main" val="796241001"/>
      </p:ext>
    </p:extLst>
  </p:cSld>
  <p:clrMapOvr>
    <a:masterClrMapping/>
  </p:clrMapOvr>
  <mc:AlternateContent xmlns:mc="http://schemas.openxmlformats.org/markup-compatibility/2006" xmlns:p14="http://schemas.microsoft.com/office/powerpoint/2010/main">
    <mc:Choice Requires="p14">
      <p:transition spd="slow" p14:dur="2000" advTm="152119"/>
    </mc:Choice>
    <mc:Fallback xmlns="">
      <p:transition spd="slow" advTm="152119"/>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2754" name="Rectangle 2"/>
          <p:cNvSpPr>
            <a:spLocks noGrp="1" noChangeArrowheads="1"/>
          </p:cNvSpPr>
          <p:nvPr>
            <p:ph type="title"/>
          </p:nvPr>
        </p:nvSpPr>
        <p:spPr/>
        <p:txBody>
          <a:bodyPr/>
          <a:lstStyle/>
          <a:p>
            <a:pPr eaLnBrk="1" hangingPunct="1">
              <a:defRPr/>
            </a:pPr>
            <a:r>
              <a:rPr lang="de-DE" dirty="0"/>
              <a:t>Methoden</a:t>
            </a:r>
          </a:p>
        </p:txBody>
      </p:sp>
      <p:sp>
        <p:nvSpPr>
          <p:cNvPr id="2122755" name="Rectangle 3"/>
          <p:cNvSpPr>
            <a:spLocks noGrp="1" noChangeArrowheads="1"/>
          </p:cNvSpPr>
          <p:nvPr>
            <p:ph type="body" idx="1"/>
          </p:nvPr>
        </p:nvSpPr>
        <p:spPr/>
        <p:txBody>
          <a:bodyPr/>
          <a:lstStyle/>
          <a:p>
            <a:pPr eaLnBrk="1" hangingPunct="1">
              <a:defRPr/>
            </a:pPr>
            <a:r>
              <a:rPr lang="de-DE" sz="2800"/>
              <a:t>Beispiele:</a:t>
            </a:r>
          </a:p>
          <a:p>
            <a:pPr lvl="1" eaLnBrk="1" hangingPunct="1">
              <a:defRPr/>
            </a:pPr>
            <a:r>
              <a:rPr lang="de-DE" sz="2400"/>
              <a:t>GAP-Analyse (Lückenanalyse)</a:t>
            </a:r>
          </a:p>
          <a:p>
            <a:pPr lvl="1" eaLnBrk="1" hangingPunct="1">
              <a:defRPr/>
            </a:pPr>
            <a:r>
              <a:rPr lang="de-DE" sz="2400"/>
              <a:t>Portfolio-Analyse (z. B. Produkt-Markt-Matrix der BCG)</a:t>
            </a:r>
          </a:p>
          <a:p>
            <a:pPr lvl="1" eaLnBrk="1" hangingPunct="1">
              <a:defRPr/>
            </a:pPr>
            <a:r>
              <a:rPr lang="de-DE" sz="2400"/>
              <a:t>Lebenszyklus-Analyse</a:t>
            </a:r>
          </a:p>
          <a:p>
            <a:pPr lvl="1" eaLnBrk="1" hangingPunct="1">
              <a:defRPr/>
            </a:pPr>
            <a:r>
              <a:rPr lang="de-DE" sz="2400"/>
              <a:t>Stärken-Schwächen-Gefahren-Chancen-Analyse</a:t>
            </a:r>
          </a:p>
          <a:p>
            <a:pPr lvl="2" eaLnBrk="1" hangingPunct="1">
              <a:defRPr/>
            </a:pPr>
            <a:r>
              <a:rPr lang="de-DE" sz="2000"/>
              <a:t>SWOT-Analyse: </a:t>
            </a:r>
            <a:r>
              <a:rPr lang="en-GB" sz="2000"/>
              <a:t>Strength – Weaknesses – Opportunities – Threats</a:t>
            </a:r>
          </a:p>
          <a:p>
            <a:pPr lvl="1" eaLnBrk="1" hangingPunct="1">
              <a:defRPr/>
            </a:pPr>
            <a:r>
              <a:rPr lang="de-DE" sz="2400"/>
              <a:t>Balanced Scorecard</a:t>
            </a:r>
          </a:p>
        </p:txBody>
      </p:sp>
      <p:sp>
        <p:nvSpPr>
          <p:cNvPr id="2" name="Foliennummernplatzhalter 1"/>
          <p:cNvSpPr>
            <a:spLocks noGrp="1"/>
          </p:cNvSpPr>
          <p:nvPr>
            <p:ph type="sldNum" sz="quarter" idx="12"/>
          </p:nvPr>
        </p:nvSpPr>
        <p:spPr/>
        <p:txBody>
          <a:bodyPr/>
          <a:lstStyle/>
          <a:p>
            <a:fld id="{33EF2916-ED9F-4244-A858-60685D900053}" type="slidenum">
              <a:rPr lang="de-DE" smtClean="0"/>
              <a:t>4</a:t>
            </a:fld>
            <a:endParaRPr lang="de-DE"/>
          </a:p>
        </p:txBody>
      </p:sp>
    </p:spTree>
    <p:extLst>
      <p:ext uri="{BB962C8B-B14F-4D97-AF65-F5344CB8AC3E}">
        <p14:creationId xmlns:p14="http://schemas.microsoft.com/office/powerpoint/2010/main" val="741538951"/>
      </p:ext>
    </p:extLst>
  </p:cSld>
  <p:clrMapOvr>
    <a:masterClrMapping/>
  </p:clrMapOvr>
  <mc:AlternateContent xmlns:mc="http://schemas.openxmlformats.org/markup-compatibility/2006" xmlns:p14="http://schemas.microsoft.com/office/powerpoint/2010/main">
    <mc:Choice Requires="p14">
      <p:transition spd="slow" p14:dur="2000" advTm="40358"/>
    </mc:Choice>
    <mc:Fallback xmlns="">
      <p:transition spd="slow" advTm="40358"/>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3778" name="Rectangle 2"/>
          <p:cNvSpPr>
            <a:spLocks noGrp="1" noChangeArrowheads="1"/>
          </p:cNvSpPr>
          <p:nvPr>
            <p:ph type="title"/>
          </p:nvPr>
        </p:nvSpPr>
        <p:spPr/>
        <p:txBody>
          <a:bodyPr/>
          <a:lstStyle/>
          <a:p>
            <a:pPr eaLnBrk="1" hangingPunct="1">
              <a:defRPr/>
            </a:pPr>
            <a:r>
              <a:rPr lang="de-DE"/>
              <a:t>3.5.1 Portfolio-Analyse</a:t>
            </a:r>
          </a:p>
        </p:txBody>
      </p:sp>
      <p:sp>
        <p:nvSpPr>
          <p:cNvPr id="2123779" name="Rectangle 3"/>
          <p:cNvSpPr>
            <a:spLocks noGrp="1" noChangeArrowheads="1"/>
          </p:cNvSpPr>
          <p:nvPr>
            <p:ph type="body" idx="1"/>
          </p:nvPr>
        </p:nvSpPr>
        <p:spPr/>
        <p:txBody>
          <a:bodyPr/>
          <a:lstStyle/>
          <a:p>
            <a:pPr eaLnBrk="1" hangingPunct="1">
              <a:defRPr/>
            </a:pPr>
            <a:r>
              <a:rPr lang="de-DE"/>
              <a:t>Grundlagen: siehe GM III</a:t>
            </a:r>
          </a:p>
          <a:p>
            <a:pPr eaLnBrk="1" hangingPunct="1">
              <a:defRPr/>
            </a:pPr>
            <a:r>
              <a:rPr lang="de-DE"/>
              <a:t>Viele Anwendungen und Weiterentwicklungen nötig und möglich</a:t>
            </a:r>
          </a:p>
          <a:p>
            <a:pPr eaLnBrk="1" hangingPunct="1">
              <a:defRPr/>
            </a:pPr>
            <a:r>
              <a:rPr lang="de-DE"/>
              <a:t>Beispiele</a:t>
            </a:r>
          </a:p>
        </p:txBody>
      </p:sp>
      <p:sp>
        <p:nvSpPr>
          <p:cNvPr id="2" name="Foliennummernplatzhalter 1"/>
          <p:cNvSpPr>
            <a:spLocks noGrp="1"/>
          </p:cNvSpPr>
          <p:nvPr>
            <p:ph type="sldNum" sz="quarter" idx="12"/>
          </p:nvPr>
        </p:nvSpPr>
        <p:spPr/>
        <p:txBody>
          <a:bodyPr/>
          <a:lstStyle/>
          <a:p>
            <a:fld id="{33EF2916-ED9F-4244-A858-60685D900053}" type="slidenum">
              <a:rPr lang="de-DE" smtClean="0"/>
              <a:t>5</a:t>
            </a:fld>
            <a:endParaRPr lang="de-DE"/>
          </a:p>
        </p:txBody>
      </p:sp>
    </p:spTree>
    <p:extLst>
      <p:ext uri="{BB962C8B-B14F-4D97-AF65-F5344CB8AC3E}">
        <p14:creationId xmlns:p14="http://schemas.microsoft.com/office/powerpoint/2010/main" val="3591686086"/>
      </p:ext>
    </p:extLst>
  </p:cSld>
  <p:clrMapOvr>
    <a:masterClrMapping/>
  </p:clrMapOvr>
  <mc:AlternateContent xmlns:mc="http://schemas.openxmlformats.org/markup-compatibility/2006" xmlns:p14="http://schemas.microsoft.com/office/powerpoint/2010/main">
    <mc:Choice Requires="p14">
      <p:transition spd="slow" p14:dur="2000" advTm="40590"/>
    </mc:Choice>
    <mc:Fallback xmlns="">
      <p:transition spd="slow" advTm="4059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4802" name="Rectangle 2"/>
          <p:cNvSpPr>
            <a:spLocks noGrp="1" noChangeArrowheads="1"/>
          </p:cNvSpPr>
          <p:nvPr>
            <p:ph type="title"/>
          </p:nvPr>
        </p:nvSpPr>
        <p:spPr>
          <a:xfrm>
            <a:off x="468313" y="0"/>
            <a:ext cx="8229600" cy="1384300"/>
          </a:xfrm>
        </p:spPr>
        <p:txBody>
          <a:bodyPr/>
          <a:lstStyle/>
          <a:p>
            <a:pPr eaLnBrk="1" hangingPunct="1">
              <a:defRPr/>
            </a:pPr>
            <a:r>
              <a:rPr lang="de-DE"/>
              <a:t>Portfolio-Matrix</a:t>
            </a:r>
          </a:p>
        </p:txBody>
      </p:sp>
      <p:graphicFrame>
        <p:nvGraphicFramePr>
          <p:cNvPr id="37890" name="Object 4"/>
          <p:cNvGraphicFramePr>
            <a:graphicFrameLocks noGrp="1" noChangeAspect="1"/>
          </p:cNvGraphicFramePr>
          <p:nvPr>
            <p:ph idx="1"/>
            <p:extLst>
              <p:ext uri="{D42A27DB-BD31-4B8C-83A1-F6EECF244321}">
                <p14:modId xmlns:p14="http://schemas.microsoft.com/office/powerpoint/2010/main" val="745859972"/>
              </p:ext>
            </p:extLst>
          </p:nvPr>
        </p:nvGraphicFramePr>
        <p:xfrm>
          <a:off x="0" y="1033463"/>
          <a:ext cx="9144000" cy="5797550"/>
        </p:xfrm>
        <a:graphic>
          <a:graphicData uri="http://schemas.openxmlformats.org/presentationml/2006/ole">
            <mc:AlternateContent xmlns:mc="http://schemas.openxmlformats.org/markup-compatibility/2006">
              <mc:Choice xmlns:v="urn:schemas-microsoft-com:vml" Requires="v">
                <p:oleObj spid="_x0000_s37947" name="Bild" r:id="rId3" imgW="9540720" imgH="6049800" progId="Word.Picture.8">
                  <p:embed/>
                </p:oleObj>
              </mc:Choice>
              <mc:Fallback>
                <p:oleObj name="Bild" r:id="rId3" imgW="9540720" imgH="6049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33463"/>
                        <a:ext cx="9144000" cy="5797550"/>
                      </a:xfrm>
                      <a:prstGeom prst="rect">
                        <a:avLst/>
                      </a:prstGeom>
                      <a:noFill/>
                      <a:ln>
                        <a:noFill/>
                      </a:ln>
                      <a:effectLst/>
                    </p:spPr>
                  </p:pic>
                </p:oleObj>
              </mc:Fallback>
            </mc:AlternateContent>
          </a:graphicData>
        </a:graphic>
      </p:graphicFrame>
      <p:sp>
        <p:nvSpPr>
          <p:cNvPr id="2" name="Foliennummernplatzhalter 1"/>
          <p:cNvSpPr>
            <a:spLocks noGrp="1"/>
          </p:cNvSpPr>
          <p:nvPr>
            <p:ph type="sldNum" sz="quarter" idx="12"/>
          </p:nvPr>
        </p:nvSpPr>
        <p:spPr/>
        <p:txBody>
          <a:bodyPr/>
          <a:lstStyle/>
          <a:p>
            <a:fld id="{33EF2916-ED9F-4244-A858-60685D900053}" type="slidenum">
              <a:rPr lang="de-DE" smtClean="0"/>
              <a:t>6</a:t>
            </a:fld>
            <a:endParaRPr lang="de-DE"/>
          </a:p>
        </p:txBody>
      </p:sp>
    </p:spTree>
    <p:extLst>
      <p:ext uri="{BB962C8B-B14F-4D97-AF65-F5344CB8AC3E}">
        <p14:creationId xmlns:p14="http://schemas.microsoft.com/office/powerpoint/2010/main" val="1993163600"/>
      </p:ext>
    </p:extLst>
  </p:cSld>
  <p:clrMapOvr>
    <a:masterClrMapping/>
  </p:clrMapOvr>
  <mc:AlternateContent xmlns:mc="http://schemas.openxmlformats.org/markup-compatibility/2006" xmlns:p14="http://schemas.microsoft.com/office/powerpoint/2010/main">
    <mc:Choice Requires="p14">
      <p:transition spd="slow" p14:dur="2000" advTm="19333"/>
    </mc:Choice>
    <mc:Fallback xmlns="">
      <p:transition spd="slow" advTm="19333"/>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9138" name="Rectangle 2"/>
          <p:cNvSpPr>
            <a:spLocks noGrp="1" noChangeArrowheads="1"/>
          </p:cNvSpPr>
          <p:nvPr>
            <p:ph type="title"/>
          </p:nvPr>
        </p:nvSpPr>
        <p:spPr>
          <a:xfrm>
            <a:off x="468313" y="0"/>
            <a:ext cx="8229600" cy="1384300"/>
          </a:xfrm>
        </p:spPr>
        <p:txBody>
          <a:bodyPr/>
          <a:lstStyle/>
          <a:p>
            <a:pPr eaLnBrk="1" hangingPunct="1">
              <a:defRPr/>
            </a:pPr>
            <a:r>
              <a:rPr lang="de-DE"/>
              <a:t>Portfolio-Matrix</a:t>
            </a:r>
          </a:p>
        </p:txBody>
      </p:sp>
      <p:graphicFrame>
        <p:nvGraphicFramePr>
          <p:cNvPr id="38914" name="Object 3"/>
          <p:cNvGraphicFramePr>
            <a:graphicFrameLocks noGrp="1" noChangeAspect="1"/>
          </p:cNvGraphicFramePr>
          <p:nvPr>
            <p:ph idx="1"/>
            <p:extLst>
              <p:ext uri="{D42A27DB-BD31-4B8C-83A1-F6EECF244321}">
                <p14:modId xmlns:p14="http://schemas.microsoft.com/office/powerpoint/2010/main" val="2410774566"/>
              </p:ext>
            </p:extLst>
          </p:nvPr>
        </p:nvGraphicFramePr>
        <p:xfrm>
          <a:off x="0" y="1033463"/>
          <a:ext cx="9144000" cy="5797550"/>
        </p:xfrm>
        <a:graphic>
          <a:graphicData uri="http://schemas.openxmlformats.org/presentationml/2006/ole">
            <mc:AlternateContent xmlns:mc="http://schemas.openxmlformats.org/markup-compatibility/2006">
              <mc:Choice xmlns:v="urn:schemas-microsoft-com:vml" Requires="v">
                <p:oleObj spid="_x0000_s38971" name="Bild" r:id="rId3" imgW="9540720" imgH="6049800" progId="Word.Picture.8">
                  <p:embed/>
                </p:oleObj>
              </mc:Choice>
              <mc:Fallback>
                <p:oleObj name="Bild" r:id="rId3" imgW="9540720" imgH="6049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33463"/>
                        <a:ext cx="9144000" cy="5797550"/>
                      </a:xfrm>
                      <a:prstGeom prst="rect">
                        <a:avLst/>
                      </a:prstGeom>
                      <a:noFill/>
                      <a:ln>
                        <a:noFill/>
                      </a:ln>
                      <a:effectLst/>
                    </p:spPr>
                  </p:pic>
                </p:oleObj>
              </mc:Fallback>
            </mc:AlternateContent>
          </a:graphicData>
        </a:graphic>
      </p:graphicFrame>
      <p:sp>
        <p:nvSpPr>
          <p:cNvPr id="2139140" name="AutoShape 4"/>
          <p:cNvSpPr>
            <a:spLocks noChangeArrowheads="1"/>
          </p:cNvSpPr>
          <p:nvPr/>
        </p:nvSpPr>
        <p:spPr bwMode="auto">
          <a:xfrm>
            <a:off x="4643438" y="115888"/>
            <a:ext cx="3241675" cy="1944687"/>
          </a:xfrm>
          <a:prstGeom prst="wedgeRoundRectCallout">
            <a:avLst>
              <a:gd name="adj1" fmla="val -105778"/>
              <a:gd name="adj2" fmla="val 61102"/>
              <a:gd name="adj3" fmla="val 16667"/>
            </a:avLst>
          </a:prstGeom>
          <a:solidFill>
            <a:schemeClr val="bg1"/>
          </a:solidFill>
          <a:ln w="9525">
            <a:solidFill>
              <a:schemeClr val="tx1"/>
            </a:solidFill>
            <a:miter lim="800000"/>
            <a:headEnd/>
            <a:tailEnd/>
          </a:ln>
          <a:effectLst/>
        </p:spPr>
        <p:txBody>
          <a:bodyPr/>
          <a:lstStyle/>
          <a:p>
            <a:pPr>
              <a:defRPr/>
            </a:pPr>
            <a:r>
              <a:rPr lang="de-DE" dirty="0"/>
              <a:t>Zusammenfassung von DRGs zu ähnlichen DRG-Gruppen; Kreisfläche entspricht relativem Umsatz</a:t>
            </a:r>
          </a:p>
        </p:txBody>
      </p:sp>
      <p:sp>
        <p:nvSpPr>
          <p:cNvPr id="2" name="Foliennummernplatzhalter 1"/>
          <p:cNvSpPr>
            <a:spLocks noGrp="1"/>
          </p:cNvSpPr>
          <p:nvPr>
            <p:ph type="sldNum" sz="quarter" idx="12"/>
          </p:nvPr>
        </p:nvSpPr>
        <p:spPr/>
        <p:txBody>
          <a:bodyPr/>
          <a:lstStyle/>
          <a:p>
            <a:fld id="{33EF2916-ED9F-4244-A858-60685D900053}" type="slidenum">
              <a:rPr lang="de-DE" smtClean="0"/>
              <a:t>7</a:t>
            </a:fld>
            <a:endParaRPr lang="de-DE"/>
          </a:p>
        </p:txBody>
      </p:sp>
    </p:spTree>
    <p:extLst>
      <p:ext uri="{BB962C8B-B14F-4D97-AF65-F5344CB8AC3E}">
        <p14:creationId xmlns:p14="http://schemas.microsoft.com/office/powerpoint/2010/main" val="1809219906"/>
      </p:ext>
    </p:extLst>
  </p:cSld>
  <p:clrMapOvr>
    <a:masterClrMapping/>
  </p:clrMapOvr>
  <mc:AlternateContent xmlns:mc="http://schemas.openxmlformats.org/markup-compatibility/2006" xmlns:p14="http://schemas.microsoft.com/office/powerpoint/2010/main">
    <mc:Choice Requires="p14">
      <p:transition spd="slow" p14:dur="2000" advTm="15603"/>
    </mc:Choice>
    <mc:Fallback xmlns="">
      <p:transition spd="slow" advTm="1560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5042" name="Rectangle 2"/>
          <p:cNvSpPr>
            <a:spLocks noGrp="1" noChangeArrowheads="1"/>
          </p:cNvSpPr>
          <p:nvPr>
            <p:ph type="title"/>
          </p:nvPr>
        </p:nvSpPr>
        <p:spPr>
          <a:xfrm>
            <a:off x="468313" y="0"/>
            <a:ext cx="8229600" cy="1384300"/>
          </a:xfrm>
        </p:spPr>
        <p:txBody>
          <a:bodyPr/>
          <a:lstStyle/>
          <a:p>
            <a:pPr eaLnBrk="1" hangingPunct="1">
              <a:defRPr/>
            </a:pPr>
            <a:r>
              <a:rPr lang="de-DE"/>
              <a:t>Portfolio-Matrix</a:t>
            </a:r>
          </a:p>
        </p:txBody>
      </p:sp>
      <p:graphicFrame>
        <p:nvGraphicFramePr>
          <p:cNvPr id="39938" name="Object 3"/>
          <p:cNvGraphicFramePr>
            <a:graphicFrameLocks noGrp="1" noChangeAspect="1"/>
          </p:cNvGraphicFramePr>
          <p:nvPr>
            <p:ph idx="1"/>
            <p:extLst>
              <p:ext uri="{D42A27DB-BD31-4B8C-83A1-F6EECF244321}">
                <p14:modId xmlns:p14="http://schemas.microsoft.com/office/powerpoint/2010/main" val="3707135808"/>
              </p:ext>
            </p:extLst>
          </p:nvPr>
        </p:nvGraphicFramePr>
        <p:xfrm>
          <a:off x="0" y="1033463"/>
          <a:ext cx="9144000" cy="5797550"/>
        </p:xfrm>
        <a:graphic>
          <a:graphicData uri="http://schemas.openxmlformats.org/presentationml/2006/ole">
            <mc:AlternateContent xmlns:mc="http://schemas.openxmlformats.org/markup-compatibility/2006">
              <mc:Choice xmlns:v="urn:schemas-microsoft-com:vml" Requires="v">
                <p:oleObj spid="_x0000_s39995" name="Bild" r:id="rId3" imgW="9540720" imgH="6049800" progId="Word.Picture.8">
                  <p:embed/>
                </p:oleObj>
              </mc:Choice>
              <mc:Fallback>
                <p:oleObj name="Bild" r:id="rId3" imgW="9540720" imgH="6049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33463"/>
                        <a:ext cx="9144000" cy="5797550"/>
                      </a:xfrm>
                      <a:prstGeom prst="rect">
                        <a:avLst/>
                      </a:prstGeom>
                      <a:solidFill>
                        <a:schemeClr val="bg1"/>
                      </a:solidFill>
                      <a:ln>
                        <a:noFill/>
                      </a:ln>
                      <a:effectLst/>
                    </p:spPr>
                  </p:pic>
                </p:oleObj>
              </mc:Fallback>
            </mc:AlternateContent>
          </a:graphicData>
        </a:graphic>
      </p:graphicFrame>
      <p:sp>
        <p:nvSpPr>
          <p:cNvPr id="2135044" name="AutoShape 4"/>
          <p:cNvSpPr>
            <a:spLocks noChangeArrowheads="1"/>
          </p:cNvSpPr>
          <p:nvPr/>
        </p:nvSpPr>
        <p:spPr bwMode="auto">
          <a:xfrm>
            <a:off x="5508625" y="115888"/>
            <a:ext cx="2808288" cy="1296987"/>
          </a:xfrm>
          <a:prstGeom prst="wedgeRoundRectCallout">
            <a:avLst>
              <a:gd name="adj1" fmla="val -143782"/>
              <a:gd name="adj2" fmla="val 114259"/>
              <a:gd name="adj3" fmla="val 16667"/>
            </a:avLst>
          </a:prstGeom>
          <a:solidFill>
            <a:schemeClr val="bg1"/>
          </a:solidFill>
          <a:ln w="9525">
            <a:solidFill>
              <a:schemeClr val="tx1"/>
            </a:solidFill>
            <a:miter lim="800000"/>
            <a:headEnd/>
            <a:tailEnd/>
          </a:ln>
          <a:effectLst/>
        </p:spPr>
        <p:txBody>
          <a:bodyPr/>
          <a:lstStyle/>
          <a:p>
            <a:pPr>
              <a:defRPr/>
            </a:pPr>
            <a:r>
              <a:rPr lang="de-DE" dirty="0"/>
              <a:t>Grün: Fachrichtung HNO, 3 DRG-Gruppen</a:t>
            </a:r>
          </a:p>
        </p:txBody>
      </p:sp>
      <p:sp>
        <p:nvSpPr>
          <p:cNvPr id="2135045" name="AutoShape 5"/>
          <p:cNvSpPr>
            <a:spLocks noChangeArrowheads="1"/>
          </p:cNvSpPr>
          <p:nvPr/>
        </p:nvSpPr>
        <p:spPr bwMode="auto">
          <a:xfrm>
            <a:off x="6084888" y="1196975"/>
            <a:ext cx="2808287" cy="1296988"/>
          </a:xfrm>
          <a:prstGeom prst="wedgeRoundRectCallout">
            <a:avLst>
              <a:gd name="adj1" fmla="val -100366"/>
              <a:gd name="adj2" fmla="val 74236"/>
              <a:gd name="adj3" fmla="val 16667"/>
            </a:avLst>
          </a:prstGeom>
          <a:noFill/>
          <a:ln w="9525">
            <a:solidFill>
              <a:schemeClr val="tx1"/>
            </a:solidFill>
            <a:miter lim="800000"/>
            <a:headEnd/>
            <a:tailEnd/>
          </a:ln>
          <a:effectLst/>
        </p:spPr>
        <p:txBody>
          <a:bodyPr/>
          <a:lstStyle/>
          <a:p>
            <a:pPr>
              <a:defRPr/>
            </a:pPr>
            <a:r>
              <a:rPr lang="de-DE" dirty="0"/>
              <a:t>Rot: Fachrichtung Pädiatrie, 3 DRG-Gruppen</a:t>
            </a:r>
          </a:p>
        </p:txBody>
      </p:sp>
      <p:sp>
        <p:nvSpPr>
          <p:cNvPr id="2135046" name="AutoShape 6"/>
          <p:cNvSpPr>
            <a:spLocks noChangeArrowheads="1"/>
          </p:cNvSpPr>
          <p:nvPr/>
        </p:nvSpPr>
        <p:spPr bwMode="auto">
          <a:xfrm>
            <a:off x="1187450" y="3789363"/>
            <a:ext cx="2808288" cy="1296987"/>
          </a:xfrm>
          <a:prstGeom prst="wedgeRoundRectCallout">
            <a:avLst>
              <a:gd name="adj1" fmla="val 66787"/>
              <a:gd name="adj2" fmla="val 19889"/>
              <a:gd name="adj3" fmla="val 16667"/>
            </a:avLst>
          </a:prstGeom>
          <a:solidFill>
            <a:schemeClr val="bg1"/>
          </a:solidFill>
          <a:ln w="9525">
            <a:solidFill>
              <a:schemeClr val="tx1"/>
            </a:solidFill>
            <a:miter lim="800000"/>
            <a:headEnd/>
            <a:tailEnd/>
          </a:ln>
          <a:effectLst/>
        </p:spPr>
        <p:txBody>
          <a:bodyPr/>
          <a:lstStyle/>
          <a:p>
            <a:pPr>
              <a:defRPr/>
            </a:pPr>
            <a:r>
              <a:rPr lang="de-DE" dirty="0"/>
              <a:t>Blau: Fachrichtung Orthopädie, 4 DRG-Gruppen</a:t>
            </a:r>
          </a:p>
        </p:txBody>
      </p:sp>
      <p:sp>
        <p:nvSpPr>
          <p:cNvPr id="2" name="Foliennummernplatzhalter 1"/>
          <p:cNvSpPr>
            <a:spLocks noGrp="1"/>
          </p:cNvSpPr>
          <p:nvPr>
            <p:ph type="sldNum" sz="quarter" idx="12"/>
          </p:nvPr>
        </p:nvSpPr>
        <p:spPr/>
        <p:txBody>
          <a:bodyPr/>
          <a:lstStyle/>
          <a:p>
            <a:fld id="{33EF2916-ED9F-4244-A858-60685D900053}" type="slidenum">
              <a:rPr lang="de-DE" smtClean="0"/>
              <a:t>8</a:t>
            </a:fld>
            <a:endParaRPr lang="de-DE"/>
          </a:p>
        </p:txBody>
      </p:sp>
    </p:spTree>
    <p:extLst>
      <p:ext uri="{BB962C8B-B14F-4D97-AF65-F5344CB8AC3E}">
        <p14:creationId xmlns:p14="http://schemas.microsoft.com/office/powerpoint/2010/main" val="229715104"/>
      </p:ext>
    </p:extLst>
  </p:cSld>
  <p:clrMapOvr>
    <a:masterClrMapping/>
  </p:clrMapOvr>
  <mc:AlternateContent xmlns:mc="http://schemas.openxmlformats.org/markup-compatibility/2006" xmlns:p14="http://schemas.microsoft.com/office/powerpoint/2010/main">
    <mc:Choice Requires="p14">
      <p:transition spd="slow" p14:dur="2000" advTm="29730"/>
    </mc:Choice>
    <mc:Fallback xmlns="">
      <p:transition spd="slow" advTm="2973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6066" name="Rectangle 2"/>
          <p:cNvSpPr>
            <a:spLocks noGrp="1" noChangeArrowheads="1"/>
          </p:cNvSpPr>
          <p:nvPr>
            <p:ph type="title"/>
          </p:nvPr>
        </p:nvSpPr>
        <p:spPr>
          <a:xfrm>
            <a:off x="468313" y="0"/>
            <a:ext cx="8229600" cy="1384300"/>
          </a:xfrm>
        </p:spPr>
        <p:txBody>
          <a:bodyPr/>
          <a:lstStyle/>
          <a:p>
            <a:pPr eaLnBrk="1" hangingPunct="1">
              <a:defRPr/>
            </a:pPr>
            <a:r>
              <a:rPr lang="de-DE"/>
              <a:t>Portfolio-Matrix</a:t>
            </a:r>
          </a:p>
        </p:txBody>
      </p:sp>
      <p:graphicFrame>
        <p:nvGraphicFramePr>
          <p:cNvPr id="40962" name="Object 3"/>
          <p:cNvGraphicFramePr>
            <a:graphicFrameLocks noGrp="1" noChangeAspect="1"/>
          </p:cNvGraphicFramePr>
          <p:nvPr>
            <p:ph idx="1"/>
            <p:extLst>
              <p:ext uri="{D42A27DB-BD31-4B8C-83A1-F6EECF244321}">
                <p14:modId xmlns:p14="http://schemas.microsoft.com/office/powerpoint/2010/main" val="927129066"/>
              </p:ext>
            </p:extLst>
          </p:nvPr>
        </p:nvGraphicFramePr>
        <p:xfrm>
          <a:off x="0" y="1033463"/>
          <a:ext cx="9144000" cy="5797550"/>
        </p:xfrm>
        <a:graphic>
          <a:graphicData uri="http://schemas.openxmlformats.org/presentationml/2006/ole">
            <mc:AlternateContent xmlns:mc="http://schemas.openxmlformats.org/markup-compatibility/2006">
              <mc:Choice xmlns:v="urn:schemas-microsoft-com:vml" Requires="v">
                <p:oleObj spid="_x0000_s41019" name="Bild" r:id="rId3" imgW="9540720" imgH="6049800" progId="Word.Picture.8">
                  <p:embed/>
                </p:oleObj>
              </mc:Choice>
              <mc:Fallback>
                <p:oleObj name="Bild" r:id="rId3" imgW="9540720" imgH="604980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033463"/>
                        <a:ext cx="9144000" cy="5797550"/>
                      </a:xfrm>
                      <a:prstGeom prst="rect">
                        <a:avLst/>
                      </a:prstGeom>
                      <a:noFill/>
                      <a:ln>
                        <a:noFill/>
                      </a:ln>
                      <a:effectLst/>
                    </p:spPr>
                  </p:pic>
                </p:oleObj>
              </mc:Fallback>
            </mc:AlternateContent>
          </a:graphicData>
        </a:graphic>
      </p:graphicFrame>
      <p:sp>
        <p:nvSpPr>
          <p:cNvPr id="2136068" name="AutoShape 4"/>
          <p:cNvSpPr>
            <a:spLocks noChangeArrowheads="1"/>
          </p:cNvSpPr>
          <p:nvPr/>
        </p:nvSpPr>
        <p:spPr bwMode="auto">
          <a:xfrm>
            <a:off x="5508625" y="115888"/>
            <a:ext cx="3635375" cy="2233612"/>
          </a:xfrm>
          <a:prstGeom prst="wedgeRoundRectCallout">
            <a:avLst>
              <a:gd name="adj1" fmla="val -122444"/>
              <a:gd name="adj2" fmla="val 45380"/>
              <a:gd name="adj3" fmla="val 16667"/>
            </a:avLst>
          </a:prstGeom>
          <a:solidFill>
            <a:schemeClr val="bg1"/>
          </a:solidFill>
          <a:ln w="9525">
            <a:solidFill>
              <a:schemeClr val="tx1"/>
            </a:solidFill>
            <a:miter lim="800000"/>
            <a:headEnd/>
            <a:tailEnd/>
          </a:ln>
          <a:effectLst/>
        </p:spPr>
        <p:txBody>
          <a:bodyPr/>
          <a:lstStyle/>
          <a:p>
            <a:pPr>
              <a:defRPr/>
            </a:pPr>
            <a:r>
              <a:rPr lang="de-DE" dirty="0"/>
              <a:t>HNO: alle drei Gruppen erwirtschaften positive DBs. Mit einer Ausnahme kaum Konkurrenz.</a:t>
            </a:r>
          </a:p>
          <a:p>
            <a:pPr>
              <a:defRPr/>
            </a:pPr>
            <a:r>
              <a:rPr lang="de-DE" dirty="0"/>
              <a:t>Stärkung dieses Bereiches unbedingt sinnvoll</a:t>
            </a:r>
            <a:r>
              <a:rPr lang="de-DE" dirty="0">
                <a:effectLst>
                  <a:outerShdw blurRad="38100" dist="38100" dir="2700000" algn="tl">
                    <a:srgbClr val="000000"/>
                  </a:outerShdw>
                </a:effectLst>
              </a:rPr>
              <a:t>! </a:t>
            </a:r>
          </a:p>
        </p:txBody>
      </p:sp>
      <p:sp>
        <p:nvSpPr>
          <p:cNvPr id="2" name="Foliennummernplatzhalter 1"/>
          <p:cNvSpPr>
            <a:spLocks noGrp="1"/>
          </p:cNvSpPr>
          <p:nvPr>
            <p:ph type="sldNum" sz="quarter" idx="12"/>
          </p:nvPr>
        </p:nvSpPr>
        <p:spPr/>
        <p:txBody>
          <a:bodyPr/>
          <a:lstStyle/>
          <a:p>
            <a:fld id="{33EF2916-ED9F-4244-A858-60685D900053}" type="slidenum">
              <a:rPr lang="de-DE" smtClean="0"/>
              <a:t>9</a:t>
            </a:fld>
            <a:endParaRPr lang="de-DE"/>
          </a:p>
        </p:txBody>
      </p:sp>
    </p:spTree>
    <p:extLst>
      <p:ext uri="{BB962C8B-B14F-4D97-AF65-F5344CB8AC3E}">
        <p14:creationId xmlns:p14="http://schemas.microsoft.com/office/powerpoint/2010/main" val="1171328426"/>
      </p:ext>
    </p:extLst>
  </p:cSld>
  <p:clrMapOvr>
    <a:masterClrMapping/>
  </p:clrMapOvr>
  <mc:AlternateContent xmlns:mc="http://schemas.openxmlformats.org/markup-compatibility/2006" xmlns:p14="http://schemas.microsoft.com/office/powerpoint/2010/main">
    <mc:Choice Requires="p14">
      <p:transition spd="slow" p14:dur="2000" advTm="96311"/>
    </mc:Choice>
    <mc:Fallback xmlns="">
      <p:transition spd="slow" advTm="96311"/>
    </mc:Fallback>
  </mc:AlternateContent>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614</Words>
  <Application>Microsoft Office PowerPoint</Application>
  <PresentationFormat>Bildschirmpräsentation (4:3)</PresentationFormat>
  <Paragraphs>151</Paragraphs>
  <Slides>23</Slides>
  <Notes>0</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1" baseType="lpstr">
      <vt:lpstr>Arial</vt:lpstr>
      <vt:lpstr>Calibri</vt:lpstr>
      <vt:lpstr>Symbol</vt:lpstr>
      <vt:lpstr>Tahoma</vt:lpstr>
      <vt:lpstr>Times New Roman</vt:lpstr>
      <vt:lpstr>Wingdings</vt:lpstr>
      <vt:lpstr>Larissa</vt:lpstr>
      <vt:lpstr>Bild</vt:lpstr>
      <vt:lpstr>GESUNDHEITSMANAGEMENT IV Teil 3b-7   Prof. Dr. Steffen Fleßa Lst. für Allgemeine Betriebswirtschaftslehre und Gesundheitsmanagement Universität Greifswald </vt:lpstr>
      <vt:lpstr>Gliederung</vt:lpstr>
      <vt:lpstr>3.5 Strategisches Controlling</vt:lpstr>
      <vt:lpstr>Methoden</vt:lpstr>
      <vt:lpstr>3.5.1 Portfolio-Analyse</vt:lpstr>
      <vt:lpstr>Portfolio-Matrix</vt:lpstr>
      <vt:lpstr>Portfolio-Matrix</vt:lpstr>
      <vt:lpstr>Portfolio-Matrix</vt:lpstr>
      <vt:lpstr>Portfolio-Matrix</vt:lpstr>
      <vt:lpstr>Portfolio-Matrix</vt:lpstr>
      <vt:lpstr>Portfolio-Matrix</vt:lpstr>
      <vt:lpstr>Alternative: Fallkosten-Portfolio</vt:lpstr>
      <vt:lpstr>Altenative: Fallkosten-Portfolio</vt:lpstr>
      <vt:lpstr>Kritik an der Portfolioanalyse</vt:lpstr>
      <vt:lpstr>Fragen zur Portfolioanalyse</vt:lpstr>
      <vt:lpstr>3.5.2 Balanced Score Card</vt:lpstr>
      <vt:lpstr>Entwicklung</vt:lpstr>
      <vt:lpstr>Grundform  der BSC</vt:lpstr>
      <vt:lpstr>Grundform  der BSC</vt:lpstr>
      <vt:lpstr>BSC-Entwicklung</vt:lpstr>
      <vt:lpstr>Adaption</vt:lpstr>
      <vt:lpstr>Beispiel: BSC in der Anästhesie-Klinik der Yale University</vt:lpstr>
      <vt:lpstr>Gliederung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GESUNDHEITSMANAGEMENT IV Teil 3b   Prof. Dr. Steffen Fleßa Lst. für Allgemeine Betriebswirtschaftslehre und Gesundheitsmanagement Universität Greifswald</dc:title>
  <dc:creator>GOETZ</dc:creator>
  <cp:lastModifiedBy>Steffen Flessa</cp:lastModifiedBy>
  <cp:revision>41</cp:revision>
  <cp:lastPrinted>2015-06-22T11:23:19Z</cp:lastPrinted>
  <dcterms:created xsi:type="dcterms:W3CDTF">2011-02-01T12:36:00Z</dcterms:created>
  <dcterms:modified xsi:type="dcterms:W3CDTF">2024-01-30T15:10:07Z</dcterms:modified>
</cp:coreProperties>
</file>