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56" r:id="rId10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EBAAE2-1373-46D2-88E8-00C977F1AD9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77801-FD5E-4DE6-A727-4C84463847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005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5E832-E189-4EBE-BF1C-14B72A254BF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8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3382-E12F-4309-A97D-C74E56DAE40D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7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1CF1-ECB9-467C-9249-ABE2C1BC5ADE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9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B58D0-0BEB-4B8B-86F7-F1A63E48BBD1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13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63FE-7DE7-4948-80AD-83C67F9D7C52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177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172AA-B27D-4B62-A1F1-C16DCF0F71F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8093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A78BB-BFDF-4F14-9464-459D2E701368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F9747-ABE8-443E-BDAE-B3296C250616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90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83265-7802-4FC6-A5C5-C7F20D807298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59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8AC36-4B0E-458B-8EDE-34A6BABEDFA3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89B0-3EBC-4136-BA15-61F562C66797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01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20C7-28B3-4858-B76E-564F5D63902C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10862-045E-48AD-AE9D-217AB5576D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348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pPr eaLnBrk="1" hangingPunct="1">
              <a:defRPr/>
            </a:pPr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4a-1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94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05"/>
    </mc:Choice>
    <mc:Fallback xmlns="">
      <p:transition spd="slow" advTm="790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</a:t>
            </a:r>
            <a:r>
              <a:rPr lang="de-DE" sz="2000" b="1" dirty="0"/>
              <a:t> </a:t>
            </a:r>
            <a:r>
              <a:rPr lang="de-DE" sz="2000" dirty="0"/>
              <a:t>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4.3.4 Betriebswirtschaftliche Bewertung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83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386"/>
    </mc:Choice>
    <mc:Fallback xmlns="">
      <p:transition spd="slow" advTm="13238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4 Betriebsgenetik</a:t>
            </a:r>
            <a:br>
              <a:rPr lang="de-DE" dirty="0"/>
            </a:br>
            <a:r>
              <a:rPr lang="de-DE" dirty="0"/>
              <a:t>4.1 Annäherung</a:t>
            </a:r>
          </a:p>
        </p:txBody>
      </p:sp>
      <p:sp>
        <p:nvSpPr>
          <p:cNvPr id="215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Wie weit sind wir gekommen?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Umsystem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Elemente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Produktionsfaktoren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Funktion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Effizienz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Einkauf – Produktion – Absatz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Finanzierung – Investition – Tilgung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Relationen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personell (Organisation)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materiell (Logistik)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informationell (EDV, Jahresabschluss, Controlling)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800"/>
              <a:t>Prozesse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Prozessmanagement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600"/>
              <a:t>Steuerung, Führung, Management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000"/>
              <a:t>Was fehlt noch: zeitliche Entwicklung des Unternehmens!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78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927"/>
    </mc:Choice>
    <mc:Fallback xmlns="">
      <p:transition spd="slow" advTm="45192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4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17183"/>
              </p:ext>
            </p:extLst>
          </p:nvPr>
        </p:nvGraphicFramePr>
        <p:xfrm>
          <a:off x="0" y="0"/>
          <a:ext cx="9144000" cy="687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Bild" r:id="rId3" imgW="11796120" imgH="9113040" progId="Word.Picture.8">
                  <p:embed/>
                </p:oleObj>
              </mc:Choice>
              <mc:Fallback>
                <p:oleObj name="Bild" r:id="rId3" imgW="11796120" imgH="91130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70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457" name="Text Box 9"/>
          <p:cNvSpPr txBox="1">
            <a:spLocks noChangeArrowheads="1"/>
          </p:cNvSpPr>
          <p:nvPr/>
        </p:nvSpPr>
        <p:spPr bwMode="auto">
          <a:xfrm>
            <a:off x="8101013" y="1700213"/>
            <a:ext cx="484187" cy="1441450"/>
          </a:xfrm>
          <a:prstGeom prst="rect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2458" name="Line 10"/>
          <p:cNvSpPr>
            <a:spLocks noChangeShapeType="1"/>
          </p:cNvSpPr>
          <p:nvPr/>
        </p:nvSpPr>
        <p:spPr bwMode="auto">
          <a:xfrm>
            <a:off x="7885113" y="2420938"/>
            <a:ext cx="298450" cy="0"/>
          </a:xfrm>
          <a:prstGeom prst="line">
            <a:avLst/>
          </a:prstGeom>
          <a:noFill/>
          <a:ln w="47625" cmpd="dbl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18"/>
          <p:cNvGrpSpPr>
            <a:grpSpLocks/>
          </p:cNvGrpSpPr>
          <p:nvPr/>
        </p:nvGrpSpPr>
        <p:grpSpPr bwMode="auto">
          <a:xfrm rot="2756243">
            <a:off x="7961313" y="400050"/>
            <a:ext cx="1066800" cy="933450"/>
            <a:chOff x="14220" y="5280"/>
            <a:chExt cx="1680" cy="1470"/>
          </a:xfrm>
        </p:grpSpPr>
        <p:grpSp>
          <p:nvGrpSpPr>
            <p:cNvPr id="1031" name="Group 19"/>
            <p:cNvGrpSpPr>
              <a:grpSpLocks/>
            </p:cNvGrpSpPr>
            <p:nvPr/>
          </p:nvGrpSpPr>
          <p:grpSpPr bwMode="auto">
            <a:xfrm>
              <a:off x="14220" y="5670"/>
              <a:ext cx="450" cy="510"/>
              <a:chOff x="12030" y="1650"/>
              <a:chExt cx="2640" cy="4530"/>
            </a:xfrm>
          </p:grpSpPr>
          <p:sp>
            <p:nvSpPr>
              <p:cNvPr id="2152468" name="Oval 20"/>
              <p:cNvSpPr>
                <a:spLocks noChangeArrowheads="1"/>
              </p:cNvSpPr>
              <p:nvPr/>
            </p:nvSpPr>
            <p:spPr bwMode="auto">
              <a:xfrm>
                <a:off x="12722" y="1685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69" name="Line 21"/>
              <p:cNvSpPr>
                <a:spLocks noChangeShapeType="1"/>
              </p:cNvSpPr>
              <p:nvPr/>
            </p:nvSpPr>
            <p:spPr bwMode="auto">
              <a:xfrm flipV="1">
                <a:off x="12053" y="4221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0" name="Line 22"/>
              <p:cNvSpPr>
                <a:spLocks noChangeShapeType="1"/>
              </p:cNvSpPr>
              <p:nvPr/>
            </p:nvSpPr>
            <p:spPr bwMode="auto">
              <a:xfrm>
                <a:off x="13266" y="4250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1" name="Line 23"/>
              <p:cNvSpPr>
                <a:spLocks noChangeShapeType="1"/>
              </p:cNvSpPr>
              <p:nvPr/>
            </p:nvSpPr>
            <p:spPr bwMode="auto">
              <a:xfrm flipV="1">
                <a:off x="13271" y="3406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2" name="Line 24"/>
              <p:cNvSpPr>
                <a:spLocks noChangeShapeType="1"/>
              </p:cNvSpPr>
              <p:nvPr/>
            </p:nvSpPr>
            <p:spPr bwMode="auto">
              <a:xfrm flipH="1" flipV="1">
                <a:off x="11993" y="3300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3" name="Line 25"/>
              <p:cNvSpPr>
                <a:spLocks noChangeShapeType="1"/>
              </p:cNvSpPr>
              <p:nvPr/>
            </p:nvSpPr>
            <p:spPr bwMode="auto">
              <a:xfrm flipV="1">
                <a:off x="13261" y="3205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2" name="Group 26"/>
            <p:cNvGrpSpPr>
              <a:grpSpLocks/>
            </p:cNvGrpSpPr>
            <p:nvPr/>
          </p:nvGrpSpPr>
          <p:grpSpPr bwMode="auto">
            <a:xfrm>
              <a:off x="14460" y="5910"/>
              <a:ext cx="450" cy="510"/>
              <a:chOff x="12030" y="1650"/>
              <a:chExt cx="2640" cy="4530"/>
            </a:xfrm>
          </p:grpSpPr>
          <p:sp>
            <p:nvSpPr>
              <p:cNvPr id="2152475" name="Oval 27"/>
              <p:cNvSpPr>
                <a:spLocks noChangeArrowheads="1"/>
              </p:cNvSpPr>
              <p:nvPr/>
            </p:nvSpPr>
            <p:spPr bwMode="auto">
              <a:xfrm>
                <a:off x="12727" y="1654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6" name="Line 28"/>
              <p:cNvSpPr>
                <a:spLocks noChangeShapeType="1"/>
              </p:cNvSpPr>
              <p:nvPr/>
            </p:nvSpPr>
            <p:spPr bwMode="auto">
              <a:xfrm flipV="1">
                <a:off x="12047" y="4205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7" name="Line 29"/>
              <p:cNvSpPr>
                <a:spLocks noChangeShapeType="1"/>
              </p:cNvSpPr>
              <p:nvPr/>
            </p:nvSpPr>
            <p:spPr bwMode="auto">
              <a:xfrm>
                <a:off x="13261" y="4235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8" name="Line 30"/>
              <p:cNvSpPr>
                <a:spLocks noChangeShapeType="1"/>
              </p:cNvSpPr>
              <p:nvPr/>
            </p:nvSpPr>
            <p:spPr bwMode="auto">
              <a:xfrm flipV="1">
                <a:off x="13255" y="3375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79" name="Line 31"/>
              <p:cNvSpPr>
                <a:spLocks noChangeShapeType="1"/>
              </p:cNvSpPr>
              <p:nvPr/>
            </p:nvSpPr>
            <p:spPr bwMode="auto">
              <a:xfrm flipH="1" flipV="1">
                <a:off x="11975" y="3277"/>
                <a:ext cx="1335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0" name="Line 32"/>
              <p:cNvSpPr>
                <a:spLocks noChangeShapeType="1"/>
              </p:cNvSpPr>
              <p:nvPr/>
            </p:nvSpPr>
            <p:spPr bwMode="auto">
              <a:xfrm flipV="1">
                <a:off x="13256" y="3190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33"/>
            <p:cNvGrpSpPr>
              <a:grpSpLocks/>
            </p:cNvGrpSpPr>
            <p:nvPr/>
          </p:nvGrpSpPr>
          <p:grpSpPr bwMode="auto">
            <a:xfrm>
              <a:off x="14700" y="6150"/>
              <a:ext cx="450" cy="510"/>
              <a:chOff x="12030" y="1650"/>
              <a:chExt cx="2640" cy="4530"/>
            </a:xfrm>
          </p:grpSpPr>
          <p:sp>
            <p:nvSpPr>
              <p:cNvPr id="2152482" name="Oval 34"/>
              <p:cNvSpPr>
                <a:spLocks noChangeArrowheads="1"/>
              </p:cNvSpPr>
              <p:nvPr/>
            </p:nvSpPr>
            <p:spPr bwMode="auto">
              <a:xfrm>
                <a:off x="12732" y="1654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3" name="Line 35"/>
              <p:cNvSpPr>
                <a:spLocks noChangeShapeType="1"/>
              </p:cNvSpPr>
              <p:nvPr/>
            </p:nvSpPr>
            <p:spPr bwMode="auto">
              <a:xfrm flipV="1">
                <a:off x="12052" y="4206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4" name="Line 36"/>
              <p:cNvSpPr>
                <a:spLocks noChangeShapeType="1"/>
              </p:cNvSpPr>
              <p:nvPr/>
            </p:nvSpPr>
            <p:spPr bwMode="auto">
              <a:xfrm>
                <a:off x="13266" y="4236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5" name="Line 37"/>
              <p:cNvSpPr>
                <a:spLocks noChangeShapeType="1"/>
              </p:cNvSpPr>
              <p:nvPr/>
            </p:nvSpPr>
            <p:spPr bwMode="auto">
              <a:xfrm flipV="1">
                <a:off x="13260" y="3376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6" name="Line 38"/>
              <p:cNvSpPr>
                <a:spLocks noChangeShapeType="1"/>
              </p:cNvSpPr>
              <p:nvPr/>
            </p:nvSpPr>
            <p:spPr bwMode="auto">
              <a:xfrm flipH="1" flipV="1">
                <a:off x="11992" y="3285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87" name="Line 39"/>
              <p:cNvSpPr>
                <a:spLocks noChangeShapeType="1"/>
              </p:cNvSpPr>
              <p:nvPr/>
            </p:nvSpPr>
            <p:spPr bwMode="auto">
              <a:xfrm flipV="1">
                <a:off x="13261" y="3190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4" name="Group 40"/>
            <p:cNvGrpSpPr>
              <a:grpSpLocks/>
            </p:cNvGrpSpPr>
            <p:nvPr/>
          </p:nvGrpSpPr>
          <p:grpSpPr bwMode="auto">
            <a:xfrm>
              <a:off x="14280" y="5400"/>
              <a:ext cx="450" cy="510"/>
              <a:chOff x="12030" y="1650"/>
              <a:chExt cx="2640" cy="4530"/>
            </a:xfrm>
          </p:grpSpPr>
          <p:sp>
            <p:nvSpPr>
              <p:cNvPr id="2152489" name="Oval 41"/>
              <p:cNvSpPr>
                <a:spLocks noChangeArrowheads="1"/>
              </p:cNvSpPr>
              <p:nvPr/>
            </p:nvSpPr>
            <p:spPr bwMode="auto">
              <a:xfrm>
                <a:off x="12748" y="1639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0" name="Line 42"/>
              <p:cNvSpPr>
                <a:spLocks noChangeShapeType="1"/>
              </p:cNvSpPr>
              <p:nvPr/>
            </p:nvSpPr>
            <p:spPr bwMode="auto">
              <a:xfrm flipV="1">
                <a:off x="12059" y="4207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1" name="Line 43"/>
              <p:cNvSpPr>
                <a:spLocks noChangeShapeType="1"/>
              </p:cNvSpPr>
              <p:nvPr/>
            </p:nvSpPr>
            <p:spPr bwMode="auto">
              <a:xfrm>
                <a:off x="13293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2" name="Line 44"/>
              <p:cNvSpPr>
                <a:spLocks noChangeShapeType="1"/>
              </p:cNvSpPr>
              <p:nvPr/>
            </p:nvSpPr>
            <p:spPr bwMode="auto">
              <a:xfrm flipV="1">
                <a:off x="13266" y="337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3" name="Line 45"/>
              <p:cNvSpPr>
                <a:spLocks noChangeShapeType="1"/>
              </p:cNvSpPr>
              <p:nvPr/>
            </p:nvSpPr>
            <p:spPr bwMode="auto">
              <a:xfrm flipH="1" flipV="1">
                <a:off x="1199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4" name="Line 46"/>
              <p:cNvSpPr>
                <a:spLocks noChangeShapeType="1"/>
              </p:cNvSpPr>
              <p:nvPr/>
            </p:nvSpPr>
            <p:spPr bwMode="auto">
              <a:xfrm flipV="1">
                <a:off x="13267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47"/>
            <p:cNvGrpSpPr>
              <a:grpSpLocks/>
            </p:cNvGrpSpPr>
            <p:nvPr/>
          </p:nvGrpSpPr>
          <p:grpSpPr bwMode="auto">
            <a:xfrm>
              <a:off x="14520" y="5640"/>
              <a:ext cx="450" cy="510"/>
              <a:chOff x="12030" y="1650"/>
              <a:chExt cx="2640" cy="4530"/>
            </a:xfrm>
          </p:grpSpPr>
          <p:sp>
            <p:nvSpPr>
              <p:cNvPr id="2152496" name="Oval 48"/>
              <p:cNvSpPr>
                <a:spLocks noChangeArrowheads="1"/>
              </p:cNvSpPr>
              <p:nvPr/>
            </p:nvSpPr>
            <p:spPr bwMode="auto">
              <a:xfrm>
                <a:off x="12723" y="1688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7" name="Line 49"/>
              <p:cNvSpPr>
                <a:spLocks noChangeShapeType="1"/>
              </p:cNvSpPr>
              <p:nvPr/>
            </p:nvSpPr>
            <p:spPr bwMode="auto">
              <a:xfrm flipV="1">
                <a:off x="12054" y="4224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8" name="Line 50"/>
              <p:cNvSpPr>
                <a:spLocks noChangeShapeType="1"/>
              </p:cNvSpPr>
              <p:nvPr/>
            </p:nvSpPr>
            <p:spPr bwMode="auto">
              <a:xfrm>
                <a:off x="13272" y="4257"/>
                <a:ext cx="1203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499" name="Line 51"/>
              <p:cNvSpPr>
                <a:spLocks noChangeShapeType="1"/>
              </p:cNvSpPr>
              <p:nvPr/>
            </p:nvSpPr>
            <p:spPr bwMode="auto">
              <a:xfrm flipV="1">
                <a:off x="13272" y="3409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0" name="Line 52"/>
              <p:cNvSpPr>
                <a:spLocks noChangeShapeType="1"/>
              </p:cNvSpPr>
              <p:nvPr/>
            </p:nvSpPr>
            <p:spPr bwMode="auto">
              <a:xfrm flipH="1" flipV="1">
                <a:off x="11994" y="3303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1" name="Line 53"/>
              <p:cNvSpPr>
                <a:spLocks noChangeShapeType="1"/>
              </p:cNvSpPr>
              <p:nvPr/>
            </p:nvSpPr>
            <p:spPr bwMode="auto">
              <a:xfrm flipV="1">
                <a:off x="13262" y="3208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54"/>
            <p:cNvGrpSpPr>
              <a:grpSpLocks/>
            </p:cNvGrpSpPr>
            <p:nvPr/>
          </p:nvGrpSpPr>
          <p:grpSpPr bwMode="auto">
            <a:xfrm>
              <a:off x="14760" y="5880"/>
              <a:ext cx="450" cy="510"/>
              <a:chOff x="12030" y="1650"/>
              <a:chExt cx="2640" cy="4530"/>
            </a:xfrm>
          </p:grpSpPr>
          <p:sp>
            <p:nvSpPr>
              <p:cNvPr id="2152503" name="Oval 55"/>
              <p:cNvSpPr>
                <a:spLocks noChangeArrowheads="1"/>
              </p:cNvSpPr>
              <p:nvPr/>
            </p:nvSpPr>
            <p:spPr bwMode="auto">
              <a:xfrm>
                <a:off x="12727" y="165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4" name="Line 56"/>
              <p:cNvSpPr>
                <a:spLocks noChangeShapeType="1"/>
              </p:cNvSpPr>
              <p:nvPr/>
            </p:nvSpPr>
            <p:spPr bwMode="auto">
              <a:xfrm flipV="1">
                <a:off x="12048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5" name="Line 57"/>
              <p:cNvSpPr>
                <a:spLocks noChangeShapeType="1"/>
              </p:cNvSpPr>
              <p:nvPr/>
            </p:nvSpPr>
            <p:spPr bwMode="auto">
              <a:xfrm>
                <a:off x="13261" y="4238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6" name="Line 58"/>
              <p:cNvSpPr>
                <a:spLocks noChangeShapeType="1"/>
              </p:cNvSpPr>
              <p:nvPr/>
            </p:nvSpPr>
            <p:spPr bwMode="auto">
              <a:xfrm flipV="1">
                <a:off x="13255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7" name="Line 59"/>
              <p:cNvSpPr>
                <a:spLocks noChangeShapeType="1"/>
              </p:cNvSpPr>
              <p:nvPr/>
            </p:nvSpPr>
            <p:spPr bwMode="auto">
              <a:xfrm flipH="1" flipV="1">
                <a:off x="11988" y="3288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08" name="Line 60"/>
              <p:cNvSpPr>
                <a:spLocks noChangeShapeType="1"/>
              </p:cNvSpPr>
              <p:nvPr/>
            </p:nvSpPr>
            <p:spPr bwMode="auto">
              <a:xfrm flipV="1">
                <a:off x="13256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7" name="Group 61"/>
            <p:cNvGrpSpPr>
              <a:grpSpLocks/>
            </p:cNvGrpSpPr>
            <p:nvPr/>
          </p:nvGrpSpPr>
          <p:grpSpPr bwMode="auto">
            <a:xfrm>
              <a:off x="15000" y="6120"/>
              <a:ext cx="450" cy="510"/>
              <a:chOff x="12030" y="1650"/>
              <a:chExt cx="2640" cy="4530"/>
            </a:xfrm>
          </p:grpSpPr>
          <p:sp>
            <p:nvSpPr>
              <p:cNvPr id="2152510" name="Oval 62"/>
              <p:cNvSpPr>
                <a:spLocks noChangeArrowheads="1"/>
              </p:cNvSpPr>
              <p:nvPr/>
            </p:nvSpPr>
            <p:spPr bwMode="auto">
              <a:xfrm>
                <a:off x="12732" y="165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1" name="Line 63"/>
              <p:cNvSpPr>
                <a:spLocks noChangeShapeType="1"/>
              </p:cNvSpPr>
              <p:nvPr/>
            </p:nvSpPr>
            <p:spPr bwMode="auto">
              <a:xfrm flipV="1">
                <a:off x="12053" y="4209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2" name="Line 64"/>
              <p:cNvSpPr>
                <a:spLocks noChangeShapeType="1"/>
              </p:cNvSpPr>
              <p:nvPr/>
            </p:nvSpPr>
            <p:spPr bwMode="auto">
              <a:xfrm>
                <a:off x="13266" y="4239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3" name="Line 65"/>
              <p:cNvSpPr>
                <a:spLocks noChangeShapeType="1"/>
              </p:cNvSpPr>
              <p:nvPr/>
            </p:nvSpPr>
            <p:spPr bwMode="auto">
              <a:xfrm flipV="1">
                <a:off x="13260" y="3379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4" name="Line 66"/>
              <p:cNvSpPr>
                <a:spLocks noChangeShapeType="1"/>
              </p:cNvSpPr>
              <p:nvPr/>
            </p:nvSpPr>
            <p:spPr bwMode="auto">
              <a:xfrm flipH="1" flipV="1">
                <a:off x="11993" y="3288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5" name="Line 67"/>
              <p:cNvSpPr>
                <a:spLocks noChangeShapeType="1"/>
              </p:cNvSpPr>
              <p:nvPr/>
            </p:nvSpPr>
            <p:spPr bwMode="auto">
              <a:xfrm flipV="1">
                <a:off x="13261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8" name="Group 68"/>
            <p:cNvGrpSpPr>
              <a:grpSpLocks/>
            </p:cNvGrpSpPr>
            <p:nvPr/>
          </p:nvGrpSpPr>
          <p:grpSpPr bwMode="auto">
            <a:xfrm>
              <a:off x="14490" y="5280"/>
              <a:ext cx="450" cy="510"/>
              <a:chOff x="12030" y="1650"/>
              <a:chExt cx="2640" cy="4530"/>
            </a:xfrm>
          </p:grpSpPr>
          <p:sp>
            <p:nvSpPr>
              <p:cNvPr id="2152517" name="Oval 69"/>
              <p:cNvSpPr>
                <a:spLocks noChangeArrowheads="1"/>
              </p:cNvSpPr>
              <p:nvPr/>
            </p:nvSpPr>
            <p:spPr bwMode="auto">
              <a:xfrm>
                <a:off x="12719" y="168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8" name="Line 70"/>
              <p:cNvSpPr>
                <a:spLocks noChangeShapeType="1"/>
              </p:cNvSpPr>
              <p:nvPr/>
            </p:nvSpPr>
            <p:spPr bwMode="auto">
              <a:xfrm flipV="1">
                <a:off x="12050" y="4222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19" name="Line 71"/>
              <p:cNvSpPr>
                <a:spLocks noChangeShapeType="1"/>
              </p:cNvSpPr>
              <p:nvPr/>
            </p:nvSpPr>
            <p:spPr bwMode="auto">
              <a:xfrm>
                <a:off x="13263" y="4252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0" name="Line 72"/>
              <p:cNvSpPr>
                <a:spLocks noChangeShapeType="1"/>
              </p:cNvSpPr>
              <p:nvPr/>
            </p:nvSpPr>
            <p:spPr bwMode="auto">
              <a:xfrm flipV="1">
                <a:off x="13268" y="340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1" name="Line 73"/>
              <p:cNvSpPr>
                <a:spLocks noChangeShapeType="1"/>
              </p:cNvSpPr>
              <p:nvPr/>
            </p:nvSpPr>
            <p:spPr bwMode="auto">
              <a:xfrm flipH="1" flipV="1">
                <a:off x="11990" y="3301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2" name="Line 74"/>
              <p:cNvSpPr>
                <a:spLocks noChangeShapeType="1"/>
              </p:cNvSpPr>
              <p:nvPr/>
            </p:nvSpPr>
            <p:spPr bwMode="auto">
              <a:xfrm flipV="1">
                <a:off x="13258" y="3206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9" name="Group 75"/>
            <p:cNvGrpSpPr>
              <a:grpSpLocks/>
            </p:cNvGrpSpPr>
            <p:nvPr/>
          </p:nvGrpSpPr>
          <p:grpSpPr bwMode="auto">
            <a:xfrm>
              <a:off x="14730" y="5520"/>
              <a:ext cx="450" cy="510"/>
              <a:chOff x="12030" y="1650"/>
              <a:chExt cx="2640" cy="4530"/>
            </a:xfrm>
          </p:grpSpPr>
          <p:sp>
            <p:nvSpPr>
              <p:cNvPr id="2152524" name="Oval 76"/>
              <p:cNvSpPr>
                <a:spLocks noChangeArrowheads="1"/>
              </p:cNvSpPr>
              <p:nvPr/>
            </p:nvSpPr>
            <p:spPr bwMode="auto">
              <a:xfrm>
                <a:off x="12724" y="168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5" name="Line 77"/>
              <p:cNvSpPr>
                <a:spLocks noChangeShapeType="1"/>
              </p:cNvSpPr>
              <p:nvPr/>
            </p:nvSpPr>
            <p:spPr bwMode="auto">
              <a:xfrm flipV="1">
                <a:off x="12055" y="4222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6" name="Line 78"/>
              <p:cNvSpPr>
                <a:spLocks noChangeShapeType="1"/>
              </p:cNvSpPr>
              <p:nvPr/>
            </p:nvSpPr>
            <p:spPr bwMode="auto">
              <a:xfrm>
                <a:off x="13289" y="4252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7" name="Line 79"/>
              <p:cNvSpPr>
                <a:spLocks noChangeShapeType="1"/>
              </p:cNvSpPr>
              <p:nvPr/>
            </p:nvSpPr>
            <p:spPr bwMode="auto">
              <a:xfrm flipV="1">
                <a:off x="13273" y="340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8" name="Line 80"/>
              <p:cNvSpPr>
                <a:spLocks noChangeShapeType="1"/>
              </p:cNvSpPr>
              <p:nvPr/>
            </p:nvSpPr>
            <p:spPr bwMode="auto">
              <a:xfrm flipH="1" flipV="1">
                <a:off x="11995" y="3302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29" name="Line 81"/>
              <p:cNvSpPr>
                <a:spLocks noChangeShapeType="1"/>
              </p:cNvSpPr>
              <p:nvPr/>
            </p:nvSpPr>
            <p:spPr bwMode="auto">
              <a:xfrm flipV="1">
                <a:off x="13263" y="3207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40" name="Group 82"/>
            <p:cNvGrpSpPr>
              <a:grpSpLocks/>
            </p:cNvGrpSpPr>
            <p:nvPr/>
          </p:nvGrpSpPr>
          <p:grpSpPr bwMode="auto">
            <a:xfrm>
              <a:off x="14970" y="5760"/>
              <a:ext cx="450" cy="510"/>
              <a:chOff x="12030" y="1650"/>
              <a:chExt cx="2640" cy="4530"/>
            </a:xfrm>
          </p:grpSpPr>
          <p:sp>
            <p:nvSpPr>
              <p:cNvPr id="2152531" name="Oval 83"/>
              <p:cNvSpPr>
                <a:spLocks noChangeArrowheads="1"/>
              </p:cNvSpPr>
              <p:nvPr/>
            </p:nvSpPr>
            <p:spPr bwMode="auto">
              <a:xfrm>
                <a:off x="12728" y="165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2" name="Line 84"/>
              <p:cNvSpPr>
                <a:spLocks noChangeShapeType="1"/>
              </p:cNvSpPr>
              <p:nvPr/>
            </p:nvSpPr>
            <p:spPr bwMode="auto">
              <a:xfrm flipV="1">
                <a:off x="12049" y="4207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3" name="Line 85"/>
              <p:cNvSpPr>
                <a:spLocks noChangeShapeType="1"/>
              </p:cNvSpPr>
              <p:nvPr/>
            </p:nvSpPr>
            <p:spPr bwMode="auto">
              <a:xfrm>
                <a:off x="13262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4" name="Line 86"/>
              <p:cNvSpPr>
                <a:spLocks noChangeShapeType="1"/>
              </p:cNvSpPr>
              <p:nvPr/>
            </p:nvSpPr>
            <p:spPr bwMode="auto">
              <a:xfrm flipV="1">
                <a:off x="13257" y="337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5" name="Line 87"/>
              <p:cNvSpPr>
                <a:spLocks noChangeShapeType="1"/>
              </p:cNvSpPr>
              <p:nvPr/>
            </p:nvSpPr>
            <p:spPr bwMode="auto">
              <a:xfrm flipH="1" flipV="1">
                <a:off x="1198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6" name="Line 88"/>
              <p:cNvSpPr>
                <a:spLocks noChangeShapeType="1"/>
              </p:cNvSpPr>
              <p:nvPr/>
            </p:nvSpPr>
            <p:spPr bwMode="auto">
              <a:xfrm flipV="1">
                <a:off x="13257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41" name="Group 89"/>
            <p:cNvGrpSpPr>
              <a:grpSpLocks/>
            </p:cNvGrpSpPr>
            <p:nvPr/>
          </p:nvGrpSpPr>
          <p:grpSpPr bwMode="auto">
            <a:xfrm>
              <a:off x="15210" y="6000"/>
              <a:ext cx="450" cy="510"/>
              <a:chOff x="12030" y="1650"/>
              <a:chExt cx="2640" cy="4530"/>
            </a:xfrm>
          </p:grpSpPr>
          <p:sp>
            <p:nvSpPr>
              <p:cNvPr id="2152538" name="Oval 90"/>
              <p:cNvSpPr>
                <a:spLocks noChangeArrowheads="1"/>
              </p:cNvSpPr>
              <p:nvPr/>
            </p:nvSpPr>
            <p:spPr bwMode="auto">
              <a:xfrm>
                <a:off x="12733" y="165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39" name="Line 91"/>
              <p:cNvSpPr>
                <a:spLocks noChangeShapeType="1"/>
              </p:cNvSpPr>
              <p:nvPr/>
            </p:nvSpPr>
            <p:spPr bwMode="auto">
              <a:xfrm flipV="1">
                <a:off x="12054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0" name="Line 92"/>
              <p:cNvSpPr>
                <a:spLocks noChangeShapeType="1"/>
              </p:cNvSpPr>
              <p:nvPr/>
            </p:nvSpPr>
            <p:spPr bwMode="auto">
              <a:xfrm>
                <a:off x="13267" y="4238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1" name="Line 93"/>
              <p:cNvSpPr>
                <a:spLocks noChangeShapeType="1"/>
              </p:cNvSpPr>
              <p:nvPr/>
            </p:nvSpPr>
            <p:spPr bwMode="auto">
              <a:xfrm flipV="1">
                <a:off x="13261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2" name="Line 94"/>
              <p:cNvSpPr>
                <a:spLocks noChangeShapeType="1"/>
              </p:cNvSpPr>
              <p:nvPr/>
            </p:nvSpPr>
            <p:spPr bwMode="auto">
              <a:xfrm flipH="1" flipV="1">
                <a:off x="11994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3" name="Line 95"/>
              <p:cNvSpPr>
                <a:spLocks noChangeShapeType="1"/>
              </p:cNvSpPr>
              <p:nvPr/>
            </p:nvSpPr>
            <p:spPr bwMode="auto">
              <a:xfrm flipV="1">
                <a:off x="13262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42" name="Group 96"/>
            <p:cNvGrpSpPr>
              <a:grpSpLocks/>
            </p:cNvGrpSpPr>
            <p:nvPr/>
          </p:nvGrpSpPr>
          <p:grpSpPr bwMode="auto">
            <a:xfrm>
              <a:off x="15450" y="6240"/>
              <a:ext cx="450" cy="510"/>
              <a:chOff x="12030" y="1650"/>
              <a:chExt cx="2640" cy="4530"/>
            </a:xfrm>
          </p:grpSpPr>
          <p:sp>
            <p:nvSpPr>
              <p:cNvPr id="2152545" name="Oval 97"/>
              <p:cNvSpPr>
                <a:spLocks noChangeArrowheads="1"/>
              </p:cNvSpPr>
              <p:nvPr/>
            </p:nvSpPr>
            <p:spPr bwMode="auto">
              <a:xfrm>
                <a:off x="12749" y="1640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6" name="Line 98"/>
              <p:cNvSpPr>
                <a:spLocks noChangeShapeType="1"/>
              </p:cNvSpPr>
              <p:nvPr/>
            </p:nvSpPr>
            <p:spPr bwMode="auto">
              <a:xfrm flipV="1">
                <a:off x="12059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7" name="Line 99"/>
              <p:cNvSpPr>
                <a:spLocks noChangeShapeType="1"/>
              </p:cNvSpPr>
              <p:nvPr/>
            </p:nvSpPr>
            <p:spPr bwMode="auto">
              <a:xfrm>
                <a:off x="13293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8" name="Line 100"/>
              <p:cNvSpPr>
                <a:spLocks noChangeShapeType="1"/>
              </p:cNvSpPr>
              <p:nvPr/>
            </p:nvSpPr>
            <p:spPr bwMode="auto">
              <a:xfrm flipV="1">
                <a:off x="13266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49" name="Line 101"/>
              <p:cNvSpPr>
                <a:spLocks noChangeShapeType="1"/>
              </p:cNvSpPr>
              <p:nvPr/>
            </p:nvSpPr>
            <p:spPr bwMode="auto">
              <a:xfrm flipH="1" flipV="1">
                <a:off x="1199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2550" name="Line 102"/>
              <p:cNvSpPr>
                <a:spLocks noChangeShapeType="1"/>
              </p:cNvSpPr>
              <p:nvPr/>
            </p:nvSpPr>
            <p:spPr bwMode="auto">
              <a:xfrm flipV="1">
                <a:off x="13267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556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568"/>
    </mc:Choice>
    <mc:Fallback xmlns="">
      <p:transition spd="slow" advTm="32456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de-DE"/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81866"/>
              </p:ext>
            </p:extLst>
          </p:nvPr>
        </p:nvGraphicFramePr>
        <p:xfrm>
          <a:off x="0" y="0"/>
          <a:ext cx="9144000" cy="687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Bild" r:id="rId3" imgW="11796120" imgH="9113040" progId="Word.Picture.8">
                  <p:embed/>
                </p:oleObj>
              </mc:Choice>
              <mc:Fallback>
                <p:oleObj name="Bild" r:id="rId3" imgW="11796120" imgH="91130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70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4500" name="AutoShape 4"/>
          <p:cNvSpPr>
            <a:spLocks noChangeArrowheads="1"/>
          </p:cNvSpPr>
          <p:nvPr/>
        </p:nvSpPr>
        <p:spPr bwMode="auto">
          <a:xfrm>
            <a:off x="4643438" y="-171450"/>
            <a:ext cx="3600450" cy="2087563"/>
          </a:xfrm>
          <a:prstGeom prst="cloudCallout">
            <a:avLst>
              <a:gd name="adj1" fmla="val -131481"/>
              <a:gd name="adj2" fmla="val 66806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de-DE" dirty="0"/>
              <a:t>Dieses komplexe Gebildet begibt sich nun auf eine Bewegung entlang der Zeitachse!</a:t>
            </a:r>
          </a:p>
        </p:txBody>
      </p:sp>
      <p:sp>
        <p:nvSpPr>
          <p:cNvPr id="2154501" name="Text Box 5"/>
          <p:cNvSpPr txBox="1">
            <a:spLocks noChangeArrowheads="1"/>
          </p:cNvSpPr>
          <p:nvPr/>
        </p:nvSpPr>
        <p:spPr bwMode="auto">
          <a:xfrm>
            <a:off x="8101013" y="1700213"/>
            <a:ext cx="484187" cy="1441450"/>
          </a:xfrm>
          <a:prstGeom prst="rect">
            <a:avLst/>
          </a:prstGeom>
          <a:noFill/>
          <a:ln w="5715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154502" name="Line 6"/>
          <p:cNvSpPr>
            <a:spLocks noChangeShapeType="1"/>
          </p:cNvSpPr>
          <p:nvPr/>
        </p:nvSpPr>
        <p:spPr bwMode="auto">
          <a:xfrm>
            <a:off x="7885113" y="2420938"/>
            <a:ext cx="298450" cy="0"/>
          </a:xfrm>
          <a:prstGeom prst="line">
            <a:avLst/>
          </a:prstGeom>
          <a:noFill/>
          <a:ln w="47625" cmpd="dbl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 rot="2756243">
            <a:off x="7961313" y="400050"/>
            <a:ext cx="1066800" cy="933450"/>
            <a:chOff x="14220" y="5280"/>
            <a:chExt cx="1680" cy="1470"/>
          </a:xfrm>
        </p:grpSpPr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14220" y="5670"/>
              <a:ext cx="450" cy="510"/>
              <a:chOff x="12030" y="1650"/>
              <a:chExt cx="2640" cy="4530"/>
            </a:xfrm>
          </p:grpSpPr>
          <p:sp>
            <p:nvSpPr>
              <p:cNvPr id="2154505" name="Oval 9"/>
              <p:cNvSpPr>
                <a:spLocks noChangeArrowheads="1"/>
              </p:cNvSpPr>
              <p:nvPr/>
            </p:nvSpPr>
            <p:spPr bwMode="auto">
              <a:xfrm>
                <a:off x="12722" y="1685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06" name="Line 10"/>
              <p:cNvSpPr>
                <a:spLocks noChangeShapeType="1"/>
              </p:cNvSpPr>
              <p:nvPr/>
            </p:nvSpPr>
            <p:spPr bwMode="auto">
              <a:xfrm flipV="1">
                <a:off x="12053" y="4221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07" name="Line 11"/>
              <p:cNvSpPr>
                <a:spLocks noChangeShapeType="1"/>
              </p:cNvSpPr>
              <p:nvPr/>
            </p:nvSpPr>
            <p:spPr bwMode="auto">
              <a:xfrm>
                <a:off x="13266" y="4250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08" name="Line 12"/>
              <p:cNvSpPr>
                <a:spLocks noChangeShapeType="1"/>
              </p:cNvSpPr>
              <p:nvPr/>
            </p:nvSpPr>
            <p:spPr bwMode="auto">
              <a:xfrm flipV="1">
                <a:off x="13271" y="3406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09" name="Line 13"/>
              <p:cNvSpPr>
                <a:spLocks noChangeShapeType="1"/>
              </p:cNvSpPr>
              <p:nvPr/>
            </p:nvSpPr>
            <p:spPr bwMode="auto">
              <a:xfrm flipH="1" flipV="1">
                <a:off x="11993" y="3300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0" name="Line 14"/>
              <p:cNvSpPr>
                <a:spLocks noChangeShapeType="1"/>
              </p:cNvSpPr>
              <p:nvPr/>
            </p:nvSpPr>
            <p:spPr bwMode="auto">
              <a:xfrm flipV="1">
                <a:off x="13261" y="3205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7" name="Group 15"/>
            <p:cNvGrpSpPr>
              <a:grpSpLocks/>
            </p:cNvGrpSpPr>
            <p:nvPr/>
          </p:nvGrpSpPr>
          <p:grpSpPr bwMode="auto">
            <a:xfrm>
              <a:off x="14460" y="5910"/>
              <a:ext cx="450" cy="510"/>
              <a:chOff x="12030" y="1650"/>
              <a:chExt cx="2640" cy="4530"/>
            </a:xfrm>
          </p:grpSpPr>
          <p:sp>
            <p:nvSpPr>
              <p:cNvPr id="2154512" name="Oval 16"/>
              <p:cNvSpPr>
                <a:spLocks noChangeArrowheads="1"/>
              </p:cNvSpPr>
              <p:nvPr/>
            </p:nvSpPr>
            <p:spPr bwMode="auto">
              <a:xfrm>
                <a:off x="12727" y="1654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3" name="Line 17"/>
              <p:cNvSpPr>
                <a:spLocks noChangeShapeType="1"/>
              </p:cNvSpPr>
              <p:nvPr/>
            </p:nvSpPr>
            <p:spPr bwMode="auto">
              <a:xfrm flipV="1">
                <a:off x="12047" y="4205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4" name="Line 18"/>
              <p:cNvSpPr>
                <a:spLocks noChangeShapeType="1"/>
              </p:cNvSpPr>
              <p:nvPr/>
            </p:nvSpPr>
            <p:spPr bwMode="auto">
              <a:xfrm>
                <a:off x="13261" y="4235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5" name="Line 19"/>
              <p:cNvSpPr>
                <a:spLocks noChangeShapeType="1"/>
              </p:cNvSpPr>
              <p:nvPr/>
            </p:nvSpPr>
            <p:spPr bwMode="auto">
              <a:xfrm flipV="1">
                <a:off x="13255" y="3375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6" name="Line 20"/>
              <p:cNvSpPr>
                <a:spLocks noChangeShapeType="1"/>
              </p:cNvSpPr>
              <p:nvPr/>
            </p:nvSpPr>
            <p:spPr bwMode="auto">
              <a:xfrm flipH="1" flipV="1">
                <a:off x="11975" y="3277"/>
                <a:ext cx="1335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17" name="Line 21"/>
              <p:cNvSpPr>
                <a:spLocks noChangeShapeType="1"/>
              </p:cNvSpPr>
              <p:nvPr/>
            </p:nvSpPr>
            <p:spPr bwMode="auto">
              <a:xfrm flipV="1">
                <a:off x="13256" y="3190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8" name="Group 22"/>
            <p:cNvGrpSpPr>
              <a:grpSpLocks/>
            </p:cNvGrpSpPr>
            <p:nvPr/>
          </p:nvGrpSpPr>
          <p:grpSpPr bwMode="auto">
            <a:xfrm>
              <a:off x="14700" y="6150"/>
              <a:ext cx="450" cy="510"/>
              <a:chOff x="12030" y="1650"/>
              <a:chExt cx="2640" cy="4530"/>
            </a:xfrm>
          </p:grpSpPr>
          <p:sp>
            <p:nvSpPr>
              <p:cNvPr id="2154519" name="Oval 23"/>
              <p:cNvSpPr>
                <a:spLocks noChangeArrowheads="1"/>
              </p:cNvSpPr>
              <p:nvPr/>
            </p:nvSpPr>
            <p:spPr bwMode="auto">
              <a:xfrm>
                <a:off x="12732" y="1654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0" name="Line 24"/>
              <p:cNvSpPr>
                <a:spLocks noChangeShapeType="1"/>
              </p:cNvSpPr>
              <p:nvPr/>
            </p:nvSpPr>
            <p:spPr bwMode="auto">
              <a:xfrm flipV="1">
                <a:off x="12052" y="4206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1" name="Line 25"/>
              <p:cNvSpPr>
                <a:spLocks noChangeShapeType="1"/>
              </p:cNvSpPr>
              <p:nvPr/>
            </p:nvSpPr>
            <p:spPr bwMode="auto">
              <a:xfrm>
                <a:off x="13266" y="4236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2" name="Line 26"/>
              <p:cNvSpPr>
                <a:spLocks noChangeShapeType="1"/>
              </p:cNvSpPr>
              <p:nvPr/>
            </p:nvSpPr>
            <p:spPr bwMode="auto">
              <a:xfrm flipV="1">
                <a:off x="13260" y="3376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3" name="Line 27"/>
              <p:cNvSpPr>
                <a:spLocks noChangeShapeType="1"/>
              </p:cNvSpPr>
              <p:nvPr/>
            </p:nvSpPr>
            <p:spPr bwMode="auto">
              <a:xfrm flipH="1" flipV="1">
                <a:off x="11992" y="3285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4" name="Line 28"/>
              <p:cNvSpPr>
                <a:spLocks noChangeShapeType="1"/>
              </p:cNvSpPr>
              <p:nvPr/>
            </p:nvSpPr>
            <p:spPr bwMode="auto">
              <a:xfrm flipV="1">
                <a:off x="13261" y="3190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9" name="Group 29"/>
            <p:cNvGrpSpPr>
              <a:grpSpLocks/>
            </p:cNvGrpSpPr>
            <p:nvPr/>
          </p:nvGrpSpPr>
          <p:grpSpPr bwMode="auto">
            <a:xfrm>
              <a:off x="14280" y="5400"/>
              <a:ext cx="450" cy="510"/>
              <a:chOff x="12030" y="1650"/>
              <a:chExt cx="2640" cy="4530"/>
            </a:xfrm>
          </p:grpSpPr>
          <p:sp>
            <p:nvSpPr>
              <p:cNvPr id="2154526" name="Oval 30"/>
              <p:cNvSpPr>
                <a:spLocks noChangeArrowheads="1"/>
              </p:cNvSpPr>
              <p:nvPr/>
            </p:nvSpPr>
            <p:spPr bwMode="auto">
              <a:xfrm>
                <a:off x="12748" y="1639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7" name="Line 31"/>
              <p:cNvSpPr>
                <a:spLocks noChangeShapeType="1"/>
              </p:cNvSpPr>
              <p:nvPr/>
            </p:nvSpPr>
            <p:spPr bwMode="auto">
              <a:xfrm flipV="1">
                <a:off x="12059" y="4207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8" name="Line 32"/>
              <p:cNvSpPr>
                <a:spLocks noChangeShapeType="1"/>
              </p:cNvSpPr>
              <p:nvPr/>
            </p:nvSpPr>
            <p:spPr bwMode="auto">
              <a:xfrm>
                <a:off x="13293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29" name="Line 33"/>
              <p:cNvSpPr>
                <a:spLocks noChangeShapeType="1"/>
              </p:cNvSpPr>
              <p:nvPr/>
            </p:nvSpPr>
            <p:spPr bwMode="auto">
              <a:xfrm flipV="1">
                <a:off x="13266" y="337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0" name="Line 34"/>
              <p:cNvSpPr>
                <a:spLocks noChangeShapeType="1"/>
              </p:cNvSpPr>
              <p:nvPr/>
            </p:nvSpPr>
            <p:spPr bwMode="auto">
              <a:xfrm flipH="1" flipV="1">
                <a:off x="1199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1" name="Line 35"/>
              <p:cNvSpPr>
                <a:spLocks noChangeShapeType="1"/>
              </p:cNvSpPr>
              <p:nvPr/>
            </p:nvSpPr>
            <p:spPr bwMode="auto">
              <a:xfrm flipV="1">
                <a:off x="13267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0" name="Group 36"/>
            <p:cNvGrpSpPr>
              <a:grpSpLocks/>
            </p:cNvGrpSpPr>
            <p:nvPr/>
          </p:nvGrpSpPr>
          <p:grpSpPr bwMode="auto">
            <a:xfrm>
              <a:off x="14520" y="5640"/>
              <a:ext cx="450" cy="510"/>
              <a:chOff x="12030" y="1650"/>
              <a:chExt cx="2640" cy="4530"/>
            </a:xfrm>
          </p:grpSpPr>
          <p:sp>
            <p:nvSpPr>
              <p:cNvPr id="2154533" name="Oval 37"/>
              <p:cNvSpPr>
                <a:spLocks noChangeArrowheads="1"/>
              </p:cNvSpPr>
              <p:nvPr/>
            </p:nvSpPr>
            <p:spPr bwMode="auto">
              <a:xfrm>
                <a:off x="12723" y="1688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4" name="Line 38"/>
              <p:cNvSpPr>
                <a:spLocks noChangeShapeType="1"/>
              </p:cNvSpPr>
              <p:nvPr/>
            </p:nvSpPr>
            <p:spPr bwMode="auto">
              <a:xfrm flipV="1">
                <a:off x="12054" y="4224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5" name="Line 39"/>
              <p:cNvSpPr>
                <a:spLocks noChangeShapeType="1"/>
              </p:cNvSpPr>
              <p:nvPr/>
            </p:nvSpPr>
            <p:spPr bwMode="auto">
              <a:xfrm>
                <a:off x="13272" y="4257"/>
                <a:ext cx="1203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6" name="Line 40"/>
              <p:cNvSpPr>
                <a:spLocks noChangeShapeType="1"/>
              </p:cNvSpPr>
              <p:nvPr/>
            </p:nvSpPr>
            <p:spPr bwMode="auto">
              <a:xfrm flipV="1">
                <a:off x="13272" y="3409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7" name="Line 41"/>
              <p:cNvSpPr>
                <a:spLocks noChangeShapeType="1"/>
              </p:cNvSpPr>
              <p:nvPr/>
            </p:nvSpPr>
            <p:spPr bwMode="auto">
              <a:xfrm flipH="1" flipV="1">
                <a:off x="11994" y="3303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38" name="Line 42"/>
              <p:cNvSpPr>
                <a:spLocks noChangeShapeType="1"/>
              </p:cNvSpPr>
              <p:nvPr/>
            </p:nvSpPr>
            <p:spPr bwMode="auto">
              <a:xfrm flipV="1">
                <a:off x="13262" y="3208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1" name="Group 43"/>
            <p:cNvGrpSpPr>
              <a:grpSpLocks/>
            </p:cNvGrpSpPr>
            <p:nvPr/>
          </p:nvGrpSpPr>
          <p:grpSpPr bwMode="auto">
            <a:xfrm>
              <a:off x="14760" y="5880"/>
              <a:ext cx="450" cy="510"/>
              <a:chOff x="12030" y="1650"/>
              <a:chExt cx="2640" cy="4530"/>
            </a:xfrm>
          </p:grpSpPr>
          <p:sp>
            <p:nvSpPr>
              <p:cNvPr id="2154540" name="Oval 44"/>
              <p:cNvSpPr>
                <a:spLocks noChangeArrowheads="1"/>
              </p:cNvSpPr>
              <p:nvPr/>
            </p:nvSpPr>
            <p:spPr bwMode="auto">
              <a:xfrm>
                <a:off x="12727" y="165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1" name="Line 45"/>
              <p:cNvSpPr>
                <a:spLocks noChangeShapeType="1"/>
              </p:cNvSpPr>
              <p:nvPr/>
            </p:nvSpPr>
            <p:spPr bwMode="auto">
              <a:xfrm flipV="1">
                <a:off x="12048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2" name="Line 46"/>
              <p:cNvSpPr>
                <a:spLocks noChangeShapeType="1"/>
              </p:cNvSpPr>
              <p:nvPr/>
            </p:nvSpPr>
            <p:spPr bwMode="auto">
              <a:xfrm>
                <a:off x="13261" y="4238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3" name="Line 47"/>
              <p:cNvSpPr>
                <a:spLocks noChangeShapeType="1"/>
              </p:cNvSpPr>
              <p:nvPr/>
            </p:nvSpPr>
            <p:spPr bwMode="auto">
              <a:xfrm flipV="1">
                <a:off x="13255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4" name="Line 48"/>
              <p:cNvSpPr>
                <a:spLocks noChangeShapeType="1"/>
              </p:cNvSpPr>
              <p:nvPr/>
            </p:nvSpPr>
            <p:spPr bwMode="auto">
              <a:xfrm flipH="1" flipV="1">
                <a:off x="11988" y="3288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5" name="Line 49"/>
              <p:cNvSpPr>
                <a:spLocks noChangeShapeType="1"/>
              </p:cNvSpPr>
              <p:nvPr/>
            </p:nvSpPr>
            <p:spPr bwMode="auto">
              <a:xfrm flipV="1">
                <a:off x="13256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2" name="Group 50"/>
            <p:cNvGrpSpPr>
              <a:grpSpLocks/>
            </p:cNvGrpSpPr>
            <p:nvPr/>
          </p:nvGrpSpPr>
          <p:grpSpPr bwMode="auto">
            <a:xfrm>
              <a:off x="15000" y="6120"/>
              <a:ext cx="450" cy="510"/>
              <a:chOff x="12030" y="1650"/>
              <a:chExt cx="2640" cy="4530"/>
            </a:xfrm>
          </p:grpSpPr>
          <p:sp>
            <p:nvSpPr>
              <p:cNvPr id="2154547" name="Oval 51"/>
              <p:cNvSpPr>
                <a:spLocks noChangeArrowheads="1"/>
              </p:cNvSpPr>
              <p:nvPr/>
            </p:nvSpPr>
            <p:spPr bwMode="auto">
              <a:xfrm>
                <a:off x="12732" y="165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8" name="Line 52"/>
              <p:cNvSpPr>
                <a:spLocks noChangeShapeType="1"/>
              </p:cNvSpPr>
              <p:nvPr/>
            </p:nvSpPr>
            <p:spPr bwMode="auto">
              <a:xfrm flipV="1">
                <a:off x="12053" y="4209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49" name="Line 53"/>
              <p:cNvSpPr>
                <a:spLocks noChangeShapeType="1"/>
              </p:cNvSpPr>
              <p:nvPr/>
            </p:nvSpPr>
            <p:spPr bwMode="auto">
              <a:xfrm>
                <a:off x="13266" y="4239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0" name="Line 54"/>
              <p:cNvSpPr>
                <a:spLocks noChangeShapeType="1"/>
              </p:cNvSpPr>
              <p:nvPr/>
            </p:nvSpPr>
            <p:spPr bwMode="auto">
              <a:xfrm flipV="1">
                <a:off x="13260" y="3379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1" name="Line 55"/>
              <p:cNvSpPr>
                <a:spLocks noChangeShapeType="1"/>
              </p:cNvSpPr>
              <p:nvPr/>
            </p:nvSpPr>
            <p:spPr bwMode="auto">
              <a:xfrm flipH="1" flipV="1">
                <a:off x="11993" y="3288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2" name="Line 56"/>
              <p:cNvSpPr>
                <a:spLocks noChangeShapeType="1"/>
              </p:cNvSpPr>
              <p:nvPr/>
            </p:nvSpPr>
            <p:spPr bwMode="auto">
              <a:xfrm flipV="1">
                <a:off x="13261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3" name="Group 57"/>
            <p:cNvGrpSpPr>
              <a:grpSpLocks/>
            </p:cNvGrpSpPr>
            <p:nvPr/>
          </p:nvGrpSpPr>
          <p:grpSpPr bwMode="auto">
            <a:xfrm>
              <a:off x="14490" y="5280"/>
              <a:ext cx="450" cy="510"/>
              <a:chOff x="12030" y="1650"/>
              <a:chExt cx="2640" cy="4530"/>
            </a:xfrm>
          </p:grpSpPr>
          <p:sp>
            <p:nvSpPr>
              <p:cNvPr id="2154554" name="Oval 58"/>
              <p:cNvSpPr>
                <a:spLocks noChangeArrowheads="1"/>
              </p:cNvSpPr>
              <p:nvPr/>
            </p:nvSpPr>
            <p:spPr bwMode="auto">
              <a:xfrm>
                <a:off x="12719" y="168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5" name="Line 59"/>
              <p:cNvSpPr>
                <a:spLocks noChangeShapeType="1"/>
              </p:cNvSpPr>
              <p:nvPr/>
            </p:nvSpPr>
            <p:spPr bwMode="auto">
              <a:xfrm flipV="1">
                <a:off x="12050" y="4222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6" name="Line 60"/>
              <p:cNvSpPr>
                <a:spLocks noChangeShapeType="1"/>
              </p:cNvSpPr>
              <p:nvPr/>
            </p:nvSpPr>
            <p:spPr bwMode="auto">
              <a:xfrm>
                <a:off x="13263" y="4252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7" name="Line 61"/>
              <p:cNvSpPr>
                <a:spLocks noChangeShapeType="1"/>
              </p:cNvSpPr>
              <p:nvPr/>
            </p:nvSpPr>
            <p:spPr bwMode="auto">
              <a:xfrm flipV="1">
                <a:off x="13268" y="340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8" name="Line 62"/>
              <p:cNvSpPr>
                <a:spLocks noChangeShapeType="1"/>
              </p:cNvSpPr>
              <p:nvPr/>
            </p:nvSpPr>
            <p:spPr bwMode="auto">
              <a:xfrm flipH="1" flipV="1">
                <a:off x="11990" y="3301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59" name="Line 63"/>
              <p:cNvSpPr>
                <a:spLocks noChangeShapeType="1"/>
              </p:cNvSpPr>
              <p:nvPr/>
            </p:nvSpPr>
            <p:spPr bwMode="auto">
              <a:xfrm flipV="1">
                <a:off x="13258" y="3206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4" name="Group 64"/>
            <p:cNvGrpSpPr>
              <a:grpSpLocks/>
            </p:cNvGrpSpPr>
            <p:nvPr/>
          </p:nvGrpSpPr>
          <p:grpSpPr bwMode="auto">
            <a:xfrm>
              <a:off x="14730" y="5520"/>
              <a:ext cx="450" cy="510"/>
              <a:chOff x="12030" y="1650"/>
              <a:chExt cx="2640" cy="4530"/>
            </a:xfrm>
          </p:grpSpPr>
          <p:sp>
            <p:nvSpPr>
              <p:cNvPr id="2154561" name="Oval 65"/>
              <p:cNvSpPr>
                <a:spLocks noChangeArrowheads="1"/>
              </p:cNvSpPr>
              <p:nvPr/>
            </p:nvSpPr>
            <p:spPr bwMode="auto">
              <a:xfrm>
                <a:off x="12724" y="1687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2" name="Line 66"/>
              <p:cNvSpPr>
                <a:spLocks noChangeShapeType="1"/>
              </p:cNvSpPr>
              <p:nvPr/>
            </p:nvSpPr>
            <p:spPr bwMode="auto">
              <a:xfrm flipV="1">
                <a:off x="12055" y="4222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3" name="Line 67"/>
              <p:cNvSpPr>
                <a:spLocks noChangeShapeType="1"/>
              </p:cNvSpPr>
              <p:nvPr/>
            </p:nvSpPr>
            <p:spPr bwMode="auto">
              <a:xfrm>
                <a:off x="13289" y="4252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4" name="Line 68"/>
              <p:cNvSpPr>
                <a:spLocks noChangeShapeType="1"/>
              </p:cNvSpPr>
              <p:nvPr/>
            </p:nvSpPr>
            <p:spPr bwMode="auto">
              <a:xfrm flipV="1">
                <a:off x="13273" y="340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5" name="Line 69"/>
              <p:cNvSpPr>
                <a:spLocks noChangeShapeType="1"/>
              </p:cNvSpPr>
              <p:nvPr/>
            </p:nvSpPr>
            <p:spPr bwMode="auto">
              <a:xfrm flipH="1" flipV="1">
                <a:off x="11995" y="3302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6" name="Line 70"/>
              <p:cNvSpPr>
                <a:spLocks noChangeShapeType="1"/>
              </p:cNvSpPr>
              <p:nvPr/>
            </p:nvSpPr>
            <p:spPr bwMode="auto">
              <a:xfrm flipV="1">
                <a:off x="13263" y="3207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5" name="Group 71"/>
            <p:cNvGrpSpPr>
              <a:grpSpLocks/>
            </p:cNvGrpSpPr>
            <p:nvPr/>
          </p:nvGrpSpPr>
          <p:grpSpPr bwMode="auto">
            <a:xfrm>
              <a:off x="14970" y="5760"/>
              <a:ext cx="450" cy="510"/>
              <a:chOff x="12030" y="1650"/>
              <a:chExt cx="2640" cy="4530"/>
            </a:xfrm>
          </p:grpSpPr>
          <p:sp>
            <p:nvSpPr>
              <p:cNvPr id="2154568" name="Oval 72"/>
              <p:cNvSpPr>
                <a:spLocks noChangeArrowheads="1"/>
              </p:cNvSpPr>
              <p:nvPr/>
            </p:nvSpPr>
            <p:spPr bwMode="auto">
              <a:xfrm>
                <a:off x="12728" y="165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69" name="Line 73"/>
              <p:cNvSpPr>
                <a:spLocks noChangeShapeType="1"/>
              </p:cNvSpPr>
              <p:nvPr/>
            </p:nvSpPr>
            <p:spPr bwMode="auto">
              <a:xfrm flipV="1">
                <a:off x="12049" y="4207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0" name="Line 74"/>
              <p:cNvSpPr>
                <a:spLocks noChangeShapeType="1"/>
              </p:cNvSpPr>
              <p:nvPr/>
            </p:nvSpPr>
            <p:spPr bwMode="auto">
              <a:xfrm>
                <a:off x="13262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1" name="Line 75"/>
              <p:cNvSpPr>
                <a:spLocks noChangeShapeType="1"/>
              </p:cNvSpPr>
              <p:nvPr/>
            </p:nvSpPr>
            <p:spPr bwMode="auto">
              <a:xfrm flipV="1">
                <a:off x="13257" y="3377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2" name="Line 76"/>
              <p:cNvSpPr>
                <a:spLocks noChangeShapeType="1"/>
              </p:cNvSpPr>
              <p:nvPr/>
            </p:nvSpPr>
            <p:spPr bwMode="auto">
              <a:xfrm flipH="1" flipV="1">
                <a:off x="1198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3" name="Line 77"/>
              <p:cNvSpPr>
                <a:spLocks noChangeShapeType="1"/>
              </p:cNvSpPr>
              <p:nvPr/>
            </p:nvSpPr>
            <p:spPr bwMode="auto">
              <a:xfrm flipV="1">
                <a:off x="13257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6" name="Group 78"/>
            <p:cNvGrpSpPr>
              <a:grpSpLocks/>
            </p:cNvGrpSpPr>
            <p:nvPr/>
          </p:nvGrpSpPr>
          <p:grpSpPr bwMode="auto">
            <a:xfrm>
              <a:off x="15210" y="6000"/>
              <a:ext cx="450" cy="510"/>
              <a:chOff x="12030" y="1650"/>
              <a:chExt cx="2640" cy="4530"/>
            </a:xfrm>
          </p:grpSpPr>
          <p:sp>
            <p:nvSpPr>
              <p:cNvPr id="2154575" name="Oval 79"/>
              <p:cNvSpPr>
                <a:spLocks noChangeArrowheads="1"/>
              </p:cNvSpPr>
              <p:nvPr/>
            </p:nvSpPr>
            <p:spPr bwMode="auto">
              <a:xfrm>
                <a:off x="12733" y="1656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6" name="Line 80"/>
              <p:cNvSpPr>
                <a:spLocks noChangeShapeType="1"/>
              </p:cNvSpPr>
              <p:nvPr/>
            </p:nvSpPr>
            <p:spPr bwMode="auto">
              <a:xfrm flipV="1">
                <a:off x="12054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7" name="Line 81"/>
              <p:cNvSpPr>
                <a:spLocks noChangeShapeType="1"/>
              </p:cNvSpPr>
              <p:nvPr/>
            </p:nvSpPr>
            <p:spPr bwMode="auto">
              <a:xfrm>
                <a:off x="13267" y="4238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8" name="Line 82"/>
              <p:cNvSpPr>
                <a:spLocks noChangeShapeType="1"/>
              </p:cNvSpPr>
              <p:nvPr/>
            </p:nvSpPr>
            <p:spPr bwMode="auto">
              <a:xfrm flipV="1">
                <a:off x="13261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79" name="Line 83"/>
              <p:cNvSpPr>
                <a:spLocks noChangeShapeType="1"/>
              </p:cNvSpPr>
              <p:nvPr/>
            </p:nvSpPr>
            <p:spPr bwMode="auto">
              <a:xfrm flipH="1" flipV="1">
                <a:off x="11994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0" name="Line 84"/>
              <p:cNvSpPr>
                <a:spLocks noChangeShapeType="1"/>
              </p:cNvSpPr>
              <p:nvPr/>
            </p:nvSpPr>
            <p:spPr bwMode="auto">
              <a:xfrm flipV="1">
                <a:off x="13262" y="3192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7" name="Group 85"/>
            <p:cNvGrpSpPr>
              <a:grpSpLocks/>
            </p:cNvGrpSpPr>
            <p:nvPr/>
          </p:nvGrpSpPr>
          <p:grpSpPr bwMode="auto">
            <a:xfrm>
              <a:off x="15450" y="6240"/>
              <a:ext cx="450" cy="510"/>
              <a:chOff x="12030" y="1650"/>
              <a:chExt cx="2640" cy="4530"/>
            </a:xfrm>
          </p:grpSpPr>
          <p:sp>
            <p:nvSpPr>
              <p:cNvPr id="2154582" name="Oval 86"/>
              <p:cNvSpPr>
                <a:spLocks noChangeArrowheads="1"/>
              </p:cNvSpPr>
              <p:nvPr/>
            </p:nvSpPr>
            <p:spPr bwMode="auto">
              <a:xfrm>
                <a:off x="12749" y="1640"/>
                <a:ext cx="1203" cy="1466"/>
              </a:xfrm>
              <a:prstGeom prst="ellipse">
                <a:avLst/>
              </a:prstGeom>
              <a:solidFill>
                <a:srgbClr val="808080"/>
              </a:solidFill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3" name="Line 87"/>
              <p:cNvSpPr>
                <a:spLocks noChangeShapeType="1"/>
              </p:cNvSpPr>
              <p:nvPr/>
            </p:nvSpPr>
            <p:spPr bwMode="auto">
              <a:xfrm flipV="1">
                <a:off x="12059" y="4208"/>
                <a:ext cx="1232" cy="195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4" name="Line 88"/>
              <p:cNvSpPr>
                <a:spLocks noChangeShapeType="1"/>
              </p:cNvSpPr>
              <p:nvPr/>
            </p:nvSpPr>
            <p:spPr bwMode="auto">
              <a:xfrm>
                <a:off x="13293" y="4237"/>
                <a:ext cx="1203" cy="197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5" name="Line 89"/>
              <p:cNvSpPr>
                <a:spLocks noChangeShapeType="1"/>
              </p:cNvSpPr>
              <p:nvPr/>
            </p:nvSpPr>
            <p:spPr bwMode="auto">
              <a:xfrm flipV="1">
                <a:off x="13266" y="3378"/>
                <a:ext cx="1349" cy="86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6" name="Line 90"/>
              <p:cNvSpPr>
                <a:spLocks noChangeShapeType="1"/>
              </p:cNvSpPr>
              <p:nvPr/>
            </p:nvSpPr>
            <p:spPr bwMode="auto">
              <a:xfrm flipH="1" flipV="1">
                <a:off x="11999" y="3287"/>
                <a:ext cx="1320" cy="84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54587" name="Line 91"/>
              <p:cNvSpPr>
                <a:spLocks noChangeShapeType="1"/>
              </p:cNvSpPr>
              <p:nvPr/>
            </p:nvSpPr>
            <p:spPr bwMode="auto">
              <a:xfrm flipV="1">
                <a:off x="13267" y="3193"/>
                <a:ext cx="59" cy="95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47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91"/>
    </mc:Choice>
    <mc:Fallback xmlns="">
      <p:transition spd="slow" advTm="4869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Zeitreise</a:t>
            </a:r>
          </a:p>
        </p:txBody>
      </p:sp>
      <p:sp>
        <p:nvSpPr>
          <p:cNvPr id="227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800"/>
              <a:t>Veränderungen des Umsystems</a:t>
            </a:r>
          </a:p>
          <a:p>
            <a:pPr lvl="1" eaLnBrk="1" hangingPunct="1">
              <a:defRPr/>
            </a:pPr>
            <a:r>
              <a:rPr lang="de-DE" sz="2400"/>
              <a:t>Veränderungen des Wertesystems</a:t>
            </a:r>
          </a:p>
          <a:p>
            <a:pPr lvl="2" eaLnBrk="1" hangingPunct="1">
              <a:defRPr/>
            </a:pPr>
            <a:r>
              <a:rPr lang="de-DE" sz="2000"/>
              <a:t>… führen zu Veränderungen des rechtlichen Systems</a:t>
            </a:r>
          </a:p>
          <a:p>
            <a:pPr lvl="1" eaLnBrk="1" hangingPunct="1">
              <a:defRPr/>
            </a:pPr>
            <a:r>
              <a:rPr lang="de-DE" sz="2400"/>
              <a:t>Veränderungen des Ressourcenangebots</a:t>
            </a:r>
          </a:p>
          <a:p>
            <a:pPr lvl="1" eaLnBrk="1" hangingPunct="1">
              <a:defRPr/>
            </a:pPr>
            <a:r>
              <a:rPr lang="de-DE" sz="2400"/>
              <a:t>Veränderungen der Nachfrage</a:t>
            </a:r>
          </a:p>
          <a:p>
            <a:pPr lvl="1" eaLnBrk="1" hangingPunct="1">
              <a:defRPr/>
            </a:pPr>
            <a:r>
              <a:rPr lang="de-DE" sz="2400"/>
              <a:t>Veränderungen des eigenen Ziele- und Wertesystems</a:t>
            </a:r>
          </a:p>
          <a:p>
            <a:pPr eaLnBrk="1" hangingPunct="1">
              <a:defRPr/>
            </a:pPr>
            <a:r>
              <a:rPr lang="de-DE" sz="2800"/>
              <a:t>Antworten des Unternehmens:</a:t>
            </a:r>
          </a:p>
          <a:p>
            <a:pPr lvl="1" eaLnBrk="1" hangingPunct="1">
              <a:defRPr/>
            </a:pPr>
            <a:r>
              <a:rPr lang="de-DE" sz="2400"/>
              <a:t>Phasen des Unternehmenslebens: 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0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284"/>
    </mc:Choice>
    <mc:Fallback xmlns="">
      <p:transition spd="slow" advTm="44328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Lebensphasen des Unternehmens</a:t>
            </a:r>
          </a:p>
        </p:txBody>
      </p:sp>
      <p:sp>
        <p:nvSpPr>
          <p:cNvPr id="215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Gründung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Wachstum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Veränderung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400" dirty="0"/>
              <a:t>Change Management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Innovationen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400" dirty="0"/>
              <a:t>Produktinnovationen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1400" dirty="0"/>
              <a:t>Verfahrensinnovationen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Krisen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Krisen des Geschäftsergebnisses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Krisen der Funktionserfüllung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Sinnkrisen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Unternehmenszusammenschlüsse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horizontale Integration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vertikale Integration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1600" dirty="0"/>
              <a:t>laterale Integration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1800" dirty="0"/>
              <a:t>Auflösung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29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942"/>
    </mc:Choice>
    <mc:Fallback xmlns="">
      <p:transition spd="slow" advTm="33394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Wichtige Fragen</a:t>
            </a:r>
          </a:p>
        </p:txBody>
      </p:sp>
      <p:sp>
        <p:nvSpPr>
          <p:cNvPr id="215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Wie kommen Veränderungen in die Welt?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Wie erfährt das Unternehmen davon?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Wie reagiert das Unternehmen darauf?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e-DE" sz="2400" dirty="0"/>
              <a:t>Was kann das Unternehmen strukturell tun, um Veränderungen wahrzunehmen und zielsystemkonform zu reagieren?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de-DE" sz="2400" dirty="0">
              <a:sym typeface="Wingdings" pitchFamily="2" charset="2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36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967"/>
    </mc:Choice>
    <mc:Fallback xmlns="">
      <p:transition spd="slow" advTm="6096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1	Informationswirtschaft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2 	Jahresabschluss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sz="2400" dirty="0"/>
              <a:t>3  	Controlling</a:t>
            </a:r>
          </a:p>
          <a:p>
            <a:pPr eaLnBrk="1" hangingPunct="1">
              <a:lnSpc>
                <a:spcPct val="90000"/>
              </a:lnSpc>
              <a:buFontTx/>
              <a:buAutoNum type="arabicPlain" startAt="4"/>
              <a:defRPr/>
            </a:pPr>
            <a:r>
              <a:rPr lang="de-DE" sz="2400" b="1" dirty="0"/>
              <a:t>Betriebsgenetik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b="1" dirty="0"/>
              <a:t>4.1 Annäherung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4.2</a:t>
            </a:r>
            <a:r>
              <a:rPr lang="de-DE" sz="2000" b="1" dirty="0"/>
              <a:t> </a:t>
            </a:r>
            <a:r>
              <a:rPr lang="de-DE" sz="2000" dirty="0"/>
              <a:t>Change Management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4.3 Kooperation und Integration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4.3.1 Grundlagen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4.3.2 Kooperationen nach SGB V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4.3.3 Ausgewählte Integrationsansätze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de-DE" sz="2000" dirty="0"/>
              <a:t>	4.3.4 Betriebswirtschaftliche Bewertung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10862-045E-48AD-AE9D-217AB5576DA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71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22"/>
    </mc:Choice>
    <mc:Fallback xmlns="">
      <p:transition spd="slow" advTm="1392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Bildschirmpräsentation (4:3)</PresentationFormat>
  <Paragraphs>83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Larissa</vt:lpstr>
      <vt:lpstr>Bild</vt:lpstr>
      <vt:lpstr>GESUNDHEITSMANAGEMENT IV Teil 4a-1   Prof. Dr. Steffen Fleßa Lst. für Allgemeine Betriebswirtschaftslehre und Gesundheitsmanagement Universität Greifswald </vt:lpstr>
      <vt:lpstr>Gliederung</vt:lpstr>
      <vt:lpstr>4 Betriebsgenetik 4.1 Annäherung</vt:lpstr>
      <vt:lpstr>PowerPoint-Präsentation</vt:lpstr>
      <vt:lpstr>PowerPoint-Präsentation</vt:lpstr>
      <vt:lpstr>Zeitreise</vt:lpstr>
      <vt:lpstr>Lebensphasen des Unternehmens</vt:lpstr>
      <vt:lpstr>Wichtige Fragen</vt:lpstr>
      <vt:lpstr>Gliederung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4a   Prof. Dr. Steffen Fleßa Lst. für Allgemeine Betriebswirtschaftslehre und Gesundheitsmanagement Universität Greifswald</dc:title>
  <dc:creator>Steffen</dc:creator>
  <cp:lastModifiedBy>Steffen Flessa</cp:lastModifiedBy>
  <cp:revision>23</cp:revision>
  <cp:lastPrinted>2012-12-01T16:11:03Z</cp:lastPrinted>
  <dcterms:created xsi:type="dcterms:W3CDTF">2011-02-01T13:51:46Z</dcterms:created>
  <dcterms:modified xsi:type="dcterms:W3CDTF">2024-01-30T15:12:51Z</dcterms:modified>
</cp:coreProperties>
</file>