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326" r:id="rId4"/>
    <p:sldId id="353" r:id="rId5"/>
    <p:sldId id="354" r:id="rId6"/>
    <p:sldId id="355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7" r:id="rId17"/>
    <p:sldId id="357" r:id="rId18"/>
    <p:sldId id="358" r:id="rId19"/>
    <p:sldId id="338" r:id="rId20"/>
    <p:sldId id="339" r:id="rId21"/>
    <p:sldId id="356" r:id="rId2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BAAE2-1373-46D2-88E8-00C977F1AD9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77801-FD5E-4DE6-A727-4C844638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00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E832-E189-4EBE-BF1C-14B72A254BF6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8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3382-E12F-4309-A97D-C74E56DAE40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77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1CF1-ECB9-467C-9249-ABE2C1BC5ADE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9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58D0-0BEB-4B8B-86F7-F1A63E48BBD1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13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63FE-7DE7-4948-80AD-83C67F9D7C52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77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72AA-B27D-4B62-A1F1-C16DCF0F71FE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09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8BB-BFDF-4F14-9464-459D2E701368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8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9747-ABE8-443E-BDAE-B3296C250616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90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3265-7802-4FC6-A5C5-C7F20D807298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59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8AC36-4B0E-458B-8EDE-34A6BABEDFA3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9B0-3EBC-4136-BA15-61F562C66797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01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920C7-28B3-4858-B76E-564F5D63902C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48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4a-2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94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43"/>
    </mc:Choice>
    <mc:Fallback xmlns="">
      <p:transition spd="slow" advTm="734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2205701" name="Rectangle 5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48060"/>
              </p:ext>
            </p:extLst>
          </p:nvPr>
        </p:nvGraphicFramePr>
        <p:xfrm>
          <a:off x="1588" y="601663"/>
          <a:ext cx="7954962" cy="625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9" name="Bild" r:id="rId3" imgW="8371080" imgH="6410160" progId="Word.Picture.8">
                  <p:embed/>
                </p:oleObj>
              </mc:Choice>
              <mc:Fallback>
                <p:oleObj name="Bild" r:id="rId3" imgW="8371080" imgH="641016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601663"/>
                        <a:ext cx="7954962" cy="6253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851275" cy="13843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Metastabile NPO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78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425"/>
    </mc:Choice>
    <mc:Fallback xmlns="">
      <p:transition spd="slow" advTm="18842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Innovationsneigung</a:t>
            </a:r>
          </a:p>
        </p:txBody>
      </p:sp>
      <p:sp>
        <p:nvSpPr>
          <p:cNvPr id="220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Zeitpräferenz</a:t>
            </a:r>
          </a:p>
          <a:p>
            <a:pPr lvl="1" eaLnBrk="1" hangingPunct="1">
              <a:defRPr/>
            </a:pPr>
            <a:r>
              <a:rPr lang="de-DE"/>
              <a:t>je höher, desto langsamer ist die Adoption</a:t>
            </a:r>
          </a:p>
          <a:p>
            <a:pPr lvl="1" eaLnBrk="1" hangingPunct="1">
              <a:defRPr/>
            </a:pPr>
            <a:r>
              <a:rPr lang="de-DE"/>
              <a:t>je höher, desto weniger Prävention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654355"/>
              </p:ext>
            </p:extLst>
          </p:nvPr>
        </p:nvGraphicFramePr>
        <p:xfrm>
          <a:off x="1403350" y="2708275"/>
          <a:ext cx="7740650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3" name="Bild" r:id="rId3" imgW="4805640" imgH="2634120" progId="Word.Picture.8">
                  <p:embed/>
                </p:oleObj>
              </mc:Choice>
              <mc:Fallback>
                <p:oleObj name="Bild" r:id="rId3" imgW="4805640" imgH="26341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708275"/>
                        <a:ext cx="7740650" cy="4273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10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866"/>
    </mc:Choice>
    <mc:Fallback xmlns="">
      <p:transition spd="slow" advTm="9286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Innovationskosten</a:t>
            </a:r>
          </a:p>
        </p:txBody>
      </p:sp>
      <p:sp>
        <p:nvSpPr>
          <p:cNvPr id="220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Direkte Kosten: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Kosten der Entwicklung und Etablierung der Innovation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 err="1"/>
              <a:t>Disruptionskosten</a:t>
            </a:r>
            <a:r>
              <a:rPr lang="de-DE" sz="2400" dirty="0"/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Neuaufbau der Formalstruktur führt evtl. zu einer Reduktion der Leistungsfähigkeit in der </a:t>
            </a:r>
            <a:r>
              <a:rPr lang="de-DE" sz="2000" dirty="0" err="1"/>
              <a:t>Transitionsphase</a:t>
            </a:r>
            <a:endParaRPr lang="de-DE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Opportunitätskosten: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Kapazität der </a:t>
            </a:r>
            <a:r>
              <a:rPr lang="de-DE" sz="2000" dirty="0" smtClean="0"/>
              <a:t>Manager*innen </a:t>
            </a:r>
            <a:r>
              <a:rPr lang="de-DE" sz="2000" dirty="0"/>
              <a:t>ist beschränkt und wird überwiegend von </a:t>
            </a:r>
            <a:r>
              <a:rPr lang="de-DE" sz="2000" dirty="0" err="1"/>
              <a:t>Transitionsprozess</a:t>
            </a:r>
            <a:r>
              <a:rPr lang="de-DE" sz="2000" dirty="0"/>
              <a:t> in Anspruch genommen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Politische Kosten: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Innovationsadoption hat negative Auswirkung auf die Erreichung weiterer Ziele der Systemsteuerung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29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417"/>
    </mc:Choice>
    <mc:Fallback xmlns="">
      <p:transition spd="slow" advTm="267417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Geschäftsfeldpolitik</a:t>
            </a:r>
          </a:p>
        </p:txBody>
      </p:sp>
      <p:pic>
        <p:nvPicPr>
          <p:cNvPr id="8806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9144000" cy="5805487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512"/>
    </mc:Choice>
    <mc:Fallback xmlns="">
      <p:transition spd="slow" advTm="158512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Personalpolitik</a:t>
            </a:r>
          </a:p>
        </p:txBody>
      </p:sp>
      <p:sp>
        <p:nvSpPr>
          <p:cNvPr id="220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764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000" dirty="0"/>
              <a:t>Dimensionen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vertikal: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Führung durch Vertrauen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Führung durch Freiräume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Führung durch Bereitstellung von Instrumenten zur Selbstkontrolle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„Dienende </a:t>
            </a:r>
            <a:r>
              <a:rPr lang="de-DE" sz="1600" dirty="0" err="1"/>
              <a:t>Leiterschaft</a:t>
            </a:r>
            <a:r>
              <a:rPr lang="de-DE" sz="1600" dirty="0"/>
              <a:t>“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Horizontal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Gruppenprozesse, formale und informelle Strukturen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„Nicht-Angriffspakt“ vs. „produktives Team“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 dirty="0"/>
              <a:t>Maßnahmen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Auswahl von innovationsfreudigen </a:t>
            </a:r>
            <a:r>
              <a:rPr lang="de-DE" sz="1800" dirty="0" smtClean="0"/>
              <a:t>Mitarbeiter*innen</a:t>
            </a:r>
            <a:endParaRPr lang="de-DE" sz="18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Schaffung von Rahmenbedingungen für Innovationsfreude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Sicherheit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Anregung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Herausforderung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Belohnung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Schaffung von Rahmenbedingungen für Persönlichkeitsentwicklung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51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2502"/>
    </mc:Choice>
    <mc:Fallback xmlns="">
      <p:transition spd="slow" advTm="58250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Integration</a:t>
            </a:r>
          </a:p>
        </p:txBody>
      </p:sp>
      <p:sp>
        <p:nvSpPr>
          <p:cNvPr id="227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/>
              <a:t>Inhalt: Zusammenschluss von Unternehmen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/>
              <a:t>Innovationspotential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/>
              <a:t>Zuführung von Innovationen aus anderen Unternehmen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/>
              <a:t>Skalenvorteile: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/>
              <a:t>Innovationsförderung ist kostenintensiv und rentiert sich nur, wenn die Innovation auch in mehreren Unternehmen bzw. Gebieten eingesetzt wird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/>
              <a:t>Vorteil von Klinikketten: einmal innovativ sein – oftmals implementieren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/>
              <a:t>Umsetzung: siehe nächstes Kapitel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69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7701"/>
    </mc:Choice>
    <mc:Fallback xmlns="">
      <p:transition spd="slow" advTm="21770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7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dirty="0"/>
              <a:t>Lebensphasen</a:t>
            </a:r>
          </a:p>
        </p:txBody>
      </p:sp>
      <p:sp>
        <p:nvSpPr>
          <p:cNvPr id="221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Reguläre Lebensphasen</a:t>
            </a:r>
          </a:p>
          <a:p>
            <a:pPr lvl="1" eaLnBrk="1" hangingPunct="1">
              <a:lnSpc>
                <a:spcPct val="80000"/>
              </a:lnSpc>
              <a:buFont typeface="Tahoma" pitchFamily="34" charset="0"/>
              <a:buNone/>
              <a:defRPr/>
            </a:pPr>
            <a:r>
              <a:rPr lang="de-DE" dirty="0"/>
              <a:t>	</a:t>
            </a:r>
            <a:r>
              <a:rPr lang="de-DE" dirty="0">
                <a:sym typeface="Symbol" pitchFamily="18" charset="2"/>
              </a:rPr>
              <a:t> </a:t>
            </a:r>
            <a:r>
              <a:rPr lang="de-DE" dirty="0"/>
              <a:t>Gründung </a:t>
            </a:r>
          </a:p>
          <a:p>
            <a:pPr lvl="1" eaLnBrk="1" hangingPunct="1">
              <a:lnSpc>
                <a:spcPct val="80000"/>
              </a:lnSpc>
              <a:buFont typeface="Tahoma" pitchFamily="34" charset="0"/>
              <a:buNone/>
              <a:defRPr/>
            </a:pPr>
            <a:r>
              <a:rPr lang="de-DE" dirty="0"/>
              <a:t>	</a:t>
            </a:r>
            <a:r>
              <a:rPr lang="de-DE" dirty="0">
                <a:sym typeface="Symbol" pitchFamily="18" charset="2"/>
              </a:rPr>
              <a:t> </a:t>
            </a:r>
            <a:r>
              <a:rPr lang="de-DE" dirty="0"/>
              <a:t>Wachstum </a:t>
            </a:r>
          </a:p>
          <a:p>
            <a:pPr lvl="1" eaLnBrk="1" hangingPunct="1">
              <a:lnSpc>
                <a:spcPct val="80000"/>
              </a:lnSpc>
              <a:buFont typeface="Tahoma" pitchFamily="34" charset="0"/>
              <a:buNone/>
              <a:defRPr/>
            </a:pPr>
            <a:r>
              <a:rPr lang="de-DE" dirty="0">
                <a:sym typeface="Symbol" pitchFamily="18" charset="2"/>
              </a:rPr>
              <a:t>	 </a:t>
            </a:r>
            <a:r>
              <a:rPr lang="de-DE" dirty="0"/>
              <a:t>Kapitalerhöhung </a:t>
            </a:r>
          </a:p>
          <a:p>
            <a:pPr lvl="1" eaLnBrk="1" hangingPunct="1">
              <a:lnSpc>
                <a:spcPct val="80000"/>
              </a:lnSpc>
              <a:buFont typeface="Tahoma" pitchFamily="34" charset="0"/>
              <a:buNone/>
              <a:defRPr/>
            </a:pPr>
            <a:r>
              <a:rPr lang="de-DE" dirty="0">
                <a:sym typeface="Symbol" pitchFamily="18" charset="2"/>
              </a:rPr>
              <a:t>	 </a:t>
            </a:r>
            <a:r>
              <a:rPr lang="de-DE" dirty="0"/>
              <a:t>Liquidation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Irreguläre Lebensphasen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/>
              <a:t>		</a:t>
            </a:r>
            <a:r>
              <a:rPr lang="de-DE" dirty="0">
                <a:sym typeface="Symbol" pitchFamily="18" charset="2"/>
              </a:rPr>
              <a:t> </a:t>
            </a:r>
            <a:r>
              <a:rPr lang="de-DE" dirty="0"/>
              <a:t>Umwandlung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ym typeface="Symbol" pitchFamily="18" charset="2"/>
              </a:rPr>
              <a:t>		 </a:t>
            </a:r>
            <a:r>
              <a:rPr lang="de-DE" dirty="0"/>
              <a:t>Unternehmenszusammenschlüsse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ym typeface="Symbol" pitchFamily="18" charset="2"/>
              </a:rPr>
              <a:t>		 </a:t>
            </a:r>
            <a:r>
              <a:rPr lang="de-DE" dirty="0"/>
              <a:t>Kapitalerhöhung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ym typeface="Symbol" pitchFamily="18" charset="2"/>
              </a:rPr>
              <a:t>		 </a:t>
            </a:r>
            <a:r>
              <a:rPr lang="de-DE" dirty="0"/>
              <a:t>Auseinandersetzung 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ym typeface="Symbol" pitchFamily="18" charset="2"/>
              </a:rPr>
              <a:t>		 </a:t>
            </a:r>
            <a:r>
              <a:rPr lang="de-DE" dirty="0"/>
              <a:t>Insolvenz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ym typeface="Symbol" pitchFamily="18" charset="2"/>
              </a:rPr>
              <a:t>		 </a:t>
            </a:r>
            <a:r>
              <a:rPr lang="de-DE" dirty="0"/>
              <a:t>Liquidation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68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9308"/>
    </mc:Choice>
    <mc:Fallback xmlns="">
      <p:transition spd="slow" advTm="36930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Exkurs: Insolvenz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Definition: Situation, in der der Schuldner seine </a:t>
            </a:r>
            <a:r>
              <a:rPr lang="de-DE" dirty="0"/>
              <a:t>Zahlungsverpflichtungen gegenüber </a:t>
            </a:r>
            <a:r>
              <a:rPr lang="de-DE" dirty="0" smtClean="0"/>
              <a:t>dem Gläubiger nicht </a:t>
            </a:r>
            <a:r>
              <a:rPr lang="de-DE" dirty="0"/>
              <a:t>erfüllen </a:t>
            </a:r>
            <a:r>
              <a:rPr lang="de-DE" dirty="0" smtClean="0"/>
              <a:t>kann</a:t>
            </a:r>
          </a:p>
          <a:p>
            <a:pPr lvl="1"/>
            <a:r>
              <a:rPr lang="de-DE" dirty="0" smtClean="0"/>
              <a:t>akute Zahlungsunfähigkeit: Illiquidität</a:t>
            </a:r>
          </a:p>
          <a:p>
            <a:pPr lvl="1"/>
            <a:r>
              <a:rPr lang="de-DE" dirty="0" smtClean="0"/>
              <a:t>Drohende Zahlungsunfähigkeit: Überschuldung</a:t>
            </a:r>
          </a:p>
          <a:p>
            <a:r>
              <a:rPr lang="de-DE" dirty="0" smtClean="0"/>
              <a:t>Folgen: Insolvenzanmeldung, sonst Insolvenzverschleppung nach § </a:t>
            </a:r>
            <a:r>
              <a:rPr lang="de-DE" dirty="0"/>
              <a:t>15a Abs. 1 Insolvenzordnung (InsO)</a:t>
            </a:r>
          </a:p>
          <a:p>
            <a:pPr lvl="1"/>
            <a:r>
              <a:rPr lang="de-DE" dirty="0"/>
              <a:t>Strafrechtliche Folgen</a:t>
            </a:r>
          </a:p>
          <a:p>
            <a:pPr lvl="1"/>
            <a:r>
              <a:rPr lang="de-DE" dirty="0"/>
              <a:t>Haftungsrechtliche Folgen: Haftung der Geschäftsführung für alle weiteren Schulden</a:t>
            </a:r>
          </a:p>
          <a:p>
            <a:r>
              <a:rPr lang="de-DE" dirty="0" smtClean="0"/>
              <a:t>Häufig extrem teuer (evtl. günstiger, defizitäres Haus weiterzuführen)</a:t>
            </a:r>
          </a:p>
          <a:p>
            <a:pPr lvl="1"/>
            <a:r>
              <a:rPr lang="de-DE" dirty="0" smtClean="0"/>
              <a:t>Sozialplan</a:t>
            </a:r>
          </a:p>
          <a:p>
            <a:pPr lvl="1"/>
            <a:r>
              <a:rPr lang="de-DE" dirty="0" smtClean="0"/>
              <a:t>Zusatzversorgung</a:t>
            </a:r>
          </a:p>
          <a:p>
            <a:pPr lvl="1"/>
            <a:r>
              <a:rPr lang="de-DE" dirty="0" smtClean="0"/>
              <a:t>Rückzahlung KHG-Finanzierung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274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err="1" smtClean="0"/>
              <a:t>Convivo</a:t>
            </a:r>
            <a:r>
              <a:rPr lang="de-DE" dirty="0" smtClean="0"/>
              <a:t>: Insolvenz Jan. 2023</a:t>
            </a:r>
          </a:p>
          <a:p>
            <a:pPr lvl="1"/>
            <a:r>
              <a:rPr lang="de-DE" dirty="0" smtClean="0"/>
              <a:t>&gt; 100 Pflegeheime</a:t>
            </a:r>
          </a:p>
          <a:p>
            <a:pPr lvl="1"/>
            <a:r>
              <a:rPr lang="de-DE" dirty="0" smtClean="0"/>
              <a:t>Gründe: hohe Kosten, ungleichmäßige Auslastung</a:t>
            </a:r>
          </a:p>
          <a:p>
            <a:pPr lvl="1"/>
            <a:r>
              <a:rPr lang="de-DE" dirty="0" smtClean="0"/>
              <a:t>Folge: Weiterbetrieb, aber unter Obhut eines Insolvenzverwalters</a:t>
            </a:r>
          </a:p>
          <a:p>
            <a:r>
              <a:rPr lang="de-DE" dirty="0" smtClean="0"/>
              <a:t>Ziele</a:t>
            </a:r>
          </a:p>
          <a:p>
            <a:pPr lvl="1"/>
            <a:r>
              <a:rPr lang="de-DE" dirty="0" smtClean="0"/>
              <a:t>Gerechte Befriedigung der Gläubiger</a:t>
            </a:r>
          </a:p>
          <a:p>
            <a:pPr lvl="2"/>
            <a:r>
              <a:rPr lang="de-DE" dirty="0" smtClean="0"/>
              <a:t>Bevorrechtigte Schuldner, z.B. bei Hypotheken</a:t>
            </a:r>
          </a:p>
          <a:p>
            <a:pPr lvl="2"/>
            <a:r>
              <a:rPr lang="de-DE" dirty="0" smtClean="0"/>
              <a:t>Schutz der Arbeitnehmer</a:t>
            </a:r>
          </a:p>
          <a:p>
            <a:pPr lvl="2"/>
            <a:r>
              <a:rPr lang="de-DE" dirty="0" smtClean="0"/>
              <a:t>Faire Verteilung der </a:t>
            </a:r>
            <a:r>
              <a:rPr lang="de-DE" smtClean="0"/>
              <a:t>Restmasst</a:t>
            </a:r>
            <a:endParaRPr lang="de-DE" dirty="0" smtClean="0"/>
          </a:p>
          <a:p>
            <a:pPr lvl="1"/>
            <a:r>
              <a:rPr lang="de-DE" dirty="0" smtClean="0"/>
              <a:t>Weiterbetrieb des Unternehmens</a:t>
            </a:r>
          </a:p>
          <a:p>
            <a:pPr lvl="1"/>
            <a:r>
              <a:rPr lang="de-DE" dirty="0" smtClean="0"/>
              <a:t>Schutz der Allgemeinheit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18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/>
          <a:srcRect l="32675" t="18500" r="33463" b="38660"/>
          <a:stretch/>
        </p:blipFill>
        <p:spPr>
          <a:xfrm>
            <a:off x="6071828" y="16520"/>
            <a:ext cx="3096344" cy="2448272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6071828" y="2434704"/>
            <a:ext cx="29646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/>
              <a:t>https://www.ndr.de/nachrichten/niedersachsen/Pflegeheimbetreiber-Convivo-meldet-Insolvenz-an,convivo100.html</a:t>
            </a:r>
          </a:p>
        </p:txBody>
      </p:sp>
    </p:spTree>
    <p:extLst>
      <p:ext uri="{BB962C8B-B14F-4D97-AF65-F5344CB8AC3E}">
        <p14:creationId xmlns:p14="http://schemas.microsoft.com/office/powerpoint/2010/main" val="1880648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Change Management</a:t>
            </a:r>
          </a:p>
        </p:txBody>
      </p:sp>
      <p:sp>
        <p:nvSpPr>
          <p:cNvPr id="221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92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Aufgaben, Maßnahmen und Tätigkeiten, die eine umfassende, bereichsübergreifende und inhaltlich weit reichende Veränderung - zur Umsetzung von neuen Strategien, Strukturen, Systemen, Prozessen oder Verhaltensweisen - in einer Organisation bewirken sollen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 err="1"/>
              <a:t>i.w.S</a:t>
            </a:r>
            <a:r>
              <a:rPr lang="de-DE" sz="2400" dirty="0"/>
              <a:t>.: Management von </a:t>
            </a:r>
            <a:r>
              <a:rPr lang="de-DE" sz="2400" dirty="0" err="1"/>
              <a:t>Transitionsprozessen</a:t>
            </a:r>
            <a:endParaRPr lang="de-DE" sz="24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/>
              <a:t>Finanzierung der Lebensabschnitte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/>
              <a:t>Personalpolitik des Wandels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/>
              <a:t>Lernende Organisation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/>
              <a:t>Geschäftsfeldpolitik, Produktpolitik in </a:t>
            </a:r>
            <a:r>
              <a:rPr lang="de-DE" sz="1800" dirty="0" err="1"/>
              <a:t>Transitionsprozessen</a:t>
            </a:r>
            <a:endParaRPr lang="de-DE" sz="18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/>
              <a:t>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i.e.S.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oftmals Reduktionismus auf Coaching von Veränderungsprozessen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41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125"/>
    </mc:Choice>
    <mc:Fallback xmlns="">
      <p:transition spd="slow" advTm="11712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1	Informationswirtschaft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2 	Jahresabschluss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3  	Controlling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4"/>
              <a:defRPr/>
            </a:pPr>
            <a:r>
              <a:rPr lang="de-DE" sz="2400" b="1" dirty="0"/>
              <a:t>Betriebsgenetik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4.1 Annäherung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4.2 Change Management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4.3 Kooperation und Integration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4.3.2 Kooperationen nach SGB V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4.3.3 Ausgewählte Integrationsansätze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4.3.4 Betriebswirtschaftliche Bewertung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3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67"/>
    </mc:Choice>
    <mc:Fallback xmlns="">
      <p:transition spd="slow" advTm="42967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8229600" cy="836612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Phasen des Veränderungsprozesses</a:t>
            </a:r>
          </a:p>
        </p:txBody>
      </p:sp>
      <p:sp>
        <p:nvSpPr>
          <p:cNvPr id="222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0387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de-DE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 err="1"/>
              <a:t>Unfreezing</a:t>
            </a:r>
            <a:endParaRPr lang="de-DE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„Auftauen des bestehenden (= eingefrorenen) Gleichgewichtes“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Wahrnehmung der Krise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Bereitschaft für Veränderungen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Ziele der Phase: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dirty="0"/>
              <a:t>Stärkung der nach Veränderung strebenden Kräfte zu stärken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dirty="0"/>
              <a:t>Schaffung eines Veränderungsbewusstsein.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 err="1"/>
              <a:t>Moving</a:t>
            </a:r>
            <a:endParaRPr lang="de-DE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Eigentliche Veränderungsphase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„Bewegung zu neuem Gleichgewicht“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Generierung von Lösungen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Ausprobieren von neuen Verhaltensweisen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Lösung von Teilproblemen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 err="1"/>
              <a:t>Freezing</a:t>
            </a:r>
            <a:endParaRPr lang="de-DE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Stabilisierung der Organisation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Implementierung der gefundenen Problemlösungen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vorläufiger Abschluss des Veränderungsprozesses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17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076"/>
    </mc:Choice>
    <mc:Fallback xmlns="">
      <p:transition spd="slow" advTm="246076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1	Informationswirtschaft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2 	Jahresabschluss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3  	Controlling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4"/>
              <a:defRPr/>
            </a:pPr>
            <a:r>
              <a:rPr lang="de-DE" sz="2400" b="1" dirty="0"/>
              <a:t>Betriebsgenetik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4.1 Annäherung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4.2 Change Management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4.3 Kooperation und Integration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4.3.2 Kooperationen nach SGB V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4.3.3 Ausgewählte Integrationsansätze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4.3.4 Betriebswirtschaftliche Bewertung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71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140"/>
    </mc:Choice>
    <mc:Fallback xmlns="">
      <p:transition spd="slow" advTm="4214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4.2 Change Management</a:t>
            </a:r>
          </a:p>
        </p:txBody>
      </p:sp>
      <p:sp>
        <p:nvSpPr>
          <p:cNvPr id="220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Lebensphasen (Greiner </a:t>
            </a:r>
            <a:r>
              <a:rPr lang="de-DE" dirty="0" err="1"/>
              <a:t>Curve</a:t>
            </a:r>
            <a:r>
              <a:rPr lang="de-DE" dirty="0"/>
              <a:t>) : </a:t>
            </a:r>
          </a:p>
          <a:p>
            <a:pPr lvl="1"/>
            <a:r>
              <a:rPr lang="de-DE" dirty="0"/>
              <a:t>kein lineares Wachstum von Unternehmen</a:t>
            </a:r>
          </a:p>
          <a:p>
            <a:pPr lvl="1"/>
            <a:r>
              <a:rPr lang="de-DE" dirty="0"/>
              <a:t>Veränderung („Change“) ist normal im Unternehmen!</a:t>
            </a:r>
          </a:p>
          <a:p>
            <a:pPr lvl="1"/>
            <a:r>
              <a:rPr lang="de-DE" dirty="0"/>
              <a:t>Lösung für Krise t enthält Krisenauslöser für Krise </a:t>
            </a:r>
            <a:r>
              <a:rPr lang="de-DE" dirty="0" err="1"/>
              <a:t>t+1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127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804"/>
    </mc:Choice>
    <mc:Fallback xmlns="">
      <p:transition spd="slow" advTm="17480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/>
              <a:t>Dynaxity und Theorie dissipativer Systeme</a:t>
            </a:r>
          </a:p>
        </p:txBody>
      </p:sp>
      <p:graphicFrame>
        <p:nvGraphicFramePr>
          <p:cNvPr id="12290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778748"/>
              </p:ext>
            </p:extLst>
          </p:nvPr>
        </p:nvGraphicFramePr>
        <p:xfrm>
          <a:off x="0" y="930275"/>
          <a:ext cx="9144000" cy="592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1" name="Bild" r:id="rId3" imgW="8371080" imgH="5424840" progId="Word.Picture.8">
                  <p:embed/>
                </p:oleObj>
              </mc:Choice>
              <mc:Fallback>
                <p:oleObj name="Bild" r:id="rId3" imgW="8371080" imgH="54248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30275"/>
                        <a:ext cx="9144000" cy="59277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liennummernplatzhalter 1">
            <a:extLst>
              <a:ext uri="{FF2B5EF4-FFF2-40B4-BE49-F238E27FC236}">
                <a16:creationId xmlns="" xmlns:a16="http://schemas.microsoft.com/office/drawing/2014/main" id="{95009662-897C-426B-B380-35A9DB76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3510862-045E-48AD-AE9D-217AB5576DA8}" type="slidenum">
              <a:rPr lang="de-DE" smtClean="0"/>
              <a:t>4</a:t>
            </a:fld>
            <a:endParaRPr lang="de-DE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5BA8CB86-308B-430D-9709-F8CCD32972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778748"/>
              </p:ext>
            </p:extLst>
          </p:nvPr>
        </p:nvGraphicFramePr>
        <p:xfrm>
          <a:off x="0" y="939702"/>
          <a:ext cx="9144000" cy="592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2" name="Bild" r:id="rId5" imgW="8371080" imgH="5424840" progId="Word.Picture.8">
                  <p:embed/>
                </p:oleObj>
              </mc:Choice>
              <mc:Fallback>
                <p:oleObj name="Bild" r:id="rId5" imgW="8371080" imgH="5424840" progId="Word.Picture.8">
                  <p:embed/>
                  <p:pic>
                    <p:nvPicPr>
                      <p:cNvPr id="1229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39702"/>
                        <a:ext cx="9144000" cy="59277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liennummernplatzhalter 1">
            <a:extLst>
              <a:ext uri="{FF2B5EF4-FFF2-40B4-BE49-F238E27FC236}">
                <a16:creationId xmlns="" xmlns:a16="http://schemas.microsoft.com/office/drawing/2014/main" id="{D8DDB531-ED00-47EA-A363-7B8B47DD54C7}"/>
              </a:ext>
            </a:extLst>
          </p:cNvPr>
          <p:cNvSpPr txBox="1">
            <a:spLocks/>
          </p:cNvSpPr>
          <p:nvPr/>
        </p:nvSpPr>
        <p:spPr>
          <a:xfrm>
            <a:off x="6553200" y="636577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510862-045E-48AD-AE9D-217AB5576DA8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911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455"/>
    </mc:Choice>
    <mc:Fallback xmlns="">
      <p:transition spd="slow" advTm="16845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/>
              <a:t>Dynaxity und Theorie dissipativer Systeme</a:t>
            </a:r>
          </a:p>
        </p:txBody>
      </p:sp>
      <p:graphicFrame>
        <p:nvGraphicFramePr>
          <p:cNvPr id="1331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343025"/>
          <a:ext cx="9144000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4" name="Bild" r:id="rId3" imgW="9721080" imgH="5424840" progId="Word.Picture.8">
                  <p:embed/>
                </p:oleObj>
              </mc:Choice>
              <mc:Fallback>
                <p:oleObj name="Bild" r:id="rId3" imgW="9721080" imgH="54248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43025"/>
                        <a:ext cx="9144000" cy="51022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liennummernplatzhalter 1">
            <a:extLst>
              <a:ext uri="{FF2B5EF4-FFF2-40B4-BE49-F238E27FC236}">
                <a16:creationId xmlns="" xmlns:a16="http://schemas.microsoft.com/office/drawing/2014/main" id="{810C6F56-D772-4EAF-9447-D5F4FB343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3510862-045E-48AD-AE9D-217AB5576DA8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159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642"/>
    </mc:Choice>
    <mc:Fallback xmlns="">
      <p:transition spd="slow" advTm="29064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Change Management</a:t>
            </a:r>
          </a:p>
        </p:txBody>
      </p:sp>
      <p:sp>
        <p:nvSpPr>
          <p:cNvPr id="220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Wachstum (und jede andere Form von Veränderung!) benötigt bewusste, strukturierte, geplante Steuerung!</a:t>
            </a:r>
          </a:p>
          <a:p>
            <a:pPr eaLnBrk="1" hangingPunct="1">
              <a:defRPr/>
            </a:pPr>
            <a:r>
              <a:rPr lang="de-DE" dirty="0"/>
              <a:t>Überblick:</a:t>
            </a:r>
          </a:p>
          <a:p>
            <a:pPr lvl="1" eaLnBrk="1" hangingPunct="1">
              <a:defRPr/>
            </a:pPr>
            <a:r>
              <a:rPr lang="de-DE" dirty="0"/>
              <a:t>Innovationspolitik</a:t>
            </a:r>
          </a:p>
          <a:p>
            <a:pPr lvl="1" eaLnBrk="1" hangingPunct="1">
              <a:defRPr/>
            </a:pPr>
            <a:r>
              <a:rPr lang="de-DE" dirty="0"/>
              <a:t>Geschäftsfeldplanung</a:t>
            </a:r>
          </a:p>
          <a:p>
            <a:pPr lvl="1" eaLnBrk="1" hangingPunct="1">
              <a:defRPr/>
            </a:pPr>
            <a:r>
              <a:rPr lang="de-DE" dirty="0"/>
              <a:t>Personalpolitik</a:t>
            </a:r>
          </a:p>
          <a:p>
            <a:pPr lvl="1" eaLnBrk="1" hangingPunct="1">
              <a:defRPr/>
            </a:pPr>
            <a:r>
              <a:rPr lang="de-DE" dirty="0"/>
              <a:t>Integration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79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692"/>
    </mc:Choice>
    <mc:Fallback xmlns="">
      <p:transition spd="slow" advTm="15669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/>
              <a:t>Zusammenfassung: Innovationskultur</a:t>
            </a:r>
          </a:p>
        </p:txBody>
      </p:sp>
      <p:graphicFrame>
        <p:nvGraphicFramePr>
          <p:cNvPr id="3277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0"/>
          <a:ext cx="9144000" cy="675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Bild" r:id="rId3" imgW="9901440" imgH="7225200" progId="Word.Picture.8">
                  <p:embed/>
                </p:oleObj>
              </mc:Choice>
              <mc:Fallback>
                <p:oleObj name="Bild" r:id="rId3" imgW="9901440" imgH="7225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7595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26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8729"/>
    </mc:Choice>
    <mc:Fallback xmlns="">
      <p:transition spd="slow" advTm="36872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Analyse der Stakeholder</a:t>
            </a:r>
          </a:p>
        </p:txBody>
      </p:sp>
      <p:sp>
        <p:nvSpPr>
          <p:cNvPr id="220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welche Stakeholder gibt es im Gesundheitswesen?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Berufsgruppen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Zulieferer (z. B. Pharmaindustrie)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Patientenvertreter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Träger (z. B. Kirchen)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Welche Eigeninteressen haben sie?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Rational Choice: Altruismus ist selten ein grundlegendes Motiv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52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98"/>
    </mc:Choice>
    <mc:Fallback xmlns="">
      <p:transition spd="slow" advTm="30009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4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Wahrnehmung von Systemmängeln</a:t>
            </a:r>
          </a:p>
        </p:txBody>
      </p:sp>
      <p:sp>
        <p:nvSpPr>
          <p:cNvPr id="220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/>
              <a:t>„Unternehmen brauchen Krisen, um innovativ zu sein“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In einem stabilen Zustand werden diachronische Systemregime kaum wahrgenommen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Tendenz zur Metastabilität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/>
              <a:t>Unternehmenspolitik muss Sensoren auf der Mikroebene fördern, die Krisen wahrnehmen und kommunizieren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501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46"/>
    </mc:Choice>
    <mc:Fallback xmlns="">
      <p:transition spd="slow" advTm="19254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</Words>
  <Application>Microsoft Office PowerPoint</Application>
  <PresentationFormat>Bildschirmpräsentation (4:3)</PresentationFormat>
  <Paragraphs>183</Paragraphs>
  <Slides>21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Arial</vt:lpstr>
      <vt:lpstr>Calibri</vt:lpstr>
      <vt:lpstr>Symbol</vt:lpstr>
      <vt:lpstr>Tahoma</vt:lpstr>
      <vt:lpstr>Times New Roman</vt:lpstr>
      <vt:lpstr>Larissa</vt:lpstr>
      <vt:lpstr>Bild</vt:lpstr>
      <vt:lpstr>GESUNDHEITSMANAGEMENT IV Teil 4a-2   Prof. Dr. Steffen Fleßa Lst. für Allgemeine Betriebswirtschaftslehre und Gesundheitsmanagement Universität Greifswald </vt:lpstr>
      <vt:lpstr>Gliederung</vt:lpstr>
      <vt:lpstr>4.2 Change Management</vt:lpstr>
      <vt:lpstr>Dynaxity und Theorie dissipativer Systeme</vt:lpstr>
      <vt:lpstr>Dynaxity und Theorie dissipativer Systeme</vt:lpstr>
      <vt:lpstr>Change Management</vt:lpstr>
      <vt:lpstr>Zusammenfassung: Innovationskultur</vt:lpstr>
      <vt:lpstr>Analyse der Stakeholder</vt:lpstr>
      <vt:lpstr>Wahrnehmung von Systemmängeln</vt:lpstr>
      <vt:lpstr>Metastabile NPO</vt:lpstr>
      <vt:lpstr>Innovationsneigung</vt:lpstr>
      <vt:lpstr>Innovationskosten</vt:lpstr>
      <vt:lpstr>Geschäftsfeldpolitik</vt:lpstr>
      <vt:lpstr>Personalpolitik</vt:lpstr>
      <vt:lpstr>Integration</vt:lpstr>
      <vt:lpstr>Lebensphasen</vt:lpstr>
      <vt:lpstr>Exkurs: Insolvenz</vt:lpstr>
      <vt:lpstr>Beispiel</vt:lpstr>
      <vt:lpstr>Change Management</vt:lpstr>
      <vt:lpstr>Phasen des Veränderungsprozesses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4a   Prof. Dr. Steffen Fleßa Lst. für Allgemeine Betriebswirtschaftslehre und Gesundheitsmanagement Universität Greifswald</dc:title>
  <dc:creator>Steffen</dc:creator>
  <cp:lastModifiedBy>Steffen Flessa</cp:lastModifiedBy>
  <cp:revision>28</cp:revision>
  <cp:lastPrinted>2012-12-01T16:11:03Z</cp:lastPrinted>
  <dcterms:created xsi:type="dcterms:W3CDTF">2011-02-01T13:51:46Z</dcterms:created>
  <dcterms:modified xsi:type="dcterms:W3CDTF">2024-01-30T15:12:43Z</dcterms:modified>
</cp:coreProperties>
</file>