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404" r:id="rId18"/>
    <p:sldId id="374" r:id="rId19"/>
    <p:sldId id="375" r:id="rId20"/>
    <p:sldId id="376" r:id="rId21"/>
    <p:sldId id="275" r:id="rId22"/>
    <p:sldId id="276" r:id="rId23"/>
    <p:sldId id="403" r:id="rId2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605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A0EA5-BC98-4C3A-BE6C-B906FA6D2731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6FC3F-5166-40EC-B8F8-869B16D34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52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357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5872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7413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E150CC8-3DD2-4FA8-A0B8-6B84069F1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09320"/>
            <a:ext cx="2133600" cy="365125"/>
          </a:xfrm>
        </p:spPr>
        <p:txBody>
          <a:bodyPr/>
          <a:lstStyle/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0288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018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2824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4608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4415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25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537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420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2823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011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b="1" dirty="0">
                <a:cs typeface="Times New Roman" pitchFamily="18" charset="0"/>
              </a:rPr>
              <a:t>GESUNDHEITSMANAGEMENT IV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>Teil 4b-1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Prof. Dr. Steffen Fleßa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 err="1">
                <a:cs typeface="Times New Roman" pitchFamily="18" charset="0"/>
              </a:rPr>
              <a:t>Lst</a:t>
            </a:r>
            <a:r>
              <a:rPr lang="de-DE" sz="2400" b="1" dirty="0">
                <a:cs typeface="Times New Roman" pitchFamily="18" charset="0"/>
              </a:rPr>
              <a:t>. für Allgemeine Betriebswirtschaftslehre und Gesundheitsmanagement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Universität Greifswald</a:t>
            </a: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endParaRPr lang="de-DE" sz="40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20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65"/>
    </mc:Choice>
    <mc:Fallback xmlns="">
      <p:transition spd="slow" advTm="736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5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049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Kooperationspartner auf </a:t>
            </a:r>
            <a:br>
              <a:rPr lang="de-DE" dirty="0"/>
            </a:br>
            <a:r>
              <a:rPr lang="de-DE" dirty="0"/>
              <a:t>vertikaler Ebene</a:t>
            </a:r>
          </a:p>
        </p:txBody>
      </p:sp>
      <p:sp>
        <p:nvSpPr>
          <p:cNvPr id="232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83009"/>
            <a:ext cx="8229600" cy="532779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Zusammenarbeit eines Krankenhauses mit vor- oder nachgelagerten Bereichen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sym typeface="Symbol" pitchFamily="18" charset="2"/>
              </a:rPr>
              <a:t>Zusammenarbeit in der Patientenbehandlung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sym typeface="Symbol" pitchFamily="18" charset="2"/>
              </a:rPr>
              <a:t>vorgelagerte Leistungsträger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>
                <a:sym typeface="Symbol" pitchFamily="18" charset="2"/>
              </a:rPr>
              <a:t>Zusammenarbeit mit niedergelassenen Ärzten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>
                <a:sym typeface="Symbol" pitchFamily="18" charset="2"/>
              </a:rPr>
              <a:t>Zusammenarbeit mit Krankenhäusern niedriger Versorgungsstufe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>
                <a:sym typeface="Symbol" pitchFamily="18" charset="2"/>
              </a:rPr>
              <a:t>Zusammenarbeit mit Pflegediensten, Altenheimen, Behinderteneinrichtungen,…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sym typeface="Symbol" pitchFamily="18" charset="2"/>
              </a:rPr>
              <a:t>nachgelagerte Leistungsträger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>
                <a:sym typeface="Symbol" pitchFamily="18" charset="2"/>
              </a:rPr>
              <a:t>Zusammenarbeit mit niedergelassenen Ärzten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>
                <a:sym typeface="Symbol" pitchFamily="18" charset="2"/>
              </a:rPr>
              <a:t>Zusammenarbeit mit Krankenhäusern höherer oder niedrigerer Versorgungsstufe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>
                <a:sym typeface="Symbol" pitchFamily="18" charset="2"/>
              </a:rPr>
              <a:t>Zusammenarbeit mit Pflegediensten, Altenheimen, Behinderten-, </a:t>
            </a:r>
            <a:r>
              <a:rPr lang="de-DE" sz="1800" dirty="0" err="1">
                <a:sym typeface="Symbol" pitchFamily="18" charset="2"/>
              </a:rPr>
              <a:t>Rehaeinrichtungen</a:t>
            </a:r>
            <a:r>
              <a:rPr lang="de-DE" sz="1800" dirty="0">
                <a:sym typeface="Symbol" pitchFamily="18" charset="2"/>
              </a:rPr>
              <a:t>, Sanatorien, Physiotherapeuten, Hospize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>
                <a:sym typeface="Symbol" pitchFamily="18" charset="2"/>
              </a:rPr>
              <a:t>Zusammenarbeit mit Selbsthilfegruppen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>
                <a:sym typeface="Symbol" pitchFamily="18" charset="2"/>
              </a:rPr>
              <a:t>Zusammenarbeit mit Bestattungsunternehmen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>
                <a:sym typeface="Symbol" pitchFamily="18" charset="2"/>
              </a:rPr>
              <a:t>Zusammenarbeit mit Sportstätten, Fitnessstudios etc.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9665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499"/>
    </mc:Choice>
    <mc:Fallback xmlns="">
      <p:transition spd="slow" advTm="139499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8229600" cy="8366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Kooperationspartner auf </a:t>
            </a:r>
            <a:br>
              <a:rPr lang="de-DE" dirty="0"/>
            </a:br>
            <a:r>
              <a:rPr lang="de-DE" dirty="0"/>
              <a:t>vertikaler Ebene</a:t>
            </a:r>
          </a:p>
        </p:txBody>
      </p:sp>
      <p:sp>
        <p:nvSpPr>
          <p:cNvPr id="232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9500"/>
            <a:ext cx="8229600" cy="3167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800">
                <a:sym typeface="Symbol" pitchFamily="18" charset="2"/>
              </a:rPr>
              <a:t>Zusammenarbeit in der Ver- und Entsorgung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>
                <a:sym typeface="Symbol" pitchFamily="18" charset="2"/>
              </a:rPr>
              <a:t>Zusammenarbeit mit Apotheken, Pharmaunternehmen, Wäschedienste, Speisenversorgung, Sterilisation, …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>
                <a:sym typeface="Symbol" pitchFamily="18" charset="2"/>
              </a:rPr>
              <a:t>Zusammenarbeit mit lokalem Entsorgungsunternehmen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>
                <a:sym typeface="Symbol" pitchFamily="18" charset="2"/>
              </a:rPr>
              <a:t>Zusammenarbeit mit Transportunternehmen, Rotem Kreuz, Rettungsdienst,…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662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322"/>
    </mc:Choice>
    <mc:Fallback xmlns="">
      <p:transition spd="slow" advTm="72322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0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Krankenhaus als Integrationspartner</a:t>
            </a:r>
          </a:p>
        </p:txBody>
      </p:sp>
      <p:graphicFrame>
        <p:nvGraphicFramePr>
          <p:cNvPr id="2050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042988" y="1052513"/>
          <a:ext cx="6842125" cy="583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Bild" r:id="rId3" imgW="7201080" imgH="6144840" progId="Word.Picture.8">
                  <p:embed/>
                </p:oleObj>
              </mc:Choice>
              <mc:Fallback>
                <p:oleObj name="Bild" r:id="rId3" imgW="7201080" imgH="614484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052513"/>
                        <a:ext cx="6842125" cy="58388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206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359"/>
    </mc:Choice>
    <mc:Fallback xmlns="">
      <p:transition spd="slow" advTm="107359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2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Kooperationspartner auf </a:t>
            </a:r>
            <a:br>
              <a:rPr lang="de-DE" dirty="0"/>
            </a:br>
            <a:r>
              <a:rPr lang="de-DE" dirty="0"/>
              <a:t>lateraler Ebene</a:t>
            </a:r>
          </a:p>
        </p:txBody>
      </p:sp>
      <p:sp>
        <p:nvSpPr>
          <p:cNvPr id="228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1800" dirty="0"/>
              <a:t>Inhalt: Zusammenarbeit mit Unternehmen außerhalb des Gesundheitswesens </a:t>
            </a:r>
            <a:r>
              <a:rPr lang="de-DE" sz="1800" dirty="0" err="1"/>
              <a:t>i.w.S</a:t>
            </a:r>
            <a:r>
              <a:rPr lang="de-DE" sz="1800" dirty="0"/>
              <a:t>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Banken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Versicherungen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Floristikbetriebe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Friseure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Fernseh- und Telefonverleihgesellschaften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Galerien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Lebensmittelindustrie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Geräteindustrie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Facility Management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…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/>
              <a:t>Achtung: Wurden für bestimmte Leistungsbereiche Fördermittel erhalten, dürfen Teilbereiche nicht einfach </a:t>
            </a:r>
            <a:r>
              <a:rPr lang="de-DE" sz="1800" dirty="0" err="1"/>
              <a:t>outgesourct</a:t>
            </a:r>
            <a:r>
              <a:rPr lang="de-DE" sz="1800" dirty="0"/>
              <a:t> werden, sonst müssen die Fördermittel zurückgezahlt werden.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26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5489"/>
    </mc:Choice>
    <mc:Fallback xmlns="">
      <p:transition spd="slow" advTm="205489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/>
              <a:t>Voraussetzungen für erfolgreiche Kooperation</a:t>
            </a:r>
          </a:p>
        </p:txBody>
      </p:sp>
      <p:sp>
        <p:nvSpPr>
          <p:cNvPr id="228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Existenz von Machtpromotoren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Managementebene muss die Kooperation wollen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Zusammenarbeit von Klinikchefs ist in der Praxis nicht einfach!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Abgleich von Therapie und Diagnostik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gleiche Definition von Standards (z. B. zur Überleitung in Reha)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Technische Voraussetzungen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Datentransfer, z. B. von </a:t>
            </a:r>
            <a:r>
              <a:rPr lang="de-DE" dirty="0" err="1" smtClean="0"/>
              <a:t>Hausärzt</a:t>
            </a:r>
            <a:r>
              <a:rPr lang="de-DE" dirty="0" smtClean="0"/>
              <a:t>*in </a:t>
            </a:r>
            <a:r>
              <a:rPr lang="de-DE" dirty="0"/>
              <a:t>an Krankenhaus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Problemfähigkeit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Zusammenarbeit führt stets zu Konflikten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Regelmäßiger Kontakt, Vertrauen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227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3664"/>
    </mc:Choice>
    <mc:Fallback xmlns="">
      <p:transition spd="slow" advTm="243664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Gründe für eine Kooperation</a:t>
            </a:r>
          </a:p>
        </p:txBody>
      </p:sp>
      <p:sp>
        <p:nvSpPr>
          <p:cNvPr id="228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Kostenreduktion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Reduktion von Vorhaltekosten durch Zentralisierung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z. B. Geburtshilfe in mehreren Krankenhäusern in räumlicher Nähe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Reduktion laufender Kosten durch Übung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z. B. Erhöhung der Schnelligkeit einer Behandlung durch häufige Durchführung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Erhöhung der Auslastung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Reduktion der Beschaffungskosten durch Mengenrabatte und Verbundbestellungen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Verbesserung des Managements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z. B. Spezialisten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70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7384"/>
    </mc:Choice>
    <mc:Fallback xmlns="">
      <p:transition spd="slow" advTm="267384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Gründe für eine Kooperation</a:t>
            </a:r>
          </a:p>
        </p:txBody>
      </p:sp>
      <p:sp>
        <p:nvSpPr>
          <p:cNvPr id="232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8371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dirty="0"/>
              <a:t>Leistungsverbesserung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Spezialisierung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dirty="0"/>
              <a:t>Übungseffekte: Qualität steigt mit Menge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dirty="0"/>
              <a:t>Ausstattung: Bessere Geräte bei höherer Menge möglich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Standortsicherung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dirty="0"/>
              <a:t>Schließung eines Verbundes aus spezialisierten Krankenhäusern weniger wahrscheinlich als eines einzelnen Krankenhauses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Qualitätssicherung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dirty="0"/>
              <a:t>Aufbau eines QM-Systems leichter möglich</a:t>
            </a:r>
          </a:p>
          <a:p>
            <a:pPr>
              <a:lnSpc>
                <a:spcPct val="80000"/>
              </a:lnSpc>
              <a:defRPr/>
            </a:pPr>
            <a:r>
              <a:rPr lang="de-DE" dirty="0"/>
              <a:t>…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063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631"/>
    </mc:Choice>
    <mc:Fallback xmlns="">
      <p:transition spd="slow" advTm="121631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Gründe für eine Kooperation</a:t>
            </a:r>
          </a:p>
        </p:txBody>
      </p:sp>
      <p:sp>
        <p:nvSpPr>
          <p:cNvPr id="232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8371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dirty="0"/>
              <a:t>Verhandlungsmacht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gegenüber Krankenkassen (Budget)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gegenüber Regierung (Investitionsförderung)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dirty="0"/>
              <a:t>Personalgewinnung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gemeinsame Ausbildung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gemeinsame Fortbildung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Attraktivität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Job Rotation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dirty="0"/>
              <a:t>Forschung und Entwicklung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948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7983"/>
    </mc:Choice>
    <mc:Fallback xmlns="">
      <p:transition spd="slow" advTm="207983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Neue Organisationsform: Netzwerke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18</a:t>
            </a:fld>
            <a:endParaRPr lang="de-DE"/>
          </a:p>
        </p:txBody>
      </p:sp>
      <p:graphicFrame>
        <p:nvGraphicFramePr>
          <p:cNvPr id="5" name="Objek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97326979"/>
              </p:ext>
            </p:extLst>
          </p:nvPr>
        </p:nvGraphicFramePr>
        <p:xfrm>
          <a:off x="112713" y="1073150"/>
          <a:ext cx="9024937" cy="624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8" name="Picture" r:id="rId3" imgW="7471440" imgH="5154120" progId="Word.Picture.8">
                  <p:embed/>
                </p:oleObj>
              </mc:Choice>
              <mc:Fallback>
                <p:oleObj name="Picture" r:id="rId3" imgW="7471440" imgH="5154120" progId="Word.Picture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3" y="1073150"/>
                        <a:ext cx="9024937" cy="624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130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843"/>
    </mc:Choice>
    <mc:Fallback xmlns="">
      <p:transition spd="slow" advTm="30843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Netzwerke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/>
              <a:t>Netzwerke als dritte, eigenständige Organisationsform neben Markt und Hierarchie</a:t>
            </a:r>
          </a:p>
          <a:p>
            <a:r>
              <a:rPr lang="de-DE" dirty="0"/>
              <a:t>Beispiele: Praxisnetze, Gesundes </a:t>
            </a:r>
            <a:r>
              <a:rPr lang="de-DE" dirty="0" err="1"/>
              <a:t>Kinzigtal</a:t>
            </a:r>
            <a:r>
              <a:rPr lang="de-DE" dirty="0"/>
              <a:t>, …</a:t>
            </a:r>
          </a:p>
          <a:p>
            <a:r>
              <a:rPr lang="de-DE" dirty="0"/>
              <a:t>Annahme </a:t>
            </a:r>
          </a:p>
          <a:p>
            <a:pPr lvl="1"/>
            <a:r>
              <a:rPr lang="de-DE" dirty="0"/>
              <a:t>früher: Netzwerk funktioniert durch Kombination von Preismechanismus (Markt) und weisungsbasierter Koordination (Hierarchie)</a:t>
            </a:r>
          </a:p>
          <a:p>
            <a:pPr lvl="1"/>
            <a:r>
              <a:rPr lang="de-DE" dirty="0"/>
              <a:t>Heute: Netzwerke funktionieren nach eigenen Regeln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313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2760"/>
    </mc:Choice>
    <mc:Fallback xmlns="">
      <p:transition spd="slow" advTm="10276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1	Informationswirtschaft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2 	Jahresabschluss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3  	Controlling</a:t>
            </a:r>
          </a:p>
          <a:p>
            <a:pPr eaLnBrk="1" hangingPunct="1">
              <a:lnSpc>
                <a:spcPct val="90000"/>
              </a:lnSpc>
              <a:buFontTx/>
              <a:buAutoNum type="arabicPlain" startAt="4"/>
              <a:defRPr/>
            </a:pPr>
            <a:r>
              <a:rPr lang="de-DE" sz="2400" b="1" dirty="0"/>
              <a:t>Betriebsgenetik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4.1 Annäherung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4.2 Change Management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b="1" dirty="0"/>
              <a:t>4.3 Kooperation und Integration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b="1" dirty="0"/>
              <a:t>	4.3.1 Grundlagen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b="1" dirty="0"/>
              <a:t>	</a:t>
            </a:r>
            <a:r>
              <a:rPr lang="de-DE" sz="2000" dirty="0"/>
              <a:t>4.3.2 Kooperationen nach SGB V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	4.3.3 Ausgewählte Integrationsansätze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8345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972"/>
    </mc:Choice>
    <mc:Fallback xmlns="">
      <p:transition spd="slow" advTm="24972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Kooperationsmechanismen von Netzwerken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Kulturelle Dimensionen der Interaktion</a:t>
            </a:r>
          </a:p>
          <a:p>
            <a:pPr lvl="1"/>
            <a:r>
              <a:rPr lang="de-DE" dirty="0"/>
              <a:t>Vertrauen</a:t>
            </a:r>
          </a:p>
          <a:p>
            <a:pPr lvl="1"/>
            <a:r>
              <a:rPr lang="de-DE" dirty="0"/>
              <a:t>Gegenseitigkeit (Reziprozität)</a:t>
            </a:r>
          </a:p>
          <a:p>
            <a:pPr lvl="1"/>
            <a:r>
              <a:rPr lang="de-DE" dirty="0"/>
              <a:t>Reputation der </a:t>
            </a:r>
            <a:r>
              <a:rPr lang="de-DE" dirty="0" err="1"/>
              <a:t>Netzwerkknöten</a:t>
            </a:r>
            <a:endParaRPr lang="de-DE" dirty="0"/>
          </a:p>
          <a:p>
            <a:r>
              <a:rPr lang="de-DE" dirty="0"/>
              <a:t>Beispiel: </a:t>
            </a:r>
            <a:r>
              <a:rPr lang="de-DE" dirty="0" err="1"/>
              <a:t>Grypsnet</a:t>
            </a:r>
            <a:endParaRPr lang="de-DE" dirty="0"/>
          </a:p>
          <a:p>
            <a:pPr lvl="1"/>
            <a:r>
              <a:rPr lang="de-DE" dirty="0"/>
              <a:t>Hohes Maß an Selbstabstimmung</a:t>
            </a:r>
          </a:p>
          <a:p>
            <a:pPr lvl="1"/>
            <a:r>
              <a:rPr lang="de-DE" dirty="0"/>
              <a:t>Netz-Controlling als strittiger Punkt (Zentralisierung und Standardisierung)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093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4008"/>
    </mc:Choice>
    <mc:Fallback xmlns="">
      <p:transition spd="slow" advTm="244008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 dirty="0"/>
              <a:t>Netz-Beispiel: </a:t>
            </a:r>
            <a:r>
              <a:rPr lang="de-DE" sz="2800" dirty="0" err="1" smtClean="0"/>
              <a:t>Allgemeinärzt</a:t>
            </a:r>
            <a:r>
              <a:rPr lang="de-DE" sz="2800" dirty="0" smtClean="0"/>
              <a:t>*in </a:t>
            </a:r>
            <a:r>
              <a:rPr lang="de-DE" sz="2800" dirty="0"/>
              <a:t>– </a:t>
            </a:r>
            <a:r>
              <a:rPr lang="de-DE" sz="2800" dirty="0" err="1" smtClean="0"/>
              <a:t>Fachärzt</a:t>
            </a:r>
            <a:r>
              <a:rPr lang="de-DE" sz="2800" dirty="0" smtClean="0"/>
              <a:t>*in </a:t>
            </a:r>
            <a:r>
              <a:rPr lang="de-DE" sz="2800" dirty="0"/>
              <a:t>I – </a:t>
            </a:r>
            <a:r>
              <a:rPr lang="de-DE" sz="2800" dirty="0" err="1" smtClean="0"/>
              <a:t>Fachärzt</a:t>
            </a:r>
            <a:r>
              <a:rPr lang="de-DE" sz="2800" dirty="0" smtClean="0"/>
              <a:t>*in </a:t>
            </a:r>
            <a:r>
              <a:rPr lang="de-DE" sz="2800" dirty="0"/>
              <a:t>II – Krankenhaus – Reha - </a:t>
            </a:r>
            <a:r>
              <a:rPr lang="de-DE" sz="2800" dirty="0" err="1" smtClean="0"/>
              <a:t>Allgemeinärzt</a:t>
            </a:r>
            <a:r>
              <a:rPr lang="de-DE" sz="2800" dirty="0" smtClean="0"/>
              <a:t>*in</a:t>
            </a:r>
            <a:endParaRPr lang="de-DE" sz="2800" dirty="0"/>
          </a:p>
        </p:txBody>
      </p:sp>
      <p:graphicFrame>
        <p:nvGraphicFramePr>
          <p:cNvPr id="512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4185139"/>
              </p:ext>
            </p:extLst>
          </p:nvPr>
        </p:nvGraphicFramePr>
        <p:xfrm>
          <a:off x="539750" y="1916113"/>
          <a:ext cx="7812088" cy="484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9" name="Bild" r:id="rId3" imgW="8011080" imgH="4970160" progId="Word.Picture.8">
                  <p:embed/>
                </p:oleObj>
              </mc:Choice>
              <mc:Fallback>
                <p:oleObj name="Bild" r:id="rId3" imgW="8011080" imgH="497016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916113"/>
                        <a:ext cx="7812088" cy="48482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877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113"/>
    </mc:Choice>
    <mc:Fallback xmlns="">
      <p:transition spd="slow" advTm="86113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Dienstleistungskooperation</a:t>
            </a:r>
          </a:p>
        </p:txBody>
      </p:sp>
      <p:sp>
        <p:nvSpPr>
          <p:cNvPr id="239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Dienstleistungen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sind immateriell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werden häufig persönlich erstellt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werden an anwesenden Kunden erstellt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können qualitativ schwer gemessen werden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sind schwer quantitativ planbar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Folgen: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Kooperationspartner können schlecht planen und kontrollieren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/>
              <a:t>Kooperation basiert stärker auf Vertrauen und gemeinsamen Werten als bei Sachgütern: Sozialkapital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695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647"/>
    </mc:Choice>
    <mc:Fallback xmlns="">
      <p:transition spd="slow" advTm="87647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1	Informationswirtschaft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2 	Jahresabschluss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3  	Controlling</a:t>
            </a:r>
          </a:p>
          <a:p>
            <a:pPr eaLnBrk="1" hangingPunct="1">
              <a:lnSpc>
                <a:spcPct val="90000"/>
              </a:lnSpc>
              <a:buFontTx/>
              <a:buAutoNum type="arabicPlain" startAt="4"/>
              <a:defRPr/>
            </a:pPr>
            <a:r>
              <a:rPr lang="de-DE" sz="2400" b="1" dirty="0"/>
              <a:t>Betriebsgenetik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4.1 Annäherung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4.2 Change Management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b="1" dirty="0"/>
              <a:t>4.3 Kooperation und Integration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b="1" dirty="0"/>
              <a:t>	4.3.1 Grundlagen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b="1" dirty="0"/>
              <a:t>	</a:t>
            </a:r>
            <a:r>
              <a:rPr lang="de-DE" sz="2000" dirty="0"/>
              <a:t>4.3.2 Kooperationen nach SGB V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	4.3.3 Ausgewählte Integrationsansätze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	</a:t>
            </a:r>
            <a:endParaRPr lang="de-DE" sz="24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863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299"/>
    </mc:Choice>
    <mc:Fallback xmlns="">
      <p:transition spd="slow" advTm="4329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4.3.1 Grundlagen</a:t>
            </a:r>
          </a:p>
        </p:txBody>
      </p:sp>
      <p:sp>
        <p:nvSpPr>
          <p:cNvPr id="22763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8435975" cy="587375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/>
              <a:t>Überblick: Formen der Zusammenarbeit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07950" y="2492375"/>
          <a:ext cx="9036050" cy="340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Bild" r:id="rId3" imgW="7471440" imgH="2814480" progId="Word.Picture.8">
                  <p:embed/>
                </p:oleObj>
              </mc:Choice>
              <mc:Fallback>
                <p:oleObj name="Bild" r:id="rId3" imgW="7471440" imgH="281448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2492375"/>
                        <a:ext cx="9036050" cy="340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31C3F7C3-08B4-4D9B-ABEC-0841068AA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34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145"/>
    </mc:Choice>
    <mc:Fallback xmlns="">
      <p:transition spd="slow" advTm="13914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Kooperationsformen</a:t>
            </a:r>
          </a:p>
        </p:txBody>
      </p:sp>
      <p:sp>
        <p:nvSpPr>
          <p:cNvPr id="227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Inhalt: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Freiwilliger Zusammenschluss von Unternehmen auf vertraglicher Basis ohne finanzielle Bindung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Die rechtliche und finanzielle Selbständigkeit bleibt erhalten 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Beispiele: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Kartell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de-DE" dirty="0"/>
              <a:t>Zusammenschluss von Unternehmen von rechtlich und wirtschaftlich selbständigen Unternehmen auf vertraglicher Basis zur Regelung oder Beschränkung des Wettbewerbs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Konsortium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de-DE" dirty="0"/>
              <a:t>Definition: Zeitlich begrenzter Zusammenschluss von rechtlich und wirtschaftlich selbständigen Unternehmen auf vertraglicher Basis, um sachlich und zeitlich klar umrissene Projekte durchzuführen.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de-DE" dirty="0"/>
              <a:t>Z. B. Bankenkonsortium Emission von Wertpapieren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de-DE" dirty="0"/>
              <a:t>Konsortium hat i.d.R. Rechtsform der GbR; ohne eigene Rechtsform: Arbeitsgemeinschaft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0309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1784"/>
    </mc:Choice>
    <mc:Fallback xmlns="">
      <p:transition spd="slow" advTm="18178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Kooperationsformen</a:t>
            </a:r>
          </a:p>
        </p:txBody>
      </p:sp>
      <p:sp>
        <p:nvSpPr>
          <p:cNvPr id="232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 dirty="0"/>
              <a:t>Beispiele: (Forts.)</a:t>
            </a:r>
          </a:p>
          <a:p>
            <a:pPr lvl="1" eaLnBrk="1" hangingPunct="1">
              <a:defRPr/>
            </a:pPr>
            <a:r>
              <a:rPr lang="de-DE" sz="2400" dirty="0"/>
              <a:t>Joint Venture</a:t>
            </a:r>
          </a:p>
          <a:p>
            <a:pPr lvl="2" eaLnBrk="1" hangingPunct="1">
              <a:defRPr/>
            </a:pPr>
            <a:r>
              <a:rPr lang="de-DE" sz="2000" dirty="0"/>
              <a:t>Gründung eines gemeinsamen Unternehmens durch rechtlich und wirtschaftlich selbständige Unternehmen zur Durchführung einer zeitlich nicht begrenzten Aufgabe</a:t>
            </a:r>
          </a:p>
          <a:p>
            <a:pPr lvl="1" eaLnBrk="1" hangingPunct="1">
              <a:defRPr/>
            </a:pPr>
            <a:r>
              <a:rPr lang="de-DE" sz="2400" dirty="0"/>
              <a:t>Interessengemeinschaften (Strategische Allianzen)</a:t>
            </a:r>
          </a:p>
          <a:p>
            <a:pPr lvl="2" eaLnBrk="1" hangingPunct="1">
              <a:defRPr/>
            </a:pPr>
            <a:r>
              <a:rPr lang="de-DE" sz="2000" dirty="0"/>
              <a:t>Freiwillige Vereinbarungen zwischen mehreren Unternehmen, die den Austausch, die gemeinsame Nutzung oder die gemeinsame Entwicklung von Produkten, Technologie oder Dienstleistungen zum Gegenstand haben</a:t>
            </a:r>
          </a:p>
          <a:p>
            <a:pPr lvl="2" eaLnBrk="1" hangingPunct="1">
              <a:defRPr/>
            </a:pPr>
            <a:r>
              <a:rPr lang="de-DE" sz="2000" dirty="0"/>
              <a:t>rechtliche oder kapitalmäßige Selbständigkeit nicht berührt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952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314"/>
    </mc:Choice>
    <mc:Fallback xmlns="">
      <p:transition spd="slow" advTm="117314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Konzern</a:t>
            </a:r>
          </a:p>
        </p:txBody>
      </p:sp>
      <p:sp>
        <p:nvSpPr>
          <p:cNvPr id="227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400" dirty="0"/>
              <a:t>Inhalt: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Zusammenschluss zweier oder mehrerer Unternehmen unter einheitlicher Leitung, wobei die rechtliche Selbständigkeit gewahrt bleibt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In der Regel entsteht ein Unterordnungsverhältnis, d.h., die wirtschaftliche Selbständigkeit der beherrschten Unternehmung geht verloren</a:t>
            </a:r>
            <a:endParaRPr lang="de-DE" sz="20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/>
              <a:t>Holding: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Dachgesellschaft, deren einziger wirtschaftlicher Zweck die Verwaltung/Steuerung der untergeordneten Unternehmen ist (Dachgesellschaft)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Management-Holding: Strategisches Management liegt in den Händen der Dachgesellschaft, operatives Management bei den Mitgliedern</a:t>
            </a:r>
            <a:endParaRPr lang="de-DE" sz="14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778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6553"/>
    </mc:Choice>
    <mc:Fallback xmlns="">
      <p:transition spd="slow" advTm="196553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Fusion</a:t>
            </a:r>
          </a:p>
        </p:txBody>
      </p:sp>
      <p:sp>
        <p:nvSpPr>
          <p:cNvPr id="227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Inhalt: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Verschmelzung von zwei oder mehreren rechtlich selbständigen Unternehmen zu einer neuen Unternehmung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Die rechtliche und finanzielle Selbständigkeit geht verloren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Fusionskontrolle: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Bundeskartellamt kann Fusionen untersagen (§§ 35 ff. Gesetz gegen Wettbewerbsbeschränkungen)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&gt; 500 Mio. Euro weltweiter Umsatzerlös der beteiligten Unternehmen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Beispiele </a:t>
            </a:r>
            <a:r>
              <a:rPr lang="de-DE" dirty="0" err="1"/>
              <a:t>BKartA</a:t>
            </a:r>
            <a:r>
              <a:rPr lang="de-DE" dirty="0"/>
              <a:t> untersagt 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de-DE" dirty="0"/>
              <a:t>Erwerb von Kreiskrankenhaus des Landkreises Rhön-Grabfeld und von Städtischem Krankenhaus Eisenhüttenstadt durch Rhön-Klinikum AG (2005)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de-DE" dirty="0"/>
              <a:t>Erwerb des Kreiskrankenhauses Wolgast durch Universitätsklinikum Greifswald (2006). Siehe „Fusionskontrolle, Beispiel Wolgast“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6781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9917"/>
    </mc:Choice>
    <mc:Fallback xmlns="">
      <p:transition spd="slow" advTm="189917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0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Formen der Zusammenarbeit im Gesundheitswesen</a:t>
            </a:r>
          </a:p>
        </p:txBody>
      </p:sp>
      <p:sp>
        <p:nvSpPr>
          <p:cNvPr id="228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0936" y="1830387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Hier: beispielhaft aus Sicht eines Krankenhauses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NB: Die Sichtweise kann sich ändern!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Ebenen: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horizontale Ebene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Zusammenarbeit mit anderen Krankenhäusern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vertikale Ebene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Zusammenarbeit mit vor- oder nachgelagerten Bereichen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laterale Ebene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Zusammenarbeit mit Unternehmen außerhalb des Gesundheitsbereiches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05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200"/>
    </mc:Choice>
    <mc:Fallback xmlns="">
      <p:transition spd="slow" advTm="822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1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049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Kooperationspartner auf </a:t>
            </a:r>
            <a:br>
              <a:rPr lang="de-DE" dirty="0"/>
            </a:br>
            <a:r>
              <a:rPr lang="de-DE" dirty="0"/>
              <a:t>horizontaler Ebene</a:t>
            </a:r>
          </a:p>
        </p:txBody>
      </p:sp>
      <p:sp>
        <p:nvSpPr>
          <p:cNvPr id="228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6344"/>
            <a:ext cx="8229600" cy="511256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000" dirty="0"/>
              <a:t>Zusammenarbeit von Krankenhäusern der gleichen Versorgungsstufe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 dirty="0"/>
              <a:t>Beispiel: Konzernbildung der Krankenhäuser im Nürnberger Land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 dirty="0"/>
              <a:t>Oftmals: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 dirty="0"/>
              <a:t>Kooperation unterschiedlicher Träger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 dirty="0"/>
              <a:t>geringe räumliche Distanz zwischen Häusern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000" dirty="0"/>
              <a:t>Beispiele: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 dirty="0"/>
              <a:t>Kooperationsformen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 dirty="0"/>
              <a:t>gemeinsame Buchhaltung, EDV, Controlling, Codierung, Personalverwaltung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 dirty="0"/>
              <a:t>gemeinsame Beschaffung, Materialwirtschaft, Apotheke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 dirty="0"/>
              <a:t>gemeinsame Hol- und </a:t>
            </a:r>
            <a:r>
              <a:rPr lang="de-DE" sz="1600" dirty="0" err="1"/>
              <a:t>Bringdienste</a:t>
            </a:r>
            <a:r>
              <a:rPr lang="de-DE" sz="1600" dirty="0"/>
              <a:t>, Hausmeister, Technik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 dirty="0"/>
              <a:t>gemeinsame Informations- und Sicherheitsdienste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 dirty="0"/>
              <a:t>gemeinsame Speisenversorgung, Mensa, Wäscherei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 dirty="0"/>
              <a:t>gemeinsame Krankenpflegeschule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 dirty="0"/>
              <a:t>Telemedizinische Zusammenarbeit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 dirty="0"/>
              <a:t>Konzernbildung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 dirty="0"/>
              <a:t>Gleichordnungs- oder Unterordnungskonzerne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 dirty="0"/>
              <a:t>Fusion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 dirty="0"/>
              <a:t>z. B. Zusammenschluss mehrerer Landkreise zu einem Zweckverband </a:t>
            </a:r>
            <a:r>
              <a:rPr lang="de-DE" sz="1600" dirty="0">
                <a:sym typeface="Symbol" pitchFamily="18" charset="2"/>
              </a:rPr>
              <a:t> Überführung mehrerer Krankenhäuser zu einem Rechtskörper mit mehreren Standorten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863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1629"/>
    </mc:Choice>
    <mc:Fallback xmlns="">
      <p:transition spd="slow" advTm="321629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953</Words>
  <Application>Microsoft Office PowerPoint</Application>
  <PresentationFormat>Bildschirmpräsentation (4:3)</PresentationFormat>
  <Paragraphs>213</Paragraphs>
  <Slides>23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23</vt:i4>
      </vt:variant>
    </vt:vector>
  </HeadingPairs>
  <TitlesOfParts>
    <vt:vector size="30" baseType="lpstr">
      <vt:lpstr>Arial</vt:lpstr>
      <vt:lpstr>Calibri</vt:lpstr>
      <vt:lpstr>Symbol</vt:lpstr>
      <vt:lpstr>Times New Roman</vt:lpstr>
      <vt:lpstr>Larissa</vt:lpstr>
      <vt:lpstr>Bild</vt:lpstr>
      <vt:lpstr>Picture</vt:lpstr>
      <vt:lpstr>GESUNDHEITSMANAGEMENT IV Teil 4b-1   Prof. Dr. Steffen Fleßa Lst. für Allgemeine Betriebswirtschaftslehre und Gesundheitsmanagement Universität Greifswald </vt:lpstr>
      <vt:lpstr>Gliederung</vt:lpstr>
      <vt:lpstr>4.3.1 Grundlagen</vt:lpstr>
      <vt:lpstr>Kooperationsformen</vt:lpstr>
      <vt:lpstr>Kooperationsformen</vt:lpstr>
      <vt:lpstr>Konzern</vt:lpstr>
      <vt:lpstr>Fusion</vt:lpstr>
      <vt:lpstr>Formen der Zusammenarbeit im Gesundheitswesen</vt:lpstr>
      <vt:lpstr>Kooperationspartner auf  horizontaler Ebene</vt:lpstr>
      <vt:lpstr>Kooperationspartner auf  vertikaler Ebene</vt:lpstr>
      <vt:lpstr>Kooperationspartner auf  vertikaler Ebene</vt:lpstr>
      <vt:lpstr>Krankenhaus als Integrationspartner</vt:lpstr>
      <vt:lpstr>Kooperationspartner auf  lateraler Ebene</vt:lpstr>
      <vt:lpstr>Voraussetzungen für erfolgreiche Kooperation</vt:lpstr>
      <vt:lpstr>Gründe für eine Kooperation</vt:lpstr>
      <vt:lpstr>Gründe für eine Kooperation</vt:lpstr>
      <vt:lpstr>Gründe für eine Kooperation</vt:lpstr>
      <vt:lpstr>Neue Organisationsform: Netzwerke</vt:lpstr>
      <vt:lpstr>Netzwerke</vt:lpstr>
      <vt:lpstr>Kooperationsmechanismen von Netzwerken</vt:lpstr>
      <vt:lpstr>Netz-Beispiel: Allgemeinärzt*in – Fachärzt*in I – Fachärzt*in II – Krankenhaus – Reha - Allgemeinärzt*in</vt:lpstr>
      <vt:lpstr>Dienstleistungskooperation</vt:lpstr>
      <vt:lpstr>Gliederung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GESUNDHEITSMANAGEMENT IV Teil 4b   Prof. Dr. Steffen Fleßa Lst. für Allgemeine Betriebswirtschaftslehre und Gesundheitsmanagement Universität Greifswald</dc:title>
  <dc:creator>flessa</dc:creator>
  <cp:lastModifiedBy>Steffen Flessa</cp:lastModifiedBy>
  <cp:revision>50</cp:revision>
  <dcterms:created xsi:type="dcterms:W3CDTF">2011-02-01T14:48:15Z</dcterms:created>
  <dcterms:modified xsi:type="dcterms:W3CDTF">2024-01-30T15:12:32Z</dcterms:modified>
</cp:coreProperties>
</file>