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2"/>
  </p:notesMasterIdLst>
  <p:sldIdLst>
    <p:sldId id="257" r:id="rId2"/>
    <p:sldId id="403" r:id="rId3"/>
    <p:sldId id="277" r:id="rId4"/>
    <p:sldId id="278" r:id="rId5"/>
    <p:sldId id="406" r:id="rId6"/>
    <p:sldId id="279" r:id="rId7"/>
    <p:sldId id="280" r:id="rId8"/>
    <p:sldId id="286" r:id="rId9"/>
    <p:sldId id="409" r:id="rId10"/>
    <p:sldId id="412" r:id="rId11"/>
    <p:sldId id="402" r:id="rId12"/>
    <p:sldId id="380" r:id="rId13"/>
    <p:sldId id="413" r:id="rId14"/>
    <p:sldId id="414" r:id="rId15"/>
    <p:sldId id="415" r:id="rId16"/>
    <p:sldId id="416" r:id="rId17"/>
    <p:sldId id="417" r:id="rId18"/>
    <p:sldId id="418" r:id="rId19"/>
    <p:sldId id="298" r:id="rId20"/>
    <p:sldId id="419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A0EA5-BC98-4C3A-BE6C-B906FA6D2731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6FC3F-5166-40EC-B8F8-869B16D34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5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4D72-2217-4124-9337-79FAA2F9A92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5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42CF-9499-44A5-9F0C-BEAC4971A088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87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98EF-5C4A-4E0B-864B-13ED7674F615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41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40DB-5648-4EBD-BB36-3E7C91C9843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18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73E00-71A4-4CE1-A8B3-DCB8D550DB38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82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94B2-59CB-47BE-87D5-FADAFA71EB5B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60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1B65-138E-487D-9762-49BE256F5953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41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CA5BA-2D21-41CB-941B-D21F8058730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2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C303-4BF0-4268-876F-1C5DABCC2AE8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3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E827-8658-4B1E-A4B9-85CA64C485F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20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6271F-6D55-4C47-8989-7681CFA33E93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82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8DBB-1C3A-4538-939E-1F8140D826E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6271-66BE-4C67-9D4F-1B508B8C0E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11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4b-2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20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7"/>
    </mc:Choice>
    <mc:Fallback xmlns="">
      <p:transition spd="slow" advTm="797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/>
              <a:t>Integrierte Versorgung </a:t>
            </a:r>
          </a:p>
        </p:txBody>
      </p:sp>
      <p:sp>
        <p:nvSpPr>
          <p:cNvPr id="229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47050" cy="418829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de-DE" dirty="0" smtClean="0"/>
              <a:t>Ziele: </a:t>
            </a:r>
          </a:p>
          <a:p>
            <a:pPr lvl="1"/>
            <a:r>
              <a:rPr lang="de-DE" dirty="0" smtClean="0"/>
              <a:t>bessere </a:t>
            </a:r>
            <a:r>
              <a:rPr lang="de-DE" dirty="0"/>
              <a:t>Vernetzung zwischen den </a:t>
            </a:r>
            <a:r>
              <a:rPr lang="de-DE" dirty="0" smtClean="0"/>
              <a:t>Versorgungssektoren</a:t>
            </a:r>
          </a:p>
          <a:p>
            <a:pPr lvl="1"/>
            <a:r>
              <a:rPr lang="de-DE" dirty="0" smtClean="0"/>
              <a:t>eine </a:t>
            </a:r>
            <a:r>
              <a:rPr lang="de-DE" dirty="0"/>
              <a:t>einfachere fachübergreifende Zusammenarbeit zwischen verschiedenen </a:t>
            </a:r>
            <a:r>
              <a:rPr lang="de-DE" dirty="0" smtClean="0"/>
              <a:t>Fachrichtungen</a:t>
            </a:r>
          </a:p>
          <a:p>
            <a:pPr lvl="1"/>
            <a:r>
              <a:rPr lang="de-DE" dirty="0" smtClean="0"/>
              <a:t>bessere </a:t>
            </a:r>
            <a:r>
              <a:rPr lang="de-DE" dirty="0"/>
              <a:t>Organisation der </a:t>
            </a:r>
            <a:r>
              <a:rPr lang="de-DE" dirty="0" smtClean="0"/>
              <a:t>Versorgung</a:t>
            </a:r>
          </a:p>
          <a:p>
            <a:pPr lvl="1"/>
            <a:r>
              <a:rPr lang="de-DE" dirty="0" smtClean="0"/>
              <a:t>Qualität</a:t>
            </a:r>
            <a:r>
              <a:rPr lang="de-DE" dirty="0"/>
              <a:t>, Wirksamkeit und Wirtschaftlichkeit </a:t>
            </a:r>
            <a:r>
              <a:rPr lang="de-DE" dirty="0" smtClean="0"/>
              <a:t>steigern</a:t>
            </a:r>
            <a:endParaRPr lang="de-DE" dirty="0"/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 smtClean="0"/>
              <a:t>Vergütung</a:t>
            </a:r>
            <a:endParaRPr lang="de-DE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Es wird eine Vergütung vertraglich vereinbart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Interne Budgetaufteilung zwischen Partnern </a:t>
            </a:r>
            <a:r>
              <a:rPr lang="de-DE" dirty="0" smtClean="0"/>
              <a:t>möglich</a:t>
            </a:r>
          </a:p>
          <a:p>
            <a:pPr>
              <a:lnSpc>
                <a:spcPct val="120000"/>
              </a:lnSpc>
              <a:defRPr/>
            </a:pPr>
            <a:r>
              <a:rPr lang="de-DE" dirty="0" smtClean="0"/>
              <a:t>Prinzip der Freiwilligkeit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79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67"/>
    </mc:Choice>
    <mc:Fallback xmlns="">
      <p:transition spd="slow" advTm="10866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SGB V nach GKV-Versorgungsstärkungsgesetz (2015)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Innovationsfonds </a:t>
            </a:r>
            <a:r>
              <a:rPr lang="de-DE" dirty="0"/>
              <a:t>beim Gemeinsamen Bundesausschuss </a:t>
            </a:r>
          </a:p>
          <a:p>
            <a:pPr lvl="1"/>
            <a:r>
              <a:rPr lang="de-DE" dirty="0"/>
              <a:t>Förderung von Innovationen in der Versorgung und von Versorgungsforschung </a:t>
            </a:r>
          </a:p>
          <a:p>
            <a:pPr lvl="1"/>
            <a:r>
              <a:rPr lang="de-DE" dirty="0"/>
              <a:t>300 Mio. Euro jährlich (2016 bis </a:t>
            </a:r>
            <a:r>
              <a:rPr lang="de-DE" dirty="0" smtClean="0"/>
              <a:t>2024) </a:t>
            </a:r>
            <a:r>
              <a:rPr lang="de-DE" dirty="0"/>
              <a:t> </a:t>
            </a:r>
            <a:endParaRPr lang="de-DE" dirty="0" smtClean="0"/>
          </a:p>
          <a:p>
            <a:r>
              <a:rPr lang="de-DE" dirty="0" err="1" smtClean="0"/>
              <a:t>InnoFonds</a:t>
            </a:r>
            <a:r>
              <a:rPr lang="de-DE" dirty="0" smtClean="0"/>
              <a:t> hat IV-Verträge übernommen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2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664"/>
    </mc:Choice>
    <mc:Fallback xmlns="">
      <p:transition spd="slow" advTm="7266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/>
            <a:r>
              <a:rPr lang="de-DE">
                <a:effectLst/>
              </a:rPr>
              <a:t>Vorläufige Bewertung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400" dirty="0">
                <a:effectLst/>
              </a:rPr>
              <a:t>Vertragspartner auf Leistungserbringerseite: 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</a:rPr>
              <a:t>ursprünglich überwiegend Krankenhäuser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</a:rPr>
              <a:t>niedergelassene Ärzte stärker im Kommen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dirty="0">
                <a:effectLst/>
              </a:rPr>
              <a:t>Verträge über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Komplexpauschalen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Hausarztverträge mit fachübergreifender ärztlicher Versorgung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indikationsbezogene Projekte (z. B. Diabetes)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dirty="0">
                <a:effectLst/>
                <a:sym typeface="Symbol" pitchFamily="18" charset="2"/>
              </a:rPr>
              <a:t>Primärer Vorteil: Umgehung der Budget-Sperre</a:t>
            </a:r>
          </a:p>
          <a:p>
            <a:pPr eaLnBrk="1" hangingPunct="1">
              <a:lnSpc>
                <a:spcPct val="80000"/>
              </a:lnSpc>
            </a:pPr>
            <a:r>
              <a:rPr lang="de-DE" sz="2400" dirty="0">
                <a:effectLst/>
                <a:sym typeface="Symbol" pitchFamily="18" charset="2"/>
              </a:rPr>
              <a:t>Bewertung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„</a:t>
            </a:r>
            <a:r>
              <a:rPr lang="de-DE" sz="2000" dirty="0" err="1">
                <a:effectLst/>
                <a:sym typeface="Symbol" pitchFamily="18" charset="2"/>
              </a:rPr>
              <a:t>Sektorbrille</a:t>
            </a:r>
            <a:r>
              <a:rPr lang="de-DE" sz="2000" dirty="0">
                <a:effectLst/>
                <a:sym typeface="Symbol" pitchFamily="18" charset="2"/>
              </a:rPr>
              <a:t>“ wird weiterhin getragen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möglichst schnelle und einfache (Rück-)Gewinnung der 1%-Mittel (Leistungserbringer und Kassen)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Verbesserung von Kommunikation und Koordination</a:t>
            </a:r>
          </a:p>
          <a:p>
            <a:pPr lvl="1" eaLnBrk="1" hangingPunct="1">
              <a:lnSpc>
                <a:spcPct val="80000"/>
              </a:lnSpc>
            </a:pPr>
            <a:r>
              <a:rPr lang="de-DE" sz="2000" dirty="0">
                <a:effectLst/>
                <a:sym typeface="Symbol" pitchFamily="18" charset="2"/>
              </a:rPr>
              <a:t>Veränderung gegenüber Status quo begrenzt</a:t>
            </a:r>
            <a:endParaRPr lang="de-DE" sz="2000" dirty="0">
              <a:effectLst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66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923"/>
    </mc:Choice>
    <mc:Fallback xmlns="">
      <p:transition spd="slow" advTm="21092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9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de-DE" sz="4000" dirty="0"/>
              <a:t>4.3.2.3 Ambulante Leistungen im Krankenhaus</a:t>
            </a:r>
          </a:p>
        </p:txBody>
      </p:sp>
      <p:sp>
        <p:nvSpPr>
          <p:cNvPr id="228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de-DE" dirty="0"/>
              <a:t>Auflösung der starren Grenze zwischen ambulanter und stationärer Versorgung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115 Dreiseitige Verträge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115a Vor- und nachstationäre Behandlung im Krankenhaus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115b Ambulantes Operieren im Krankenhaus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115c Fortsetzung der Arzneimitteltherapie nach Krankenhausbehandlung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116 Ambulante Behandlung durch Krankenhausärzte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116a Ambulante Behandlung durch Krankenhäuser bei Unterversorgung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116b Ambulante Behandlung im Krankenhaus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117 Hochschulambulanzen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118 Psychiatrische Institutsambulanzen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119 Sozialpädiatrische Zentren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119a Ambulante Behandlung in Einrichtungen der Behindertenhilfe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120 Vergütung ambulanter Krankenhausleistungen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 121 Belegärztliche Leistungen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§§ 137 f-g Strukturierte Behandlungsprogramme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52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348"/>
    </mc:Choice>
    <mc:Fallback xmlns="">
      <p:transition spd="slow" advTm="24834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8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dirty="0"/>
              <a:t>Dreiseitige Verträge</a:t>
            </a:r>
            <a:endParaRPr lang="de-DE" sz="3000" dirty="0"/>
          </a:p>
        </p:txBody>
      </p:sp>
      <p:sp>
        <p:nvSpPr>
          <p:cNvPr id="228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7637"/>
            <a:ext cx="8064896" cy="5303837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§ 115: Dreiseitige Verträge und Rahmenempfehlungen zwischen Krankenkassen, Krankenhäusern und Vertragsärzten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Partner: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Landesverbände der Krankenkassen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Kassenärztliche Vereinigungen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Landeskrankenhausgesellschaft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Vertrag: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enge Zusammenarbeit zwischen Vertragsärzten und zugelassenen Krankenhäusern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Gewährleistung einer nahtlosen ambulanten und stationären Behandlung der Versicherten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Inhalte: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Förderung des Belegarztwesens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Praxiskliniken: ambulante und stationäre Versorgung durch Vertragsärzte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Informationsaustausch, Datentransfer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Notdienstes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Vor- und nachstationäre Behandlung im Krankenhaus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Allgemeine Bedingungen der ambulanten Behandlung im Krankenhaus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26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98"/>
    </mc:Choice>
    <mc:Fallback xmlns="">
      <p:transition spd="slow" advTm="12359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GMG-Innovationen</a:t>
            </a:r>
          </a:p>
        </p:txBody>
      </p:sp>
      <p:sp>
        <p:nvSpPr>
          <p:cNvPr id="233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de-DE" dirty="0"/>
              <a:t>§116a: ambulante Behandlung im Krankenhaus ist bei Unterversorgung zulässig</a:t>
            </a:r>
          </a:p>
          <a:p>
            <a:pPr eaLnBrk="1" hangingPunct="1">
              <a:defRPr/>
            </a:pPr>
            <a:r>
              <a:rPr lang="de-DE" dirty="0"/>
              <a:t>§ 116b: Krankenhäuser können spezialisierte ambulante Leistungen erbringen falls</a:t>
            </a:r>
          </a:p>
          <a:p>
            <a:pPr lvl="1" eaLnBrk="1" hangingPunct="1">
              <a:defRPr/>
            </a:pPr>
            <a:r>
              <a:rPr lang="de-DE" dirty="0"/>
              <a:t>sie Teil eines „strukturierten Behandlungsprogramms“ (§ 137g) sind</a:t>
            </a:r>
          </a:p>
          <a:p>
            <a:pPr lvl="1" eaLnBrk="1" hangingPunct="1">
              <a:defRPr/>
            </a:pPr>
            <a:r>
              <a:rPr lang="de-DE" dirty="0"/>
              <a:t>sie hoch spezialisiert sind</a:t>
            </a:r>
          </a:p>
          <a:p>
            <a:pPr lvl="2" eaLnBrk="1" hangingPunct="1">
              <a:defRPr/>
            </a:pPr>
            <a:r>
              <a:rPr lang="de-DE" dirty="0"/>
              <a:t>CT/MRT-gestützte interventionelle schmerztherapeutische Leistungen</a:t>
            </a:r>
          </a:p>
          <a:p>
            <a:pPr lvl="1" eaLnBrk="1" hangingPunct="1">
              <a:defRPr/>
            </a:pPr>
            <a:r>
              <a:rPr lang="de-DE" dirty="0"/>
              <a:t>seltene Erkrankungen vorliegen</a:t>
            </a:r>
          </a:p>
          <a:p>
            <a:pPr lvl="2" eaLnBrk="1" hangingPunct="1">
              <a:defRPr/>
            </a:pPr>
            <a:r>
              <a:rPr lang="de-DE" dirty="0"/>
              <a:t>z. B. HIV-Patienten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84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656"/>
    </mc:Choice>
    <mc:Fallback xmlns="">
      <p:transition spd="slow" advTm="18965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Strukturierte Behandlungsprogramme bei chronischen Krankheiten</a:t>
            </a:r>
          </a:p>
        </p:txBody>
      </p:sp>
      <p:sp>
        <p:nvSpPr>
          <p:cNvPr id="229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de-DE" dirty="0"/>
              <a:t>§§ 137f-g SGB V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Inhalt: systematische Behandlungsprogramme für chronisch kranke Menschen, die auf die Erkenntnisse der evidenzbasierten Medizin gestützt sind.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Synonym: </a:t>
            </a:r>
            <a:r>
              <a:rPr lang="de-DE" dirty="0" err="1"/>
              <a:t>Disease</a:t>
            </a:r>
            <a:r>
              <a:rPr lang="de-DE" dirty="0"/>
              <a:t>-Management-Programme (DMP)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im Bereich der GKV: strukturierte Behandlungsprogramme bzw. </a:t>
            </a:r>
            <a:r>
              <a:rPr lang="de-DE" dirty="0" err="1"/>
              <a:t>Chronikerprogramme</a:t>
            </a:r>
            <a:r>
              <a:rPr lang="de-DE" dirty="0"/>
              <a:t>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„Freie DMP“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Ziel: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Verbesserung des Behandlungsablaufs und der Qualität der medizinischen Versorgung chronisch Kranker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62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261"/>
    </mc:Choice>
    <mc:Fallback xmlns="">
      <p:transition spd="slow" advTm="12526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Strukturierte Behandlungsprogramme bei chronischen Krankheiten</a:t>
            </a:r>
          </a:p>
        </p:txBody>
      </p:sp>
      <p:sp>
        <p:nvSpPr>
          <p:cNvPr id="229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92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Beispiele: 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Asthma bronchiale, Brustkrebs, Chronische Herzinsuffizienz, Chronischer Rückenschmerz, COPD, Depressionen, Diabetes mellitus Typ 1 und Typ 2, Koronare Herzkrankheit, Osteoporose und Rheumatoide </a:t>
            </a:r>
            <a:r>
              <a:rPr lang="de-DE" dirty="0" smtClean="0"/>
              <a:t>Arthritis</a:t>
            </a:r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Instrumente </a:t>
            </a:r>
            <a:r>
              <a:rPr lang="de-DE" dirty="0"/>
              <a:t>(Auswahl):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Schulung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Ansprechpartner („Lotse“) in der Krankenkassen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 err="1"/>
              <a:t>Reminding</a:t>
            </a:r>
            <a:r>
              <a:rPr lang="de-DE" dirty="0"/>
              <a:t> (für Untersuchungen)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Datenbasis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0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84"/>
    </mc:Choice>
    <mc:Fallback xmlns="">
      <p:transition spd="slow" advTm="11148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Intersektorale Zusammenarbeit im Krankenhaus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/>
          </p:nvPr>
        </p:nvGraphicFramePr>
        <p:xfrm>
          <a:off x="611560" y="1581439"/>
          <a:ext cx="8229600" cy="49254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2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Leistung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Anteil [%]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err="1">
                          <a:effectLst/>
                        </a:rPr>
                        <a:t>MVZ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42,0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73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800" dirty="0">
                          <a:effectLst/>
                        </a:rPr>
                        <a:t>Ambulante spezialfachärztliche Versorgung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17,3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Ambulantes Operieren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79,4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Modellvorhaben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1,7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</a:rPr>
                        <a:t>Strukturierte Behandlungsprogramme</a:t>
                      </a:r>
                      <a:endParaRPr lang="de-D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45,5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1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</a:rPr>
                        <a:t>Teilstationäre Leistungen</a:t>
                      </a:r>
                      <a:endParaRPr lang="de-D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49,8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73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</a:rPr>
                        <a:t>Ermächtigung, Belegärzte, Hochschulambulanz etc.</a:t>
                      </a:r>
                      <a:endParaRPr lang="de-D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88,7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973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</a:rPr>
                        <a:t>Mindestens eine Form der intersektoralen Leistungserbringung</a:t>
                      </a:r>
                      <a:endParaRPr lang="de-DE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</a:rPr>
                        <a:t>91,7</a:t>
                      </a:r>
                      <a:endParaRPr lang="de-D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18</a:t>
            </a:fld>
            <a:endParaRPr lang="de-DE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71600" y="958171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4275" y="764704"/>
            <a:ext cx="318957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Quelle: Sachverständigenrat zur Begutachtung der Entwicklung im Gesundheitswesen 2012.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/>
            </a:r>
            <a:br>
              <a:rPr lang="de-DE" sz="3200" dirty="0">
                <a:latin typeface="Arial" pitchFamily="34" charset="0"/>
                <a:cs typeface="Arial" pitchFamily="34" charset="0"/>
              </a:rPr>
            </a:b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0352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370"/>
    </mc:Choice>
    <mc:Fallback xmlns="">
      <p:transition spd="slow" advTm="6337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Exkurs: „Desintegration“</a:t>
            </a:r>
          </a:p>
        </p:txBody>
      </p:sp>
      <p:sp>
        <p:nvSpPr>
          <p:cNvPr id="234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Teilweise wird auch (wieder) getrennt, was zusammengefügt war</a:t>
            </a:r>
          </a:p>
          <a:p>
            <a:pPr eaLnBrk="1" hangingPunct="1">
              <a:defRPr/>
            </a:pPr>
            <a:r>
              <a:rPr lang="de-DE"/>
              <a:t>Beispiel: Privatisierung von Universitätskliniken</a:t>
            </a:r>
          </a:p>
          <a:p>
            <a:pPr lvl="1" eaLnBrk="1" hangingPunct="1">
              <a:defRPr/>
            </a:pPr>
            <a:r>
              <a:rPr lang="de-DE"/>
              <a:t>Trennung von Krankenbehandlung und Lehre/Forschung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67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71"/>
    </mc:Choice>
    <mc:Fallback xmlns="">
      <p:transition spd="slow" advTm="11147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dirty="0"/>
              <a:t>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		4.3.2.1 Modellvorhaben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		4.3.2.2 </a:t>
            </a:r>
            <a:r>
              <a:rPr lang="de-DE" sz="2000" b="1" dirty="0" smtClean="0"/>
              <a:t>Besondere Versorgung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b="1" dirty="0" smtClean="0"/>
              <a:t>		4.3.2.3 Ambulante Leistungen im Krankenhaus</a:t>
            </a:r>
            <a:endParaRPr lang="de-DE" sz="2000" b="1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</a:t>
            </a: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27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73"/>
    </mc:Choice>
    <mc:Fallback xmlns="">
      <p:transition spd="slow" advTm="4437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 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dirty="0"/>
              <a:t>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		4.3.2.1 Modellvorhaben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		4.3.2.2 </a:t>
            </a:r>
            <a:r>
              <a:rPr lang="de-DE" sz="2000" b="1" dirty="0" smtClean="0"/>
              <a:t>Besondere Versorgung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	</a:t>
            </a:r>
            <a:r>
              <a:rPr lang="de-DE" sz="2000" b="1" dirty="0" smtClean="0"/>
              <a:t>		4.3.2.3 Ambulante Leistungen im Krankenhaus</a:t>
            </a:r>
            <a:endParaRPr lang="de-DE" sz="2000" b="1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</a:t>
            </a: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23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73"/>
    </mc:Choice>
    <mc:Fallback xmlns="">
      <p:transition spd="slow" advTm="4437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4.3.2 Kooperation nach SGB V</a:t>
            </a:r>
          </a:p>
        </p:txBody>
      </p:sp>
      <p:sp>
        <p:nvSpPr>
          <p:cNvPr id="228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Neue Versorgungsformen: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Grundlage: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Gesundheitsstrukturgesetz (1993)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Neuordnungsgesetz (1997)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GKV-Gesundheitsreform-Gesetz (2000)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GKV-Modernisierungs-Gesetz (2004)</a:t>
            </a:r>
          </a:p>
          <a:p>
            <a:pPr lvl="2">
              <a:lnSpc>
                <a:spcPct val="90000"/>
              </a:lnSpc>
              <a:defRPr/>
            </a:pPr>
            <a:r>
              <a:rPr lang="de-DE" dirty="0"/>
              <a:t>GKV-Versorgungsstärkungsgesetz (2011)</a:t>
            </a:r>
          </a:p>
          <a:p>
            <a:pPr lvl="2">
              <a:lnSpc>
                <a:spcPct val="90000"/>
              </a:lnSpc>
              <a:defRPr/>
            </a:pPr>
            <a:r>
              <a:rPr lang="de-DE" dirty="0"/>
              <a:t>GKV-Versorgungsstärkungsgesetz (2015)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de-DE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Inhalt: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dirty="0"/>
              <a:t>Modellvorhaben (§§ 63-65 SGB V)</a:t>
            </a:r>
          </a:p>
          <a:p>
            <a:pPr lvl="2">
              <a:lnSpc>
                <a:spcPct val="90000"/>
              </a:lnSpc>
              <a:defRPr/>
            </a:pPr>
            <a:r>
              <a:rPr lang="de-DE" dirty="0" smtClean="0"/>
              <a:t>Besonderen Versorgung (§</a:t>
            </a:r>
            <a:r>
              <a:rPr lang="de-DE" dirty="0"/>
              <a:t> 140a SGB </a:t>
            </a:r>
            <a:r>
              <a:rPr lang="de-DE" dirty="0" smtClean="0"/>
              <a:t>V)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6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660"/>
    </mc:Choice>
    <mc:Fallback xmlns="">
      <p:transition spd="slow" advTm="18566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4.3.2.1 Modellvorhaben</a:t>
            </a:r>
          </a:p>
        </p:txBody>
      </p:sp>
      <p:sp>
        <p:nvSpPr>
          <p:cNvPr id="228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9722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de-DE" dirty="0"/>
              <a:t>Weiterentwicklung der Versorgung (§§ 63-65 SGB V)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/>
              <a:t>Modellvorhaben zur Weiterentwicklung der Verfahrens-, Organisations-, Finanzierungs- und Vergütungsformen der Leistungserbringung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Modellvorhaben zu Leistungen zur Verhütung und Früherkennung von Krankheiten sowie zur Krankenbehandlung, die nach den Vorschriften dieses Buches oder auf Grund hiernach getroffener Regelungen keine Leistungen der Krankenversicherung sind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Ziel: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Verbesserung der Qualität und der Wirtschaftlichkeit der Versorgung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9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806"/>
    </mc:Choice>
    <mc:Fallback xmlns="">
      <p:transition spd="slow" advTm="22180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Modellvorhaben</a:t>
            </a:r>
          </a:p>
        </p:txBody>
      </p:sp>
      <p:sp>
        <p:nvSpPr>
          <p:cNvPr id="228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28256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Vereinbarungen mit Leistungserbringern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Adressaten: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Krankenkassen, Krankenkassenverbände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Leistungserbringern oder Gruppen von Leistungserbringern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Besonderheiten: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Krankenkassen können auch Einzelverträge mit einzelnen Ärzten unabhängig von der Kassenärztlichen Vereinigung schließen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de-DE" dirty="0"/>
              <a:t>Ärzteverbünde (z. B. Praxisnetze) können ebenfalls Vertragspartner sein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1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268"/>
    </mc:Choice>
    <mc:Fallback xmlns="">
      <p:transition spd="slow" advTm="10426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1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Modellvorhaben</a:t>
            </a:r>
          </a:p>
        </p:txBody>
      </p:sp>
      <p:sp>
        <p:nvSpPr>
          <p:cNvPr id="233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Charakter: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„Modellvorhaben“: erproben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wissenschaftliche Begleitung und Auswertung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/>
              <a:t>Beispiele: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Vereinbarung über die ärztliche Versorgung mit Akupunktur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Vereinbarung zum Diabetes Gesundheitsmanagement (institutionenübergreifend)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Weiterentwicklung der Verfahrens-, Organisations-, Finanzierungs- und Vergütungsformen stationsersetzender ambulanter Operationen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Vereinbarung über die strukturelle und finanzielle Förderung ambulanter Operationen im Bereich der Kinderchirurgie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28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823"/>
    </mc:Choice>
    <mc:Fallback xmlns="">
      <p:transition spd="slow" advTm="15482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dirty="0"/>
              <a:t>4.3.2.2 </a:t>
            </a:r>
            <a:r>
              <a:rPr lang="de-DE" dirty="0" smtClean="0"/>
              <a:t>Besondere Versorgung</a:t>
            </a:r>
            <a:endParaRPr lang="de-DE" dirty="0"/>
          </a:p>
        </p:txBody>
      </p:sp>
      <p:sp>
        <p:nvSpPr>
          <p:cNvPr id="228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de-DE" dirty="0"/>
              <a:t>Systematik bis GKV-VSG (2015):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Strukturverträge (§ 73a SGB V)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Besondere ambulante ärztliche Versorgung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Integrierte Versorgung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Änderungen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Neufassung: § 140a SGB V (vormals integrierte Versorgung)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Entfallen:</a:t>
            </a:r>
          </a:p>
          <a:p>
            <a:pPr lvl="2">
              <a:lnSpc>
                <a:spcPct val="80000"/>
              </a:lnSpc>
              <a:defRPr/>
            </a:pPr>
            <a:r>
              <a:rPr lang="de-DE" dirty="0"/>
              <a:t>§ 140b-d sowie § 73a (Strukturverträge) </a:t>
            </a:r>
          </a:p>
          <a:p>
            <a:pPr lvl="2">
              <a:lnSpc>
                <a:spcPct val="80000"/>
              </a:lnSpc>
              <a:defRPr/>
            </a:pPr>
            <a:r>
              <a:rPr lang="de-DE" dirty="0"/>
              <a:t>§ 73c (besondere ambulante ärztliche Versorgung) 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Altverträge: Bestandsschutz bis zum 31.12.2024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95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766"/>
    </mc:Choice>
    <mc:Fallback xmlns="">
      <p:transition spd="slow" advTm="9476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 smtClean="0"/>
              <a:t>Integrierte </a:t>
            </a:r>
            <a:r>
              <a:rPr lang="de-DE" sz="4000" dirty="0"/>
              <a:t>Versorgung </a:t>
            </a:r>
          </a:p>
        </p:txBody>
      </p:sp>
      <p:sp>
        <p:nvSpPr>
          <p:cNvPr id="229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47050" cy="37562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de-DE" dirty="0"/>
              <a:t>GKV-VSG </a:t>
            </a:r>
            <a:r>
              <a:rPr lang="de-DE" dirty="0" smtClean="0"/>
              <a:t>(2015): Besondere Versorgung </a:t>
            </a:r>
            <a:r>
              <a:rPr lang="de-DE" dirty="0"/>
              <a:t>(BV) als Überbegriff </a:t>
            </a:r>
            <a:endParaRPr lang="de-DE" dirty="0" smtClean="0"/>
          </a:p>
          <a:p>
            <a:pPr lvl="1">
              <a:lnSpc>
                <a:spcPct val="120000"/>
              </a:lnSpc>
              <a:defRPr/>
            </a:pPr>
            <a:r>
              <a:rPr lang="de-DE" dirty="0" smtClean="0"/>
              <a:t>IV als Element der BV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 smtClean="0"/>
              <a:t>„</a:t>
            </a:r>
            <a:r>
              <a:rPr lang="de-DE" dirty="0"/>
              <a:t>Die Verträge ermöglichen eine verschiedene Leistungssektoren übergreifende oder eine interdisziplinär fachübergreifende Versorgung (integrierte Versorgung) sowie besondere Versorgungsaufträge unter Beteiligung der Leistungserbringer oder deren Gemeinschaften“ (§ 140a Abs. 1 SGB V</a:t>
            </a:r>
            <a:r>
              <a:rPr lang="de-DE" dirty="0" smtClean="0"/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de-DE" dirty="0" smtClean="0"/>
              <a:t>Begriff </a:t>
            </a:r>
            <a:r>
              <a:rPr lang="de-DE" dirty="0"/>
              <a:t>integrierte Versorgung wird nach wie vor </a:t>
            </a:r>
            <a:r>
              <a:rPr lang="de-DE" dirty="0" smtClean="0"/>
              <a:t>verwendet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de-DE" dirty="0" smtClean="0"/>
              <a:t>§ </a:t>
            </a:r>
            <a:r>
              <a:rPr lang="de-DE" dirty="0"/>
              <a:t>140a: Integrierte Versorgung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Krankenkassen können Verträge über eine verschiedene Leistungssektoren übergreifende Versorgung der Versicherten oder eine interdisziplinär-fachübergreifende Versorgung abschließen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de-DE" dirty="0"/>
              <a:t>(2) Die Teilnahme der Versicherten an den integrierten Versorgungsformen ist freiwillig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4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979"/>
    </mc:Choice>
    <mc:Fallback xmlns="">
      <p:transition spd="slow" advTm="16697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dirty="0"/>
              <a:t>Integrierte Versorgung </a:t>
            </a:r>
          </a:p>
        </p:txBody>
      </p:sp>
      <p:sp>
        <p:nvSpPr>
          <p:cNvPr id="229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47050" cy="476408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de-DE" dirty="0" smtClean="0"/>
              <a:t>Vertragspartner:</a:t>
            </a:r>
          </a:p>
          <a:p>
            <a:pPr lvl="1"/>
            <a:r>
              <a:rPr lang="de-DE" dirty="0" smtClean="0"/>
              <a:t>Leistungserbringer </a:t>
            </a:r>
            <a:r>
              <a:rPr lang="de-DE" dirty="0"/>
              <a:t>oder deren Gemeinschaften (z. B. Krankenhäuser, Verbünde von Krankenhäusern, Vertragsärzte, Ärztenetze)</a:t>
            </a:r>
          </a:p>
          <a:p>
            <a:pPr lvl="1"/>
            <a:r>
              <a:rPr lang="de-DE" dirty="0"/>
              <a:t>Pflegekassen und zugelassene Pflegeeinrichtungen </a:t>
            </a:r>
          </a:p>
          <a:p>
            <a:pPr lvl="1"/>
            <a:r>
              <a:rPr lang="de-DE" dirty="0"/>
              <a:t>Private Kranken- und Pflegeversicherungen</a:t>
            </a:r>
          </a:p>
          <a:p>
            <a:pPr lvl="1"/>
            <a:r>
              <a:rPr lang="de-DE" dirty="0"/>
              <a:t>Praxiskliniken </a:t>
            </a:r>
          </a:p>
          <a:p>
            <a:pPr lvl="1"/>
            <a:r>
              <a:rPr lang="de-DE" dirty="0"/>
              <a:t>Pharmazeutische Unternehmern</a:t>
            </a:r>
          </a:p>
          <a:p>
            <a:pPr lvl="1"/>
            <a:r>
              <a:rPr lang="de-DE" dirty="0"/>
              <a:t>Hersteller von Medizinprodukten </a:t>
            </a:r>
          </a:p>
          <a:p>
            <a:pPr lvl="1"/>
            <a:r>
              <a:rPr lang="de-DE" dirty="0"/>
              <a:t>Kassenärztliche Vereinigungen </a:t>
            </a:r>
          </a:p>
          <a:p>
            <a:pPr lvl="1"/>
            <a:r>
              <a:rPr lang="de-DE" dirty="0"/>
              <a:t>Berufs- und Interessenverbände der Leistungserbringer </a:t>
            </a:r>
          </a:p>
          <a:p>
            <a:pPr lvl="1"/>
            <a:r>
              <a:rPr lang="de-DE" dirty="0"/>
              <a:t>Anbieter von digitalen Diensten und Anwendungen</a:t>
            </a:r>
          </a:p>
          <a:p>
            <a:r>
              <a:rPr lang="de-DE" dirty="0" smtClean="0"/>
              <a:t>Damit bei BV zugelassen als Vertragspartner (vorher nicht bei IV): </a:t>
            </a:r>
          </a:p>
          <a:p>
            <a:pPr lvl="1"/>
            <a:r>
              <a:rPr lang="de-DE" dirty="0" smtClean="0"/>
              <a:t>Kassenärztliche </a:t>
            </a:r>
            <a:r>
              <a:rPr lang="de-DE" dirty="0"/>
              <a:t>Vereinigungen </a:t>
            </a:r>
            <a:endParaRPr lang="de-DE" dirty="0" smtClean="0"/>
          </a:p>
          <a:p>
            <a:pPr lvl="1"/>
            <a:r>
              <a:rPr lang="de-DE" dirty="0" smtClean="0"/>
              <a:t>pharmazeutische </a:t>
            </a:r>
            <a:r>
              <a:rPr lang="de-DE" dirty="0"/>
              <a:t>Unternehmen </a:t>
            </a:r>
            <a:endParaRPr lang="de-DE" dirty="0" smtClean="0"/>
          </a:p>
          <a:p>
            <a:pPr lvl="1"/>
            <a:r>
              <a:rPr lang="de-DE" dirty="0" smtClean="0"/>
              <a:t>Hersteller </a:t>
            </a:r>
            <a:r>
              <a:rPr lang="de-DE" dirty="0"/>
              <a:t>von </a:t>
            </a:r>
            <a:r>
              <a:rPr lang="de-DE" dirty="0" smtClean="0"/>
              <a:t>Medizinprodukten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6271-66BE-4C67-9D4F-1B508B8C0E8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58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67"/>
    </mc:Choice>
    <mc:Fallback xmlns="">
      <p:transition spd="slow" advTm="10866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Bildschirmpräsentation (4:3)</PresentationFormat>
  <Paragraphs>232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Larissa</vt:lpstr>
      <vt:lpstr>GESUNDHEITSMANAGEMENT IV Teil 4b-2   Prof. Dr. Steffen Fleßa Lst. für Allgemeine Betriebswirtschaftslehre und Gesundheitsmanagement Universität Greifswald </vt:lpstr>
      <vt:lpstr>Gliederung</vt:lpstr>
      <vt:lpstr>4.3.2 Kooperation nach SGB V</vt:lpstr>
      <vt:lpstr>4.3.2.1 Modellvorhaben</vt:lpstr>
      <vt:lpstr>Modellvorhaben</vt:lpstr>
      <vt:lpstr>Modellvorhaben</vt:lpstr>
      <vt:lpstr>4.3.2.2 Besondere Versorgung</vt:lpstr>
      <vt:lpstr>Integrierte Versorgung </vt:lpstr>
      <vt:lpstr>Integrierte Versorgung </vt:lpstr>
      <vt:lpstr>Integrierte Versorgung </vt:lpstr>
      <vt:lpstr>SGB V nach GKV-Versorgungsstärkungsgesetz (2015)</vt:lpstr>
      <vt:lpstr>Vorläufige Bewertung</vt:lpstr>
      <vt:lpstr>4.3.2.3 Ambulante Leistungen im Krankenhaus</vt:lpstr>
      <vt:lpstr>Dreiseitige Verträge</vt:lpstr>
      <vt:lpstr>GMG-Innovationen</vt:lpstr>
      <vt:lpstr>Strukturierte Behandlungsprogramme bei chronischen Krankheiten</vt:lpstr>
      <vt:lpstr>Strukturierte Behandlungsprogramme bei chronischen Krankheiten</vt:lpstr>
      <vt:lpstr>Intersektorale Zusammenarbeit im Krankenhaus</vt:lpstr>
      <vt:lpstr>Exkurs: „Desintegration“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4b   Prof. Dr. Steffen Fleßa Lst. für Allgemeine Betriebswirtschaftslehre und Gesundheitsmanagement Universität Greifswald</dc:title>
  <dc:creator>flessa</dc:creator>
  <cp:lastModifiedBy>Steffen Flessa</cp:lastModifiedBy>
  <cp:revision>57</cp:revision>
  <dcterms:created xsi:type="dcterms:W3CDTF">2011-02-01T14:48:15Z</dcterms:created>
  <dcterms:modified xsi:type="dcterms:W3CDTF">2024-01-30T15:12:18Z</dcterms:modified>
</cp:coreProperties>
</file>