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sldIdLst>
    <p:sldId id="257" r:id="rId2"/>
    <p:sldId id="403" r:id="rId3"/>
    <p:sldId id="299" r:id="rId4"/>
    <p:sldId id="401" r:id="rId5"/>
    <p:sldId id="301" r:id="rId6"/>
    <p:sldId id="306" r:id="rId7"/>
    <p:sldId id="307" r:id="rId8"/>
    <p:sldId id="308" r:id="rId9"/>
    <p:sldId id="309" r:id="rId10"/>
    <p:sldId id="312" r:id="rId11"/>
    <p:sldId id="313" r:id="rId12"/>
    <p:sldId id="314" r:id="rId13"/>
    <p:sldId id="353" r:id="rId14"/>
    <p:sldId id="406" r:id="rId15"/>
    <p:sldId id="407" r:id="rId16"/>
    <p:sldId id="408" r:id="rId17"/>
    <p:sldId id="315" r:id="rId18"/>
    <p:sldId id="373" r:id="rId19"/>
    <p:sldId id="316" r:id="rId20"/>
    <p:sldId id="317" r:id="rId21"/>
    <p:sldId id="322" r:id="rId22"/>
    <p:sldId id="404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0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A0EA5-BC98-4C3A-BE6C-B906FA6D2731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6FC3F-5166-40EC-B8F8-869B16D34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5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35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87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41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18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82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0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1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2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3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20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82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46271-66BE-4C67-9D4F-1B508B8C0E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11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b="1" dirty="0">
                <a:cs typeface="Times New Roman" pitchFamily="18" charset="0"/>
              </a:rPr>
              <a:t>GESUNDHEITSMANAGEMENT IV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>Teil 4b-3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 err="1">
                <a:cs typeface="Times New Roman" pitchFamily="18" charset="0"/>
              </a:rPr>
              <a:t>Lst</a:t>
            </a:r>
            <a:r>
              <a:rPr lang="de-DE" sz="2400" b="1" dirty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9"/>
    </mc:Choice>
    <mc:Fallback xmlns="">
      <p:transition spd="slow" advTm="76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MVZ: Umsetzung</a:t>
            </a:r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de-DE" sz="2400" dirty="0"/>
              <a:t>Genehmigung wird nur erteilt, wenn ärztliche Bedarfsplanung (Kassenärztliche Vereinigung) dies zulässt</a:t>
            </a:r>
          </a:p>
          <a:p>
            <a:pPr lvl="1">
              <a:lnSpc>
                <a:spcPct val="90000"/>
              </a:lnSpc>
              <a:defRPr/>
            </a:pPr>
            <a:r>
              <a:rPr lang="de-DE" sz="2200" dirty="0"/>
              <a:t>d.h. es muss eine unbesetzte Niederlassung geben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 err="1"/>
              <a:t>MVZ</a:t>
            </a:r>
            <a:r>
              <a:rPr lang="de-DE" sz="2400" dirty="0"/>
              <a:t> muss mindestens zwei Facharztgruppen umfassen</a:t>
            </a:r>
          </a:p>
          <a:p>
            <a:pPr lvl="1">
              <a:lnSpc>
                <a:spcPct val="90000"/>
              </a:lnSpc>
              <a:defRPr/>
            </a:pPr>
            <a:r>
              <a:rPr lang="de-DE" sz="2200" dirty="0"/>
              <a:t>d.h., es muss in einem Gebiet mindestens zwei unbesetzte Zulassungen geben!</a:t>
            </a:r>
          </a:p>
          <a:p>
            <a:pPr>
              <a:lnSpc>
                <a:spcPct val="90000"/>
              </a:lnSpc>
              <a:defRPr/>
            </a:pPr>
            <a:r>
              <a:rPr lang="de-DE" sz="2400" dirty="0"/>
              <a:t>Folge:</a:t>
            </a:r>
          </a:p>
          <a:p>
            <a:pPr lvl="1">
              <a:lnSpc>
                <a:spcPct val="90000"/>
              </a:lnSpc>
              <a:defRPr/>
            </a:pPr>
            <a:r>
              <a:rPr lang="de-DE" sz="2200" dirty="0" err="1"/>
              <a:t>MVZ</a:t>
            </a:r>
            <a:r>
              <a:rPr lang="de-DE" sz="2200" dirty="0"/>
              <a:t> häufig Ausgründung eines Krankenhauses oder Kooperation von Vertragsärzten</a:t>
            </a:r>
          </a:p>
          <a:p>
            <a:pPr lvl="1">
              <a:lnSpc>
                <a:spcPct val="90000"/>
              </a:lnSpc>
              <a:defRPr/>
            </a:pPr>
            <a:r>
              <a:rPr lang="de-DE" sz="2200" dirty="0" err="1"/>
              <a:t>MZV</a:t>
            </a:r>
            <a:r>
              <a:rPr lang="de-DE" sz="2200" dirty="0"/>
              <a:t> häufig in Bereichen mit hohem Kapitalaufwand</a:t>
            </a:r>
          </a:p>
          <a:p>
            <a:pPr lvl="2">
              <a:lnSpc>
                <a:spcPct val="90000"/>
              </a:lnSpc>
              <a:defRPr/>
            </a:pPr>
            <a:r>
              <a:rPr lang="de-DE" dirty="0"/>
              <a:t>Beispiel: Strahlentherapie</a:t>
            </a:r>
          </a:p>
          <a:p>
            <a:pPr lvl="1">
              <a:lnSpc>
                <a:spcPct val="90000"/>
              </a:lnSpc>
              <a:defRPr/>
            </a:pPr>
            <a:r>
              <a:rPr lang="de-DE" sz="2200" dirty="0"/>
              <a:t>Krankenhäuser kaufen bewusst Zulassungen ausscheidender Ärzte auf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3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38"/>
    </mc:Choice>
    <mc:Fallback xmlns="">
      <p:transition spd="slow" advTm="15803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MVZ und Krankenhaus</a:t>
            </a:r>
          </a:p>
        </p:txBody>
      </p:sp>
      <p:sp>
        <p:nvSpPr>
          <p:cNvPr id="230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Prinzip</a:t>
            </a:r>
          </a:p>
          <a:p>
            <a:pPr lvl="1" eaLnBrk="1" hangingPunct="1">
              <a:defRPr/>
            </a:pPr>
            <a:r>
              <a:rPr lang="de-DE" dirty="0"/>
              <a:t>MVZ Teil der ambulanten Versorgung</a:t>
            </a:r>
          </a:p>
          <a:p>
            <a:pPr lvl="1" eaLnBrk="1" hangingPunct="1">
              <a:defRPr/>
            </a:pPr>
            <a:r>
              <a:rPr lang="de-DE" dirty="0"/>
              <a:t>Tendenz: Aufweichung der strengen Trennung von ambulant und stationär</a:t>
            </a:r>
          </a:p>
          <a:p>
            <a:pPr lvl="2" eaLnBrk="1" hangingPunct="1">
              <a:defRPr/>
            </a:pPr>
            <a:r>
              <a:rPr lang="de-DE" dirty="0"/>
              <a:t>Krankenhaus gründet MVZ für ihren ambulanten Bereich</a:t>
            </a:r>
          </a:p>
          <a:p>
            <a:pPr lvl="2" eaLnBrk="1" hangingPunct="1">
              <a:defRPr/>
            </a:pPr>
            <a:r>
              <a:rPr lang="de-DE" dirty="0"/>
              <a:t>MVZ sucht sich Krankenhaus als starken Partner</a:t>
            </a:r>
          </a:p>
          <a:p>
            <a:pPr lvl="2" eaLnBrk="1" hangingPunct="1">
              <a:defRPr/>
            </a:pPr>
            <a:r>
              <a:rPr lang="de-DE" dirty="0"/>
              <a:t>Modellvorhaben: gemeinsames Budget pro </a:t>
            </a:r>
            <a:r>
              <a:rPr lang="de-DE" dirty="0" smtClean="0"/>
              <a:t>Patient*in,           </a:t>
            </a:r>
            <a:r>
              <a:rPr lang="de-DE" dirty="0"/>
              <a:t>z.B. vollständige Diabetikerbetreuung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4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78"/>
    </mc:Choice>
    <mc:Fallback xmlns="">
      <p:transition spd="slow" advTm="1395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674551"/>
              </p:ext>
            </p:extLst>
          </p:nvPr>
        </p:nvGraphicFramePr>
        <p:xfrm>
          <a:off x="395288" y="20638"/>
          <a:ext cx="8748712" cy="68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Bild" r:id="rId3" imgW="7740720" imgH="6050160" progId="Word.Picture.8">
                  <p:embed/>
                </p:oleObj>
              </mc:Choice>
              <mc:Fallback>
                <p:oleObj name="Bild" r:id="rId3" imgW="7740720" imgH="60501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38"/>
                        <a:ext cx="8748712" cy="683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43213" cy="13843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de-DE" sz="2800"/>
              <a:t>MVZ und Krankenhaus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80"/>
    </mc:Choice>
    <mc:Fallback xmlns="">
      <p:transition spd="slow" advTm="6548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MVZ ab 2011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Trägerschaft: nur noch</a:t>
            </a:r>
          </a:p>
          <a:p>
            <a:pPr lvl="1"/>
            <a:r>
              <a:rPr lang="de-DE" dirty="0"/>
              <a:t>Vertragsärzte</a:t>
            </a:r>
          </a:p>
          <a:p>
            <a:pPr lvl="1"/>
            <a:r>
              <a:rPr lang="de-DE" dirty="0"/>
              <a:t>Kliniken</a:t>
            </a:r>
          </a:p>
          <a:p>
            <a:r>
              <a:rPr lang="de-DE" dirty="0"/>
              <a:t>Rechtsformen: nur noch</a:t>
            </a:r>
          </a:p>
          <a:p>
            <a:pPr lvl="1"/>
            <a:r>
              <a:rPr lang="de-DE" dirty="0"/>
              <a:t>Personengesellschaften</a:t>
            </a:r>
          </a:p>
          <a:p>
            <a:pPr lvl="1"/>
            <a:r>
              <a:rPr lang="de-DE" dirty="0"/>
              <a:t>GmbH</a:t>
            </a:r>
          </a:p>
          <a:p>
            <a:r>
              <a:rPr lang="de-DE" dirty="0"/>
              <a:t>Leitung: </a:t>
            </a:r>
            <a:r>
              <a:rPr lang="de-DE" dirty="0" err="1" smtClean="0"/>
              <a:t>Ärzt</a:t>
            </a:r>
            <a:r>
              <a:rPr lang="de-DE" smtClean="0"/>
              <a:t>*in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8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7"/>
    </mc:Choice>
    <mc:Fallback xmlns="">
      <p:transition spd="slow" advTm="5307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4.3.3.3 Integriertes Gesundheitszentrum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Synonym</a:t>
            </a:r>
            <a:r>
              <a:rPr lang="de-DE" dirty="0"/>
              <a:t>: </a:t>
            </a:r>
            <a:r>
              <a:rPr lang="de-DE" dirty="0" smtClean="0"/>
              <a:t>Ambulant-stationäres-Zentrum</a:t>
            </a:r>
            <a:r>
              <a:rPr lang="de-DE" dirty="0"/>
              <a:t>, </a:t>
            </a:r>
            <a:r>
              <a:rPr lang="de-DE" dirty="0" smtClean="0"/>
              <a:t>regional-intersektorales </a:t>
            </a:r>
            <a:r>
              <a:rPr lang="de-DE" dirty="0"/>
              <a:t>Gesundheitszentrum</a:t>
            </a:r>
            <a:r>
              <a:rPr lang="de-DE" dirty="0" smtClean="0"/>
              <a:t>, intersektorales Versorgungszentrum,  </a:t>
            </a:r>
            <a:r>
              <a:rPr lang="de-DE" dirty="0"/>
              <a:t>…</a:t>
            </a:r>
          </a:p>
          <a:p>
            <a:r>
              <a:rPr lang="de-DE" dirty="0"/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2201" t="42440" r="29526" b="9681"/>
          <a:stretch/>
        </p:blipFill>
        <p:spPr>
          <a:xfrm>
            <a:off x="1619672" y="3504953"/>
            <a:ext cx="5328592" cy="27363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078877" y="6431190"/>
            <a:ext cx="4410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Raab, E. (2022):  </a:t>
            </a:r>
            <a:r>
              <a:rPr lang="de-DE" sz="800" dirty="0"/>
              <a:t>Der lange Marsch vom Krankenhaus zum Intersektoralen </a:t>
            </a:r>
            <a:r>
              <a:rPr lang="de-DE" sz="800" dirty="0" smtClean="0"/>
              <a:t>Versorgungszentrum. Sellin</a:t>
            </a:r>
            <a:endParaRPr lang="de-DE" sz="800" dirty="0"/>
          </a:p>
        </p:txBody>
      </p:sp>
      <p:sp>
        <p:nvSpPr>
          <p:cNvPr id="7" name="Ellipse 6"/>
          <p:cNvSpPr/>
          <p:nvPr/>
        </p:nvSpPr>
        <p:spPr>
          <a:xfrm>
            <a:off x="2751312" y="3381392"/>
            <a:ext cx="5061048" cy="297495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56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Integriertes Gesundheitszentrum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9051" t="26060" r="22438" b="7161"/>
          <a:stretch/>
        </p:blipFill>
        <p:spPr>
          <a:xfrm>
            <a:off x="611560" y="1844824"/>
            <a:ext cx="8229176" cy="501317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475656" y="2852936"/>
            <a:ext cx="208823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83568" y="4489549"/>
            <a:ext cx="43204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505540" y="3683161"/>
            <a:ext cx="3026899" cy="321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481088" y="5348950"/>
            <a:ext cx="3026899" cy="321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/>
          <p:nvPr/>
        </p:nvPicPr>
        <p:blipFill rotWithShape="1">
          <a:blip r:embed="rId3"/>
          <a:srcRect l="74206" t="78730" r="5688" b="5608"/>
          <a:stretch/>
        </p:blipFill>
        <p:spPr bwMode="auto">
          <a:xfrm>
            <a:off x="7598320" y="1417638"/>
            <a:ext cx="1158240" cy="56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302896" y="1241058"/>
            <a:ext cx="4410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Raab, E. (2022):  </a:t>
            </a:r>
            <a:r>
              <a:rPr lang="de-DE" sz="800" dirty="0"/>
              <a:t>Der lange Marsch vom Krankenhaus zum Intersektoralen </a:t>
            </a:r>
            <a:r>
              <a:rPr lang="de-DE" sz="800" dirty="0" smtClean="0"/>
              <a:t>Versorgungszentrum. Sellin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142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Ambulant-Stationäres Zentrum Templin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476" t="12201" r="3538" b="13460"/>
          <a:stretch/>
        </p:blipFill>
        <p:spPr>
          <a:xfrm>
            <a:off x="346583" y="1592684"/>
            <a:ext cx="8788372" cy="45886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89913" y="6356349"/>
            <a:ext cx="5364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von Klitzing (2022): Sana </a:t>
            </a:r>
            <a:r>
              <a:rPr lang="de-DE" sz="800" dirty="0"/>
              <a:t>Krankenhaus Templin</a:t>
            </a:r>
            <a:r>
              <a:rPr lang="de-DE" sz="800" dirty="0" smtClean="0"/>
              <a:t>: Ambulant-Stationäres </a:t>
            </a:r>
            <a:r>
              <a:rPr lang="de-DE" sz="800" dirty="0"/>
              <a:t>Zentrum (ASZ) </a:t>
            </a:r>
            <a:r>
              <a:rPr lang="de-DE" sz="800" dirty="0" smtClean="0"/>
              <a:t>– ein </a:t>
            </a:r>
            <a:r>
              <a:rPr lang="de-DE" sz="800" dirty="0"/>
              <a:t>Erfolgsmodell</a:t>
            </a:r>
            <a:r>
              <a:rPr lang="de-DE" sz="800" dirty="0" smtClean="0"/>
              <a:t>! Sellin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1941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4.3.3.4 </a:t>
            </a:r>
            <a:r>
              <a:rPr lang="de-DE" dirty="0"/>
              <a:t>Franchising</a:t>
            </a:r>
          </a:p>
        </p:txBody>
      </p:sp>
      <p:sp>
        <p:nvSpPr>
          <p:cNvPr id="230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Inhalt: Vertrag zwischen Franchising-Geber und Franchising-Nehmer über die Nutzung des Markennamen und die </a:t>
            </a:r>
            <a:r>
              <a:rPr lang="en-US" sz="2800" dirty="0"/>
              <a:t>Corporate Identity</a:t>
            </a:r>
            <a:r>
              <a:rPr lang="de-DE" sz="2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Gesundheitswesen: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de-DE" sz="28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17</a:t>
            </a:fld>
            <a:endParaRPr lang="de-DE"/>
          </a:p>
        </p:txBody>
      </p:sp>
      <p:pic>
        <p:nvPicPr>
          <p:cNvPr id="18434" name="Picture 2" descr="Medical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17554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ild im Großfor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2" y="4149080"/>
            <a:ext cx="176557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handelsblatt.com/images/das-neue-firmenschild-haengt-am-montag-14-05-2007-im-ostsaechsischen-goerlitz-vor-der-gerade-eroeffneten-ersten-docmorris-apotheke-in-ostdeutschland-in-der-oestlichsten-stadt-deutsch/2927546/1-format2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661248"/>
            <a:ext cx="19145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 rechteckige Legende 2"/>
          <p:cNvSpPr/>
          <p:nvPr/>
        </p:nvSpPr>
        <p:spPr>
          <a:xfrm>
            <a:off x="5940152" y="4077072"/>
            <a:ext cx="2232248" cy="1152128"/>
          </a:xfrm>
          <a:prstGeom prst="wedgeRoundRectCallout">
            <a:avLst>
              <a:gd name="adj1" fmla="val -207486"/>
              <a:gd name="adj2" fmla="val 4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„Zahn-Discounter“: Insolvent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6092552" y="5623346"/>
            <a:ext cx="2232248" cy="1152128"/>
          </a:xfrm>
          <a:prstGeom prst="wedgeRoundRectCallout">
            <a:avLst>
              <a:gd name="adj1" fmla="val -207486"/>
              <a:gd name="adj2" fmla="val 4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Umgeht Mehr- und Fremdbesitzverbot bei Apotheken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6516216" y="2708920"/>
            <a:ext cx="2232248" cy="1152128"/>
          </a:xfrm>
          <a:prstGeom prst="wedgeRoundRectCallout">
            <a:avLst>
              <a:gd name="adj1" fmla="val -162658"/>
              <a:gd name="adj2" fmla="val 7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Kette (Schönheits- und </a:t>
            </a:r>
            <a:r>
              <a:rPr lang="de-DE" dirty="0" err="1"/>
              <a:t>plast</a:t>
            </a:r>
            <a:r>
              <a:rPr lang="de-DE" dirty="0"/>
              <a:t>. Chirurgie) mit Charakter von Franchising</a:t>
            </a:r>
          </a:p>
        </p:txBody>
      </p:sp>
    </p:spTree>
    <p:extLst>
      <p:ext uri="{BB962C8B-B14F-4D97-AF65-F5344CB8AC3E}">
        <p14:creationId xmlns:p14="http://schemas.microsoft.com/office/powerpoint/2010/main" val="42462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25"/>
    </mc:Choice>
    <mc:Fallback xmlns="">
      <p:transition spd="slow" advTm="24972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Franchising</a:t>
            </a:r>
          </a:p>
        </p:txBody>
      </p:sp>
      <p:sp>
        <p:nvSpPr>
          <p:cNvPr id="230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de-DE" sz="2800" dirty="0"/>
              <a:t>Zukunftschancen: 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Arztpraxen als Franchising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 err="1"/>
              <a:t>MVZs</a:t>
            </a:r>
            <a:r>
              <a:rPr lang="de-DE" dirty="0"/>
              <a:t> als Franchising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Altenheime als Franchising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Physiotherapien als Franchising</a:t>
            </a:r>
          </a:p>
          <a:p>
            <a:pPr lvl="1">
              <a:lnSpc>
                <a:spcPct val="80000"/>
              </a:lnSpc>
              <a:defRPr/>
            </a:pPr>
            <a:r>
              <a:rPr lang="de-DE" dirty="0"/>
              <a:t>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68"/>
    </mc:Choice>
    <mc:Fallback xmlns="">
      <p:transition spd="slow" advTm="7316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Franchising</a:t>
            </a:r>
          </a:p>
        </p:txBody>
      </p:sp>
      <p:sp>
        <p:nvSpPr>
          <p:cNvPr id="230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Möglicher Inhalt eines Franchising-Vertrags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Nutzung des Namens und Logos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Standardisiertes Qualitätsmanagementsystem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Gemeinsamer Datenpool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Zentrale Werbung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Zentrale Fortbildung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Übernahme administrativer Aufgaben (Patientenverwaltung, Abrechnung,…)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Vorteile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für </a:t>
            </a:r>
            <a:r>
              <a:rPr lang="de-DE" sz="1800" dirty="0" smtClean="0"/>
              <a:t>Patient*innen</a:t>
            </a:r>
            <a:endParaRPr lang="de-DE" sz="18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600" dirty="0"/>
              <a:t>klares Qualitätsversprechen unabhängig vom Heimatstandort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600" dirty="0"/>
              <a:t>Nutzung </a:t>
            </a:r>
            <a:r>
              <a:rPr lang="de-DE" sz="1600" dirty="0" smtClean="0"/>
              <a:t>der </a:t>
            </a:r>
            <a:r>
              <a:rPr lang="de-DE" sz="1600" dirty="0" err="1" smtClean="0"/>
              <a:t>Hausärzt</a:t>
            </a:r>
            <a:r>
              <a:rPr lang="de-DE" sz="1600" dirty="0" smtClean="0"/>
              <a:t>*in </a:t>
            </a:r>
            <a:r>
              <a:rPr lang="de-DE" sz="1600" dirty="0"/>
              <a:t>auch in anderen Orten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600" dirty="0"/>
              <a:t>Verfügbarkeit von Daten in anderen Orten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für </a:t>
            </a:r>
            <a:r>
              <a:rPr lang="de-DE" sz="1800" dirty="0" err="1" smtClean="0"/>
              <a:t>Ärzt</a:t>
            </a:r>
            <a:r>
              <a:rPr lang="de-DE" sz="1800" dirty="0" smtClean="0"/>
              <a:t>*innen</a:t>
            </a:r>
            <a:endParaRPr lang="de-DE" sz="18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600" dirty="0"/>
              <a:t>Partizipation an gutem Namen, Logo, Werbung, …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600" dirty="0"/>
              <a:t>Unterstützung bei QM, Administration etc.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600" dirty="0"/>
              <a:t>u.U. höhere Kreditwürdigkeit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Nachteile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800" dirty="0"/>
              <a:t>widerspricht traditionellem ärztlichen Standesbewusstsein als Freiberufler (scheinbar?)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7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08"/>
    </mc:Choice>
    <mc:Fallback xmlns="">
      <p:transition spd="slow" advTm="1494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/>
              <a:t>1	Informationswirtschaft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/>
              <a:t>2 	Jahresabschluss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/>
              <a:t>3  	Controlling</a:t>
            </a:r>
          </a:p>
          <a:p>
            <a:pPr eaLnBrk="1" hangingPunct="1">
              <a:lnSpc>
                <a:spcPct val="90000"/>
              </a:lnSpc>
              <a:buFontTx/>
              <a:buAutoNum type="arabicPlain" startAt="4"/>
              <a:defRPr/>
            </a:pPr>
            <a:r>
              <a:rPr lang="de-DE" sz="2400" b="1" dirty="0"/>
              <a:t>Betriebsgenetik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/>
              <a:t>4.1 Annäherung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/>
              <a:t>4.2 Change Management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4.3 Kooperation und Integration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</a:t>
            </a:r>
            <a:r>
              <a:rPr lang="de-DE" sz="2000" dirty="0"/>
              <a:t>4.3.1 Grundlagen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</a:t>
            </a:r>
            <a:r>
              <a:rPr lang="de-DE" sz="2000" dirty="0"/>
              <a:t>4.3.2 Kooperationen nach SGB V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/>
              <a:t>	</a:t>
            </a:r>
            <a:r>
              <a:rPr lang="de-DE" sz="2000" b="1" dirty="0"/>
              <a:t>4.3.3 Ausgewählte Integrationsansätze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		4.3.3.1 </a:t>
            </a:r>
            <a:r>
              <a:rPr lang="de-DE" sz="2000" b="1" dirty="0" err="1"/>
              <a:t>Managed</a:t>
            </a:r>
            <a:r>
              <a:rPr lang="de-DE" sz="2000" b="1" dirty="0"/>
              <a:t> Care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		4.3.3.2 Medizinisches </a:t>
            </a:r>
            <a:r>
              <a:rPr lang="de-DE" sz="2000" b="1" dirty="0" smtClean="0"/>
              <a:t>Versorgungszentrum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</a:t>
            </a:r>
            <a:r>
              <a:rPr lang="de-DE" sz="2000" b="1" dirty="0" smtClean="0"/>
              <a:t>		4.3.3.3 Integriertes Gesundheitszentrum</a:t>
            </a:r>
            <a:endParaRPr lang="de-DE" sz="2000" b="1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		</a:t>
            </a:r>
            <a:r>
              <a:rPr lang="de-DE" sz="2000" b="1" dirty="0" smtClean="0"/>
              <a:t>4.3.3.4 </a:t>
            </a:r>
            <a:r>
              <a:rPr lang="de-DE" sz="2000" b="1" dirty="0"/>
              <a:t>Franchising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		</a:t>
            </a:r>
            <a:r>
              <a:rPr lang="de-DE" sz="2000" b="1" dirty="0" smtClean="0"/>
              <a:t>4.3.3.5 </a:t>
            </a:r>
            <a:r>
              <a:rPr lang="de-DE" sz="2000" b="1" dirty="0"/>
              <a:t>Wellness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de-DE" sz="2000" b="1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	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0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14"/>
    </mc:Choice>
    <mc:Fallback xmlns="">
      <p:transition spd="slow" advTm="7501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4.3.3.5 </a:t>
            </a:r>
            <a:r>
              <a:rPr lang="de-DE" dirty="0"/>
              <a:t>Wellness</a:t>
            </a:r>
          </a:p>
        </p:txBody>
      </p:sp>
      <p:sp>
        <p:nvSpPr>
          <p:cNvPr id="230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640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de-DE" dirty="0"/>
              <a:t>Wortbedeutung: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dirty="0"/>
              <a:t>Kombination aus „</a:t>
            </a:r>
            <a:r>
              <a:rPr lang="en-US" dirty="0"/>
              <a:t>Wellbeing and Fitness</a:t>
            </a:r>
            <a:r>
              <a:rPr lang="de-DE" dirty="0"/>
              <a:t>“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dirty="0"/>
              <a:t>ganzheitliches Gesundheits- bzw. Lebensstilkonzept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dirty="0"/>
              <a:t>Gesundheitsbewegung seit 50er Jahre in USA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dirty="0"/>
              <a:t>Definition: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dirty="0"/>
              <a:t>Methoden und Anwendungen, die das körperliche, geistige und seelische Wohlbefinden steigern.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dirty="0"/>
              <a:t>Verfahren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de-DE" dirty="0"/>
              <a:t>Bäder, Massagen, Entspannung, insb. alternative Methoden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5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04"/>
    </mc:Choice>
    <mc:Fallback xmlns="">
      <p:transition spd="slow" advTm="4750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Wellness und Gesundheitswesen</a:t>
            </a:r>
          </a:p>
        </p:txBody>
      </p:sp>
      <p:sp>
        <p:nvSpPr>
          <p:cNvPr id="230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„Medical Wellness“, „</a:t>
            </a:r>
            <a:r>
              <a:rPr lang="de-DE" sz="2400" dirty="0" err="1"/>
              <a:t>MediSPA</a:t>
            </a:r>
            <a:r>
              <a:rPr lang="de-DE" sz="2400" dirty="0"/>
              <a:t>“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Annäherung an die Medizin, intensive Zusammenarbeit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insb. gegen Zivilisationskrankheiten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Patientenhotels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Kombination von Behandlung in MVZ, KH etc. mit Urlaub und Wellness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21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60" y="3356992"/>
            <a:ext cx="2588471" cy="350100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 rot="16200000">
            <a:off x="5792660" y="4955688"/>
            <a:ext cx="3193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https://www.aerzteblatt.de/archiv/105173/Patientenhotel-Genesung-im-3-Sterne-Ambiente</a:t>
            </a:r>
          </a:p>
        </p:txBody>
      </p:sp>
    </p:spTree>
    <p:extLst>
      <p:ext uri="{BB962C8B-B14F-4D97-AF65-F5344CB8AC3E}">
        <p14:creationId xmlns:p14="http://schemas.microsoft.com/office/powerpoint/2010/main" val="12279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85"/>
    </mc:Choice>
    <mc:Fallback xmlns="">
      <p:transition spd="slow" advTm="13058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174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/>
              <a:t>1	Informationswirtschaft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/>
              <a:t>2 	Jahresabschluss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/>
              <a:t>3  	Controlling</a:t>
            </a:r>
          </a:p>
          <a:p>
            <a:pPr eaLnBrk="1" hangingPunct="1">
              <a:lnSpc>
                <a:spcPct val="90000"/>
              </a:lnSpc>
              <a:buFontTx/>
              <a:buAutoNum type="arabicPlain" startAt="4"/>
              <a:defRPr/>
            </a:pPr>
            <a:r>
              <a:rPr lang="de-DE" sz="2400" b="1" dirty="0"/>
              <a:t>Betriebsgenetik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/>
              <a:t>4.1 Annäherung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/>
              <a:t>4.2 Change Management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4.3 Kooperation und Integration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</a:t>
            </a:r>
            <a:r>
              <a:rPr lang="de-DE" sz="2000" dirty="0"/>
              <a:t>4.3.1 Grundlagen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b="1" dirty="0"/>
              <a:t>	</a:t>
            </a:r>
            <a:r>
              <a:rPr lang="de-DE" sz="2000" dirty="0"/>
              <a:t>4.3.2 Kooperationen nach SGB V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z="2000" dirty="0"/>
              <a:t>	</a:t>
            </a:r>
            <a:r>
              <a:rPr lang="de-DE" sz="2000" b="1" dirty="0"/>
              <a:t>4.3.3 Ausgewählte Integrationsansätze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de-DE" sz="2000" b="1"/>
              <a:t>			4.3.3.1 </a:t>
            </a:r>
            <a:r>
              <a:rPr lang="de-DE" sz="2000" b="1" dirty="0" err="1"/>
              <a:t>Managed</a:t>
            </a:r>
            <a:r>
              <a:rPr lang="de-DE" sz="2000" b="1" dirty="0"/>
              <a:t> Care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de-DE" sz="2000" b="1" dirty="0"/>
              <a:t>			4.3.3.2 Medizinisches Versorgungszentrum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de-DE" sz="2000" b="1" dirty="0"/>
              <a:t>			4.3.3.3 Franchising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de-DE" sz="2000" b="1" dirty="0"/>
              <a:t>			4.3.3.4 Wellness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de-DE" sz="20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5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78"/>
    </mc:Choice>
    <mc:Fallback xmlns="">
      <p:transition spd="slow" advTm="1461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sz="4000" dirty="0"/>
              <a:t>4.3.3 Ausgewählte Integrationsansätze</a:t>
            </a:r>
            <a:br>
              <a:rPr lang="de-DE" sz="4000" dirty="0"/>
            </a:br>
            <a:r>
              <a:rPr lang="de-DE" sz="4000" dirty="0"/>
              <a:t>4.3.3.1 </a:t>
            </a:r>
            <a:r>
              <a:rPr lang="de-DE" sz="4000" dirty="0" err="1"/>
              <a:t>Managed</a:t>
            </a:r>
            <a:r>
              <a:rPr lang="de-DE" sz="4000" dirty="0"/>
              <a:t> Care</a:t>
            </a:r>
          </a:p>
        </p:txBody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 err="1"/>
              <a:t>Managed</a:t>
            </a:r>
            <a:r>
              <a:rPr lang="de-DE" dirty="0"/>
              <a:t> Care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dirty="0"/>
              <a:t>Definition: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dirty="0"/>
              <a:t>Steuerungsmodell des Gesundheitswesens, bei dem es durch eine intensive Zusammenarbeit verschiedener Akteure zu einer geführten Krankenversorgung, Prävention und Gesundheitsförderung kommt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dirty="0"/>
              <a:t>i.d.R. erfolgt die Steuerung durch selektive Kontrahierung, d.h. der Auswahl der Vertragspartner durch die Krankenkasse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6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82"/>
    </mc:Choice>
    <mc:Fallback xmlns="">
      <p:transition spd="slow" advTm="1486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292" y="476672"/>
            <a:ext cx="6858000" cy="51323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Managed</a:t>
            </a:r>
            <a:r>
              <a:rPr lang="de-DE" dirty="0"/>
              <a:t> Care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173416" cy="5328592"/>
          </a:xfrm>
        </p:spPr>
        <p:txBody>
          <a:bodyPr>
            <a:normAutofit fontScale="92500" lnSpcReduction="10000"/>
          </a:bodyPr>
          <a:lstStyle/>
          <a:p>
            <a:pPr marL="257175" indent="-257175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Umsetzung</a:t>
            </a:r>
          </a:p>
          <a:p>
            <a:pPr marL="557213" lvl="1" indent="-214313" algn="l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de-DE" dirty="0">
                <a:solidFill>
                  <a:schemeClr val="tx1"/>
                </a:solidFill>
              </a:rPr>
              <a:t>USA:</a:t>
            </a:r>
          </a:p>
          <a:p>
            <a:pPr marL="857250" lvl="2" indent="-171450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160 Mio. Amerikaner sind in einer </a:t>
            </a:r>
            <a:r>
              <a:rPr lang="de-DE" dirty="0" err="1">
                <a:solidFill>
                  <a:schemeClr val="tx1"/>
                </a:solidFill>
              </a:rPr>
              <a:t>Managed</a:t>
            </a:r>
            <a:r>
              <a:rPr lang="de-DE" dirty="0">
                <a:solidFill>
                  <a:schemeClr val="tx1"/>
                </a:solidFill>
              </a:rPr>
              <a:t> Care Organisation versichert (2001)</a:t>
            </a:r>
          </a:p>
          <a:p>
            <a:pPr marL="1200150" lvl="3" indent="-171450" algn="l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de-DE" dirty="0">
                <a:solidFill>
                  <a:schemeClr val="tx1"/>
                </a:solidFill>
              </a:rPr>
              <a:t>davon 70 Mio. in einer </a:t>
            </a:r>
            <a:r>
              <a:rPr lang="de-DE" dirty="0" err="1">
                <a:solidFill>
                  <a:schemeClr val="tx1"/>
                </a:solidFill>
              </a:rPr>
              <a:t>Health</a:t>
            </a:r>
            <a:r>
              <a:rPr lang="de-DE" dirty="0">
                <a:solidFill>
                  <a:schemeClr val="tx1"/>
                </a:solidFill>
              </a:rPr>
              <a:t> Maintenance Organisation</a:t>
            </a:r>
          </a:p>
          <a:p>
            <a:pPr marL="1200150" lvl="3" indent="-171450" algn="l">
              <a:lnSpc>
                <a:spcPct val="80000"/>
              </a:lnSpc>
              <a:buFont typeface="Arial" pitchFamily="34" charset="0"/>
              <a:buChar char="–"/>
              <a:defRPr/>
            </a:pPr>
            <a:endParaRPr lang="de-DE" dirty="0">
              <a:solidFill>
                <a:schemeClr val="tx1"/>
              </a:solidFill>
            </a:endParaRPr>
          </a:p>
          <a:p>
            <a:pPr marL="557213" lvl="1" indent="-214313" algn="l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de-DE" dirty="0">
                <a:solidFill>
                  <a:schemeClr val="tx1"/>
                </a:solidFill>
              </a:rPr>
              <a:t>Deutschland:</a:t>
            </a:r>
          </a:p>
          <a:p>
            <a:pPr marL="857250" lvl="2" indent="-171450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Modellvorhaben seit 1988 möglich (§§ 63 ff. SGB V)</a:t>
            </a:r>
          </a:p>
          <a:p>
            <a:pPr marL="857250" lvl="2" indent="-171450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bislang kaum von Bedeutung</a:t>
            </a:r>
          </a:p>
          <a:p>
            <a:pPr marL="857250" lvl="2" indent="-171450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Erfolgreichste Umsetzung: Hausarztzentrierte Versorgung (</a:t>
            </a:r>
            <a:r>
              <a:rPr lang="de-DE" dirty="0" err="1">
                <a:solidFill>
                  <a:schemeClr val="tx1"/>
                </a:solidFill>
              </a:rPr>
              <a:t>HzV</a:t>
            </a:r>
            <a:r>
              <a:rPr lang="de-DE" dirty="0">
                <a:solidFill>
                  <a:schemeClr val="tx1"/>
                </a:solidFill>
              </a:rPr>
              <a:t>) nach § 73b SGB V</a:t>
            </a:r>
          </a:p>
          <a:p>
            <a:pPr marL="857250" lvl="2" indent="-171450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4,3 Mio. Versicherte in der </a:t>
            </a:r>
            <a:r>
              <a:rPr lang="de-DE" dirty="0" err="1">
                <a:solidFill>
                  <a:schemeClr val="tx1"/>
                </a:solidFill>
              </a:rPr>
              <a:t>HzV</a:t>
            </a:r>
            <a:r>
              <a:rPr lang="de-DE" dirty="0">
                <a:solidFill>
                  <a:schemeClr val="tx1"/>
                </a:solidFill>
              </a:rPr>
              <a:t> eingeschrieben (2017)</a:t>
            </a:r>
          </a:p>
          <a:p>
            <a:pPr marL="557213" lvl="1" indent="-214313" algn="l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de-DE" dirty="0">
                <a:solidFill>
                  <a:schemeClr val="tx1"/>
                </a:solidFill>
              </a:rPr>
              <a:t>Schweiz</a:t>
            </a:r>
          </a:p>
          <a:p>
            <a:pPr marL="857250" lvl="2" indent="-171450" algn="l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500.000 von insgesamt ca. 7 </a:t>
            </a:r>
            <a:r>
              <a:rPr lang="de-DE" dirty="0" err="1">
                <a:solidFill>
                  <a:schemeClr val="tx1"/>
                </a:solidFill>
              </a:rPr>
              <a:t>Mio</a:t>
            </a:r>
            <a:r>
              <a:rPr lang="de-DE" dirty="0">
                <a:solidFill>
                  <a:schemeClr val="tx1"/>
                </a:solidFill>
              </a:rPr>
              <a:t> Versicherte in </a:t>
            </a:r>
            <a:r>
              <a:rPr lang="de-DE" dirty="0" err="1">
                <a:solidFill>
                  <a:schemeClr val="tx1"/>
                </a:solidFill>
              </a:rPr>
              <a:t>Managed</a:t>
            </a:r>
            <a:r>
              <a:rPr lang="de-DE" dirty="0">
                <a:solidFill>
                  <a:schemeClr val="tx1"/>
                </a:solidFill>
              </a:rPr>
              <a:t>-Care-Modellen</a:t>
            </a:r>
          </a:p>
          <a:p>
            <a:pPr marL="1200150" lvl="3" indent="-171450" algn="l">
              <a:lnSpc>
                <a:spcPct val="80000"/>
              </a:lnSpc>
              <a:buFont typeface="Arial" pitchFamily="34" charset="0"/>
              <a:buChar char="–"/>
              <a:defRPr/>
            </a:pPr>
            <a:r>
              <a:rPr lang="de-DE" dirty="0">
                <a:solidFill>
                  <a:schemeClr val="tx1"/>
                </a:solidFill>
              </a:rPr>
              <a:t>100.000 davon in HMOs, 400.000 in Hausarztnetzen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FAFF3F2-5986-4E3B-8AD6-30A536E2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0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972"/>
    </mc:Choice>
    <mc:Fallback xmlns="">
      <p:transition spd="slow" advTm="18197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Managed Care: Typologie</a:t>
            </a:r>
          </a:p>
        </p:txBody>
      </p:sp>
      <p:sp>
        <p:nvSpPr>
          <p:cNvPr id="2296837" name="Rectangle 5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39894"/>
              </p:ext>
            </p:extLst>
          </p:nvPr>
        </p:nvGraphicFramePr>
        <p:xfrm>
          <a:off x="971550" y="1268413"/>
          <a:ext cx="72993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Bild" r:id="rId3" imgW="6399000" imgH="4794840" progId="Word.Picture.8">
                  <p:embed/>
                </p:oleObj>
              </mc:Choice>
              <mc:Fallback>
                <p:oleObj name="Bild" r:id="rId3" imgW="6399000" imgH="47948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7299325" cy="548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0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87"/>
    </mc:Choice>
    <mc:Fallback xmlns="">
      <p:transition spd="slow" advTm="2051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de-DE" dirty="0"/>
              <a:t>4.3.3.2 Medizinisches Versorgungszentrum (MVZ)</a:t>
            </a:r>
          </a:p>
        </p:txBody>
      </p:sp>
      <p:sp>
        <p:nvSpPr>
          <p:cNvPr id="234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764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GMG 2004: Vertragsärztliche Versorgung wird neu geregelt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vorher: ausschließlich Vertragsärzte und ermächtigte Krankenhausärzte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nachher: auch Medizinische Versorgungszentren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Besonderheit: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Fachübergreifend (bis 2015)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ärztlich geleitete Einrichtung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Ärzte sind als Angestellte oder Vertragsärzte tätig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MVZ kann von allen Leistungserbringern gegründet werden (auch Krankenhaus)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Behandlungsvertrag nicht mit </a:t>
            </a:r>
            <a:r>
              <a:rPr lang="de-DE" sz="2000" dirty="0" err="1" smtClean="0"/>
              <a:t>Ärzt</a:t>
            </a:r>
            <a:r>
              <a:rPr lang="de-DE" sz="2000" dirty="0" smtClean="0"/>
              <a:t>*in, </a:t>
            </a:r>
            <a:r>
              <a:rPr lang="de-DE" sz="2000" dirty="0"/>
              <a:t>sondern MVZ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/>
              <a:t>Integration mit weiteren Diensten, z. B. Apotheken, Physiotherapie etc.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18"/>
    </mc:Choice>
    <mc:Fallback xmlns="">
      <p:transition spd="slow" advTm="1694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/>
              <a:t>Medizinisches Versorgungszentrum (MVZ)</a:t>
            </a:r>
          </a:p>
        </p:txBody>
      </p:sp>
      <p:sp>
        <p:nvSpPr>
          <p:cNvPr id="230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/>
              <a:t>Rechtsgrundlage: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§ 95 SGB V: Teilnahme an der vertragsärztlichen Versorgung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Teilnahme an der vertragsärztlichen Versorgung: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zugelassene Ärzte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zugelassene medizinische Versorgungszentren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ermächtigte Ärzte (insb. ambulante Versorgung im Krankenhaus)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ermächtigte ärztlich geleitete Einrichtungen (z. B. Krankenhäuser)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Legaldefinition: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Medizinische Versorgungszentren sind (fachübergreifende, bis 2015) ärztlich geleitete Einrichtungen, in denen Ärzte, die in das Arztregister nach Absatz 2 Satz 3 Nr. 1 eingetragen sind, als Angestellte oder Vertragsärzte tätig sind.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/>
              <a:t>Organisationsform: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Die medizinischen Versorgungszentren können sich aller zulässigen Organisationsformen bedienen;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800" dirty="0"/>
              <a:t>sie können von den Leistungserbringern, die auf Grund von Zulassung, Ermächtigung oder Vertrag an der medizinischen Versorgung der Versicherten teilnehmen, gegründet werden.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62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87"/>
    </mc:Choice>
    <mc:Fallback xmlns="">
      <p:transition spd="slow" advTm="12548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Typologie von MVZ</a:t>
            </a:r>
          </a:p>
        </p:txBody>
      </p:sp>
      <p:sp>
        <p:nvSpPr>
          <p:cNvPr id="230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/>
              <a:t>Grundversorgungs-MVZ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/>
              <a:t>umfasst Facharztgruppen, die die breite Versorgung der Bevlökerung abdecken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Allgemeinmediziner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Hausärztlicher Internist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Kinderarzt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Orthopäde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Gynäkologe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evtl. HNO und/oder Augenarzt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evtl. Zahnarzt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/>
              <a:t>Spezialisierungs-MVZ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/>
              <a:t>Indikationsbezogen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/>
              <a:t>z. B. Diabetes-MVZ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Allgemeinmediziner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Diabetologen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Nephrologen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Gefäßchirurgen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Augenärzte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Diätassistenten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Fußpfleger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sz="1400"/>
              <a:t>orthopädische Schumacher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/>
              <a:t>Anwendung: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/>
              <a:t>Grundversorgungs-MVZ: braucht geringeren Einzugsbereich, z. B. auch in Kleinstädten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/>
              <a:t>Spezialisiserungs-MVZ: nur in Ballungszentren denkbar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16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2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09"/>
    </mc:Choice>
    <mc:Fallback xmlns="">
      <p:transition spd="slow" advTm="1389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MVZ: Umsetzung</a:t>
            </a:r>
          </a:p>
        </p:txBody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Stand 31.12.1989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BRD: 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DDR: 1650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/>
              <a:t>Stand 31.12.2003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Westliche Bundesländer: 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/>
              <a:t>Berlin, Brandenburg: 50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46271-66BE-4C67-9D4F-1B508B8C0E8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03"/>
    </mc:Choice>
    <mc:Fallback xmlns="">
      <p:transition spd="slow" advTm="484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Bildschirmpräsentation (4:3)</PresentationFormat>
  <Paragraphs>213</Paragraphs>
  <Slides>22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Larissa</vt:lpstr>
      <vt:lpstr>Bild</vt:lpstr>
      <vt:lpstr>GESUNDHEITSMANAGEMENT IV Teil 4b-3   Prof. Dr. Steffen Fleßa Lst. für Allgemeine Betriebswirtschaftslehre und Gesundheitsmanagement Universität Greifswald </vt:lpstr>
      <vt:lpstr>Gliederung</vt:lpstr>
      <vt:lpstr>4.3.3 Ausgewählte Integrationsansätze 4.3.3.1 Managed Care</vt:lpstr>
      <vt:lpstr>Managed Care</vt:lpstr>
      <vt:lpstr>Managed Care: Typologie</vt:lpstr>
      <vt:lpstr>4.3.3.2 Medizinisches Versorgungszentrum (MVZ)</vt:lpstr>
      <vt:lpstr>Medizinisches Versorgungszentrum (MVZ)</vt:lpstr>
      <vt:lpstr>Typologie von MVZ</vt:lpstr>
      <vt:lpstr>MVZ: Umsetzung</vt:lpstr>
      <vt:lpstr>MVZ: Umsetzung</vt:lpstr>
      <vt:lpstr>MVZ und Krankenhaus</vt:lpstr>
      <vt:lpstr>MVZ und Krankenhaus</vt:lpstr>
      <vt:lpstr>MVZ ab 2011</vt:lpstr>
      <vt:lpstr>4.3.3.3 Integriertes Gesundheitszentrum</vt:lpstr>
      <vt:lpstr>Integriertes Gesundheitszentrum</vt:lpstr>
      <vt:lpstr>Ambulant-Stationäres Zentrum Templin</vt:lpstr>
      <vt:lpstr>4.3.3.4 Franchising</vt:lpstr>
      <vt:lpstr>Franchising</vt:lpstr>
      <vt:lpstr>Franchising</vt:lpstr>
      <vt:lpstr>4.3.3.5 Wellness</vt:lpstr>
      <vt:lpstr>Wellness und Gesundheitswesen</vt:lpstr>
      <vt:lpstr>Gliederung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IV Teil 4b   Prof. Dr. Steffen Fleßa Lst. für Allgemeine Betriebswirtschaftslehre und Gesundheitsmanagement Universität Greifswald</dc:title>
  <dc:creator>flessa</dc:creator>
  <cp:lastModifiedBy>Steffen Flessa</cp:lastModifiedBy>
  <cp:revision>53</cp:revision>
  <dcterms:created xsi:type="dcterms:W3CDTF">2011-02-01T14:48:15Z</dcterms:created>
  <dcterms:modified xsi:type="dcterms:W3CDTF">2024-01-30T15:13:51Z</dcterms:modified>
</cp:coreProperties>
</file>