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68" r:id="rId2"/>
    <p:sldId id="393" r:id="rId3"/>
    <p:sldId id="394" r:id="rId4"/>
    <p:sldId id="302" r:id="rId5"/>
    <p:sldId id="372" r:id="rId6"/>
    <p:sldId id="392" r:id="rId7"/>
    <p:sldId id="339" r:id="rId8"/>
    <p:sldId id="352" r:id="rId9"/>
    <p:sldId id="353" r:id="rId10"/>
    <p:sldId id="351" r:id="rId11"/>
    <p:sldId id="343" r:id="rId12"/>
    <p:sldId id="370" r:id="rId13"/>
    <p:sldId id="371" r:id="rId14"/>
    <p:sldId id="344" r:id="rId15"/>
    <p:sldId id="354" r:id="rId16"/>
    <p:sldId id="345" r:id="rId17"/>
    <p:sldId id="384" r:id="rId18"/>
    <p:sldId id="388" r:id="rId19"/>
    <p:sldId id="389" r:id="rId20"/>
    <p:sldId id="390" r:id="rId21"/>
    <p:sldId id="325" r:id="rId22"/>
    <p:sldId id="367" r:id="rId23"/>
    <p:sldId id="364" r:id="rId24"/>
    <p:sldId id="396" r:id="rId25"/>
    <p:sldId id="369" r:id="rId26"/>
    <p:sldId id="397" r:id="rId27"/>
    <p:sldId id="361" r:id="rId28"/>
    <p:sldId id="362" r:id="rId29"/>
    <p:sldId id="387" r:id="rId30"/>
    <p:sldId id="319" r:id="rId31"/>
  </p:sldIdLst>
  <p:sldSz cx="9144000" cy="6858000" type="screen4x3"/>
  <p:notesSz cx="6797675" cy="9926638"/>
  <p:defaultTextStyle>
    <a:defPPr>
      <a:defRPr lang="en-GB"/>
    </a:defPPr>
    <a:lvl1pPr algn="l" rtl="0" fontAlgn="base">
      <a:lnSpc>
        <a:spcPts val="2400"/>
      </a:lnSpc>
      <a:spcBef>
        <a:spcPct val="50000"/>
      </a:spcBef>
      <a:spcAft>
        <a:spcPct val="0"/>
      </a:spcAft>
      <a:defRPr kern="1200">
        <a:solidFill>
          <a:schemeClr val="tx1"/>
        </a:solidFill>
        <a:latin typeface="Arial" charset="0"/>
        <a:ea typeface="+mn-ea"/>
        <a:cs typeface="+mn-cs"/>
      </a:defRPr>
    </a:lvl1pPr>
    <a:lvl2pPr marL="457200" algn="l" rtl="0" fontAlgn="base">
      <a:lnSpc>
        <a:spcPts val="2400"/>
      </a:lnSpc>
      <a:spcBef>
        <a:spcPct val="50000"/>
      </a:spcBef>
      <a:spcAft>
        <a:spcPct val="0"/>
      </a:spcAft>
      <a:defRPr kern="1200">
        <a:solidFill>
          <a:schemeClr val="tx1"/>
        </a:solidFill>
        <a:latin typeface="Arial" charset="0"/>
        <a:ea typeface="+mn-ea"/>
        <a:cs typeface="+mn-cs"/>
      </a:defRPr>
    </a:lvl2pPr>
    <a:lvl3pPr marL="914400" algn="l" rtl="0" fontAlgn="base">
      <a:lnSpc>
        <a:spcPts val="2400"/>
      </a:lnSpc>
      <a:spcBef>
        <a:spcPct val="50000"/>
      </a:spcBef>
      <a:spcAft>
        <a:spcPct val="0"/>
      </a:spcAft>
      <a:defRPr kern="1200">
        <a:solidFill>
          <a:schemeClr val="tx1"/>
        </a:solidFill>
        <a:latin typeface="Arial" charset="0"/>
        <a:ea typeface="+mn-ea"/>
        <a:cs typeface="+mn-cs"/>
      </a:defRPr>
    </a:lvl3pPr>
    <a:lvl4pPr marL="1371600" algn="l" rtl="0" fontAlgn="base">
      <a:lnSpc>
        <a:spcPts val="2400"/>
      </a:lnSpc>
      <a:spcBef>
        <a:spcPct val="50000"/>
      </a:spcBef>
      <a:spcAft>
        <a:spcPct val="0"/>
      </a:spcAft>
      <a:defRPr kern="1200">
        <a:solidFill>
          <a:schemeClr val="tx1"/>
        </a:solidFill>
        <a:latin typeface="Arial" charset="0"/>
        <a:ea typeface="+mn-ea"/>
        <a:cs typeface="+mn-cs"/>
      </a:defRPr>
    </a:lvl4pPr>
    <a:lvl5pPr marL="1828800" algn="l" rtl="0" fontAlgn="base">
      <a:lnSpc>
        <a:spcPts val="2400"/>
      </a:lnSpc>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00"/>
    <a:srgbClr val="FFFF99"/>
    <a:srgbClr val="CCFF99"/>
    <a:srgbClr val="FFFFCC"/>
    <a:srgbClr val="FFFFFF"/>
    <a:srgbClr val="FF0000"/>
    <a:srgbClr val="287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9749" autoAdjust="0"/>
  </p:normalViewPr>
  <p:slideViewPr>
    <p:cSldViewPr snapToObjects="1">
      <p:cViewPr varScale="1">
        <p:scale>
          <a:sx n="115" d="100"/>
          <a:sy n="115"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de-DE"/>
          </a:p>
        </p:txBody>
      </p:sp>
      <p:sp>
        <p:nvSpPr>
          <p:cNvPr id="17411"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de-DE"/>
          </a:p>
        </p:txBody>
      </p:sp>
      <p:sp>
        <p:nvSpPr>
          <p:cNvPr id="17412"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de-DE"/>
          </a:p>
        </p:txBody>
      </p:sp>
      <p:sp>
        <p:nvSpPr>
          <p:cNvPr id="17413"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B7B48615-3CD6-4436-AD46-F8675CB696FA}" type="slidenum">
              <a:rPr lang="de-DE"/>
              <a:pPr>
                <a:defRPr/>
              </a:pPr>
              <a:t>‹Nr.›</a:t>
            </a:fld>
            <a:endParaRPr lang="de-DE"/>
          </a:p>
        </p:txBody>
      </p:sp>
    </p:spTree>
    <p:extLst>
      <p:ext uri="{BB962C8B-B14F-4D97-AF65-F5344CB8AC3E}">
        <p14:creationId xmlns:p14="http://schemas.microsoft.com/office/powerpoint/2010/main" val="366271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GB"/>
          </a:p>
        </p:txBody>
      </p:sp>
      <p:sp>
        <p:nvSpPr>
          <p:cNvPr id="6147" name="Rectangle 3"/>
          <p:cNvSpPr>
            <a:spLocks noGrp="1" noChangeArrowheads="1"/>
          </p:cNvSpPr>
          <p:nvPr>
            <p:ph type="dt"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0254" y="4714876"/>
            <a:ext cx="543716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p:cNvSpPr>
            <a:spLocks noGrp="1" noChangeArrowheads="1"/>
          </p:cNvSpPr>
          <p:nvPr>
            <p:ph type="ftr" sz="quarter" idx="4"/>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GB"/>
          </a:p>
        </p:txBody>
      </p:sp>
      <p:sp>
        <p:nvSpPr>
          <p:cNvPr id="6151" name="Rectangle 7"/>
          <p:cNvSpPr>
            <a:spLocks noGrp="1" noChangeArrowheads="1"/>
          </p:cNvSpPr>
          <p:nvPr>
            <p:ph type="sldNum" sz="quarter" idx="5"/>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7B357EDD-A7A3-4AC2-9C9B-39E87B529D8D}" type="slidenum">
              <a:rPr lang="en-GB"/>
              <a:pPr>
                <a:defRPr/>
              </a:pPr>
              <a:t>‹Nr.›</a:t>
            </a:fld>
            <a:endParaRPr lang="en-GB"/>
          </a:p>
        </p:txBody>
      </p:sp>
    </p:spTree>
    <p:extLst>
      <p:ext uri="{BB962C8B-B14F-4D97-AF65-F5344CB8AC3E}">
        <p14:creationId xmlns:p14="http://schemas.microsoft.com/office/powerpoint/2010/main" val="2337949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5105400"/>
            <a:ext cx="9144000" cy="1752600"/>
          </a:xfrm>
          <a:prstGeom prst="rect">
            <a:avLst/>
          </a:prstGeom>
          <a:solidFill>
            <a:schemeClr val="bg2"/>
          </a:solidFill>
          <a:ln w="9525">
            <a:noFill/>
            <a:miter lim="800000"/>
            <a:headEnd/>
            <a:tailEnd/>
          </a:ln>
          <a:effectLst/>
        </p:spPr>
        <p:txBody>
          <a:bodyPr wrap="none" anchor="ctr"/>
          <a:lstStyle/>
          <a:p>
            <a:pPr>
              <a:defRPr/>
            </a:pPr>
            <a:endParaRPr lang="de-DE"/>
          </a:p>
        </p:txBody>
      </p:sp>
      <p:sp>
        <p:nvSpPr>
          <p:cNvPr id="4099" name="Rectangle 3"/>
          <p:cNvSpPr>
            <a:spLocks noGrp="1" noChangeArrowheads="1"/>
          </p:cNvSpPr>
          <p:nvPr>
            <p:ph type="subTitle" idx="1"/>
          </p:nvPr>
        </p:nvSpPr>
        <p:spPr>
          <a:xfrm>
            <a:off x="533400" y="5715000"/>
            <a:ext cx="8077200" cy="600075"/>
          </a:xfrm>
        </p:spPr>
        <p:txBody>
          <a:bodyPr/>
          <a:lstStyle>
            <a:lvl1pPr>
              <a:defRPr sz="1800">
                <a:solidFill>
                  <a:schemeClr val="bg1"/>
                </a:solidFill>
              </a:defRPr>
            </a:lvl1pPr>
          </a:lstStyle>
          <a:p>
            <a:r>
              <a:rPr lang="de-DE"/>
              <a:t>Master-Untertitelformat bearbeiten</a:t>
            </a:r>
          </a:p>
        </p:txBody>
      </p:sp>
      <p:sp>
        <p:nvSpPr>
          <p:cNvPr id="4098" name="Rectangle 2"/>
          <p:cNvSpPr>
            <a:spLocks noGrp="1" noChangeArrowheads="1"/>
          </p:cNvSpPr>
          <p:nvPr>
            <p:ph type="ctrTitle"/>
          </p:nvPr>
        </p:nvSpPr>
        <p:spPr>
          <a:xfrm>
            <a:off x="533400" y="5380038"/>
            <a:ext cx="8077200" cy="533400"/>
          </a:xfrm>
        </p:spPr>
        <p:txBody>
          <a:bodyPr/>
          <a:lstStyle>
            <a:lvl1pPr>
              <a:defRPr sz="2100">
                <a:solidFill>
                  <a:schemeClr val="bg1"/>
                </a:solidFill>
              </a:defRPr>
            </a:lvl1pPr>
          </a:lstStyle>
          <a:p>
            <a:r>
              <a:rPr lang="de-DE"/>
              <a:t>Mastertitelformat bearbeiten</a:t>
            </a:r>
            <a:endParaRPr lang="en-GB"/>
          </a:p>
        </p:txBody>
      </p:sp>
      <p:pic>
        <p:nvPicPr>
          <p:cNvPr id="7" name="Grafik 6" descr="MFB_IQMV.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724" y="353277"/>
            <a:ext cx="1734788" cy="880851"/>
          </a:xfrm>
          <a:prstGeom prst="rect">
            <a:avLst/>
          </a:prstGeom>
        </p:spPr>
      </p:pic>
      <p:pic>
        <p:nvPicPr>
          <p:cNvPr id="9" name="Grafik 8">
            <a:extLst>
              <a:ext uri="{FF2B5EF4-FFF2-40B4-BE49-F238E27FC236}">
                <a16:creationId xmlns:a16="http://schemas.microsoft.com/office/drawing/2014/main" id="{0CBCC22F-3310-4ABB-AB32-B32F592D05E8}"/>
              </a:ext>
              <a:ext uri="{C183D7F6-B498-43B3-948B-1728B52AA6E4}">
                <adec:decorative xmlns:adec="http://schemas.microsoft.com/office/drawing/2017/decorative" xmlns="" val="1"/>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672" y="353277"/>
            <a:ext cx="1397052" cy="873529"/>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EF6AC8AC-1ED0-47BE-AB62-FAC652C4FE6E}"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524000"/>
            <a:ext cx="2019300" cy="43894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3400" y="1524000"/>
            <a:ext cx="5905500" cy="43894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464FB0BA-A829-40BF-A022-18E14A4009FC}"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80400ECE-1E6E-4FB6-AF33-40D9A9205066}"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58AB2220-E096-4113-BA33-4ADC0B08D922}"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34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3B3616FC-A2E3-457D-B6C0-B7079911E847}"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338936" cy="1143000"/>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6E88B389-F2D9-4108-AC36-C56B0956B6CA}"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75CD3761-0BB5-4CAA-9CAB-86900F5C96D3}"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36B2C0-F470-473F-AA28-6ADACBE64F97}"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727E55F-EB95-435D-9909-2C135B87E612}"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4964FD3-7F2F-4C30-851C-0F20371FB34C}"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head_folge"/>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solidFill>
            <a:schemeClr val="bg2"/>
          </a:solidFill>
          <a:ln w="9525">
            <a:noFill/>
            <a:miter lim="800000"/>
            <a:headEnd/>
            <a:tailEnd/>
          </a:ln>
        </p:spPr>
      </p:pic>
      <p:sp>
        <p:nvSpPr>
          <p:cNvPr id="1027" name="Rectangle 2"/>
          <p:cNvSpPr>
            <a:spLocks noGrp="1" noChangeArrowheads="1"/>
          </p:cNvSpPr>
          <p:nvPr>
            <p:ph type="title"/>
          </p:nvPr>
        </p:nvSpPr>
        <p:spPr bwMode="auto">
          <a:xfrm>
            <a:off x="533400" y="1524000"/>
            <a:ext cx="807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Mastertitelformat bearbeiten</a:t>
            </a:r>
            <a:endParaRPr lang="en-GB"/>
          </a:p>
        </p:txBody>
      </p:sp>
      <p:sp>
        <p:nvSpPr>
          <p:cNvPr id="1028" name="Rectangle 3"/>
          <p:cNvSpPr>
            <a:spLocks noGrp="1" noChangeArrowheads="1"/>
          </p:cNvSpPr>
          <p:nvPr>
            <p:ph type="body" idx="1"/>
          </p:nvPr>
        </p:nvSpPr>
        <p:spPr bwMode="auto">
          <a:xfrm>
            <a:off x="533400" y="2057400"/>
            <a:ext cx="8077200" cy="385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Fließtext</a:t>
            </a:r>
          </a:p>
          <a:p>
            <a:pPr lvl="1"/>
            <a:r>
              <a:rPr lang="de-DE"/>
              <a:t>Zweite Ebene</a:t>
            </a:r>
          </a:p>
        </p:txBody>
      </p:sp>
      <p:sp>
        <p:nvSpPr>
          <p:cNvPr id="1030" name="Rectangle 6"/>
          <p:cNvSpPr>
            <a:spLocks noGrp="1" noChangeArrowheads="1"/>
          </p:cNvSpPr>
          <p:nvPr>
            <p:ph type="sldNum" sz="quarter" idx="4"/>
          </p:nvPr>
        </p:nvSpPr>
        <p:spPr bwMode="auto">
          <a:xfrm>
            <a:off x="7759700" y="6400800"/>
            <a:ext cx="8509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2"/>
                </a:solidFill>
              </a:defRPr>
            </a:lvl1pPr>
          </a:lstStyle>
          <a:p>
            <a:pPr>
              <a:defRPr/>
            </a:pPr>
            <a:fld id="{3AC1454D-8778-4C38-8233-DDCBC47DFCF2}" type="slidenum">
              <a:rPr lang="de-DE"/>
              <a:pPr>
                <a:defRPr/>
              </a:pPr>
              <a:t>‹Nr.›</a:t>
            </a:fld>
            <a:endParaRPr lang="en-GB"/>
          </a:p>
        </p:txBody>
      </p:sp>
      <p:pic>
        <p:nvPicPr>
          <p:cNvPr id="10" name="Grafik 9" descr="MFB_IQMV.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1708" y="260648"/>
            <a:ext cx="1734788" cy="880851"/>
          </a:xfrm>
          <a:prstGeom prst="rect">
            <a:avLst/>
          </a:prstGeom>
        </p:spPr>
      </p:pic>
      <p:pic>
        <p:nvPicPr>
          <p:cNvPr id="11" name="Grafik 10">
            <a:extLst>
              <a:ext uri="{FF2B5EF4-FFF2-40B4-BE49-F238E27FC236}">
                <a16:creationId xmlns:a16="http://schemas.microsoft.com/office/drawing/2014/main" id="{0CBCC22F-3310-4ABB-AB32-B32F592D05E8}"/>
              </a:ext>
              <a:ext uri="{C183D7F6-B498-43B3-948B-1728B52AA6E4}">
                <adec:decorative xmlns:adec="http://schemas.microsoft.com/office/drawing/2017/decorative" xmlns="" val="1"/>
              </a:ext>
            </a:extLst>
          </p:cNvPr>
          <p:cNvPicPr preferRelativeResize="0">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20445" y="277841"/>
            <a:ext cx="1381264" cy="86365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timing>
    <p:tnLst>
      <p:par>
        <p:cTn id="1" dur="indefinite" restart="never" nodeType="tmRoot"/>
      </p:par>
    </p:tnLst>
  </p:timing>
  <p:hf hdr="0"/>
  <p:txStyles>
    <p:title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p:titleStyle>
    <p:bodyStyle>
      <a:lvl1pPr marL="342900" indent="-342900" algn="l" rtl="0" eaLnBrk="0" fontAlgn="base" hangingPunct="0">
        <a:lnSpc>
          <a:spcPct val="115000"/>
        </a:lnSpc>
        <a:spcBef>
          <a:spcPct val="35000"/>
        </a:spcBef>
        <a:spcAft>
          <a:spcPct val="0"/>
        </a:spcAft>
        <a:buClr>
          <a:schemeClr val="tx2"/>
        </a:buClr>
        <a:buSzPct val="75000"/>
        <a:buFont typeface="Monotype Sorts" pitchFamily="2"/>
        <a:defRPr sz="2000">
          <a:solidFill>
            <a:schemeClr val="tx1"/>
          </a:solidFill>
          <a:latin typeface="+mn-lt"/>
          <a:ea typeface="+mn-ea"/>
          <a:cs typeface="+mn-cs"/>
        </a:defRPr>
      </a:lvl1pPr>
      <a:lvl2pPr marL="263525" indent="-261938" algn="l" rtl="0" eaLnBrk="0" fontAlgn="base" hangingPunct="0">
        <a:lnSpc>
          <a:spcPct val="115000"/>
        </a:lnSpc>
        <a:spcBef>
          <a:spcPct val="35000"/>
        </a:spcBef>
        <a:spcAft>
          <a:spcPct val="0"/>
        </a:spcAft>
        <a:buClr>
          <a:schemeClr val="tx1"/>
        </a:buClr>
        <a:buSzPct val="90000"/>
        <a:buFont typeface="Arial" charset="0"/>
        <a:buChar char="•"/>
        <a:defRPr sz="2500">
          <a:solidFill>
            <a:schemeClr val="tx1"/>
          </a:solidFill>
          <a:latin typeface="+mn-lt"/>
        </a:defRPr>
      </a:lvl2pPr>
      <a:lvl3pPr marL="539750" indent="-274638"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3pPr>
      <a:lvl4pPr marL="806450" indent="-265113"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4pPr>
      <a:lvl5pPr marL="1073150" indent="-265113" algn="l" rtl="0" eaLnBrk="0" fontAlgn="base" hangingPunct="0">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5pPr>
      <a:lvl6pPr marL="15303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6pPr>
      <a:lvl7pPr marL="19875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7pPr>
      <a:lvl8pPr marL="24447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8pPr>
      <a:lvl9pPr marL="29019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ldung-mv.de/lehrer/lehrerpruefungsamt/erste-staatspruefung-lehrprvo-20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k.schroeder_11@iq.bm.mv-regierung.de" TargetMode="External"/><Relationship Id="rId2" Type="http://schemas.openxmlformats.org/officeDocument/2006/relationships/hyperlink" Target="mailto:j.bonin@iq.bm.mv-regierung.de" TargetMode="External"/><Relationship Id="rId1" Type="http://schemas.openxmlformats.org/officeDocument/2006/relationships/slideLayout" Target="../slideLayouts/slideLayout2.xml"/><Relationship Id="rId4" Type="http://schemas.openxmlformats.org/officeDocument/2006/relationships/hyperlink" Target="mailto:s.schroeder_14@iq.bm.mv-regierung.d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8" y="1696134"/>
            <a:ext cx="9156488" cy="3426907"/>
          </a:xfrm>
          <a:prstGeom prst="rect">
            <a:avLst/>
          </a:prstGeom>
          <a:noFill/>
          <a:ln w="9525">
            <a:noFill/>
            <a:miter lim="800000"/>
            <a:headEnd/>
            <a:tailEnd/>
          </a:ln>
        </p:spPr>
      </p:pic>
      <p:sp>
        <p:nvSpPr>
          <p:cNvPr id="3075" name="Rectangle 3"/>
          <p:cNvSpPr>
            <a:spLocks noGrp="1" noChangeArrowheads="1"/>
          </p:cNvSpPr>
          <p:nvPr>
            <p:ph type="ctrTitle"/>
          </p:nvPr>
        </p:nvSpPr>
        <p:spPr>
          <a:xfrm>
            <a:off x="604943" y="1892682"/>
            <a:ext cx="7921625" cy="3352800"/>
          </a:xfrm>
          <a:noFill/>
        </p:spPr>
        <p:txBody>
          <a:bodyPr/>
          <a:lstStyle/>
          <a:p>
            <a:pPr algn="ctr" eaLnBrk="1" hangingPunct="1"/>
            <a:r>
              <a:rPr lang="de-DE" sz="4000" dirty="0">
                <a:ln w="12700" cmpd="sng">
                  <a:solidFill>
                    <a:schemeClr val="bg2">
                      <a:lumMod val="75000"/>
                    </a:schemeClr>
                  </a:solidFill>
                </a:ln>
              </a:rPr>
              <a:t>Informationen zu den </a:t>
            </a:r>
            <a:br>
              <a:rPr lang="de-DE" sz="4000" dirty="0">
                <a:ln w="12700" cmpd="sng">
                  <a:solidFill>
                    <a:schemeClr val="bg2">
                      <a:lumMod val="75000"/>
                    </a:schemeClr>
                  </a:solidFill>
                </a:ln>
              </a:rPr>
            </a:br>
            <a:r>
              <a:rPr lang="de-DE" sz="4000" dirty="0">
                <a:ln w="12700" cmpd="sng">
                  <a:solidFill>
                    <a:schemeClr val="bg2">
                      <a:lumMod val="75000"/>
                    </a:schemeClr>
                  </a:solidFill>
                </a:ln>
              </a:rPr>
              <a:t>Ersten Staatsprüfungen im modularisierten Studiengang für Lehrämter</a:t>
            </a:r>
          </a:p>
        </p:txBody>
      </p:sp>
      <p:sp>
        <p:nvSpPr>
          <p:cNvPr id="2" name="Textfeld 1"/>
          <p:cNvSpPr txBox="1"/>
          <p:nvPr/>
        </p:nvSpPr>
        <p:spPr>
          <a:xfrm>
            <a:off x="71500" y="5367923"/>
            <a:ext cx="9001000" cy="1384995"/>
          </a:xfrm>
          <a:prstGeom prst="rect">
            <a:avLst/>
          </a:prstGeom>
          <a:noFill/>
        </p:spPr>
        <p:txBody>
          <a:bodyPr wrap="square" rtlCol="0">
            <a:spAutoFit/>
          </a:bodyPr>
          <a:lstStyle/>
          <a:p>
            <a:pPr algn="ctr"/>
            <a:r>
              <a:rPr lang="de-DE" sz="2800" dirty="0" smtClean="0">
                <a:solidFill>
                  <a:schemeClr val="tx2">
                    <a:lumMod val="75000"/>
                  </a:schemeClr>
                </a:solidFill>
              </a:rPr>
              <a:t>Lehrerprüfungsamt Mecklenburg-Vorpommern</a:t>
            </a:r>
          </a:p>
          <a:p>
            <a:pPr algn="ctr"/>
            <a:r>
              <a:rPr lang="de-DE" sz="2800" dirty="0" smtClean="0">
                <a:solidFill>
                  <a:schemeClr val="tx2">
                    <a:lumMod val="75000"/>
                  </a:schemeClr>
                </a:solidFill>
              </a:rPr>
              <a:t>Universität Greifswald, 30. Oktober 2024</a:t>
            </a:r>
            <a:endParaRPr lang="de-DE" sz="2800" dirty="0">
              <a:solidFill>
                <a:schemeClr val="tx2">
                  <a:lumMod val="75000"/>
                </a:schemeClr>
              </a:solidFill>
            </a:endParaRPr>
          </a:p>
          <a:p>
            <a:pPr algn="ctr"/>
            <a:r>
              <a:rPr lang="de-DE" sz="1600" u="sng" dirty="0">
                <a:solidFill>
                  <a:schemeClr val="bg2">
                    <a:lumMod val="50000"/>
                  </a:schemeClr>
                </a:solidFill>
              </a:rPr>
              <a:t>https://</a:t>
            </a:r>
            <a:r>
              <a:rPr lang="de-DE" sz="1600" u="sng" dirty="0" smtClean="0">
                <a:solidFill>
                  <a:schemeClr val="bg2">
                    <a:lumMod val="50000"/>
                  </a:schemeClr>
                </a:solidFill>
              </a:rPr>
              <a:t>www.bildung-mv.de/lehrer/lehrerpruefungsamt</a:t>
            </a:r>
            <a:endParaRPr lang="de-DE" sz="1600" u="sng" dirty="0">
              <a:solidFill>
                <a:schemeClr val="bg2">
                  <a:lumMod val="50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052736"/>
            <a:ext cx="5688632" cy="811886"/>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a:t>   </a:t>
            </a:r>
            <a:r>
              <a:rPr lang="de-DE" sz="2200" dirty="0" smtClean="0"/>
              <a:t> </a:t>
            </a:r>
            <a:r>
              <a:rPr lang="de-DE" sz="2200" dirty="0" smtClean="0">
                <a:solidFill>
                  <a:schemeClr val="tx2">
                    <a:lumMod val="75000"/>
                  </a:schemeClr>
                </a:solidFill>
              </a:rPr>
              <a:t>Thema </a:t>
            </a:r>
            <a:r>
              <a:rPr lang="de-DE" sz="2200" dirty="0">
                <a:solidFill>
                  <a:schemeClr val="tx2">
                    <a:lumMod val="75000"/>
                  </a:schemeClr>
                </a:solidFill>
              </a:rPr>
              <a:t>der WAA, Abgabe</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10</a:t>
            </a:fld>
            <a:endParaRPr lang="en-GB" dirty="0">
              <a:solidFill>
                <a:schemeClr val="tx2">
                  <a:lumMod val="75000"/>
                </a:schemeClr>
              </a:solidFill>
            </a:endParaRPr>
          </a:p>
        </p:txBody>
      </p:sp>
      <p:sp>
        <p:nvSpPr>
          <p:cNvPr id="5" name="Rechteck 4"/>
          <p:cNvSpPr/>
          <p:nvPr/>
        </p:nvSpPr>
        <p:spPr>
          <a:xfrm>
            <a:off x="350070" y="1988840"/>
            <a:ext cx="8424936" cy="3067506"/>
          </a:xfrm>
          <a:prstGeom prst="rect">
            <a:avLst/>
          </a:prstGeom>
          <a:noFill/>
        </p:spPr>
        <p:txBody>
          <a:bodyPr wrap="square">
            <a:spAutoFit/>
          </a:bodyPr>
          <a:lstStyle/>
          <a:p>
            <a:pPr marL="285750" indent="-285750">
              <a:spcBef>
                <a:spcPts val="960"/>
              </a:spcBef>
              <a:buFont typeface="Arial" panose="020B0604020202020204" pitchFamily="34" charset="0"/>
              <a:buChar char="•"/>
            </a:pPr>
            <a:r>
              <a:rPr lang="de-DE" sz="1600" dirty="0" smtClean="0"/>
              <a:t>Wortlaut </a:t>
            </a:r>
            <a:r>
              <a:rPr lang="de-DE" sz="1600" dirty="0"/>
              <a:t>sowie Interpunktion des Themas dürfen nach der Genehmigung durch das LPA nicht mehr geändert </a:t>
            </a:r>
            <a:r>
              <a:rPr lang="de-DE" sz="1600" dirty="0" smtClean="0"/>
              <a:t>werden</a:t>
            </a:r>
            <a:r>
              <a:rPr lang="de-DE" sz="1600" dirty="0"/>
              <a:t>.</a:t>
            </a:r>
          </a:p>
          <a:p>
            <a:pPr marL="285750" indent="-285750">
              <a:spcBef>
                <a:spcPts val="960"/>
              </a:spcBef>
              <a:buFont typeface="Arial" panose="020B0604020202020204" pitchFamily="34" charset="0"/>
              <a:buChar char="•"/>
            </a:pPr>
            <a:r>
              <a:rPr lang="de-DE" sz="1600" dirty="0"/>
              <a:t>Nach Fertigstellung ist die Abgabe der WAA jederzeit möglich</a:t>
            </a:r>
            <a:r>
              <a:rPr lang="de-DE" sz="1600" dirty="0" smtClean="0"/>
              <a:t>.</a:t>
            </a:r>
            <a:endParaRPr lang="de-DE" sz="1600" dirty="0"/>
          </a:p>
          <a:p>
            <a:pPr marL="285750" indent="-285750">
              <a:spcBef>
                <a:spcPts val="960"/>
              </a:spcBef>
              <a:buFont typeface="Arial" panose="020B0604020202020204" pitchFamily="34" charset="0"/>
              <a:buChar char="•"/>
            </a:pPr>
            <a:r>
              <a:rPr lang="de-DE" sz="1600" dirty="0"/>
              <a:t>Im Falle einer </a:t>
            </a:r>
            <a:r>
              <a:rPr lang="de-DE" sz="1600" dirty="0" smtClean="0"/>
              <a:t>Zulassung </a:t>
            </a:r>
            <a:r>
              <a:rPr lang="de-DE" sz="1600" dirty="0"/>
              <a:t>zur Ersten Staatsprüfung zum Sommersemester ist der </a:t>
            </a:r>
            <a:r>
              <a:rPr lang="de-DE" sz="1600" u="sng" dirty="0"/>
              <a:t>letzte Abgabetermin</a:t>
            </a:r>
            <a:r>
              <a:rPr lang="de-DE" sz="1600" dirty="0"/>
              <a:t> für die WAA der </a:t>
            </a:r>
            <a:r>
              <a:rPr lang="de-DE" sz="1600" b="1" dirty="0">
                <a:solidFill>
                  <a:schemeClr val="tx2">
                    <a:lumMod val="60000"/>
                    <a:lumOff val="40000"/>
                  </a:schemeClr>
                </a:solidFill>
              </a:rPr>
              <a:t>15. Juni im Prüfungssemester</a:t>
            </a:r>
            <a:r>
              <a:rPr lang="de-DE" sz="1600" dirty="0"/>
              <a:t>. </a:t>
            </a:r>
          </a:p>
          <a:p>
            <a:pPr marL="285750" indent="-285750">
              <a:spcBef>
                <a:spcPts val="960"/>
              </a:spcBef>
              <a:buFont typeface="Arial" panose="020B0604020202020204" pitchFamily="34" charset="0"/>
              <a:buChar char="•"/>
            </a:pPr>
            <a:r>
              <a:rPr lang="de-DE" sz="1600" dirty="0"/>
              <a:t>Im Falle einer </a:t>
            </a:r>
            <a:r>
              <a:rPr lang="de-DE" sz="1600" dirty="0" smtClean="0"/>
              <a:t>Zulassung </a:t>
            </a:r>
            <a:r>
              <a:rPr lang="de-DE" sz="1600" dirty="0"/>
              <a:t>zur Ersten Staatsprüfung zum Wintersemester ist der </a:t>
            </a:r>
            <a:r>
              <a:rPr lang="de-DE" sz="1600" u="sng" dirty="0"/>
              <a:t>letzte Abgabetermin</a:t>
            </a:r>
            <a:r>
              <a:rPr lang="de-DE" sz="1600" dirty="0"/>
              <a:t> für die WAA der </a:t>
            </a:r>
            <a:r>
              <a:rPr lang="de-DE" sz="1600" b="1" dirty="0">
                <a:solidFill>
                  <a:schemeClr val="tx2">
                    <a:lumMod val="60000"/>
                    <a:lumOff val="40000"/>
                  </a:schemeClr>
                </a:solidFill>
              </a:rPr>
              <a:t>15. Dezember im Prüfungssemester</a:t>
            </a:r>
            <a:r>
              <a:rPr lang="de-DE" sz="1600" dirty="0"/>
              <a:t>. </a:t>
            </a:r>
          </a:p>
          <a:p>
            <a:pPr marL="285750" indent="-285750">
              <a:spcBef>
                <a:spcPts val="960"/>
              </a:spcBef>
              <a:buFont typeface="Arial" panose="020B0604020202020204" pitchFamily="34" charset="0"/>
              <a:buChar char="•"/>
            </a:pPr>
            <a:r>
              <a:rPr lang="de-DE" sz="1600" dirty="0"/>
              <a:t>Eine individuelle Verschiebung des Abgabetermins kann nicht erfolgen. </a:t>
            </a:r>
          </a:p>
        </p:txBody>
      </p:sp>
    </p:spTree>
    <p:extLst>
      <p:ext uri="{BB962C8B-B14F-4D97-AF65-F5344CB8AC3E}">
        <p14:creationId xmlns:p14="http://schemas.microsoft.com/office/powerpoint/2010/main" val="21155107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98716"/>
            <a:ext cx="5688632" cy="883894"/>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a:solidFill>
                  <a:schemeClr val="tx2">
                    <a:lumMod val="75000"/>
                  </a:schemeClr>
                </a:solidFill>
              </a:rPr>
              <a:t>   </a:t>
            </a:r>
            <a:r>
              <a:rPr lang="de-DE" sz="2200" dirty="0" smtClean="0">
                <a:solidFill>
                  <a:schemeClr val="tx2">
                    <a:lumMod val="75000"/>
                  </a:schemeClr>
                </a:solidFill>
              </a:rPr>
              <a:t> Rücktritt</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11</a:t>
            </a:fld>
            <a:endParaRPr lang="en-GB" dirty="0">
              <a:solidFill>
                <a:schemeClr val="tx2">
                  <a:lumMod val="75000"/>
                </a:schemeClr>
              </a:solidFill>
            </a:endParaRPr>
          </a:p>
        </p:txBody>
      </p:sp>
      <p:sp>
        <p:nvSpPr>
          <p:cNvPr id="5" name="Rechteck 4"/>
          <p:cNvSpPr/>
          <p:nvPr/>
        </p:nvSpPr>
        <p:spPr>
          <a:xfrm>
            <a:off x="395536" y="2051827"/>
            <a:ext cx="8687715" cy="3277820"/>
          </a:xfrm>
          <a:prstGeom prst="rect">
            <a:avLst/>
          </a:prstGeom>
          <a:noFill/>
        </p:spPr>
        <p:txBody>
          <a:bodyPr wrap="square">
            <a:spAutoFit/>
          </a:bodyPr>
          <a:lstStyle/>
          <a:p>
            <a:pPr marL="342900" indent="-342900">
              <a:buFont typeface="Arial" panose="020B0604020202020204" pitchFamily="34" charset="0"/>
              <a:buChar char="•"/>
            </a:pPr>
            <a:r>
              <a:rPr lang="de-DE" sz="1600" dirty="0" smtClean="0"/>
              <a:t>Bei </a:t>
            </a:r>
            <a:r>
              <a:rPr lang="de-DE" sz="1600" dirty="0"/>
              <a:t>Vorliegen triftiger Gründe, durch die der Termin für die Abgabe nicht eingehalten werden kann, ist ein Rücktritt von der Prüfung gemäß § 15 der Lehrerprüfungsverordnung </a:t>
            </a:r>
            <a:r>
              <a:rPr lang="de-DE" sz="1600" b="1" dirty="0" smtClean="0">
                <a:solidFill>
                  <a:schemeClr val="bg2">
                    <a:lumMod val="75000"/>
                  </a:schemeClr>
                </a:solidFill>
              </a:rPr>
              <a:t>auf </a:t>
            </a:r>
            <a:r>
              <a:rPr lang="de-DE" sz="1600" b="1" dirty="0">
                <a:solidFill>
                  <a:schemeClr val="bg2">
                    <a:lumMod val="75000"/>
                  </a:schemeClr>
                </a:solidFill>
              </a:rPr>
              <a:t>Antrag beim LPA </a:t>
            </a:r>
            <a:r>
              <a:rPr lang="de-DE" sz="1600" dirty="0"/>
              <a:t>möglich. Die Gründe sind dem LPA unverzüglich mitzuteilen. </a:t>
            </a:r>
          </a:p>
          <a:p>
            <a:pPr marL="342900" indent="-342900">
              <a:buFont typeface="Arial" panose="020B0604020202020204" pitchFamily="34" charset="0"/>
              <a:buChar char="•"/>
            </a:pPr>
            <a:r>
              <a:rPr lang="de-DE" sz="1600" dirty="0"/>
              <a:t>Bei krankheitsbedingten Rücktrittsgründen verlangt das LPA die Vorlage eines </a:t>
            </a:r>
            <a:r>
              <a:rPr lang="de-DE" sz="1600" b="1" dirty="0">
                <a:solidFill>
                  <a:schemeClr val="bg2">
                    <a:lumMod val="75000"/>
                  </a:schemeClr>
                </a:solidFill>
              </a:rPr>
              <a:t>amtsärztlichen Attestes</a:t>
            </a:r>
            <a:r>
              <a:rPr lang="de-DE" sz="1600" dirty="0">
                <a:solidFill>
                  <a:schemeClr val="bg2">
                    <a:lumMod val="75000"/>
                  </a:schemeClr>
                </a:solidFill>
              </a:rPr>
              <a:t>.</a:t>
            </a:r>
          </a:p>
          <a:p>
            <a:pPr marL="342900" indent="-342900">
              <a:buFont typeface="Arial" panose="020B0604020202020204" pitchFamily="34" charset="0"/>
              <a:buChar char="•"/>
            </a:pPr>
            <a:r>
              <a:rPr lang="de-DE" sz="1600" dirty="0"/>
              <a:t>Bei Anerkennung der Gründe und Genehmigung des Rücktritts durch das LPA gilt die Prüfung als </a:t>
            </a:r>
            <a:r>
              <a:rPr lang="de-DE" sz="1600" u="sng" dirty="0"/>
              <a:t>nicht abgelegt</a:t>
            </a:r>
            <a:r>
              <a:rPr lang="de-DE" sz="1600" dirty="0"/>
              <a:t>. Es wird ein neues Thema für die WAA gestellt. </a:t>
            </a:r>
            <a:endParaRPr lang="de-DE" sz="1600" dirty="0" smtClean="0"/>
          </a:p>
          <a:p>
            <a:pPr marL="342900" indent="-342900">
              <a:buFont typeface="Arial" panose="020B0604020202020204" pitchFamily="34" charset="0"/>
              <a:buChar char="•"/>
            </a:pPr>
            <a:r>
              <a:rPr lang="de-DE" sz="1600" dirty="0" smtClean="0"/>
              <a:t>Tritt </a:t>
            </a:r>
            <a:r>
              <a:rPr lang="de-DE" sz="1600" dirty="0"/>
              <a:t>die Bewerberin oder der Bewerber ohne Genehmigung des LPA von der Prüfung zurück, so gilt die Prüfung als </a:t>
            </a:r>
            <a:r>
              <a:rPr lang="de-DE" sz="1600" u="sng" dirty="0"/>
              <a:t>nicht bestanden</a:t>
            </a:r>
            <a:r>
              <a:rPr lang="de-DE" sz="1600" dirty="0"/>
              <a:t>. </a:t>
            </a:r>
          </a:p>
        </p:txBody>
      </p:sp>
    </p:spTree>
    <p:extLst>
      <p:ext uri="{BB962C8B-B14F-4D97-AF65-F5344CB8AC3E}">
        <p14:creationId xmlns:p14="http://schemas.microsoft.com/office/powerpoint/2010/main" val="314906634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332656"/>
            <a:ext cx="5688632" cy="883894"/>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smtClean="0"/>
              <a:t>    </a:t>
            </a:r>
            <a:r>
              <a:rPr lang="de-DE" sz="2200" dirty="0" smtClean="0">
                <a:solidFill>
                  <a:schemeClr val="tx2">
                    <a:lumMod val="75000"/>
                  </a:schemeClr>
                </a:solidFill>
              </a:rPr>
              <a:t>Antrag </a:t>
            </a:r>
            <a:r>
              <a:rPr lang="de-DE" sz="2200" dirty="0">
                <a:solidFill>
                  <a:schemeClr val="tx2">
                    <a:lumMod val="75000"/>
                  </a:schemeClr>
                </a:solidFill>
              </a:rPr>
              <a:t>für das Thema der WAA</a:t>
            </a:r>
            <a:r>
              <a:rPr lang="de-DE" sz="2000" dirty="0"/>
              <a:t/>
            </a:r>
            <a:br>
              <a:rPr lang="de-DE" sz="2000" dirty="0"/>
            </a:br>
            <a:endParaRPr lang="de-DE" sz="20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12</a:t>
            </a:fld>
            <a:endParaRPr lang="en-GB" dirty="0">
              <a:solidFill>
                <a:schemeClr val="tx2">
                  <a:lumMod val="7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340768"/>
            <a:ext cx="7776864" cy="4728145"/>
          </a:xfrm>
          <a:prstGeom prst="rect">
            <a:avLst/>
          </a:prstGeom>
          <a:solidFill>
            <a:srgbClr val="FFFFCC">
              <a:alpha val="30196"/>
            </a:srgbClr>
          </a:solidFill>
          <a:ln>
            <a:noFill/>
          </a:ln>
          <a:effectLst/>
          <a:extLst/>
        </p:spPr>
      </p:pic>
    </p:spTree>
    <p:extLst>
      <p:ext uri="{BB962C8B-B14F-4D97-AF65-F5344CB8AC3E}">
        <p14:creationId xmlns:p14="http://schemas.microsoft.com/office/powerpoint/2010/main" val="345185116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5688632" cy="811886"/>
          </a:xfrm>
        </p:spPr>
        <p:txBody>
          <a:bodyPr/>
          <a:lstStyle/>
          <a:p>
            <a:pPr lvl="0"/>
            <a:r>
              <a:rPr lang="de-DE" sz="2000" dirty="0"/>
              <a:t/>
            </a:r>
            <a:br>
              <a:rPr lang="de-DE" sz="2000" dirty="0"/>
            </a:br>
            <a:endParaRPr lang="de-DE" sz="20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13</a:t>
            </a:fld>
            <a:endParaRPr lang="en-GB" dirty="0">
              <a:solidFill>
                <a:schemeClr val="tx2">
                  <a:lumMod val="75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5" y="1243604"/>
            <a:ext cx="7488833" cy="4872631"/>
          </a:xfrm>
          <a:prstGeom prst="rect">
            <a:avLst/>
          </a:prstGeom>
          <a:solidFill>
            <a:srgbClr val="FFFFCC">
              <a:alpha val="30196"/>
            </a:srgbClr>
          </a:solidFill>
          <a:ln>
            <a:noFill/>
          </a:ln>
          <a:effectLst/>
          <a:extLst/>
        </p:spPr>
      </p:pic>
      <p:sp>
        <p:nvSpPr>
          <p:cNvPr id="5" name="Titel 1"/>
          <p:cNvSpPr txBox="1">
            <a:spLocks/>
          </p:cNvSpPr>
          <p:nvPr/>
        </p:nvSpPr>
        <p:spPr bwMode="auto">
          <a:xfrm>
            <a:off x="251520" y="312858"/>
            <a:ext cx="5688632" cy="8838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smtClean="0"/>
              <a:t>3. Wissenschaftliche Abschlussarbeit</a:t>
            </a:r>
            <a:br>
              <a:rPr lang="de-DE" sz="2200" kern="0" dirty="0" smtClean="0"/>
            </a:br>
            <a:r>
              <a:rPr lang="de-DE" sz="2200" kern="0" dirty="0" smtClean="0"/>
              <a:t>    </a:t>
            </a:r>
            <a:r>
              <a:rPr lang="de-DE" sz="2200" kern="0" dirty="0" smtClean="0">
                <a:solidFill>
                  <a:schemeClr val="tx2">
                    <a:lumMod val="75000"/>
                  </a:schemeClr>
                </a:solidFill>
              </a:rPr>
              <a:t>Antrag für das Thema der WAA</a:t>
            </a:r>
            <a:r>
              <a:rPr lang="de-DE" sz="2000" kern="0" dirty="0" smtClean="0"/>
              <a:t/>
            </a:r>
            <a:br>
              <a:rPr lang="de-DE" sz="2000" kern="0" dirty="0" smtClean="0"/>
            </a:br>
            <a:endParaRPr lang="de-DE" sz="2000" kern="0" dirty="0"/>
          </a:p>
        </p:txBody>
      </p:sp>
    </p:spTree>
    <p:extLst>
      <p:ext uri="{BB962C8B-B14F-4D97-AF65-F5344CB8AC3E}">
        <p14:creationId xmlns:p14="http://schemas.microsoft.com/office/powerpoint/2010/main" val="9202472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14</a:t>
            </a:fld>
            <a:endParaRPr lang="en-GB"/>
          </a:p>
        </p:txBody>
      </p:sp>
      <p:sp>
        <p:nvSpPr>
          <p:cNvPr id="5" name="Rechteck 4"/>
          <p:cNvSpPr/>
          <p:nvPr/>
        </p:nvSpPr>
        <p:spPr>
          <a:xfrm>
            <a:off x="899592" y="1988840"/>
            <a:ext cx="7488832" cy="2246769"/>
          </a:xfrm>
          <a:prstGeom prst="rect">
            <a:avLst/>
          </a:prstGeom>
          <a:solidFill>
            <a:schemeClr val="accent1">
              <a:tint val="20000"/>
            </a:schemeClr>
          </a:solidFill>
        </p:spPr>
        <p:txBody>
          <a:bodyPr wrap="square">
            <a:spAutoFit/>
          </a:body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endParaRPr lang="de-DE" sz="2000" dirty="0" smtClean="0"/>
          </a:p>
        </p:txBody>
      </p:sp>
      <p:sp>
        <p:nvSpPr>
          <p:cNvPr id="6" name="Titel 1"/>
          <p:cNvSpPr txBox="1">
            <a:spLocks noGrp="1"/>
          </p:cNvSpPr>
          <p:nvPr>
            <p:ph type="title"/>
          </p:nvPr>
        </p:nvSpPr>
        <p:spPr bwMode="auto">
          <a:xfrm>
            <a:off x="251520" y="327730"/>
            <a:ext cx="5688013" cy="100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smtClean="0"/>
              <a:t>3. Wissenschaftliche Abschlussarbeit</a:t>
            </a:r>
            <a:br>
              <a:rPr lang="de-DE" sz="2200" kern="0" dirty="0" smtClean="0"/>
            </a:br>
            <a:r>
              <a:rPr lang="de-DE" sz="2200" kern="0" dirty="0" smtClean="0"/>
              <a:t>    </a:t>
            </a:r>
            <a:r>
              <a:rPr lang="de-DE" sz="2200" kern="0" dirty="0" smtClean="0">
                <a:solidFill>
                  <a:schemeClr val="tx2">
                    <a:lumMod val="75000"/>
                  </a:schemeClr>
                </a:solidFill>
              </a:rPr>
              <a:t>Antrag für das Thema der WAA</a:t>
            </a:r>
            <a:r>
              <a:rPr lang="de-DE" sz="2000" kern="0" dirty="0" smtClean="0"/>
              <a:t/>
            </a:r>
            <a:br>
              <a:rPr lang="de-DE" sz="2000" kern="0" dirty="0" smtClean="0"/>
            </a:br>
            <a:endParaRPr lang="de-DE" sz="2000" kern="0" dirty="0"/>
          </a:p>
        </p:txBody>
      </p:sp>
      <p:sp>
        <p:nvSpPr>
          <p:cNvPr id="2" name="Rechteck 1"/>
          <p:cNvSpPr/>
          <p:nvPr/>
        </p:nvSpPr>
        <p:spPr>
          <a:xfrm>
            <a:off x="1115616" y="2242755"/>
            <a:ext cx="7326560" cy="1738938"/>
          </a:xfrm>
          <a:prstGeom prst="rect">
            <a:avLst/>
          </a:prstGeom>
        </p:spPr>
        <p:txBody>
          <a:bodyPr wrap="square">
            <a:spAutoFit/>
          </a:bodyPr>
          <a:lstStyle/>
          <a:p>
            <a:r>
              <a:rPr lang="de-DE" b="1" dirty="0"/>
              <a:t>Anlage: </a:t>
            </a:r>
          </a:p>
          <a:p>
            <a:pPr marL="285750" indent="-285750">
              <a:buSzPct val="75000"/>
              <a:buFont typeface="Arial" panose="020B0604020202020204" pitchFamily="34" charset="0"/>
              <a:buChar char="•"/>
            </a:pPr>
            <a:r>
              <a:rPr lang="de-DE" dirty="0"/>
              <a:t>Nachweis der erreichten ECTS-Punkte (ZPA)</a:t>
            </a:r>
          </a:p>
          <a:p>
            <a:pPr marL="285750" indent="-285750">
              <a:buSzPct val="75000"/>
              <a:buFont typeface="Arial" panose="020B0604020202020204" pitchFamily="34" charset="0"/>
              <a:buChar char="•"/>
            </a:pPr>
            <a:r>
              <a:rPr lang="de-DE" dirty="0"/>
              <a:t>aktuelle Studienverlaufsbescheinigung (Ausdruck)</a:t>
            </a:r>
          </a:p>
          <a:p>
            <a:pPr marL="285750" indent="-285750">
              <a:buSzPct val="75000"/>
              <a:buFont typeface="Arial" panose="020B0604020202020204" pitchFamily="34" charset="0"/>
              <a:buChar char="•"/>
            </a:pPr>
            <a:r>
              <a:rPr lang="de-DE" dirty="0"/>
              <a:t>g</a:t>
            </a:r>
            <a:r>
              <a:rPr lang="de-DE" dirty="0" smtClean="0"/>
              <a:t>gf. </a:t>
            </a:r>
            <a:r>
              <a:rPr lang="de-DE" dirty="0"/>
              <a:t>Auflistung vorheriger Studienzeiten</a:t>
            </a:r>
          </a:p>
        </p:txBody>
      </p:sp>
    </p:spTree>
    <p:extLst>
      <p:ext uri="{BB962C8B-B14F-4D97-AF65-F5344CB8AC3E}">
        <p14:creationId xmlns:p14="http://schemas.microsoft.com/office/powerpoint/2010/main" val="37460086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908720"/>
            <a:ext cx="5688632" cy="884699"/>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a:t>    </a:t>
            </a:r>
            <a:r>
              <a:rPr lang="de-DE" sz="2200" dirty="0">
                <a:solidFill>
                  <a:schemeClr val="tx2">
                    <a:lumMod val="75000"/>
                  </a:schemeClr>
                </a:solidFill>
              </a:rPr>
              <a:t>Gutachten zur WAA</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15</a:t>
            </a:fld>
            <a:endParaRPr lang="en-GB" dirty="0">
              <a:solidFill>
                <a:schemeClr val="tx2">
                  <a:lumMod val="75000"/>
                </a:schemeClr>
              </a:solidFill>
            </a:endParaRPr>
          </a:p>
        </p:txBody>
      </p:sp>
      <p:sp>
        <p:nvSpPr>
          <p:cNvPr id="3" name="Rechteck 2"/>
          <p:cNvSpPr/>
          <p:nvPr/>
        </p:nvSpPr>
        <p:spPr>
          <a:xfrm>
            <a:off x="395536" y="1916832"/>
            <a:ext cx="8359080" cy="3724096"/>
          </a:xfrm>
          <a:prstGeom prst="rect">
            <a:avLst/>
          </a:prstGeom>
        </p:spPr>
        <p:txBody>
          <a:bodyPr wrap="square">
            <a:spAutoFit/>
          </a:bodyPr>
          <a:lstStyle/>
          <a:p>
            <a:pPr marL="285750" indent="-285750">
              <a:buSzPct val="75000"/>
              <a:buFont typeface="Arial" panose="020B0604020202020204" pitchFamily="34" charset="0"/>
              <a:buChar char="•"/>
            </a:pPr>
            <a:r>
              <a:rPr lang="de-DE" dirty="0"/>
              <a:t>Die Arbeit wird von der Prüferin oder dem Prüfer und einem weiteren prüfungsberechtigten Mitglied der Hochschule begutachtet und benotet. </a:t>
            </a:r>
          </a:p>
          <a:p>
            <a:pPr marL="285750" indent="-285750">
              <a:buSzPct val="75000"/>
              <a:buFont typeface="Arial" panose="020B0604020202020204" pitchFamily="34" charset="0"/>
              <a:buChar char="•"/>
            </a:pPr>
            <a:r>
              <a:rPr lang="de-DE" dirty="0"/>
              <a:t>Beide </a:t>
            </a:r>
            <a:r>
              <a:rPr lang="de-DE" dirty="0" smtClean="0"/>
              <a:t>Prüfenden </a:t>
            </a:r>
            <a:r>
              <a:rPr lang="de-DE" dirty="0"/>
              <a:t>werden vom LPA berufen. </a:t>
            </a:r>
          </a:p>
          <a:p>
            <a:pPr marL="285750" indent="-285750">
              <a:buSzPct val="75000"/>
              <a:buFont typeface="Arial" panose="020B0604020202020204" pitchFamily="34" charset="0"/>
              <a:buChar char="•"/>
            </a:pPr>
            <a:r>
              <a:rPr lang="de-DE" dirty="0"/>
              <a:t>Beide würdigen die Arbeit im Hinblick auf den Prüfungszweck und schlagen eine Bewertung vor. Die sprachliche Darstellung wird bei der Beurteilung mitgewertet. </a:t>
            </a:r>
          </a:p>
          <a:p>
            <a:pPr marL="285750" indent="-285750">
              <a:buSzPct val="75000"/>
              <a:buFont typeface="Arial" panose="020B0604020202020204" pitchFamily="34" charset="0"/>
              <a:buChar char="•"/>
            </a:pPr>
            <a:r>
              <a:rPr lang="de-DE" dirty="0"/>
              <a:t>Die Gutachten mit den Benotungen werden dem LPA innerhalb von vier Wochen vorgelegt. </a:t>
            </a:r>
          </a:p>
          <a:p>
            <a:pPr marL="285750" indent="-285750">
              <a:buSzPct val="75000"/>
              <a:buFont typeface="Arial" panose="020B0604020202020204" pitchFamily="34" charset="0"/>
              <a:buChar char="•"/>
            </a:pPr>
            <a:r>
              <a:rPr lang="de-DE" dirty="0"/>
              <a:t>Die Arbeit und die Gutachten mit den Bewertungsvorschlägen verbleiben beim LPA.</a:t>
            </a:r>
          </a:p>
        </p:txBody>
      </p:sp>
    </p:spTree>
    <p:extLst>
      <p:ext uri="{BB962C8B-B14F-4D97-AF65-F5344CB8AC3E}">
        <p14:creationId xmlns:p14="http://schemas.microsoft.com/office/powerpoint/2010/main" val="8033427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263" y="980728"/>
            <a:ext cx="5688632" cy="936104"/>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smtClean="0">
                <a:solidFill>
                  <a:schemeClr val="tx2">
                    <a:lumMod val="75000"/>
                  </a:schemeClr>
                </a:solidFill>
              </a:rPr>
              <a:t>    Hinweise</a:t>
            </a:r>
            <a:endParaRPr lang="de-DE" sz="2200" dirty="0">
              <a:solidFill>
                <a:schemeClr val="tx2">
                  <a:lumMod val="75000"/>
                </a:schemeClr>
              </a:solidFill>
            </a:endParaRPr>
          </a:p>
        </p:txBody>
      </p:sp>
      <p:sp>
        <p:nvSpPr>
          <p:cNvPr id="3" name="Inhaltsplatzhalter 2"/>
          <p:cNvSpPr>
            <a:spLocks noGrp="1"/>
          </p:cNvSpPr>
          <p:nvPr>
            <p:ph idx="1"/>
          </p:nvPr>
        </p:nvSpPr>
        <p:spPr>
          <a:xfrm>
            <a:off x="395536" y="1916832"/>
            <a:ext cx="8215064" cy="4536504"/>
          </a:xfrm>
        </p:spPr>
        <p:txBody>
          <a:bodyPr/>
          <a:lstStyle/>
          <a:p>
            <a:pPr>
              <a:lnSpc>
                <a:spcPts val="2400"/>
              </a:lnSpc>
              <a:spcBef>
                <a:spcPct val="50000"/>
              </a:spcBef>
              <a:buClrTx/>
              <a:buFont typeface="Arial" panose="020B0604020202020204" pitchFamily="34" charset="0"/>
              <a:buChar char="•"/>
            </a:pPr>
            <a:r>
              <a:rPr lang="de-DE" sz="1800" kern="1200" dirty="0">
                <a:latin typeface="Arial" charset="0"/>
              </a:rPr>
              <a:t>Die WAA unbedingt vor der Vorbereitung auf die mündlichen Prüfungen beenden und einreichen! </a:t>
            </a:r>
          </a:p>
          <a:p>
            <a:pPr>
              <a:lnSpc>
                <a:spcPts val="2400"/>
              </a:lnSpc>
              <a:spcBef>
                <a:spcPct val="50000"/>
              </a:spcBef>
              <a:buClrTx/>
              <a:buFont typeface="Arial" panose="020B0604020202020204" pitchFamily="34" charset="0"/>
              <a:buChar char="•"/>
            </a:pPr>
            <a:r>
              <a:rPr lang="de-DE" sz="1800" kern="1200" dirty="0">
                <a:latin typeface="Arial" charset="0"/>
              </a:rPr>
              <a:t>Mit dem Themensteller einen Abgabekorridor vereinbaren, der eine fristgemäße Erstellung der Gutachten ermöglicht. </a:t>
            </a:r>
          </a:p>
          <a:p>
            <a:pPr>
              <a:lnSpc>
                <a:spcPts val="2400"/>
              </a:lnSpc>
              <a:spcBef>
                <a:spcPct val="50000"/>
              </a:spcBef>
              <a:buClrTx/>
              <a:buFont typeface="Arial" panose="020B0604020202020204" pitchFamily="34" charset="0"/>
              <a:buChar char="•"/>
            </a:pPr>
            <a:r>
              <a:rPr lang="de-DE" sz="1800" kern="1200" dirty="0">
                <a:latin typeface="Arial" charset="0"/>
              </a:rPr>
              <a:t>Da bei Themenstellung vor dem Prüfungssemester die Bearbeitung der WAA (15 ECTS) zusätzlich zum normalen Arbeitsaufwand des Semesters (30 ECTS) liegt, sollte dabei an eine semesterübergreifende Frist (mindestens 1 Semester mit 2 vorlesungsfreien Zeiten) gedacht werden.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16</a:t>
            </a:fld>
            <a:endParaRPr lang="en-GB" dirty="0">
              <a:solidFill>
                <a:schemeClr val="tx2">
                  <a:lumMod val="75000"/>
                </a:schemeClr>
              </a:solidFill>
            </a:endParaRPr>
          </a:p>
        </p:txBody>
      </p:sp>
    </p:spTree>
    <p:extLst>
      <p:ext uri="{BB962C8B-B14F-4D97-AF65-F5344CB8AC3E}">
        <p14:creationId xmlns:p14="http://schemas.microsoft.com/office/powerpoint/2010/main" val="42793575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17</a:t>
            </a:fld>
            <a:endParaRPr lang="en-GB" dirty="0">
              <a:solidFill>
                <a:schemeClr val="tx2">
                  <a:lumMod val="75000"/>
                </a:schemeClr>
              </a:solidFill>
            </a:endParaRPr>
          </a:p>
        </p:txBody>
      </p:sp>
      <p:sp>
        <p:nvSpPr>
          <p:cNvPr id="5" name="Titel 1"/>
          <p:cNvSpPr txBox="1">
            <a:spLocks/>
          </p:cNvSpPr>
          <p:nvPr/>
        </p:nvSpPr>
        <p:spPr bwMode="auto">
          <a:xfrm>
            <a:off x="352235" y="764704"/>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a:t>4</a:t>
            </a:r>
            <a:r>
              <a:rPr lang="de-DE" sz="2200" kern="0" dirty="0" smtClean="0"/>
              <a:t>. Mündliche </a:t>
            </a:r>
            <a:r>
              <a:rPr lang="de-DE" sz="2200" kern="0" dirty="0"/>
              <a:t>Prüfungen</a:t>
            </a:r>
          </a:p>
        </p:txBody>
      </p:sp>
      <p:sp>
        <p:nvSpPr>
          <p:cNvPr id="6" name="Rechteck 5"/>
          <p:cNvSpPr/>
          <p:nvPr/>
        </p:nvSpPr>
        <p:spPr>
          <a:xfrm>
            <a:off x="355576" y="1556792"/>
            <a:ext cx="8136904" cy="3016210"/>
          </a:xfrm>
          <a:prstGeom prst="rect">
            <a:avLst/>
          </a:prstGeom>
        </p:spPr>
        <p:txBody>
          <a:bodyPr wrap="square">
            <a:spAutoFit/>
          </a:bodyPr>
          <a:lstStyle/>
          <a:p>
            <a:pPr marL="285750" indent="-285750" eaLnBrk="0" hangingPunct="0">
              <a:spcBef>
                <a:spcPts val="1200"/>
              </a:spcBef>
              <a:buClr>
                <a:schemeClr val="tx2"/>
              </a:buClr>
              <a:buSzPct val="75000"/>
              <a:buFont typeface="Arial" panose="020B0604020202020204" pitchFamily="34" charset="0"/>
              <a:buChar char="•"/>
            </a:pPr>
            <a:r>
              <a:rPr lang="de-DE" dirty="0">
                <a:latin typeface="+mn-lt"/>
              </a:rPr>
              <a:t>Die Voranmeldung und die Meldung ist schriftlich zu den jeweils vom LPA bekannt gegebenen Terminen an das LPA zu richten</a:t>
            </a:r>
            <a:r>
              <a:rPr lang="de-DE" sz="1600" dirty="0" smtClean="0">
                <a:latin typeface="+mn-lt"/>
              </a:rPr>
              <a:t>.      </a:t>
            </a:r>
            <a:r>
              <a:rPr lang="de-DE" sz="1600" b="1" dirty="0" smtClean="0">
                <a:solidFill>
                  <a:schemeClr val="bg2">
                    <a:lumMod val="75000"/>
                  </a:schemeClr>
                </a:solidFill>
                <a:latin typeface="+mn-lt"/>
              </a:rPr>
              <a:t>Folie 6</a:t>
            </a:r>
            <a:endParaRPr lang="de-DE" sz="1600" b="1" dirty="0">
              <a:solidFill>
                <a:schemeClr val="bg2">
                  <a:lumMod val="75000"/>
                </a:schemeClr>
              </a:solidFill>
              <a:latin typeface="+mn-lt"/>
            </a:endParaRPr>
          </a:p>
          <a:p>
            <a:pPr marL="285750" indent="-285750" eaLnBrk="0" hangingPunct="0">
              <a:spcBef>
                <a:spcPts val="1200"/>
              </a:spcBef>
              <a:buClr>
                <a:schemeClr val="tx2"/>
              </a:buClr>
              <a:buSzPct val="75000"/>
              <a:buFont typeface="Arial" panose="020B0604020202020204" pitchFamily="34" charset="0"/>
              <a:buChar char="•"/>
            </a:pPr>
            <a:r>
              <a:rPr lang="de-DE" dirty="0">
                <a:latin typeface="+mn-lt"/>
              </a:rPr>
              <a:t>Der Prüfling meldet sich </a:t>
            </a:r>
            <a:r>
              <a:rPr lang="de-DE" dirty="0" smtClean="0">
                <a:latin typeface="+mn-lt"/>
              </a:rPr>
              <a:t>rechtzeitig </a:t>
            </a:r>
            <a:r>
              <a:rPr lang="de-DE" dirty="0">
                <a:latin typeface="+mn-lt"/>
              </a:rPr>
              <a:t>zur Prüfung, sodass sie bis zum Ende der Regelstudienzeit abgeschlossen werden kann</a:t>
            </a:r>
            <a:r>
              <a:rPr lang="de-DE" dirty="0" smtClean="0">
                <a:latin typeface="+mn-lt"/>
              </a:rPr>
              <a:t>.</a:t>
            </a:r>
          </a:p>
          <a:p>
            <a:pPr marL="285750" indent="-285750" eaLnBrk="0" hangingPunct="0">
              <a:spcBef>
                <a:spcPts val="1200"/>
              </a:spcBef>
              <a:buClr>
                <a:schemeClr val="tx2"/>
              </a:buClr>
              <a:buSzPct val="75000"/>
              <a:buFont typeface="Arial" panose="020B0604020202020204" pitchFamily="34" charset="0"/>
              <a:buChar char="•"/>
            </a:pPr>
            <a:r>
              <a:rPr lang="de-DE" dirty="0" smtClean="0"/>
              <a:t>In </a:t>
            </a:r>
            <a:r>
              <a:rPr lang="de-DE" b="1" dirty="0">
                <a:solidFill>
                  <a:schemeClr val="bg2">
                    <a:lumMod val="75000"/>
                  </a:schemeClr>
                </a:solidFill>
              </a:rPr>
              <a:t>Beifächern</a:t>
            </a:r>
            <a:r>
              <a:rPr lang="de-DE" dirty="0"/>
              <a:t> muss im Rahmen des 1. Staatsexamens keine Prüfung abgelegt </a:t>
            </a:r>
            <a:r>
              <a:rPr lang="de-DE" dirty="0" smtClean="0"/>
              <a:t>werden.</a:t>
            </a:r>
            <a:endParaRPr lang="de-DE" dirty="0"/>
          </a:p>
          <a:p>
            <a:pPr marL="285750" indent="-285750" eaLnBrk="0" hangingPunct="0">
              <a:spcBef>
                <a:spcPts val="1200"/>
              </a:spcBef>
              <a:buClr>
                <a:schemeClr val="tx2"/>
              </a:buClr>
              <a:buSzPct val="75000"/>
              <a:buFont typeface="Arial" panose="020B0604020202020204" pitchFamily="34" charset="0"/>
              <a:buChar char="•"/>
            </a:pPr>
            <a:r>
              <a:rPr lang="de-DE" dirty="0"/>
              <a:t>In </a:t>
            </a:r>
            <a:r>
              <a:rPr lang="de-DE" b="1" dirty="0">
                <a:solidFill>
                  <a:schemeClr val="bg2">
                    <a:lumMod val="75000"/>
                  </a:schemeClr>
                </a:solidFill>
              </a:rPr>
              <a:t>Drittfächern</a:t>
            </a:r>
            <a:r>
              <a:rPr lang="de-DE" dirty="0"/>
              <a:t> findet eine Erweiterungsprüfung statt. Voraussetzung ist, dass die anderen Examensprüfungen bestanden </a:t>
            </a:r>
            <a:r>
              <a:rPr lang="de-DE" dirty="0" smtClean="0"/>
              <a:t>sind.</a:t>
            </a:r>
            <a:endParaRPr lang="de-DE" dirty="0">
              <a:latin typeface="+mn-lt"/>
            </a:endParaRPr>
          </a:p>
        </p:txBody>
      </p:sp>
      <p:sp>
        <p:nvSpPr>
          <p:cNvPr id="7" name="Pfeil nach rechts 6"/>
          <p:cNvSpPr/>
          <p:nvPr/>
        </p:nvSpPr>
        <p:spPr bwMode="auto">
          <a:xfrm>
            <a:off x="6155428" y="2006842"/>
            <a:ext cx="144016" cy="108012"/>
          </a:xfrm>
          <a:prstGeom prst="rightArrow">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571846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18</a:t>
            </a:fld>
            <a:endParaRPr lang="en-GB" dirty="0">
              <a:solidFill>
                <a:schemeClr val="tx2">
                  <a:lumMod val="75000"/>
                </a:schemeClr>
              </a:solidFill>
            </a:endParaRPr>
          </a:p>
        </p:txBody>
      </p:sp>
      <p:sp>
        <p:nvSpPr>
          <p:cNvPr id="5" name="Titel 1"/>
          <p:cNvSpPr txBox="1">
            <a:spLocks/>
          </p:cNvSpPr>
          <p:nvPr/>
        </p:nvSpPr>
        <p:spPr bwMode="auto">
          <a:xfrm>
            <a:off x="251520" y="441849"/>
            <a:ext cx="5760640" cy="1041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a:t>4</a:t>
            </a:r>
            <a:r>
              <a:rPr lang="de-DE" sz="2200" kern="0" dirty="0" smtClean="0"/>
              <a:t>. Anmeldung </a:t>
            </a:r>
            <a:r>
              <a:rPr lang="de-DE" sz="2200" kern="0" dirty="0"/>
              <a:t>Mündliche Prüfungen</a:t>
            </a:r>
            <a:br>
              <a:rPr lang="de-DE" sz="2200" kern="0" dirty="0"/>
            </a:br>
            <a:r>
              <a:rPr lang="de-DE" sz="2200" kern="0" dirty="0" smtClean="0">
                <a:solidFill>
                  <a:schemeClr val="tx2">
                    <a:lumMod val="75000"/>
                  </a:schemeClr>
                </a:solidFill>
              </a:rPr>
              <a:t>Voranmeldung </a:t>
            </a:r>
            <a:r>
              <a:rPr lang="de-DE" sz="2200" kern="0" dirty="0">
                <a:solidFill>
                  <a:schemeClr val="tx2">
                    <a:lumMod val="75000"/>
                  </a:schemeClr>
                </a:solidFill>
              </a:rPr>
              <a:t>über </a:t>
            </a:r>
            <a:r>
              <a:rPr lang="de-DE" sz="2200" kern="0" dirty="0" smtClean="0">
                <a:solidFill>
                  <a:schemeClr val="tx2">
                    <a:lumMod val="75000"/>
                  </a:schemeClr>
                </a:solidFill>
              </a:rPr>
              <a:t>Excel-Datei</a:t>
            </a:r>
            <a:endParaRPr lang="de-DE" sz="2200" kern="0" dirty="0">
              <a:solidFill>
                <a:schemeClr val="tx2">
                  <a:lumMod val="75000"/>
                </a:schemeClr>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17258236"/>
              </p:ext>
            </p:extLst>
          </p:nvPr>
        </p:nvGraphicFramePr>
        <p:xfrm>
          <a:off x="32036" y="1616040"/>
          <a:ext cx="9000999" cy="619125"/>
        </p:xfrm>
        <a:graphic>
          <a:graphicData uri="http://schemas.openxmlformats.org/drawingml/2006/table">
            <a:tbl>
              <a:tblPr>
                <a:tableStyleId>{F5AB1C69-6EDB-4FF4-983F-18BD219EF322}</a:tableStyleId>
              </a:tblPr>
              <a:tblGrid>
                <a:gridCol w="2463975">
                  <a:extLst>
                    <a:ext uri="{9D8B030D-6E8A-4147-A177-3AD203B41FA5}">
                      <a16:colId xmlns:a16="http://schemas.microsoft.com/office/drawing/2014/main" val="20000"/>
                    </a:ext>
                  </a:extLst>
                </a:gridCol>
                <a:gridCol w="1347157">
                  <a:extLst>
                    <a:ext uri="{9D8B030D-6E8A-4147-A177-3AD203B41FA5}">
                      <a16:colId xmlns:a16="http://schemas.microsoft.com/office/drawing/2014/main" val="20001"/>
                    </a:ext>
                  </a:extLst>
                </a:gridCol>
                <a:gridCol w="1347157">
                  <a:extLst>
                    <a:ext uri="{9D8B030D-6E8A-4147-A177-3AD203B41FA5}">
                      <a16:colId xmlns:a16="http://schemas.microsoft.com/office/drawing/2014/main" val="3562632122"/>
                    </a:ext>
                  </a:extLst>
                </a:gridCol>
                <a:gridCol w="2098031">
                  <a:extLst>
                    <a:ext uri="{9D8B030D-6E8A-4147-A177-3AD203B41FA5}">
                      <a16:colId xmlns:a16="http://schemas.microsoft.com/office/drawing/2014/main" val="20002"/>
                    </a:ext>
                  </a:extLst>
                </a:gridCol>
                <a:gridCol w="1744679">
                  <a:extLst>
                    <a:ext uri="{9D8B030D-6E8A-4147-A177-3AD203B41FA5}">
                      <a16:colId xmlns:a16="http://schemas.microsoft.com/office/drawing/2014/main" val="20003"/>
                    </a:ext>
                  </a:extLst>
                </a:gridCol>
              </a:tblGrid>
              <a:tr h="367665">
                <a:tc>
                  <a:txBody>
                    <a:bodyPr/>
                    <a:lstStyle/>
                    <a:p>
                      <a:pPr algn="ctr" fontAlgn="b"/>
                      <a:r>
                        <a:rPr lang="de-DE" sz="1600" b="0" u="none" strike="noStrike" kern="1200" dirty="0">
                          <a:solidFill>
                            <a:schemeClr val="dk1"/>
                          </a:solidFill>
                          <a:effectLst/>
                          <a:latin typeface="+mn-lt"/>
                          <a:ea typeface="+mn-ea"/>
                          <a:cs typeface="+mn-cs"/>
                        </a:rPr>
                        <a:t>Lehramt an/für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n-lt"/>
                          <a:ea typeface="+mn-ea"/>
                          <a:cs typeface="+mn-cs"/>
                        </a:rPr>
                        <a:t>Anrede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n-lt"/>
                          <a:ea typeface="+mn-ea"/>
                          <a:cs typeface="+mn-cs"/>
                        </a:rPr>
                        <a:t>Name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kern="1200" dirty="0">
                          <a:solidFill>
                            <a:schemeClr val="dk1"/>
                          </a:solidFill>
                          <a:effectLst/>
                          <a:latin typeface="+mn-lt"/>
                          <a:ea typeface="+mn-ea"/>
                          <a:cs typeface="+mn-cs"/>
                        </a:rPr>
                        <a:t>Vorname(n)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kern="1200" dirty="0">
                          <a:solidFill>
                            <a:schemeClr val="dk1"/>
                          </a:solidFill>
                          <a:effectLst/>
                          <a:latin typeface="+mn-lt"/>
                          <a:ea typeface="+mn-ea"/>
                          <a:cs typeface="+mn-cs"/>
                        </a:rPr>
                        <a:t>Geburtsdatum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0"/>
                  </a:ext>
                </a:extLst>
              </a:tr>
              <a:tr h="182880">
                <a:tc>
                  <a:txBody>
                    <a:bodyPr/>
                    <a:lstStyle/>
                    <a:p>
                      <a:pPr algn="ctr" fontAlgn="b"/>
                      <a:r>
                        <a:rPr lang="de-DE" sz="1600" b="0" u="none" strike="noStrike" kern="1200" dirty="0">
                          <a:solidFill>
                            <a:schemeClr val="dk1"/>
                          </a:solidFill>
                          <a:effectLst/>
                          <a:latin typeface="+mn-lt"/>
                          <a:ea typeface="+mn-ea"/>
                          <a:cs typeface="+mn-cs"/>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endParaRPr lang="de-DE" sz="1600" b="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endParaRPr lang="de-DE" sz="1600" b="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kern="1200" dirty="0">
                          <a:solidFill>
                            <a:schemeClr val="dk1"/>
                          </a:solidFill>
                          <a:effectLst/>
                          <a:latin typeface="+mn-lt"/>
                          <a:ea typeface="+mn-ea"/>
                          <a:cs typeface="+mn-cs"/>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kern="1200" dirty="0">
                          <a:solidFill>
                            <a:schemeClr val="dk1"/>
                          </a:solidFill>
                          <a:effectLst/>
                          <a:latin typeface="+mn-lt"/>
                          <a:ea typeface="+mn-ea"/>
                          <a:cs typeface="+mn-cs"/>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1"/>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688760624"/>
              </p:ext>
            </p:extLst>
          </p:nvPr>
        </p:nvGraphicFramePr>
        <p:xfrm>
          <a:off x="32792" y="2547025"/>
          <a:ext cx="8999487" cy="619125"/>
        </p:xfrm>
        <a:graphic>
          <a:graphicData uri="http://schemas.openxmlformats.org/drawingml/2006/table">
            <a:tbl>
              <a:tblPr>
                <a:tableStyleId>{F5AB1C69-6EDB-4FF4-983F-18BD219EF322}</a:tableStyleId>
              </a:tblPr>
              <a:tblGrid>
                <a:gridCol w="2136699">
                  <a:extLst>
                    <a:ext uri="{9D8B030D-6E8A-4147-A177-3AD203B41FA5}">
                      <a16:colId xmlns:a16="http://schemas.microsoft.com/office/drawing/2014/main" val="20000"/>
                    </a:ext>
                  </a:extLst>
                </a:gridCol>
                <a:gridCol w="2516959">
                  <a:extLst>
                    <a:ext uri="{9D8B030D-6E8A-4147-A177-3AD203B41FA5}">
                      <a16:colId xmlns:a16="http://schemas.microsoft.com/office/drawing/2014/main" val="20001"/>
                    </a:ext>
                  </a:extLst>
                </a:gridCol>
                <a:gridCol w="2480744">
                  <a:extLst>
                    <a:ext uri="{9D8B030D-6E8A-4147-A177-3AD203B41FA5}">
                      <a16:colId xmlns:a16="http://schemas.microsoft.com/office/drawing/2014/main" val="20002"/>
                    </a:ext>
                  </a:extLst>
                </a:gridCol>
                <a:gridCol w="1865085">
                  <a:extLst>
                    <a:ext uri="{9D8B030D-6E8A-4147-A177-3AD203B41FA5}">
                      <a16:colId xmlns:a16="http://schemas.microsoft.com/office/drawing/2014/main" val="20003"/>
                    </a:ext>
                  </a:extLst>
                </a:gridCol>
              </a:tblGrid>
              <a:tr h="367665">
                <a:tc>
                  <a:txBody>
                    <a:bodyPr/>
                    <a:lstStyle/>
                    <a:p>
                      <a:pPr algn="ctr" fontAlgn="b"/>
                      <a:r>
                        <a:rPr lang="de-DE" sz="1600" b="0" u="none" strike="noStrike" dirty="0">
                          <a:effectLst/>
                        </a:rPr>
                        <a:t>Geburtsort</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Straße und Hausnummer</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a:effectLst/>
                        </a:rPr>
                        <a:t>Postleitzahl und Ort</a:t>
                      </a:r>
                      <a:endParaRPr lang="de-DE" sz="1600" b="0" i="0" u="none" strike="noStrike">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Telefonnummer</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0"/>
                  </a:ext>
                </a:extLst>
              </a:tr>
              <a:tr h="182880">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4291346588"/>
              </p:ext>
            </p:extLst>
          </p:nvPr>
        </p:nvGraphicFramePr>
        <p:xfrm>
          <a:off x="29915" y="3501008"/>
          <a:ext cx="9005241" cy="746760"/>
        </p:xfrm>
        <a:graphic>
          <a:graphicData uri="http://schemas.openxmlformats.org/drawingml/2006/table">
            <a:tbl>
              <a:tblPr>
                <a:tableStyleId>{F5AB1C69-6EDB-4FF4-983F-18BD219EF322}</a:tableStyleId>
              </a:tblPr>
              <a:tblGrid>
                <a:gridCol w="2059411">
                  <a:extLst>
                    <a:ext uri="{9D8B030D-6E8A-4147-A177-3AD203B41FA5}">
                      <a16:colId xmlns:a16="http://schemas.microsoft.com/office/drawing/2014/main" val="20000"/>
                    </a:ext>
                  </a:extLst>
                </a:gridCol>
                <a:gridCol w="1872191">
                  <a:extLst>
                    <a:ext uri="{9D8B030D-6E8A-4147-A177-3AD203B41FA5}">
                      <a16:colId xmlns:a16="http://schemas.microsoft.com/office/drawing/2014/main" val="20001"/>
                    </a:ext>
                  </a:extLst>
                </a:gridCol>
                <a:gridCol w="2583624">
                  <a:extLst>
                    <a:ext uri="{9D8B030D-6E8A-4147-A177-3AD203B41FA5}">
                      <a16:colId xmlns:a16="http://schemas.microsoft.com/office/drawing/2014/main" val="20002"/>
                    </a:ext>
                  </a:extLst>
                </a:gridCol>
                <a:gridCol w="2490015">
                  <a:extLst>
                    <a:ext uri="{9D8B030D-6E8A-4147-A177-3AD203B41FA5}">
                      <a16:colId xmlns:a16="http://schemas.microsoft.com/office/drawing/2014/main" val="20003"/>
                    </a:ext>
                  </a:extLst>
                </a:gridCol>
              </a:tblGrid>
              <a:tr h="367665">
                <a:tc>
                  <a:txBody>
                    <a:bodyPr/>
                    <a:lstStyle/>
                    <a:p>
                      <a:pPr algn="ctr" fontAlgn="b"/>
                      <a:r>
                        <a:rPr lang="de-DE" sz="1600" b="0" u="none" strike="noStrike" dirty="0">
                          <a:effectLst/>
                        </a:rPr>
                        <a:t>E-Mail</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Matrikel-Nr.</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Fach/Grundschulfach/</a:t>
                      </a:r>
                      <a:br>
                        <a:rPr lang="de-DE" sz="1600" b="0" u="none" strike="noStrike" dirty="0">
                          <a:effectLst/>
                        </a:rPr>
                      </a:br>
                      <a:r>
                        <a:rPr lang="de-DE" sz="1600" b="0" u="none" strike="noStrike" dirty="0">
                          <a:effectLst/>
                        </a:rPr>
                        <a:t>Förderschwerpunkt</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Fach/Grundschulfach/</a:t>
                      </a:r>
                      <a:br>
                        <a:rPr lang="de-DE" sz="1600" b="0" u="none" strike="noStrike" dirty="0">
                          <a:effectLst/>
                        </a:rPr>
                      </a:br>
                      <a:r>
                        <a:rPr lang="de-DE" sz="1600" b="0" u="none" strike="noStrike" dirty="0">
                          <a:effectLst/>
                        </a:rPr>
                        <a:t>Förderschwerpunkt</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0"/>
                  </a:ext>
                </a:extLst>
              </a:tr>
              <a:tr h="18288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454196759"/>
              </p:ext>
            </p:extLst>
          </p:nvPr>
        </p:nvGraphicFramePr>
        <p:xfrm>
          <a:off x="28576" y="4554448"/>
          <a:ext cx="9007918" cy="746760"/>
        </p:xfrm>
        <a:graphic>
          <a:graphicData uri="http://schemas.openxmlformats.org/drawingml/2006/table">
            <a:tbl>
              <a:tblPr>
                <a:tableStyleId>{F5AB1C69-6EDB-4FF4-983F-18BD219EF322}</a:tableStyleId>
              </a:tblPr>
              <a:tblGrid>
                <a:gridCol w="2265149">
                  <a:extLst>
                    <a:ext uri="{9D8B030D-6E8A-4147-A177-3AD203B41FA5}">
                      <a16:colId xmlns:a16="http://schemas.microsoft.com/office/drawing/2014/main" val="20000"/>
                    </a:ext>
                  </a:extLst>
                </a:gridCol>
                <a:gridCol w="2265149">
                  <a:extLst>
                    <a:ext uri="{9D8B030D-6E8A-4147-A177-3AD203B41FA5}">
                      <a16:colId xmlns:a16="http://schemas.microsoft.com/office/drawing/2014/main" val="20001"/>
                    </a:ext>
                  </a:extLst>
                </a:gridCol>
                <a:gridCol w="1738370">
                  <a:extLst>
                    <a:ext uri="{9D8B030D-6E8A-4147-A177-3AD203B41FA5}">
                      <a16:colId xmlns:a16="http://schemas.microsoft.com/office/drawing/2014/main" val="20002"/>
                    </a:ext>
                  </a:extLst>
                </a:gridCol>
                <a:gridCol w="2739250">
                  <a:extLst>
                    <a:ext uri="{9D8B030D-6E8A-4147-A177-3AD203B41FA5}">
                      <a16:colId xmlns:a16="http://schemas.microsoft.com/office/drawing/2014/main" val="20003"/>
                    </a:ext>
                  </a:extLst>
                </a:gridCol>
              </a:tblGrid>
              <a:tr h="367665">
                <a:tc>
                  <a:txBody>
                    <a:bodyPr/>
                    <a:lstStyle/>
                    <a:p>
                      <a:pPr algn="ctr" fontAlgn="b"/>
                      <a:r>
                        <a:rPr lang="de-DE" sz="1600" b="0" u="none" strike="noStrike" dirty="0">
                          <a:effectLst/>
                        </a:rPr>
                        <a:t>Grundschulfach</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Grundschulfach</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err="1">
                          <a:effectLst/>
                        </a:rPr>
                        <a:t>Beifach</a:t>
                      </a:r>
                      <a:r>
                        <a:rPr lang="de-DE" sz="1600" b="0" u="none" strike="noStrike" dirty="0">
                          <a:effectLst/>
                        </a:rPr>
                        <a:t>/</a:t>
                      </a:r>
                      <a:br>
                        <a:rPr lang="de-DE" sz="1600" b="0" u="none" strike="noStrike" dirty="0">
                          <a:effectLst/>
                        </a:rPr>
                      </a:br>
                      <a:r>
                        <a:rPr lang="de-DE" sz="1600" b="0" u="none" strike="noStrike" dirty="0">
                          <a:effectLst/>
                        </a:rPr>
                        <a:t>Erweiterungsfach</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dirty="0">
                          <a:effectLst/>
                        </a:rPr>
                        <a:t>WAA** bereits im LPA angemeldet? </a:t>
                      </a:r>
                      <a:endParaRPr lang="de-DE" sz="1600" b="0"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0"/>
                  </a:ext>
                </a:extLst>
              </a:tr>
              <a:tr h="152772">
                <a:tc>
                  <a:txBody>
                    <a:bodyPr/>
                    <a:lstStyle/>
                    <a:p>
                      <a:pPr algn="ctr" fontAlgn="b"/>
                      <a:r>
                        <a:rPr lang="de-DE" sz="1600" b="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algn="ctr" fontAlgn="b"/>
                      <a:r>
                        <a:rPr lang="de-DE" sz="1600" b="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0" u="none" strike="noStrike" dirty="0">
                          <a:effectLst/>
                        </a:rPr>
                        <a:t> </a:t>
                      </a:r>
                      <a:endParaRPr lang="de-DE" sz="1600" b="0" i="0" u="none" strike="noStrike" dirty="0" smtClean="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alpha val="25098"/>
                      </a:srgbClr>
                    </a:solidFill>
                  </a:tcPr>
                </a:tc>
                <a:extLst>
                  <a:ext uri="{0D108BD9-81ED-4DB2-BD59-A6C34878D82A}">
                    <a16:rowId xmlns:a16="http://schemas.microsoft.com/office/drawing/2014/main" val="10001"/>
                  </a:ext>
                </a:extLst>
              </a:tr>
            </a:tbl>
          </a:graphicData>
        </a:graphic>
      </p:graphicFrame>
      <p:sp>
        <p:nvSpPr>
          <p:cNvPr id="2" name="Textfeld 1"/>
          <p:cNvSpPr txBox="1"/>
          <p:nvPr/>
        </p:nvSpPr>
        <p:spPr>
          <a:xfrm>
            <a:off x="1728762" y="5607888"/>
            <a:ext cx="5607546" cy="400110"/>
          </a:xfrm>
          <a:prstGeom prst="rect">
            <a:avLst/>
          </a:prstGeom>
          <a:solidFill>
            <a:schemeClr val="bg1"/>
          </a:solidFill>
          <a:ln>
            <a:noFill/>
          </a:ln>
        </p:spPr>
        <p:txBody>
          <a:bodyPr wrap="square" rtlCol="0">
            <a:spAutoFit/>
          </a:bodyPr>
          <a:lstStyle/>
          <a:p>
            <a:pPr algn="ctr"/>
            <a:r>
              <a:rPr lang="de-DE" dirty="0">
                <a:hlinkClick r:id="rId2"/>
              </a:rPr>
              <a:t>Erste Staatsprüfung (bildung-mv.de)</a:t>
            </a:r>
            <a:endParaRPr lang="de-DE" dirty="0"/>
          </a:p>
        </p:txBody>
      </p:sp>
    </p:spTree>
    <p:extLst>
      <p:ext uri="{BB962C8B-B14F-4D97-AF65-F5344CB8AC3E}">
        <p14:creationId xmlns:p14="http://schemas.microsoft.com/office/powerpoint/2010/main" val="9861590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19</a:t>
            </a:fld>
            <a:endParaRPr lang="en-GB" dirty="0">
              <a:solidFill>
                <a:schemeClr val="tx2">
                  <a:lumMod val="75000"/>
                </a:schemeClr>
              </a:solidFill>
            </a:endParaRPr>
          </a:p>
        </p:txBody>
      </p:sp>
      <p:sp>
        <p:nvSpPr>
          <p:cNvPr id="5" name="Titel 1"/>
          <p:cNvSpPr txBox="1">
            <a:spLocks/>
          </p:cNvSpPr>
          <p:nvPr/>
        </p:nvSpPr>
        <p:spPr bwMode="auto">
          <a:xfrm>
            <a:off x="314349" y="620688"/>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a:t>4</a:t>
            </a:r>
            <a:r>
              <a:rPr lang="de-DE" sz="2200" kern="0" dirty="0" smtClean="0"/>
              <a:t>. Mündliche Prüfungen</a:t>
            </a:r>
          </a:p>
          <a:p>
            <a:r>
              <a:rPr lang="de-DE" sz="2200" dirty="0" smtClean="0">
                <a:solidFill>
                  <a:schemeClr val="tx2">
                    <a:lumMod val="75000"/>
                  </a:schemeClr>
                </a:solidFill>
              </a:rPr>
              <a:t>    Meldung </a:t>
            </a:r>
            <a:r>
              <a:rPr lang="de-DE" sz="2200" dirty="0">
                <a:solidFill>
                  <a:schemeClr val="tx2">
                    <a:lumMod val="75000"/>
                  </a:schemeClr>
                </a:solidFill>
              </a:rPr>
              <a:t>zur Prüfung</a:t>
            </a:r>
          </a:p>
          <a:p>
            <a:endParaRPr lang="de-DE" sz="2200" kern="0" dirty="0"/>
          </a:p>
        </p:txBody>
      </p:sp>
      <p:sp>
        <p:nvSpPr>
          <p:cNvPr id="8" name="Rechteck 7"/>
          <p:cNvSpPr/>
          <p:nvPr/>
        </p:nvSpPr>
        <p:spPr>
          <a:xfrm>
            <a:off x="286722" y="1988840"/>
            <a:ext cx="8531684" cy="3847207"/>
          </a:xfrm>
          <a:prstGeom prst="rect">
            <a:avLst/>
          </a:prstGeom>
        </p:spPr>
        <p:txBody>
          <a:bodyPr wrap="square">
            <a:spAutoFit/>
          </a:bodyPr>
          <a:lstStyle/>
          <a:p>
            <a:pPr marL="285750" lvl="0" indent="-285750">
              <a:buClr>
                <a:schemeClr val="tx2">
                  <a:lumMod val="60000"/>
                  <a:lumOff val="40000"/>
                </a:schemeClr>
              </a:buClr>
              <a:buFont typeface="Wingdings" panose="05000000000000000000" pitchFamily="2" charset="2"/>
              <a:buChar char="ü"/>
            </a:pPr>
            <a:r>
              <a:rPr lang="de-DE" sz="1600" dirty="0"/>
              <a:t>unterschriebene Darstellung des </a:t>
            </a:r>
            <a:r>
              <a:rPr lang="de-DE" sz="1600" dirty="0" smtClean="0"/>
              <a:t>Bildungsganges</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ggf. beglaubigte Kopie einer Namensänderungsurkunde seit Erwerb der </a:t>
            </a:r>
            <a:r>
              <a:rPr lang="de-DE" sz="1600" dirty="0" smtClean="0"/>
              <a:t>Hochschulreife</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eine beglaubigte Kopie des Hochschulzugangszeugnisses oder einer in M-V aufgrund von Rechtsvorschriften anerkannten sonstigen </a:t>
            </a:r>
            <a:r>
              <a:rPr lang="de-DE" sz="1600" dirty="0" smtClean="0"/>
              <a:t>Hochschulzugangsberechtigung</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Erklärung, ob und mit welchem Erfolg sich der/die Antragssteller/in bereits einer Prüfung für ein Lehramt oder einer anderen staatlichen, akademischen oder kirchlichen Abschlussprüfung unterzogen hat (beglaubigte Kopie des Nachweises über den Studienabschluss an einer wissenschaftlichen oder künstlerischen Hochschule und Antrag auf Anerkennung bzw. Vorlage einer durch das Lehrerprüfungsamt bereits erfolgten Anerkennung der betreffenden Abschlussnote(n) gemäß § 13 </a:t>
            </a:r>
            <a:r>
              <a:rPr lang="de-DE" sz="1600" dirty="0" smtClean="0"/>
              <a:t>Absatz 4 der Lehrerprüfungsverordnung)</a:t>
            </a:r>
            <a:endParaRPr lang="de-DE" sz="1600" dirty="0"/>
          </a:p>
        </p:txBody>
      </p:sp>
      <p:sp>
        <p:nvSpPr>
          <p:cNvPr id="13" name="Textfeld 12"/>
          <p:cNvSpPr txBox="1"/>
          <p:nvPr/>
        </p:nvSpPr>
        <p:spPr>
          <a:xfrm>
            <a:off x="314349" y="1512064"/>
            <a:ext cx="2478863" cy="400110"/>
          </a:xfrm>
          <a:prstGeom prst="rect">
            <a:avLst/>
          </a:prstGeom>
          <a:noFill/>
        </p:spPr>
        <p:txBody>
          <a:bodyPr wrap="square" rtlCol="0">
            <a:spAutoFit/>
          </a:bodyPr>
          <a:lstStyle/>
          <a:p>
            <a:r>
              <a:rPr lang="de-DE" sz="2000" b="1" dirty="0"/>
              <a:t>Anlagen:</a:t>
            </a:r>
          </a:p>
        </p:txBody>
      </p:sp>
    </p:spTree>
    <p:extLst>
      <p:ext uri="{BB962C8B-B14F-4D97-AF65-F5344CB8AC3E}">
        <p14:creationId xmlns:p14="http://schemas.microsoft.com/office/powerpoint/2010/main" val="39800041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2</a:t>
            </a:fld>
            <a:endParaRPr lang="en-GB" dirty="0">
              <a:solidFill>
                <a:schemeClr val="tx2">
                  <a:lumMod val="75000"/>
                </a:schemeClr>
              </a:solidFill>
            </a:endParaRPr>
          </a:p>
        </p:txBody>
      </p:sp>
      <p:sp>
        <p:nvSpPr>
          <p:cNvPr id="7" name="Textfeld 6"/>
          <p:cNvSpPr txBox="1"/>
          <p:nvPr/>
        </p:nvSpPr>
        <p:spPr>
          <a:xfrm>
            <a:off x="75750" y="1268760"/>
            <a:ext cx="9032754" cy="4824536"/>
          </a:xfrm>
          <a:prstGeom prst="rect">
            <a:avLst/>
          </a:prstGeom>
          <a:noFill/>
        </p:spPr>
        <p:txBody>
          <a:bodyPr wrap="square" rtlCol="0">
            <a:spAutoFit/>
          </a:bodyPr>
          <a:lstStyle/>
          <a:p>
            <a:endParaRPr lang="de-DE" dirty="0"/>
          </a:p>
        </p:txBody>
      </p:sp>
      <p:sp>
        <p:nvSpPr>
          <p:cNvPr id="12" name="Textfeld 11"/>
          <p:cNvSpPr txBox="1"/>
          <p:nvPr/>
        </p:nvSpPr>
        <p:spPr>
          <a:xfrm>
            <a:off x="323528" y="315926"/>
            <a:ext cx="5040560" cy="861774"/>
          </a:xfrm>
          <a:prstGeom prst="rect">
            <a:avLst/>
          </a:prstGeom>
          <a:noFill/>
        </p:spPr>
        <p:txBody>
          <a:bodyPr wrap="square" rtlCol="0">
            <a:spAutoFit/>
          </a:bodyPr>
          <a:lstStyle/>
          <a:p>
            <a:r>
              <a:rPr lang="de-DE" sz="2800" dirty="0" smtClean="0"/>
              <a:t>Lehrerprüfungsamt</a:t>
            </a:r>
          </a:p>
          <a:p>
            <a:r>
              <a:rPr lang="de-DE" sz="2000" dirty="0" smtClean="0"/>
              <a:t>Greifswald, Bahnhofstr. 33/34</a:t>
            </a:r>
            <a:endParaRPr lang="de-DE" sz="2000" dirty="0"/>
          </a:p>
        </p:txBody>
      </p:sp>
      <p:sp>
        <p:nvSpPr>
          <p:cNvPr id="14" name="Textfeld 13"/>
          <p:cNvSpPr txBox="1"/>
          <p:nvPr/>
        </p:nvSpPr>
        <p:spPr>
          <a:xfrm>
            <a:off x="323528" y="6305490"/>
            <a:ext cx="3960440" cy="358240"/>
          </a:xfrm>
          <a:prstGeom prst="rect">
            <a:avLst/>
          </a:prstGeom>
          <a:noFill/>
        </p:spPr>
        <p:txBody>
          <a:bodyPr wrap="square" rtlCol="0">
            <a:spAutoFit/>
          </a:bodyPr>
          <a:lstStyle/>
          <a:p>
            <a:r>
              <a:rPr lang="de-DE" sz="1200" dirty="0" smtClean="0">
                <a:solidFill>
                  <a:schemeClr val="tx2">
                    <a:lumMod val="75000"/>
                  </a:schemeClr>
                </a:solidFill>
              </a:rPr>
              <a:t>Foto aus Google </a:t>
            </a:r>
            <a:r>
              <a:rPr lang="de-DE" sz="1200" dirty="0" err="1">
                <a:solidFill>
                  <a:schemeClr val="tx2">
                    <a:lumMod val="75000"/>
                  </a:schemeClr>
                </a:solidFill>
              </a:rPr>
              <a:t>M</a:t>
            </a:r>
            <a:r>
              <a:rPr lang="de-DE" sz="1200" dirty="0" err="1" smtClean="0">
                <a:solidFill>
                  <a:schemeClr val="tx2">
                    <a:lumMod val="75000"/>
                  </a:schemeClr>
                </a:solidFill>
              </a:rPr>
              <a:t>aps</a:t>
            </a:r>
            <a:r>
              <a:rPr lang="de-DE" sz="1200" dirty="0" smtClean="0">
                <a:solidFill>
                  <a:schemeClr val="tx2">
                    <a:lumMod val="75000"/>
                  </a:schemeClr>
                </a:solidFill>
              </a:rPr>
              <a:t>: 27. Juni 2023</a:t>
            </a:r>
            <a:endParaRPr lang="de-DE" sz="1200" dirty="0">
              <a:solidFill>
                <a:schemeClr val="tx2">
                  <a:lumMod val="75000"/>
                </a:schemeClr>
              </a:solidFill>
            </a:endParaRPr>
          </a:p>
        </p:txBody>
      </p:sp>
      <p:sp>
        <p:nvSpPr>
          <p:cNvPr id="15" name="Textfeld 14"/>
          <p:cNvSpPr txBox="1"/>
          <p:nvPr/>
        </p:nvSpPr>
        <p:spPr>
          <a:xfrm>
            <a:off x="93774" y="1228651"/>
            <a:ext cx="9032754" cy="4824536"/>
          </a:xfrm>
          <a:prstGeom prst="rect">
            <a:avLst/>
          </a:prstGeom>
          <a:noFill/>
        </p:spPr>
        <p:txBody>
          <a:bodyPr wrap="square" rtlCol="0">
            <a:spAutoFit/>
          </a:bodyPr>
          <a:lstStyle/>
          <a:p>
            <a:endParaRPr lang="de-DE" dirty="0"/>
          </a:p>
        </p:txBody>
      </p:sp>
      <p:pic>
        <p:nvPicPr>
          <p:cNvPr id="2" name="Grafik 1"/>
          <p:cNvPicPr>
            <a:picLocks noChangeAspect="1"/>
          </p:cNvPicPr>
          <p:nvPr/>
        </p:nvPicPr>
        <p:blipFill rotWithShape="1">
          <a:blip r:embed="rId2"/>
          <a:srcRect b="3412"/>
          <a:stretch/>
        </p:blipFill>
        <p:spPr>
          <a:xfrm>
            <a:off x="1327075" y="1370662"/>
            <a:ext cx="6432625" cy="4702580"/>
          </a:xfrm>
          <a:prstGeom prst="rect">
            <a:avLst/>
          </a:prstGeom>
        </p:spPr>
      </p:pic>
    </p:spTree>
    <p:extLst>
      <p:ext uri="{BB962C8B-B14F-4D97-AF65-F5344CB8AC3E}">
        <p14:creationId xmlns:p14="http://schemas.microsoft.com/office/powerpoint/2010/main" val="85516226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20</a:t>
            </a:fld>
            <a:endParaRPr lang="en-GB" dirty="0">
              <a:solidFill>
                <a:schemeClr val="tx2">
                  <a:lumMod val="75000"/>
                </a:schemeClr>
              </a:solidFill>
            </a:endParaRPr>
          </a:p>
        </p:txBody>
      </p:sp>
      <p:sp>
        <p:nvSpPr>
          <p:cNvPr id="5" name="Titel 1"/>
          <p:cNvSpPr txBox="1">
            <a:spLocks/>
          </p:cNvSpPr>
          <p:nvPr/>
        </p:nvSpPr>
        <p:spPr bwMode="auto">
          <a:xfrm>
            <a:off x="251520" y="476672"/>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a:t>4. Mündliche Prüfungen</a:t>
            </a:r>
          </a:p>
          <a:p>
            <a:r>
              <a:rPr lang="de-DE" sz="2200" dirty="0">
                <a:solidFill>
                  <a:schemeClr val="tx2">
                    <a:lumMod val="75000"/>
                  </a:schemeClr>
                </a:solidFill>
              </a:rPr>
              <a:t>    Meldung zur Prüfung</a:t>
            </a:r>
          </a:p>
          <a:p>
            <a:endParaRPr lang="de-DE" sz="2000" kern="0" dirty="0"/>
          </a:p>
        </p:txBody>
      </p:sp>
      <p:sp>
        <p:nvSpPr>
          <p:cNvPr id="2" name="Rechteck 1"/>
          <p:cNvSpPr/>
          <p:nvPr/>
        </p:nvSpPr>
        <p:spPr>
          <a:xfrm>
            <a:off x="323528" y="1484784"/>
            <a:ext cx="8208912" cy="4592283"/>
          </a:xfrm>
          <a:prstGeom prst="rect">
            <a:avLst/>
          </a:prstGeom>
        </p:spPr>
        <p:txBody>
          <a:bodyPr wrap="square">
            <a:spAutoFit/>
          </a:bodyPr>
          <a:lstStyle/>
          <a:p>
            <a:pPr marL="285750" lvl="0" indent="-285750">
              <a:buClr>
                <a:schemeClr val="tx2">
                  <a:lumMod val="60000"/>
                  <a:lumOff val="40000"/>
                </a:schemeClr>
              </a:buClr>
              <a:buFont typeface="Wingdings" panose="05000000000000000000" pitchFamily="2" charset="2"/>
              <a:buChar char="ü"/>
            </a:pPr>
            <a:r>
              <a:rPr lang="de-DE" sz="1600" dirty="0"/>
              <a:t>aktuelle Studienverlaufsbescheinigung und ggf. Auflistung anerkannter </a:t>
            </a:r>
            <a:r>
              <a:rPr lang="de-DE" sz="1600" dirty="0" smtClean="0"/>
              <a:t>Studienzeiten,</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ggf. Nachweis über eine Behinderung und/oder Antrag auf </a:t>
            </a:r>
            <a:r>
              <a:rPr lang="de-DE" sz="1600" dirty="0" smtClean="0"/>
              <a:t>Nachteilsausgleich </a:t>
            </a:r>
            <a:r>
              <a:rPr lang="de-DE" sz="1600" dirty="0"/>
              <a:t>gemäß § 21 </a:t>
            </a:r>
            <a:r>
              <a:rPr lang="de-DE" sz="1600" dirty="0" smtClean="0"/>
              <a:t>Absatz 2 der Lehrerprüfungsverordnung,</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Erklärung, in welchem Prüfungsfach die wissenschaftliche Abschlussarbeit angefertigt worden ist oder angefertigt wird oder ob eine gemäß § 12 </a:t>
            </a:r>
            <a:r>
              <a:rPr lang="de-DE" sz="1600" dirty="0" smtClean="0"/>
              <a:t>der Lehrerprüfungsverordnung anrechnungsfähige </a:t>
            </a:r>
            <a:r>
              <a:rPr lang="de-DE" sz="1600" dirty="0"/>
              <a:t>Arbeit vorliegt (Nachweis</a:t>
            </a:r>
            <a:r>
              <a:rPr lang="de-DE" sz="1600" dirty="0" smtClean="0"/>
              <a:t>),</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ggf. Vorschläge für Prüfer/innen in der bzw. den praktischen Prüfung(en</a:t>
            </a:r>
            <a:r>
              <a:rPr lang="de-DE" sz="1600" dirty="0" smtClean="0"/>
              <a:t>),</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Vorschläge für die Prüfer/innen für die mündlichen </a:t>
            </a:r>
            <a:r>
              <a:rPr lang="de-DE" sz="1600" dirty="0" smtClean="0"/>
              <a:t>Prüfungen,</a:t>
            </a:r>
            <a:endParaRPr lang="de-DE" sz="1600" dirty="0"/>
          </a:p>
          <a:p>
            <a:pPr marL="285750" indent="-285750">
              <a:buClr>
                <a:schemeClr val="tx2">
                  <a:lumMod val="60000"/>
                  <a:lumOff val="40000"/>
                </a:schemeClr>
              </a:buClr>
              <a:buFont typeface="Wingdings" panose="05000000000000000000" pitchFamily="2" charset="2"/>
              <a:buChar char="ü"/>
            </a:pPr>
            <a:r>
              <a:rPr lang="de-DE" sz="1600" dirty="0"/>
              <a:t>Nachweis der Zulassungsvoraussetzungen für alle Prüfungsfächer einschließlich aggregierter Modulnoten (Nachreichfrist 15.04. / 15.10</a:t>
            </a:r>
            <a:r>
              <a:rPr lang="de-DE" sz="1600" dirty="0" smtClean="0"/>
              <a:t>.),</a:t>
            </a:r>
            <a:endParaRPr lang="de-DE" sz="1600" dirty="0"/>
          </a:p>
          <a:p>
            <a:pPr marL="285750" lvl="0" indent="-285750">
              <a:buClr>
                <a:schemeClr val="tx2">
                  <a:lumMod val="60000"/>
                  <a:lumOff val="40000"/>
                </a:schemeClr>
              </a:buClr>
              <a:buFont typeface="Wingdings" panose="05000000000000000000" pitchFamily="2" charset="2"/>
              <a:buChar char="ü"/>
            </a:pPr>
            <a:r>
              <a:rPr lang="de-DE" sz="1600" dirty="0"/>
              <a:t>ggf. Nachweis der gemäß § 20 geforderten Fremdsprachenkenntnisse und/oder Auslandsaufenthalte (Nachreichfrist 15.04. / 15.10</a:t>
            </a:r>
            <a:r>
              <a:rPr lang="de-DE" sz="1600" dirty="0" smtClean="0"/>
              <a:t>.).</a:t>
            </a:r>
            <a:endParaRPr lang="de-DE" sz="1600" dirty="0"/>
          </a:p>
        </p:txBody>
      </p:sp>
    </p:spTree>
    <p:extLst>
      <p:ext uri="{BB962C8B-B14F-4D97-AF65-F5344CB8AC3E}">
        <p14:creationId xmlns:p14="http://schemas.microsoft.com/office/powerpoint/2010/main" val="37649098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5622776" cy="533400"/>
          </a:xfrm>
        </p:spPr>
        <p:txBody>
          <a:bodyPr/>
          <a:lstStyle/>
          <a:p>
            <a:pPr lvl="0"/>
            <a:r>
              <a:rPr lang="de-DE" sz="2200" dirty="0">
                <a:solidFill>
                  <a:srgbClr val="000000"/>
                </a:solidFill>
              </a:rPr>
              <a:t>4</a:t>
            </a:r>
            <a:r>
              <a:rPr lang="de-DE" sz="2200" dirty="0" smtClean="0">
                <a:solidFill>
                  <a:srgbClr val="000000"/>
                </a:solidFill>
              </a:rPr>
              <a:t>. Mündliche </a:t>
            </a:r>
            <a:r>
              <a:rPr lang="de-DE" sz="2200" dirty="0">
                <a:solidFill>
                  <a:srgbClr val="000000"/>
                </a:solidFill>
              </a:rPr>
              <a:t>Prüfungen</a:t>
            </a:r>
            <a:r>
              <a:rPr lang="de-DE" sz="2400" dirty="0">
                <a:solidFill>
                  <a:srgbClr val="000000"/>
                </a:solidFill>
              </a:rPr>
              <a:t/>
            </a:r>
            <a:br>
              <a:rPr lang="de-DE" sz="2400" dirty="0">
                <a:solidFill>
                  <a:srgbClr val="000000"/>
                </a:solidFill>
              </a:rPr>
            </a:br>
            <a:r>
              <a:rPr lang="de-DE" sz="2200" dirty="0">
                <a:solidFill>
                  <a:srgbClr val="000000"/>
                </a:solidFill>
              </a:rPr>
              <a:t> </a:t>
            </a:r>
            <a:r>
              <a:rPr lang="de-DE" sz="2200" dirty="0" smtClean="0">
                <a:solidFill>
                  <a:srgbClr val="000000"/>
                </a:solidFill>
              </a:rPr>
              <a:t>   </a:t>
            </a:r>
            <a:r>
              <a:rPr lang="de-DE" sz="2200" dirty="0" smtClean="0">
                <a:solidFill>
                  <a:schemeClr val="tx2">
                    <a:lumMod val="75000"/>
                  </a:schemeClr>
                </a:solidFill>
              </a:rPr>
              <a:t>Zulassung </a:t>
            </a:r>
            <a:r>
              <a:rPr lang="de-DE" sz="2200" dirty="0">
                <a:solidFill>
                  <a:schemeClr val="tx2">
                    <a:lumMod val="75000"/>
                  </a:schemeClr>
                </a:solidFill>
              </a:rPr>
              <a:t>zur Prüfung</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21</a:t>
            </a:fld>
            <a:endParaRPr lang="en-GB" dirty="0">
              <a:solidFill>
                <a:schemeClr val="tx2">
                  <a:lumMod val="75000"/>
                </a:schemeClr>
              </a:solidFill>
            </a:endParaRPr>
          </a:p>
        </p:txBody>
      </p:sp>
      <p:sp>
        <p:nvSpPr>
          <p:cNvPr id="5" name="Inhaltsplatzhalter 4"/>
          <p:cNvSpPr>
            <a:spLocks noGrp="1"/>
          </p:cNvSpPr>
          <p:nvPr>
            <p:ph idx="1"/>
          </p:nvPr>
        </p:nvSpPr>
        <p:spPr>
          <a:xfrm>
            <a:off x="395536" y="1504256"/>
            <a:ext cx="8316416" cy="4896544"/>
          </a:xfrm>
        </p:spPr>
        <p:txBody>
          <a:bodyPr/>
          <a:lstStyle/>
          <a:p>
            <a:pPr marL="285750" indent="-285750">
              <a:spcBef>
                <a:spcPts val="0"/>
              </a:spcBef>
              <a:buClrTx/>
              <a:buFont typeface="Arial" panose="020B0604020202020204" pitchFamily="34" charset="0"/>
              <a:buChar char="•"/>
            </a:pPr>
            <a:r>
              <a:rPr lang="de-DE" sz="1800" b="1" dirty="0">
                <a:solidFill>
                  <a:schemeClr val="bg2">
                    <a:lumMod val="75000"/>
                  </a:schemeClr>
                </a:solidFill>
              </a:rPr>
              <a:t>Über die Zulassung zur Prüfung entscheidet das LPA. </a:t>
            </a:r>
            <a:r>
              <a:rPr lang="de-DE" sz="1800" dirty="0"/>
              <a:t>Die Entscheidung wird den Bewerberinnen und Bewerbern schriftlich mitgeteilt. Eine ablehnende Entscheidung muss begründet werden</a:t>
            </a:r>
            <a:r>
              <a:rPr lang="de-DE" sz="1800" dirty="0" smtClean="0"/>
              <a:t>.</a:t>
            </a:r>
          </a:p>
          <a:p>
            <a:pPr marL="0" indent="0">
              <a:spcBef>
                <a:spcPts val="0"/>
              </a:spcBef>
              <a:buClrTx/>
            </a:pPr>
            <a:endParaRPr lang="de-DE" sz="1800" dirty="0"/>
          </a:p>
          <a:p>
            <a:pPr marL="285750" indent="-285750">
              <a:spcBef>
                <a:spcPts val="0"/>
              </a:spcBef>
              <a:buClrTx/>
              <a:buFont typeface="Arial" panose="020B0604020202020204" pitchFamily="34" charset="0"/>
              <a:buChar char="•"/>
            </a:pPr>
            <a:r>
              <a:rPr lang="de-DE" sz="1800" dirty="0"/>
              <a:t>Macht eine Kandidatin oder ein Kandidat durch ein amtsärztliches Zeugnis glaubhaft, dass sie oder er wegen länger andauernder oder ständiger körperlicher Behinderung nicht in der Lage ist, die Prüfung ganz oder teilweise in der vorgesehenen Form abzulegen, hat das LPA der Kandidatin oder dem Kandidaten zu gestatten, gleichwertige Prüfungsleistungen in einer anderen Form oder innerhalb einer verlängerten Bearbeitungszeit zu erbringen. Entscheidungen werden auf schriftlichen Antrag hin getroffen. Der Antrag ist der Meldung zur Prüfung beizufügen.</a:t>
            </a:r>
          </a:p>
        </p:txBody>
      </p:sp>
    </p:spTree>
    <p:extLst>
      <p:ext uri="{BB962C8B-B14F-4D97-AF65-F5344CB8AC3E}">
        <p14:creationId xmlns:p14="http://schemas.microsoft.com/office/powerpoint/2010/main" val="42693202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5190728" cy="533400"/>
          </a:xfrm>
        </p:spPr>
        <p:txBody>
          <a:bodyPr/>
          <a:lstStyle/>
          <a:p>
            <a:pPr lvl="0"/>
            <a:r>
              <a:rPr lang="de-DE" sz="2200" dirty="0"/>
              <a:t>4</a:t>
            </a:r>
            <a:r>
              <a:rPr lang="de-DE" sz="2200" dirty="0" smtClean="0"/>
              <a:t>. Mündliche Prüfungen</a:t>
            </a:r>
            <a:r>
              <a:rPr lang="de-DE" sz="2200" dirty="0"/>
              <a:t/>
            </a:r>
            <a:br>
              <a:rPr lang="de-DE" sz="2200" dirty="0"/>
            </a:br>
            <a:r>
              <a:rPr lang="de-DE" sz="2200" dirty="0">
                <a:solidFill>
                  <a:schemeClr val="tx2">
                    <a:lumMod val="75000"/>
                  </a:schemeClr>
                </a:solidFill>
              </a:rPr>
              <a:t> </a:t>
            </a:r>
            <a:r>
              <a:rPr lang="de-DE" sz="2200" dirty="0" smtClean="0">
                <a:solidFill>
                  <a:schemeClr val="tx2">
                    <a:lumMod val="75000"/>
                  </a:schemeClr>
                </a:solidFill>
              </a:rPr>
              <a:t>   Verfahren </a:t>
            </a:r>
            <a:endParaRPr lang="de-DE" sz="2200" dirty="0">
              <a:solidFill>
                <a:schemeClr val="tx2">
                  <a:lumMod val="75000"/>
                </a:schemeClr>
              </a:solidFill>
            </a:endParaRP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22</a:t>
            </a:fld>
            <a:endParaRPr lang="en-GB" dirty="0">
              <a:solidFill>
                <a:schemeClr val="tx2">
                  <a:lumMod val="75000"/>
                </a:schemeClr>
              </a:solidFill>
            </a:endParaRPr>
          </a:p>
        </p:txBody>
      </p:sp>
      <p:sp>
        <p:nvSpPr>
          <p:cNvPr id="6" name="Inhaltsplatzhalter 5"/>
          <p:cNvSpPr>
            <a:spLocks noGrp="1"/>
          </p:cNvSpPr>
          <p:nvPr>
            <p:ph idx="1"/>
          </p:nvPr>
        </p:nvSpPr>
        <p:spPr>
          <a:xfrm>
            <a:off x="374046" y="1432248"/>
            <a:ext cx="8446426" cy="4968552"/>
          </a:xfrm>
        </p:spPr>
        <p:txBody>
          <a:bodyPr/>
          <a:lstStyle/>
          <a:p>
            <a:pPr>
              <a:spcBef>
                <a:spcPts val="600"/>
              </a:spcBef>
              <a:buClrTx/>
              <a:buFont typeface="Arial" panose="020B0604020202020204" pitchFamily="34" charset="0"/>
              <a:buChar char="•"/>
            </a:pPr>
            <a:r>
              <a:rPr lang="de-DE" sz="1600" dirty="0"/>
              <a:t>Die Bewerberinnen und Bewerber werden einzeln geprüft. </a:t>
            </a:r>
          </a:p>
          <a:p>
            <a:pPr>
              <a:spcBef>
                <a:spcPts val="600"/>
              </a:spcBef>
              <a:buClrTx/>
              <a:buFont typeface="Arial" panose="020B0604020202020204" pitchFamily="34" charset="0"/>
              <a:buChar char="•"/>
            </a:pPr>
            <a:r>
              <a:rPr lang="de-DE" sz="1600" dirty="0"/>
              <a:t>In den neueren Sprachen wird das Prüfungsgespräch </a:t>
            </a:r>
            <a:r>
              <a:rPr lang="de-DE" sz="1600" b="1" dirty="0">
                <a:solidFill>
                  <a:schemeClr val="bg2">
                    <a:lumMod val="75000"/>
                  </a:schemeClr>
                </a:solidFill>
              </a:rPr>
              <a:t>mindestens zur Hälfte in der jeweiligen Fremdsprache</a:t>
            </a:r>
            <a:r>
              <a:rPr lang="de-DE" sz="1600" dirty="0"/>
              <a:t> </a:t>
            </a:r>
            <a:r>
              <a:rPr lang="de-DE" sz="1600" dirty="0" smtClean="0"/>
              <a:t>geführt</a:t>
            </a:r>
            <a:r>
              <a:rPr lang="de-DE" sz="1600" dirty="0"/>
              <a:t> </a:t>
            </a:r>
            <a:r>
              <a:rPr lang="de-DE" sz="1600" dirty="0" smtClean="0"/>
              <a:t>(nicht </a:t>
            </a:r>
            <a:r>
              <a:rPr lang="de-DE" sz="1600" dirty="0"/>
              <a:t>in FD</a:t>
            </a:r>
            <a:r>
              <a:rPr lang="de-DE" sz="1600" dirty="0" smtClean="0"/>
              <a:t>).</a:t>
            </a:r>
            <a:endParaRPr lang="de-DE" sz="1600" dirty="0"/>
          </a:p>
          <a:p>
            <a:pPr>
              <a:spcBef>
                <a:spcPts val="600"/>
              </a:spcBef>
              <a:buClrTx/>
              <a:buFont typeface="Arial" panose="020B0604020202020204" pitchFamily="34" charset="0"/>
              <a:buChar char="•"/>
            </a:pPr>
            <a:r>
              <a:rPr lang="de-DE" sz="1600" dirty="0"/>
              <a:t>Die mündliche Prüfung dient der Feststellung fachbezogener Kompetenzen und der Reflexion wissenschaftlicher Erkenntnisse im Prüfungsfach.</a:t>
            </a:r>
          </a:p>
          <a:p>
            <a:pPr>
              <a:spcBef>
                <a:spcPts val="600"/>
              </a:spcBef>
              <a:buClrTx/>
              <a:buFont typeface="Arial" panose="020B0604020202020204" pitchFamily="34" charset="0"/>
              <a:buChar char="•"/>
            </a:pPr>
            <a:r>
              <a:rPr lang="de-DE" sz="1600" dirty="0"/>
              <a:t>Für jede mündliche Prüfung geben die Prüfenden in Abstimmung mit dem Prüfling für die Prüfungsvorbereitung und die Prüfung </a:t>
            </a:r>
            <a:r>
              <a:rPr lang="de-DE" sz="1600" b="1" dirty="0">
                <a:solidFill>
                  <a:schemeClr val="bg2">
                    <a:lumMod val="75000"/>
                  </a:schemeClr>
                </a:solidFill>
              </a:rPr>
              <a:t>bis zu drei Schwerpunkte aus dem Prüfungsfach</a:t>
            </a:r>
            <a:r>
              <a:rPr lang="de-DE" sz="1600" dirty="0">
                <a:solidFill>
                  <a:schemeClr val="tx2">
                    <a:lumMod val="75000"/>
                  </a:schemeClr>
                </a:solidFill>
              </a:rPr>
              <a:t> </a:t>
            </a:r>
            <a:r>
              <a:rPr lang="de-DE" sz="1600" dirty="0" smtClean="0"/>
              <a:t>an </a:t>
            </a:r>
            <a:r>
              <a:rPr lang="de-DE" sz="1600" dirty="0"/>
              <a:t>(</a:t>
            </a:r>
            <a:r>
              <a:rPr lang="de-DE" sz="1600" dirty="0" smtClean="0"/>
              <a:t>siehe </a:t>
            </a:r>
            <a:r>
              <a:rPr lang="de-DE" sz="1600" dirty="0"/>
              <a:t>Prüfungsanforderungen</a:t>
            </a:r>
            <a:r>
              <a:rPr lang="de-DE" sz="1600" dirty="0" smtClean="0"/>
              <a:t>).</a:t>
            </a:r>
            <a:endParaRPr lang="de-DE" sz="1600" dirty="0"/>
          </a:p>
          <a:p>
            <a:pPr>
              <a:spcBef>
                <a:spcPts val="600"/>
              </a:spcBef>
              <a:buClrTx/>
              <a:buFont typeface="Arial" panose="020B0604020202020204" pitchFamily="34" charset="0"/>
              <a:buChar char="•"/>
            </a:pPr>
            <a:r>
              <a:rPr lang="de-DE" sz="1600" dirty="0"/>
              <a:t>Die Prüfung darf sich nicht auf die Schwerpunkte beschränken; sie muss sich auch auf </a:t>
            </a:r>
            <a:r>
              <a:rPr lang="de-DE" sz="1600" b="1" dirty="0">
                <a:solidFill>
                  <a:schemeClr val="bg2">
                    <a:lumMod val="75000"/>
                  </a:schemeClr>
                </a:solidFill>
              </a:rPr>
              <a:t>Grund- und Überblickswissen in dem jeweiligen Fach</a:t>
            </a:r>
            <a:r>
              <a:rPr lang="de-DE" sz="1600" dirty="0">
                <a:solidFill>
                  <a:schemeClr val="bg2">
                    <a:lumMod val="75000"/>
                  </a:schemeClr>
                </a:solidFill>
              </a:rPr>
              <a:t> </a:t>
            </a:r>
            <a:r>
              <a:rPr lang="de-DE" sz="1600" dirty="0"/>
              <a:t>erstrecken.</a:t>
            </a:r>
          </a:p>
          <a:p>
            <a:pPr>
              <a:spcBef>
                <a:spcPts val="600"/>
              </a:spcBef>
              <a:buClrTx/>
              <a:buFont typeface="Arial" panose="020B0604020202020204" pitchFamily="34" charset="0"/>
              <a:buChar char="•"/>
            </a:pPr>
            <a:r>
              <a:rPr lang="de-DE" sz="1600" dirty="0"/>
              <a:t>In den verschiedenen Prüfungen und Prüfungsteilen (der Staatsprüfung) dürfen sich Prüfungsgegenstände nicht </a:t>
            </a:r>
            <a:r>
              <a:rPr lang="de-DE" sz="1600" dirty="0" smtClean="0"/>
              <a:t>wiederholen </a:t>
            </a:r>
            <a:r>
              <a:rPr lang="de-DE" sz="1600" dirty="0"/>
              <a:t>(Bsp. Wortbildung</a:t>
            </a:r>
            <a:r>
              <a:rPr lang="de-DE" sz="1600" dirty="0" smtClean="0"/>
              <a:t>). </a:t>
            </a:r>
            <a:endParaRPr lang="de-DE" sz="1600" dirty="0"/>
          </a:p>
        </p:txBody>
      </p:sp>
    </p:spTree>
    <p:extLst>
      <p:ext uri="{BB962C8B-B14F-4D97-AF65-F5344CB8AC3E}">
        <p14:creationId xmlns:p14="http://schemas.microsoft.com/office/powerpoint/2010/main" val="18060494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343" y="993894"/>
            <a:ext cx="5328592" cy="533400"/>
          </a:xfrm>
        </p:spPr>
        <p:txBody>
          <a:bodyPr/>
          <a:lstStyle/>
          <a:p>
            <a:r>
              <a:rPr lang="de-DE" sz="2200" dirty="0" smtClean="0"/>
              <a:t>5. Prüfungskommission</a:t>
            </a:r>
            <a:endParaRPr lang="de-DE" sz="2200" dirty="0"/>
          </a:p>
        </p:txBody>
      </p:sp>
      <p:sp>
        <p:nvSpPr>
          <p:cNvPr id="3" name="Inhaltsplatzhalter 2"/>
          <p:cNvSpPr>
            <a:spLocks noGrp="1"/>
          </p:cNvSpPr>
          <p:nvPr>
            <p:ph idx="1"/>
          </p:nvPr>
        </p:nvSpPr>
        <p:spPr>
          <a:xfrm>
            <a:off x="399763" y="1767105"/>
            <a:ext cx="8068767" cy="4968552"/>
          </a:xfrm>
        </p:spPr>
        <p:txBody>
          <a:bodyPr/>
          <a:lstStyle/>
          <a:p>
            <a:pPr marL="0" indent="0">
              <a:lnSpc>
                <a:spcPct val="100000"/>
              </a:lnSpc>
              <a:spcBef>
                <a:spcPts val="2400"/>
              </a:spcBef>
              <a:spcAft>
                <a:spcPts val="0"/>
              </a:spcAft>
            </a:pPr>
            <a:r>
              <a:rPr lang="de-DE" sz="1800" dirty="0" smtClean="0"/>
              <a:t>Leiter LPA bestimmt </a:t>
            </a:r>
            <a:r>
              <a:rPr lang="de-DE" sz="1800" dirty="0"/>
              <a:t>für jeden Prüfungsfall, jedes Prüfungsfach und jede praktische Prüfung eine Prüfungskommission (</a:t>
            </a:r>
            <a:r>
              <a:rPr lang="de-DE" sz="1800" dirty="0" smtClean="0"/>
              <a:t>inkl</a:t>
            </a:r>
            <a:r>
              <a:rPr lang="de-DE" sz="1800" dirty="0"/>
              <a:t>. Vorsitz). Diese bewertet die Prüfungsleistungen und ermittelt das Ergebnis der Prüfung.</a:t>
            </a:r>
          </a:p>
          <a:p>
            <a:pPr marL="0" indent="0">
              <a:lnSpc>
                <a:spcPct val="100000"/>
              </a:lnSpc>
              <a:spcBef>
                <a:spcPts val="2400"/>
              </a:spcBef>
              <a:spcAft>
                <a:spcPts val="0"/>
              </a:spcAft>
            </a:pPr>
            <a:r>
              <a:rPr lang="de-DE" sz="1800" dirty="0"/>
              <a:t>Der Prüfungskommission gehören grundsätzlich an:</a:t>
            </a:r>
          </a:p>
          <a:p>
            <a:pPr marL="457200" indent="-457200">
              <a:lnSpc>
                <a:spcPct val="100000"/>
              </a:lnSpc>
              <a:spcBef>
                <a:spcPts val="2400"/>
              </a:spcBef>
              <a:spcAft>
                <a:spcPts val="0"/>
              </a:spcAft>
              <a:buClr>
                <a:schemeClr val="tx2">
                  <a:lumMod val="75000"/>
                </a:schemeClr>
              </a:buClr>
              <a:buSzPct val="100000"/>
              <a:buFont typeface="+mj-lt"/>
              <a:buAutoNum type="arabicPeriod"/>
            </a:pPr>
            <a:r>
              <a:rPr lang="de-DE" sz="1800" dirty="0"/>
              <a:t>eine Prüferin oder ein Prüfer aus einer </a:t>
            </a:r>
            <a:r>
              <a:rPr lang="de-DE" sz="1800" dirty="0" smtClean="0"/>
              <a:t>Universität, </a:t>
            </a:r>
            <a:r>
              <a:rPr lang="de-DE" sz="1800" dirty="0"/>
              <a:t>die oder der im Benehmen mit dieser bestimmt wird, und</a:t>
            </a:r>
          </a:p>
          <a:p>
            <a:pPr marL="457200" indent="-457200">
              <a:lnSpc>
                <a:spcPct val="100000"/>
              </a:lnSpc>
              <a:spcBef>
                <a:spcPts val="2400"/>
              </a:spcBef>
              <a:spcAft>
                <a:spcPts val="0"/>
              </a:spcAft>
              <a:buClr>
                <a:schemeClr val="tx2">
                  <a:lumMod val="75000"/>
                </a:schemeClr>
              </a:buClr>
              <a:buSzPct val="100000"/>
              <a:buFont typeface="+mj-lt"/>
              <a:buAutoNum type="arabicPeriod"/>
            </a:pPr>
            <a:r>
              <a:rPr lang="de-DE" sz="1800" dirty="0"/>
              <a:t>eine zweite Prüferin oder ein zweiter Prüfer oder eine Beisitzerin oder ein Beisitzer aus einer Universität </a:t>
            </a:r>
            <a:r>
              <a:rPr lang="de-DE" sz="1800" dirty="0" smtClean="0"/>
              <a:t>oder </a:t>
            </a:r>
            <a:r>
              <a:rPr lang="de-DE" sz="1800" dirty="0"/>
              <a:t>eine Person mit der Befähigung für das betreffende Lehramt.</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23</a:t>
            </a:fld>
            <a:endParaRPr lang="en-GB"/>
          </a:p>
        </p:txBody>
      </p:sp>
    </p:spTree>
    <p:extLst>
      <p:ext uri="{BB962C8B-B14F-4D97-AF65-F5344CB8AC3E}">
        <p14:creationId xmlns:p14="http://schemas.microsoft.com/office/powerpoint/2010/main" val="310287271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031404"/>
            <a:ext cx="5328592" cy="533400"/>
          </a:xfrm>
        </p:spPr>
        <p:txBody>
          <a:bodyPr/>
          <a:lstStyle/>
          <a:p>
            <a:r>
              <a:rPr lang="de-DE" sz="2200" dirty="0" smtClean="0"/>
              <a:t>5. Prüfungskommission</a:t>
            </a:r>
            <a:endParaRPr lang="de-DE" sz="2200" dirty="0"/>
          </a:p>
        </p:txBody>
      </p:sp>
      <p:sp>
        <p:nvSpPr>
          <p:cNvPr id="3" name="Inhaltsplatzhalter 2"/>
          <p:cNvSpPr>
            <a:spLocks noGrp="1"/>
          </p:cNvSpPr>
          <p:nvPr>
            <p:ph idx="1"/>
          </p:nvPr>
        </p:nvSpPr>
        <p:spPr>
          <a:xfrm>
            <a:off x="395536" y="1772816"/>
            <a:ext cx="7884368" cy="4216567"/>
          </a:xfrm>
        </p:spPr>
        <p:txBody>
          <a:bodyPr/>
          <a:lstStyle/>
          <a:p>
            <a:pPr>
              <a:lnSpc>
                <a:spcPct val="100000"/>
              </a:lnSpc>
              <a:spcBef>
                <a:spcPts val="2400"/>
              </a:spcBef>
              <a:buFont typeface="Arial" panose="020B0604020202020204" pitchFamily="34" charset="0"/>
              <a:buChar char="•"/>
            </a:pPr>
            <a:r>
              <a:rPr lang="de-DE" sz="1800" dirty="0" smtClean="0"/>
              <a:t>Der/die Studierende kann </a:t>
            </a:r>
            <a:r>
              <a:rPr lang="de-DE" sz="1800" b="1" dirty="0">
                <a:solidFill>
                  <a:schemeClr val="bg2">
                    <a:lumMod val="75000"/>
                  </a:schemeClr>
                </a:solidFill>
              </a:rPr>
              <a:t>für jedes Prüfungsfach die Prüferinnen oder die Prüfer vorschlagen</a:t>
            </a:r>
            <a:r>
              <a:rPr lang="de-DE" sz="1800" dirty="0"/>
              <a:t>. Diesem Vorschlag wird nach Möglichkeit entsprochen.</a:t>
            </a:r>
          </a:p>
          <a:p>
            <a:pPr>
              <a:lnSpc>
                <a:spcPct val="100000"/>
              </a:lnSpc>
              <a:spcBef>
                <a:spcPts val="2400"/>
              </a:spcBef>
              <a:buFont typeface="Arial" panose="020B0604020202020204" pitchFamily="34" charset="0"/>
              <a:buChar char="•"/>
            </a:pPr>
            <a:r>
              <a:rPr lang="de-DE" sz="1800" dirty="0"/>
              <a:t>Die oder der Vorsitzende leitet die Prüfung. Die Prüferin oder der Prüfer führt das Prüfungsgespräch. Alle Mitglieder der Prüfungskommission sind berechtigt, Fragen zu stellen.</a:t>
            </a:r>
          </a:p>
          <a:p>
            <a:pPr>
              <a:lnSpc>
                <a:spcPct val="100000"/>
              </a:lnSpc>
              <a:spcBef>
                <a:spcPts val="2400"/>
              </a:spcBef>
              <a:buFont typeface="Arial" panose="020B0604020202020204" pitchFamily="34" charset="0"/>
              <a:buChar char="•"/>
            </a:pPr>
            <a:r>
              <a:rPr lang="de-DE" sz="1800" dirty="0"/>
              <a:t>Die Prüfungskommission berät in nichtöffentlicher Sitzung. </a:t>
            </a:r>
            <a:br>
              <a:rPr lang="de-DE" sz="1800" dirty="0"/>
            </a:br>
            <a:r>
              <a:rPr lang="de-DE" sz="1800" dirty="0"/>
              <a:t>Beratung und Notenfindung unterliegen dem Amtsgeheimnis. </a:t>
            </a:r>
            <a:br>
              <a:rPr lang="de-DE" sz="1800" dirty="0"/>
            </a:br>
            <a:r>
              <a:rPr lang="de-DE" sz="1800" dirty="0"/>
              <a:t>Die Mitglieder einer Prüfungskommission sind bei der Beurteilung der Prüfungsleistungen nicht an Weisungen gebunden.</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24</a:t>
            </a:fld>
            <a:endParaRPr lang="en-GB"/>
          </a:p>
        </p:txBody>
      </p:sp>
    </p:spTree>
    <p:extLst>
      <p:ext uri="{BB962C8B-B14F-4D97-AF65-F5344CB8AC3E}">
        <p14:creationId xmlns:p14="http://schemas.microsoft.com/office/powerpoint/2010/main" val="193932026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49221"/>
            <a:ext cx="4608512" cy="484584"/>
          </a:xfrm>
        </p:spPr>
        <p:txBody>
          <a:bodyPr/>
          <a:lstStyle/>
          <a:p>
            <a:pPr marL="903288" indent="-903288"/>
            <a:r>
              <a:rPr lang="de-DE" sz="2200" dirty="0" smtClean="0"/>
              <a:t>6.</a:t>
            </a:r>
            <a:r>
              <a:rPr lang="de-DE" sz="2200" dirty="0"/>
              <a:t> </a:t>
            </a:r>
            <a:r>
              <a:rPr lang="de-DE" sz="2200" dirty="0" smtClean="0"/>
              <a:t>Notenberechnung</a:t>
            </a:r>
            <a:endParaRPr lang="de-DE" sz="22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25</a:t>
            </a:fld>
            <a:endParaRPr lang="en-GB"/>
          </a:p>
        </p:txBody>
      </p:sp>
      <p:sp>
        <p:nvSpPr>
          <p:cNvPr id="5" name="Inhaltsplatzhalter 4"/>
          <p:cNvSpPr>
            <a:spLocks noGrp="1"/>
          </p:cNvSpPr>
          <p:nvPr>
            <p:ph idx="1"/>
          </p:nvPr>
        </p:nvSpPr>
        <p:spPr>
          <a:xfrm>
            <a:off x="611560" y="1916832"/>
            <a:ext cx="7920880" cy="4248472"/>
          </a:xfrm>
        </p:spPr>
        <p:txBody>
          <a:bodyPr/>
          <a:lstStyle/>
          <a:p>
            <a:pPr marL="285750" indent="-285750">
              <a:lnSpc>
                <a:spcPct val="100000"/>
              </a:lnSpc>
              <a:spcBef>
                <a:spcPts val="2400"/>
              </a:spcBef>
              <a:buFont typeface="Arial" panose="020B0604020202020204" pitchFamily="34" charset="0"/>
              <a:buChar char="•"/>
            </a:pPr>
            <a:r>
              <a:rPr lang="de-DE" sz="1800" dirty="0"/>
              <a:t>Die aggregierten Modulnoten und die Prüfungsnoten müssen </a:t>
            </a:r>
            <a:r>
              <a:rPr lang="de-DE" sz="1800" b="1" dirty="0">
                <a:solidFill>
                  <a:schemeClr val="bg2">
                    <a:lumMod val="75000"/>
                  </a:schemeClr>
                </a:solidFill>
              </a:rPr>
              <a:t>jeweils</a:t>
            </a:r>
            <a:r>
              <a:rPr lang="de-DE" sz="1800" dirty="0">
                <a:solidFill>
                  <a:schemeClr val="bg2">
                    <a:lumMod val="75000"/>
                  </a:schemeClr>
                </a:solidFill>
              </a:rPr>
              <a:t> </a:t>
            </a:r>
            <a:r>
              <a:rPr lang="de-DE" sz="1800" b="1" dirty="0">
                <a:solidFill>
                  <a:schemeClr val="bg2">
                    <a:lumMod val="75000"/>
                  </a:schemeClr>
                </a:solidFill>
              </a:rPr>
              <a:t>mindestens 4,0</a:t>
            </a:r>
            <a:r>
              <a:rPr lang="de-DE" sz="1800" dirty="0"/>
              <a:t> betragen.</a:t>
            </a:r>
          </a:p>
          <a:p>
            <a:pPr marL="285750" indent="-285750">
              <a:lnSpc>
                <a:spcPct val="100000"/>
              </a:lnSpc>
              <a:spcBef>
                <a:spcPts val="2400"/>
              </a:spcBef>
              <a:buFont typeface="Arial" panose="020B0604020202020204" pitchFamily="34" charset="0"/>
              <a:buChar char="•"/>
            </a:pPr>
            <a:r>
              <a:rPr lang="de-DE" sz="1800" dirty="0"/>
              <a:t>Die Prüfung ist bestanden, wenn die Prüfung in jedem Prüfungsfach und in der wissenschaftlichen Abschlussarbeit erfolgreich war, also mit  mindestens 4,0 bewertet wurde.</a:t>
            </a:r>
          </a:p>
          <a:p>
            <a:pPr marL="285750" indent="-285750">
              <a:lnSpc>
                <a:spcPct val="100000"/>
              </a:lnSpc>
              <a:spcBef>
                <a:spcPts val="2400"/>
              </a:spcBef>
              <a:buFont typeface="Arial" panose="020B0604020202020204" pitchFamily="34" charset="0"/>
              <a:buChar char="•"/>
            </a:pPr>
            <a:r>
              <a:rPr lang="de-DE" sz="1800" dirty="0" smtClean="0"/>
              <a:t>Das </a:t>
            </a:r>
            <a:r>
              <a:rPr lang="de-DE" sz="1800" dirty="0"/>
              <a:t>Gesamtergebnis wird auf eine Stelle nach dem Komma ermittelt; die </a:t>
            </a:r>
            <a:r>
              <a:rPr lang="de-DE" sz="1800" b="1" dirty="0">
                <a:solidFill>
                  <a:schemeClr val="bg2">
                    <a:lumMod val="75000"/>
                  </a:schemeClr>
                </a:solidFill>
              </a:rPr>
              <a:t>zweite Stelle nach dem Komma wird nicht berücksichtigt</a:t>
            </a:r>
            <a:r>
              <a:rPr lang="de-DE" sz="1800" dirty="0"/>
              <a:t>.</a:t>
            </a:r>
          </a:p>
        </p:txBody>
      </p:sp>
    </p:spTree>
    <p:extLst>
      <p:ext uri="{BB962C8B-B14F-4D97-AF65-F5344CB8AC3E}">
        <p14:creationId xmlns:p14="http://schemas.microsoft.com/office/powerpoint/2010/main" val="330192453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12028"/>
            <a:ext cx="4536504" cy="576064"/>
          </a:xfrm>
        </p:spPr>
        <p:txBody>
          <a:bodyPr/>
          <a:lstStyle/>
          <a:p>
            <a:pPr marL="903288" indent="-903288"/>
            <a:r>
              <a:rPr lang="de-DE" sz="2200" dirty="0" smtClean="0"/>
              <a:t>6.</a:t>
            </a:r>
            <a:r>
              <a:rPr lang="de-DE" sz="2200" dirty="0"/>
              <a:t> </a:t>
            </a:r>
            <a:r>
              <a:rPr lang="de-DE" sz="2200" dirty="0" smtClean="0"/>
              <a:t>Notenberechnung</a:t>
            </a:r>
            <a:endParaRPr lang="de-DE" sz="22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26</a:t>
            </a:fld>
            <a:endParaRPr lang="en-GB"/>
          </a:p>
        </p:txBody>
      </p:sp>
      <p:sp>
        <p:nvSpPr>
          <p:cNvPr id="5" name="Inhaltsplatzhalter 4"/>
          <p:cNvSpPr>
            <a:spLocks noGrp="1"/>
          </p:cNvSpPr>
          <p:nvPr>
            <p:ph idx="1"/>
          </p:nvPr>
        </p:nvSpPr>
        <p:spPr>
          <a:xfrm>
            <a:off x="674159" y="1388092"/>
            <a:ext cx="7628514" cy="4608512"/>
          </a:xfrm>
        </p:spPr>
        <p:txBody>
          <a:bodyPr/>
          <a:lstStyle/>
          <a:p>
            <a:r>
              <a:rPr lang="de-DE" sz="1800" dirty="0"/>
              <a:t>Die Noten werden wie folgt abgegrenzt:</a:t>
            </a:r>
          </a:p>
          <a:p>
            <a:endParaRPr lang="de-DE" sz="1800" dirty="0" smtClean="0"/>
          </a:p>
          <a:p>
            <a:endParaRPr lang="de-DE" sz="1800" dirty="0"/>
          </a:p>
          <a:p>
            <a:endParaRPr lang="de-DE" sz="1800" dirty="0" smtClean="0"/>
          </a:p>
          <a:p>
            <a:endParaRPr lang="de-DE" sz="1800" dirty="0"/>
          </a:p>
          <a:p>
            <a:endParaRPr lang="de-DE" sz="1800" dirty="0" smtClean="0"/>
          </a:p>
          <a:p>
            <a:endParaRPr lang="de-DE" sz="1800" dirty="0"/>
          </a:p>
          <a:p>
            <a:endParaRPr lang="de-DE" sz="1800" dirty="0"/>
          </a:p>
          <a:p>
            <a:endParaRPr lang="de-DE" sz="1800" dirty="0"/>
          </a:p>
          <a:p>
            <a:pPr marL="0" indent="0"/>
            <a:r>
              <a:rPr lang="de-DE" sz="1800" dirty="0"/>
              <a:t>In Fächern mit praktischen Prüfungen ergibt sich die Prüfungsnote als arithmetisches Mittel aus praktischer und mündlicher Prüfung.</a:t>
            </a:r>
          </a:p>
        </p:txBody>
      </p:sp>
      <p:graphicFrame>
        <p:nvGraphicFramePr>
          <p:cNvPr id="3" name="Tabelle 2"/>
          <p:cNvGraphicFramePr>
            <a:graphicFrameLocks noGrp="1"/>
          </p:cNvGraphicFramePr>
          <p:nvPr>
            <p:extLst>
              <p:ext uri="{D42A27DB-BD31-4B8C-83A1-F6EECF244321}">
                <p14:modId xmlns:p14="http://schemas.microsoft.com/office/powerpoint/2010/main" val="3615645776"/>
              </p:ext>
            </p:extLst>
          </p:nvPr>
        </p:nvGraphicFramePr>
        <p:xfrm>
          <a:off x="827584" y="2132856"/>
          <a:ext cx="3840088" cy="2605812"/>
        </p:xfrm>
        <a:graphic>
          <a:graphicData uri="http://schemas.openxmlformats.org/drawingml/2006/table">
            <a:tbl>
              <a:tblPr firstRow="1" bandRow="1">
                <a:tableStyleId>{22838BEF-8BB2-4498-84A7-C5851F593DF1}</a:tableStyleId>
              </a:tblPr>
              <a:tblGrid>
                <a:gridCol w="1920044">
                  <a:extLst>
                    <a:ext uri="{9D8B030D-6E8A-4147-A177-3AD203B41FA5}">
                      <a16:colId xmlns:a16="http://schemas.microsoft.com/office/drawing/2014/main" val="377439487"/>
                    </a:ext>
                  </a:extLst>
                </a:gridCol>
                <a:gridCol w="1920044">
                  <a:extLst>
                    <a:ext uri="{9D8B030D-6E8A-4147-A177-3AD203B41FA5}">
                      <a16:colId xmlns:a16="http://schemas.microsoft.com/office/drawing/2014/main" val="1117357120"/>
                    </a:ext>
                  </a:extLst>
                </a:gridCol>
              </a:tblGrid>
              <a:tr h="434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smtClean="0"/>
                        <a:t>1,0 bis 1,5 </a:t>
                      </a:r>
                      <a:endParaRPr lang="de-DE" sz="1800" b="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kern="1200" dirty="0" smtClean="0"/>
                        <a:t>sehr gut</a:t>
                      </a:r>
                      <a:endParaRPr lang="de-DE" sz="1800" b="0" kern="1200" dirty="0" smtClean="0">
                        <a:solidFill>
                          <a:schemeClr val="tx1"/>
                        </a:solidFill>
                        <a:latin typeface="+mn-lt"/>
                        <a:ea typeface="+mn-ea"/>
                        <a:cs typeface="+mn-cs"/>
                      </a:endParaRPr>
                    </a:p>
                  </a:txBody>
                  <a:tcPr/>
                </a:tc>
                <a:extLst>
                  <a:ext uri="{0D108BD9-81ED-4DB2-BD59-A6C34878D82A}">
                    <a16:rowId xmlns:a16="http://schemas.microsoft.com/office/drawing/2014/main" val="546147781"/>
                  </a:ext>
                </a:extLst>
              </a:tr>
              <a:tr h="434302">
                <a:tc>
                  <a:txBody>
                    <a:bodyPr/>
                    <a:lstStyle/>
                    <a:p>
                      <a:r>
                        <a:rPr lang="de-DE" sz="1800" dirty="0" smtClean="0"/>
                        <a:t>über 1,5 - 2,5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gut</a:t>
                      </a:r>
                    </a:p>
                  </a:txBody>
                  <a:tcPr/>
                </a:tc>
                <a:extLst>
                  <a:ext uri="{0D108BD9-81ED-4DB2-BD59-A6C34878D82A}">
                    <a16:rowId xmlns:a16="http://schemas.microsoft.com/office/drawing/2014/main" val="18250263"/>
                  </a:ext>
                </a:extLst>
              </a:tr>
              <a:tr h="434302">
                <a:tc>
                  <a:txBody>
                    <a:bodyPr/>
                    <a:lstStyle/>
                    <a:p>
                      <a:r>
                        <a:rPr lang="de-DE" sz="1800" dirty="0" smtClean="0"/>
                        <a:t>über 2,5 - 3,5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befriedigend</a:t>
                      </a:r>
                    </a:p>
                  </a:txBody>
                  <a:tcPr/>
                </a:tc>
                <a:extLst>
                  <a:ext uri="{0D108BD9-81ED-4DB2-BD59-A6C34878D82A}">
                    <a16:rowId xmlns:a16="http://schemas.microsoft.com/office/drawing/2014/main" val="290893203"/>
                  </a:ext>
                </a:extLst>
              </a:tr>
              <a:tr h="434302">
                <a:tc>
                  <a:txBody>
                    <a:bodyPr/>
                    <a:lstStyle/>
                    <a:p>
                      <a:r>
                        <a:rPr lang="de-DE" sz="1800" dirty="0" smtClean="0"/>
                        <a:t>über 3,5 - 4,0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ausreichend</a:t>
                      </a:r>
                    </a:p>
                  </a:txBody>
                  <a:tcPr/>
                </a:tc>
                <a:extLst>
                  <a:ext uri="{0D108BD9-81ED-4DB2-BD59-A6C34878D82A}">
                    <a16:rowId xmlns:a16="http://schemas.microsoft.com/office/drawing/2014/main" val="1118729574"/>
                  </a:ext>
                </a:extLst>
              </a:tr>
              <a:tr h="434302">
                <a:tc>
                  <a:txBody>
                    <a:bodyPr/>
                    <a:lstStyle/>
                    <a:p>
                      <a:r>
                        <a:rPr lang="de-DE" sz="1800" dirty="0" smtClean="0"/>
                        <a:t>über 4,0 - 5,0 </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mangelhaft</a:t>
                      </a:r>
                    </a:p>
                  </a:txBody>
                  <a:tcPr/>
                </a:tc>
                <a:extLst>
                  <a:ext uri="{0D108BD9-81ED-4DB2-BD59-A6C34878D82A}">
                    <a16:rowId xmlns:a16="http://schemas.microsoft.com/office/drawing/2014/main" val="2749713640"/>
                  </a:ext>
                </a:extLst>
              </a:tr>
              <a:tr h="434302">
                <a:tc>
                  <a:txBody>
                    <a:bodyPr/>
                    <a:lstStyle/>
                    <a:p>
                      <a:r>
                        <a:rPr lang="de-DE" sz="1800" dirty="0" smtClean="0"/>
                        <a:t>darüber</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smtClean="0"/>
                        <a:t>ungenügend</a:t>
                      </a:r>
                    </a:p>
                  </a:txBody>
                  <a:tcPr/>
                </a:tc>
                <a:extLst>
                  <a:ext uri="{0D108BD9-81ED-4DB2-BD59-A6C34878D82A}">
                    <a16:rowId xmlns:a16="http://schemas.microsoft.com/office/drawing/2014/main" val="453477"/>
                  </a:ext>
                </a:extLst>
              </a:tr>
            </a:tbl>
          </a:graphicData>
        </a:graphic>
      </p:graphicFrame>
    </p:spTree>
    <p:extLst>
      <p:ext uri="{BB962C8B-B14F-4D97-AF65-F5344CB8AC3E}">
        <p14:creationId xmlns:p14="http://schemas.microsoft.com/office/powerpoint/2010/main" val="286135928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635" y="769446"/>
            <a:ext cx="4608512" cy="504056"/>
          </a:xfrm>
        </p:spPr>
        <p:txBody>
          <a:bodyPr/>
          <a:lstStyle/>
          <a:p>
            <a:pPr marL="903288" indent="-903288"/>
            <a:r>
              <a:rPr lang="de-DE" sz="2200" dirty="0" smtClean="0"/>
              <a:t>6.</a:t>
            </a:r>
            <a:r>
              <a:rPr lang="de-DE" sz="2200" dirty="0"/>
              <a:t> </a:t>
            </a:r>
            <a:r>
              <a:rPr lang="de-DE" sz="2200" dirty="0" smtClean="0"/>
              <a:t>Notenberechnung</a:t>
            </a:r>
            <a:br>
              <a:rPr lang="de-DE" sz="2200" dirty="0" smtClean="0"/>
            </a:br>
            <a:endParaRPr lang="de-DE" sz="28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27</a:t>
            </a:fld>
            <a:endParaRPr lang="en-GB"/>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1132572350"/>
              </p:ext>
            </p:extLst>
          </p:nvPr>
        </p:nvGraphicFramePr>
        <p:xfrm>
          <a:off x="184196" y="1700808"/>
          <a:ext cx="8705905" cy="3304435"/>
        </p:xfrm>
        <a:graphic>
          <a:graphicData uri="http://schemas.openxmlformats.org/drawingml/2006/table">
            <a:tbl>
              <a:tblPr firstRow="1" bandRow="1">
                <a:tableStyleId>{7DF18680-E054-41AD-8BC1-D1AEF772440D}</a:tableStyleId>
              </a:tblPr>
              <a:tblGrid>
                <a:gridCol w="3527216">
                  <a:extLst>
                    <a:ext uri="{9D8B030D-6E8A-4147-A177-3AD203B41FA5}">
                      <a16:colId xmlns:a16="http://schemas.microsoft.com/office/drawing/2014/main" val="20000"/>
                    </a:ext>
                  </a:extLst>
                </a:gridCol>
                <a:gridCol w="384519">
                  <a:extLst>
                    <a:ext uri="{9D8B030D-6E8A-4147-A177-3AD203B41FA5}">
                      <a16:colId xmlns:a16="http://schemas.microsoft.com/office/drawing/2014/main" val="20001"/>
                    </a:ext>
                  </a:extLst>
                </a:gridCol>
                <a:gridCol w="4794170">
                  <a:extLst>
                    <a:ext uri="{9D8B030D-6E8A-4147-A177-3AD203B41FA5}">
                      <a16:colId xmlns:a16="http://schemas.microsoft.com/office/drawing/2014/main" val="20002"/>
                    </a:ext>
                  </a:extLst>
                </a:gridCol>
              </a:tblGrid>
              <a:tr h="452186">
                <a:tc>
                  <a:txBody>
                    <a:bodyPr/>
                    <a:lstStyle/>
                    <a:p>
                      <a:r>
                        <a:rPr lang="de-DE" sz="2000" dirty="0" err="1"/>
                        <a:t>Fachnote</a:t>
                      </a:r>
                      <a:r>
                        <a:rPr lang="de-DE" sz="2000" dirty="0"/>
                        <a:t> für </a:t>
                      </a:r>
                    </a:p>
                  </a:txBody>
                  <a:tcPr/>
                </a:tc>
                <a:tc>
                  <a:txBody>
                    <a:bodyPr/>
                    <a:lstStyle/>
                    <a:p>
                      <a:endParaRPr lang="de-DE" sz="2000" dirty="0"/>
                    </a:p>
                  </a:txBody>
                  <a:tcPr/>
                </a:tc>
                <a:tc>
                  <a:txBody>
                    <a:bodyPr/>
                    <a:lstStyle/>
                    <a:p>
                      <a:r>
                        <a:rPr lang="de-DE" sz="2000" dirty="0"/>
                        <a:t>Notenberechnung</a:t>
                      </a:r>
                    </a:p>
                  </a:txBody>
                  <a:tcPr/>
                </a:tc>
                <a:extLst>
                  <a:ext uri="{0D108BD9-81ED-4DB2-BD59-A6C34878D82A}">
                    <a16:rowId xmlns:a16="http://schemas.microsoft.com/office/drawing/2014/main" val="10000"/>
                  </a:ext>
                </a:extLst>
              </a:tr>
              <a:tr h="452186">
                <a:tc>
                  <a:txBody>
                    <a:bodyPr/>
                    <a:lstStyle/>
                    <a:p>
                      <a:pPr algn="l"/>
                      <a:r>
                        <a:rPr lang="de-DE" sz="1800" dirty="0"/>
                        <a:t>Bildungswissenschaften</a:t>
                      </a:r>
                    </a:p>
                  </a:txBody>
                  <a:tcPr anchor="ctr"/>
                </a:tc>
                <a:tc>
                  <a:txBody>
                    <a:bodyPr/>
                    <a:lstStyle/>
                    <a:p>
                      <a:pPr algn="l"/>
                      <a:r>
                        <a:rPr lang="de-DE" sz="1800" dirty="0"/>
                        <a:t>=</a:t>
                      </a:r>
                    </a:p>
                  </a:txBody>
                  <a:tcPr anchor="ctr"/>
                </a:tc>
                <a:tc>
                  <a:txBody>
                    <a:bodyPr/>
                    <a:lstStyle/>
                    <a:p>
                      <a:pPr algn="l"/>
                      <a:r>
                        <a:rPr lang="de-DE" sz="1800" dirty="0"/>
                        <a:t>aggregierte Modulnote</a:t>
                      </a:r>
                    </a:p>
                  </a:txBody>
                  <a:tcPr anchor="ctr"/>
                </a:tc>
                <a:extLst>
                  <a:ext uri="{0D108BD9-81ED-4DB2-BD59-A6C34878D82A}">
                    <a16:rowId xmlns:a16="http://schemas.microsoft.com/office/drawing/2014/main" val="10001"/>
                  </a:ext>
                </a:extLst>
              </a:tr>
              <a:tr h="800021">
                <a:tc>
                  <a:txBody>
                    <a:bodyPr/>
                    <a:lstStyle/>
                    <a:p>
                      <a:pPr algn="l"/>
                      <a:r>
                        <a:rPr lang="de-DE" sz="1800" dirty="0" err="1"/>
                        <a:t>Fachdidaktiken</a:t>
                      </a:r>
                      <a:endParaRPr lang="de-DE" sz="1800" dirty="0"/>
                    </a:p>
                    <a:p>
                      <a:pPr algn="l"/>
                      <a:r>
                        <a:rPr lang="de-DE" sz="1800" dirty="0"/>
                        <a:t>(</a:t>
                      </a:r>
                      <a:r>
                        <a:rPr lang="de-DE" sz="1800" dirty="0" err="1"/>
                        <a:t>Gym</a:t>
                      </a:r>
                      <a:r>
                        <a:rPr lang="de-DE" sz="1800" dirty="0"/>
                        <a:t>/</a:t>
                      </a:r>
                      <a:r>
                        <a:rPr lang="de-DE" sz="1800" dirty="0" err="1"/>
                        <a:t>RegS</a:t>
                      </a:r>
                      <a:r>
                        <a:rPr lang="de-DE" sz="1800" dirty="0"/>
                        <a:t>)</a:t>
                      </a:r>
                    </a:p>
                  </a:txBody>
                  <a:tcPr anchor="ctr"/>
                </a:tc>
                <a:tc>
                  <a:txBody>
                    <a:bodyPr/>
                    <a:lstStyle/>
                    <a:p>
                      <a:pPr algn="l"/>
                      <a:r>
                        <a:rPr lang="de-DE" sz="1800" dirty="0"/>
                        <a:t>=</a:t>
                      </a:r>
                    </a:p>
                  </a:txBody>
                  <a:tcPr anchor="ctr"/>
                </a:tc>
                <a:tc>
                  <a:txBody>
                    <a:bodyPr/>
                    <a:lstStyle/>
                    <a:p>
                      <a:pPr algn="l"/>
                      <a:r>
                        <a:rPr lang="de-DE" sz="1800" dirty="0"/>
                        <a:t>arithmetisches Mittel aus aggregierter Modulnote und Prüfungsnote</a:t>
                      </a:r>
                    </a:p>
                  </a:txBody>
                  <a:tcPr anchor="ctr"/>
                </a:tc>
                <a:extLst>
                  <a:ext uri="{0D108BD9-81ED-4DB2-BD59-A6C34878D82A}">
                    <a16:rowId xmlns:a16="http://schemas.microsoft.com/office/drawing/2014/main" val="10002"/>
                  </a:ext>
                </a:extLst>
              </a:tr>
              <a:tr h="800021">
                <a:tc>
                  <a:txBody>
                    <a:bodyPr/>
                    <a:lstStyle/>
                    <a:p>
                      <a:pPr algn="l"/>
                      <a:r>
                        <a:rPr lang="de-DE" sz="1800" dirty="0"/>
                        <a:t>Fach </a:t>
                      </a:r>
                    </a:p>
                    <a:p>
                      <a:pPr algn="l"/>
                      <a:r>
                        <a:rPr lang="de-DE" sz="1800" dirty="0"/>
                        <a:t>(</a:t>
                      </a:r>
                      <a:r>
                        <a:rPr lang="de-DE" sz="1800" dirty="0" err="1"/>
                        <a:t>Gym</a:t>
                      </a:r>
                      <a:r>
                        <a:rPr lang="de-DE" sz="1800" dirty="0"/>
                        <a:t>/</a:t>
                      </a:r>
                      <a:r>
                        <a:rPr lang="de-DE" sz="1800" dirty="0" err="1"/>
                        <a:t>RegS</a:t>
                      </a:r>
                      <a:r>
                        <a:rPr lang="de-DE" sz="1800" dirty="0"/>
                        <a:t>)</a:t>
                      </a:r>
                    </a:p>
                  </a:txBody>
                  <a:tcPr anchor="ctr"/>
                </a:tc>
                <a:tc>
                  <a:txBody>
                    <a:bodyPr/>
                    <a:lstStyle/>
                    <a:p>
                      <a:pPr algn="l"/>
                      <a:r>
                        <a:rPr lang="de-DE" sz="1800"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t>arithmetisches Mittel aus 2x aggregierter Modulnote und 3x Prüfungsnote</a:t>
                      </a:r>
                    </a:p>
                  </a:txBody>
                  <a:tcPr anchor="ctr"/>
                </a:tc>
                <a:extLst>
                  <a:ext uri="{0D108BD9-81ED-4DB2-BD59-A6C34878D82A}">
                    <a16:rowId xmlns:a16="http://schemas.microsoft.com/office/drawing/2014/main" val="10003"/>
                  </a:ext>
                </a:extLst>
              </a:tr>
              <a:tr h="800021">
                <a:tc>
                  <a:txBody>
                    <a:bodyPr/>
                    <a:lstStyle/>
                    <a:p>
                      <a:pPr algn="l"/>
                      <a:r>
                        <a:rPr lang="de-DE" sz="1800" dirty="0"/>
                        <a:t>Grundschulfächer </a:t>
                      </a:r>
                    </a:p>
                    <a:p>
                      <a:pPr algn="l"/>
                      <a:endParaRPr lang="de-DE" sz="1800" dirty="0"/>
                    </a:p>
                  </a:txBody>
                  <a:tcPr anchor="ctr"/>
                </a:tc>
                <a:tc>
                  <a:txBody>
                    <a:bodyPr/>
                    <a:lstStyle/>
                    <a:p>
                      <a:pPr algn="l"/>
                      <a:r>
                        <a:rPr lang="de-DE" sz="1800" dirty="0"/>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t>arithmetisches Mittel aus 3 x aggregierter Modulnote und 4 x Prüfungsnote</a:t>
                      </a:r>
                    </a:p>
                  </a:txBody>
                  <a:tcPr anchor="ctr"/>
                </a:tc>
                <a:extLst>
                  <a:ext uri="{0D108BD9-81ED-4DB2-BD59-A6C34878D82A}">
                    <a16:rowId xmlns:a16="http://schemas.microsoft.com/office/drawing/2014/main" val="10006"/>
                  </a:ext>
                </a:extLst>
              </a:tr>
            </a:tbl>
          </a:graphicData>
        </a:graphic>
      </p:graphicFrame>
      <p:sp>
        <p:nvSpPr>
          <p:cNvPr id="5" name="Rechteck 4"/>
          <p:cNvSpPr/>
          <p:nvPr/>
        </p:nvSpPr>
        <p:spPr>
          <a:xfrm>
            <a:off x="488687" y="1107080"/>
            <a:ext cx="1616148" cy="400110"/>
          </a:xfrm>
          <a:prstGeom prst="rect">
            <a:avLst/>
          </a:prstGeom>
        </p:spPr>
        <p:txBody>
          <a:bodyPr wrap="none">
            <a:spAutoFit/>
          </a:bodyPr>
          <a:lstStyle/>
          <a:p>
            <a:r>
              <a:rPr lang="de-DE" sz="2200" b="1" dirty="0">
                <a:solidFill>
                  <a:schemeClr val="tx2">
                    <a:lumMod val="75000"/>
                  </a:schemeClr>
                </a:solidFill>
              </a:rPr>
              <a:t>Fachnoten</a:t>
            </a:r>
          </a:p>
        </p:txBody>
      </p:sp>
    </p:spTree>
    <p:extLst>
      <p:ext uri="{BB962C8B-B14F-4D97-AF65-F5344CB8AC3E}">
        <p14:creationId xmlns:p14="http://schemas.microsoft.com/office/powerpoint/2010/main" val="40270694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0457" y="764704"/>
            <a:ext cx="4989615" cy="432048"/>
          </a:xfrm>
        </p:spPr>
        <p:txBody>
          <a:bodyPr/>
          <a:lstStyle/>
          <a:p>
            <a:pPr marL="903288" lvl="0" indent="-903288"/>
            <a:r>
              <a:rPr lang="de-DE" sz="2200" dirty="0" smtClean="0"/>
              <a:t>6.</a:t>
            </a:r>
            <a:r>
              <a:rPr lang="de-DE" sz="2200" dirty="0"/>
              <a:t> </a:t>
            </a:r>
            <a:r>
              <a:rPr lang="de-DE" sz="2200" dirty="0" smtClean="0"/>
              <a:t>Notenberechnung</a:t>
            </a:r>
            <a:endParaRPr lang="de-DE" sz="2200" dirty="0">
              <a:solidFill>
                <a:schemeClr val="tx2">
                  <a:lumMod val="75000"/>
                </a:schemeClr>
              </a:solidFill>
            </a:endParaRP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28</a:t>
            </a:fld>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1672493512"/>
              </p:ext>
            </p:extLst>
          </p:nvPr>
        </p:nvGraphicFramePr>
        <p:xfrm>
          <a:off x="168927" y="1844824"/>
          <a:ext cx="8820472" cy="3504306"/>
        </p:xfrm>
        <a:graphic>
          <a:graphicData uri="http://schemas.openxmlformats.org/drawingml/2006/table">
            <a:tbl>
              <a:tblPr firstRow="1" bandRow="1">
                <a:tableStyleId>{7DF18680-E054-41AD-8BC1-D1AEF772440D}</a:tableStyleId>
              </a:tblPr>
              <a:tblGrid>
                <a:gridCol w="995861">
                  <a:extLst>
                    <a:ext uri="{9D8B030D-6E8A-4147-A177-3AD203B41FA5}">
                      <a16:colId xmlns:a16="http://schemas.microsoft.com/office/drawing/2014/main" val="20000"/>
                    </a:ext>
                  </a:extLst>
                </a:gridCol>
                <a:gridCol w="3912306">
                  <a:extLst>
                    <a:ext uri="{9D8B030D-6E8A-4147-A177-3AD203B41FA5}">
                      <a16:colId xmlns:a16="http://schemas.microsoft.com/office/drawing/2014/main" val="20001"/>
                    </a:ext>
                  </a:extLst>
                </a:gridCol>
                <a:gridCol w="2303218">
                  <a:extLst>
                    <a:ext uri="{9D8B030D-6E8A-4147-A177-3AD203B41FA5}">
                      <a16:colId xmlns:a16="http://schemas.microsoft.com/office/drawing/2014/main" val="20002"/>
                    </a:ext>
                  </a:extLst>
                </a:gridCol>
                <a:gridCol w="1609087">
                  <a:extLst>
                    <a:ext uri="{9D8B030D-6E8A-4147-A177-3AD203B41FA5}">
                      <a16:colId xmlns:a16="http://schemas.microsoft.com/office/drawing/2014/main" val="20003"/>
                    </a:ext>
                  </a:extLst>
                </a:gridCol>
              </a:tblGrid>
              <a:tr h="584051">
                <a:tc>
                  <a:txBody>
                    <a:bodyPr/>
                    <a:lstStyle/>
                    <a:p>
                      <a:r>
                        <a:rPr lang="de-DE" dirty="0"/>
                        <a:t>Anzahl</a:t>
                      </a:r>
                    </a:p>
                  </a:txBody>
                  <a:tcPr/>
                </a:tc>
                <a:tc>
                  <a:txBody>
                    <a:bodyPr/>
                    <a:lstStyle/>
                    <a:p>
                      <a:r>
                        <a:rPr lang="de-DE" dirty="0" err="1"/>
                        <a:t>Fachnote</a:t>
                      </a:r>
                      <a:r>
                        <a:rPr lang="de-DE" dirty="0"/>
                        <a:t> für</a:t>
                      </a:r>
                    </a:p>
                  </a:txBody>
                  <a:tcPr/>
                </a:tc>
                <a:tc>
                  <a:txBody>
                    <a:bodyPr/>
                    <a:lstStyle/>
                    <a:p>
                      <a:r>
                        <a:rPr lang="de-DE" dirty="0"/>
                        <a:t>im Lehramt</a:t>
                      </a:r>
                    </a:p>
                  </a:txBody>
                  <a:tcPr/>
                </a:tc>
                <a:tc>
                  <a:txBody>
                    <a:bodyPr/>
                    <a:lstStyle/>
                    <a:p>
                      <a:r>
                        <a:rPr lang="de-DE" dirty="0" smtClean="0"/>
                        <a:t>Gewichtung</a:t>
                      </a:r>
                      <a:endParaRPr lang="de-DE" dirty="0"/>
                    </a:p>
                  </a:txBody>
                  <a:tcPr/>
                </a:tc>
                <a:extLst>
                  <a:ext uri="{0D108BD9-81ED-4DB2-BD59-A6C34878D82A}">
                    <a16:rowId xmlns:a16="http://schemas.microsoft.com/office/drawing/2014/main" val="10000"/>
                  </a:ext>
                </a:extLst>
              </a:tr>
              <a:tr h="584051">
                <a:tc>
                  <a:txBody>
                    <a:bodyPr/>
                    <a:lstStyle/>
                    <a:p>
                      <a:r>
                        <a:rPr lang="de-DE" dirty="0"/>
                        <a:t>1</a:t>
                      </a:r>
                    </a:p>
                  </a:txBody>
                  <a:tcPr anchor="ctr"/>
                </a:tc>
                <a:tc>
                  <a:txBody>
                    <a:bodyPr/>
                    <a:lstStyle/>
                    <a:p>
                      <a:r>
                        <a:rPr lang="de-DE" dirty="0"/>
                        <a:t>Wissenschaftliche Abschlussarbeit</a:t>
                      </a:r>
                    </a:p>
                  </a:txBody>
                  <a:tcPr anchor="ctr"/>
                </a:tc>
                <a:tc>
                  <a:txBody>
                    <a:bodyPr/>
                    <a:lstStyle/>
                    <a:p>
                      <a:r>
                        <a:rPr lang="de-DE" dirty="0" smtClean="0"/>
                        <a:t>alle</a:t>
                      </a:r>
                      <a:endParaRPr lang="de-DE" dirty="0"/>
                    </a:p>
                  </a:txBody>
                  <a:tcPr anchor="ctr"/>
                </a:tc>
                <a:tc>
                  <a:txBody>
                    <a:bodyPr/>
                    <a:lstStyle/>
                    <a:p>
                      <a:r>
                        <a:rPr lang="de-DE" dirty="0"/>
                        <a:t>zweifach</a:t>
                      </a:r>
                    </a:p>
                  </a:txBody>
                  <a:tcPr anchor="ctr"/>
                </a:tc>
                <a:extLst>
                  <a:ext uri="{0D108BD9-81ED-4DB2-BD59-A6C34878D82A}">
                    <a16:rowId xmlns:a16="http://schemas.microsoft.com/office/drawing/2014/main" val="10001"/>
                  </a:ext>
                </a:extLst>
              </a:tr>
              <a:tr h="584051">
                <a:tc>
                  <a:txBody>
                    <a:bodyPr/>
                    <a:lstStyle/>
                    <a:p>
                      <a:r>
                        <a:rPr lang="de-DE" dirty="0"/>
                        <a:t>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Bildungswissenschaften</a:t>
                      </a:r>
                    </a:p>
                  </a:txBody>
                  <a:tcPr anchor="ctr"/>
                </a:tc>
                <a:tc>
                  <a:txBody>
                    <a:bodyPr/>
                    <a:lstStyle/>
                    <a:p>
                      <a:r>
                        <a:rPr lang="de-DE" dirty="0" smtClean="0"/>
                        <a:t>alle</a:t>
                      </a:r>
                      <a:endParaRPr lang="de-DE" dirty="0"/>
                    </a:p>
                  </a:txBody>
                  <a:tcPr anchor="ctr"/>
                </a:tc>
                <a:tc>
                  <a:txBody>
                    <a:bodyPr/>
                    <a:lstStyle/>
                    <a:p>
                      <a:r>
                        <a:rPr lang="de-DE" dirty="0"/>
                        <a:t>zweifach</a:t>
                      </a:r>
                    </a:p>
                  </a:txBody>
                  <a:tcPr anchor="ctr"/>
                </a:tc>
                <a:extLst>
                  <a:ext uri="{0D108BD9-81ED-4DB2-BD59-A6C34878D82A}">
                    <a16:rowId xmlns:a16="http://schemas.microsoft.com/office/drawing/2014/main" val="10002"/>
                  </a:ext>
                </a:extLst>
              </a:tr>
              <a:tr h="584051">
                <a:tc>
                  <a:txBody>
                    <a:bodyPr/>
                    <a:lstStyle/>
                    <a:p>
                      <a:r>
                        <a:rPr lang="de-DE" dirty="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Grundschulfächer</a:t>
                      </a:r>
                    </a:p>
                  </a:txBody>
                  <a:tcPr anchor="ctr"/>
                </a:tc>
                <a:tc>
                  <a:txBody>
                    <a:bodyPr/>
                    <a:lstStyle/>
                    <a:p>
                      <a:r>
                        <a:rPr lang="de-DE" dirty="0" smtClean="0"/>
                        <a:t>GS</a:t>
                      </a:r>
                      <a:endParaRPr lang="de-DE" dirty="0"/>
                    </a:p>
                  </a:txBody>
                  <a:tcPr anchor="ctr"/>
                </a:tc>
                <a:tc>
                  <a:txBody>
                    <a:bodyPr/>
                    <a:lstStyle/>
                    <a:p>
                      <a:r>
                        <a:rPr lang="de-DE" dirty="0" smtClean="0"/>
                        <a:t>je</a:t>
                      </a:r>
                      <a:r>
                        <a:rPr lang="de-DE" baseline="0" dirty="0" smtClean="0"/>
                        <a:t> </a:t>
                      </a:r>
                      <a:r>
                        <a:rPr lang="de-DE" dirty="0" smtClean="0"/>
                        <a:t>einfach</a:t>
                      </a:r>
                      <a:endParaRPr lang="de-DE" dirty="0"/>
                    </a:p>
                  </a:txBody>
                  <a:tcPr anchor="ctr"/>
                </a:tc>
                <a:extLst>
                  <a:ext uri="{0D108BD9-81ED-4DB2-BD59-A6C34878D82A}">
                    <a16:rowId xmlns:a16="http://schemas.microsoft.com/office/drawing/2014/main" val="10003"/>
                  </a:ext>
                </a:extLst>
              </a:tr>
              <a:tr h="584051">
                <a:tc>
                  <a:txBody>
                    <a:bodyPr/>
                    <a:lstStyle/>
                    <a:p>
                      <a:r>
                        <a:rPr lang="de-DE" dirty="0"/>
                        <a:t>2</a:t>
                      </a:r>
                    </a:p>
                  </a:txBody>
                  <a:tcPr anchor="ctr"/>
                </a:tc>
                <a:tc>
                  <a:txBody>
                    <a:bodyPr/>
                    <a:lstStyle/>
                    <a:p>
                      <a:r>
                        <a:rPr lang="de-DE" dirty="0"/>
                        <a:t>Fächer</a:t>
                      </a:r>
                    </a:p>
                  </a:txBody>
                  <a:tcPr anchor="ctr"/>
                </a:tc>
                <a:tc>
                  <a:txBody>
                    <a:bodyPr/>
                    <a:lstStyle/>
                    <a:p>
                      <a:r>
                        <a:rPr lang="de-DE" dirty="0" err="1"/>
                        <a:t>RegS</a:t>
                      </a:r>
                      <a:r>
                        <a:rPr lang="de-DE" dirty="0"/>
                        <a:t>, </a:t>
                      </a:r>
                      <a:r>
                        <a:rPr lang="de-DE" dirty="0" err="1"/>
                        <a:t>Gym</a:t>
                      </a:r>
                      <a:endParaRPr lang="de-DE" dirty="0"/>
                    </a:p>
                  </a:txBody>
                  <a:tcPr anchor="ctr"/>
                </a:tc>
                <a:tc>
                  <a:txBody>
                    <a:bodyPr/>
                    <a:lstStyle/>
                    <a:p>
                      <a:r>
                        <a:rPr lang="de-DE" dirty="0" smtClean="0"/>
                        <a:t>je</a:t>
                      </a:r>
                      <a:r>
                        <a:rPr lang="de-DE" baseline="0" dirty="0" smtClean="0"/>
                        <a:t> </a:t>
                      </a:r>
                      <a:r>
                        <a:rPr lang="de-DE" dirty="0" smtClean="0"/>
                        <a:t>dreifach</a:t>
                      </a:r>
                      <a:endParaRPr lang="de-DE" dirty="0"/>
                    </a:p>
                  </a:txBody>
                  <a:tcPr anchor="ctr"/>
                </a:tc>
                <a:extLst>
                  <a:ext uri="{0D108BD9-81ED-4DB2-BD59-A6C34878D82A}">
                    <a16:rowId xmlns:a16="http://schemas.microsoft.com/office/drawing/2014/main" val="10004"/>
                  </a:ext>
                </a:extLst>
              </a:tr>
              <a:tr h="584051">
                <a:tc>
                  <a:txBody>
                    <a:bodyPr/>
                    <a:lstStyle/>
                    <a:p>
                      <a:r>
                        <a:rPr lang="de-DE" dirty="0"/>
                        <a:t>1</a:t>
                      </a:r>
                    </a:p>
                  </a:txBody>
                  <a:tcPr anchor="ctr"/>
                </a:tc>
                <a:tc>
                  <a:txBody>
                    <a:bodyPr/>
                    <a:lstStyle/>
                    <a:p>
                      <a:r>
                        <a:rPr lang="de-DE" dirty="0" err="1"/>
                        <a:t>Fachdidaktiken</a:t>
                      </a:r>
                      <a:r>
                        <a:rPr lang="de-DE" dirty="0"/>
                        <a:t> insgesamt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RegS</a:t>
                      </a:r>
                      <a:r>
                        <a:rPr lang="de-DE" dirty="0"/>
                        <a:t>, </a:t>
                      </a:r>
                      <a:r>
                        <a:rPr lang="de-DE" dirty="0" err="1"/>
                        <a:t>Gym</a:t>
                      </a:r>
                      <a:endParaRPr lang="de-DE" dirty="0"/>
                    </a:p>
                  </a:txBody>
                  <a:tcPr anchor="ctr"/>
                </a:tc>
                <a:tc>
                  <a:txBody>
                    <a:bodyPr/>
                    <a:lstStyle/>
                    <a:p>
                      <a:r>
                        <a:rPr lang="de-DE" dirty="0" smtClean="0"/>
                        <a:t>einfach</a:t>
                      </a:r>
                      <a:endParaRPr lang="de-DE" dirty="0"/>
                    </a:p>
                  </a:txBody>
                  <a:tcPr anchor="ctr"/>
                </a:tc>
                <a:extLst>
                  <a:ext uri="{0D108BD9-81ED-4DB2-BD59-A6C34878D82A}">
                    <a16:rowId xmlns:a16="http://schemas.microsoft.com/office/drawing/2014/main" val="10005"/>
                  </a:ext>
                </a:extLst>
              </a:tr>
            </a:tbl>
          </a:graphicData>
        </a:graphic>
      </p:graphicFrame>
      <p:sp>
        <p:nvSpPr>
          <p:cNvPr id="5" name="Rechteck 4"/>
          <p:cNvSpPr/>
          <p:nvPr/>
        </p:nvSpPr>
        <p:spPr>
          <a:xfrm>
            <a:off x="538349" y="1122422"/>
            <a:ext cx="3562194" cy="400110"/>
          </a:xfrm>
          <a:prstGeom prst="rect">
            <a:avLst/>
          </a:prstGeom>
        </p:spPr>
        <p:txBody>
          <a:bodyPr wrap="none">
            <a:spAutoFit/>
          </a:bodyPr>
          <a:lstStyle/>
          <a:p>
            <a:r>
              <a:rPr lang="de-DE" sz="2200" b="1" dirty="0" smtClean="0">
                <a:solidFill>
                  <a:schemeClr val="tx2">
                    <a:lumMod val="75000"/>
                  </a:schemeClr>
                </a:solidFill>
              </a:rPr>
              <a:t>Abschlussnote / Prädikat</a:t>
            </a:r>
            <a:endParaRPr lang="de-DE" sz="2200" b="1" dirty="0"/>
          </a:p>
        </p:txBody>
      </p:sp>
    </p:spTree>
    <p:extLst>
      <p:ext uri="{BB962C8B-B14F-4D97-AF65-F5344CB8AC3E}">
        <p14:creationId xmlns:p14="http://schemas.microsoft.com/office/powerpoint/2010/main" val="164504426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80400ECE-1E6E-4FB6-AF33-40D9A9205066}" type="slidenum">
              <a:rPr lang="de-DE" smtClean="0"/>
              <a:pPr/>
              <a:t>29</a:t>
            </a:fld>
            <a:endParaRPr lang="en-GB"/>
          </a:p>
        </p:txBody>
      </p:sp>
      <p:sp>
        <p:nvSpPr>
          <p:cNvPr id="6" name="Titel 1"/>
          <p:cNvSpPr txBox="1">
            <a:spLocks/>
          </p:cNvSpPr>
          <p:nvPr/>
        </p:nvSpPr>
        <p:spPr bwMode="auto">
          <a:xfrm>
            <a:off x="323528" y="764704"/>
            <a:ext cx="519072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200" kern="0" dirty="0"/>
              <a:t>6</a:t>
            </a:r>
            <a:r>
              <a:rPr lang="de-DE" sz="2200" kern="0" dirty="0" smtClean="0"/>
              <a:t>. Notenberechnung</a:t>
            </a:r>
            <a:endParaRPr lang="de-DE" sz="2200" kern="0" dirty="0"/>
          </a:p>
          <a:p>
            <a:r>
              <a:rPr lang="de-DE" sz="2200" kern="0" dirty="0">
                <a:solidFill>
                  <a:schemeClr val="tx2">
                    <a:lumMod val="75000"/>
                  </a:schemeClr>
                </a:solidFill>
              </a:rPr>
              <a:t> </a:t>
            </a:r>
            <a:r>
              <a:rPr lang="de-DE" sz="2200" kern="0" dirty="0" smtClean="0">
                <a:solidFill>
                  <a:schemeClr val="tx2">
                    <a:lumMod val="75000"/>
                  </a:schemeClr>
                </a:solidFill>
              </a:rPr>
              <a:t>   § </a:t>
            </a:r>
            <a:r>
              <a:rPr lang="de-DE" sz="2200" kern="0" dirty="0">
                <a:solidFill>
                  <a:schemeClr val="tx2">
                    <a:lumMod val="75000"/>
                  </a:schemeClr>
                </a:solidFill>
              </a:rPr>
              <a:t>24 </a:t>
            </a:r>
            <a:r>
              <a:rPr lang="de-DE" sz="2200" kern="0" dirty="0" smtClean="0">
                <a:solidFill>
                  <a:schemeClr val="tx2">
                    <a:lumMod val="75000"/>
                  </a:schemeClr>
                </a:solidFill>
              </a:rPr>
              <a:t>- Wiederholung</a:t>
            </a:r>
            <a:endParaRPr lang="de-DE" sz="2200" kern="0" dirty="0">
              <a:solidFill>
                <a:schemeClr val="tx2">
                  <a:lumMod val="75000"/>
                </a:schemeClr>
              </a:solidFill>
            </a:endParaRPr>
          </a:p>
        </p:txBody>
      </p:sp>
      <p:sp>
        <p:nvSpPr>
          <p:cNvPr id="3" name="Rechteck 2"/>
          <p:cNvSpPr/>
          <p:nvPr/>
        </p:nvSpPr>
        <p:spPr>
          <a:xfrm>
            <a:off x="318449" y="1772816"/>
            <a:ext cx="8424936" cy="3867982"/>
          </a:xfrm>
          <a:prstGeom prst="rect">
            <a:avLst/>
          </a:prstGeom>
        </p:spPr>
        <p:txBody>
          <a:bodyPr wrap="square">
            <a:spAutoFit/>
          </a:bodyPr>
          <a:lstStyle/>
          <a:p>
            <a:pPr marL="342900" lvl="0" indent="-342900">
              <a:lnSpc>
                <a:spcPct val="115000"/>
              </a:lnSpc>
              <a:spcAft>
                <a:spcPts val="0"/>
              </a:spcAft>
              <a:buSzPct val="75000"/>
              <a:buFont typeface="Arial" panose="020B0604020202020204" pitchFamily="34" charset="0"/>
              <a:buChar char="•"/>
            </a:pPr>
            <a:r>
              <a:rPr lang="de-DE" sz="1700" dirty="0">
                <a:latin typeface="Arial" panose="020B0604020202020204" pitchFamily="34" charset="0"/>
                <a:ea typeface="Calibri"/>
                <a:cs typeface="Arial" panose="020B0604020202020204" pitchFamily="34" charset="0"/>
              </a:rPr>
              <a:t>Ist die Prüfung nicht bestanden, so kann die Prüfung </a:t>
            </a:r>
            <a:r>
              <a:rPr lang="de-DE" sz="1700" b="1" dirty="0" smtClean="0">
                <a:solidFill>
                  <a:schemeClr val="bg2">
                    <a:lumMod val="75000"/>
                  </a:schemeClr>
                </a:solidFill>
                <a:latin typeface="Arial" panose="020B0604020202020204" pitchFamily="34" charset="0"/>
                <a:ea typeface="Calibri"/>
                <a:cs typeface="Arial" panose="020B0604020202020204" pitchFamily="34" charset="0"/>
              </a:rPr>
              <a:t>zweimal wiederholt </a:t>
            </a:r>
            <a:r>
              <a:rPr lang="de-DE" sz="1700" dirty="0">
                <a:latin typeface="Arial" panose="020B0604020202020204" pitchFamily="34" charset="0"/>
                <a:ea typeface="Calibri"/>
                <a:cs typeface="Arial" panose="020B0604020202020204" pitchFamily="34" charset="0"/>
              </a:rPr>
              <a:t>werden. </a:t>
            </a:r>
          </a:p>
          <a:p>
            <a:pPr marL="342900" lvl="0" indent="-342900">
              <a:lnSpc>
                <a:spcPct val="115000"/>
              </a:lnSpc>
              <a:spcAft>
                <a:spcPts val="0"/>
              </a:spcAft>
              <a:buSzPct val="75000"/>
              <a:buFont typeface="Arial" panose="020B0604020202020204" pitchFamily="34" charset="0"/>
              <a:buChar char="•"/>
            </a:pPr>
            <a:r>
              <a:rPr lang="de-DE" sz="1700" dirty="0">
                <a:latin typeface="Arial" panose="020B0604020202020204" pitchFamily="34" charset="0"/>
                <a:ea typeface="Calibri"/>
                <a:cs typeface="Arial" panose="020B0604020202020204" pitchFamily="34" charset="0"/>
              </a:rPr>
              <a:t>Wiederholungsprüfungen finden grundsätzlich </a:t>
            </a:r>
            <a:r>
              <a:rPr lang="de-DE" sz="1700" b="1" dirty="0">
                <a:solidFill>
                  <a:schemeClr val="bg2">
                    <a:lumMod val="75000"/>
                  </a:schemeClr>
                </a:solidFill>
                <a:latin typeface="Arial" panose="020B0604020202020204" pitchFamily="34" charset="0"/>
                <a:ea typeface="Calibri"/>
                <a:cs typeface="Arial" panose="020B0604020202020204" pitchFamily="34" charset="0"/>
              </a:rPr>
              <a:t>im nachfolgenden Semester</a:t>
            </a:r>
            <a:r>
              <a:rPr lang="de-DE" sz="1700" dirty="0">
                <a:solidFill>
                  <a:schemeClr val="bg2">
                    <a:lumMod val="75000"/>
                  </a:schemeClr>
                </a:solidFill>
                <a:latin typeface="Arial" panose="020B0604020202020204" pitchFamily="34" charset="0"/>
                <a:ea typeface="Calibri"/>
                <a:cs typeface="Arial" panose="020B0604020202020204" pitchFamily="34" charset="0"/>
              </a:rPr>
              <a:t> </a:t>
            </a:r>
            <a:r>
              <a:rPr lang="de-DE" sz="1700" dirty="0">
                <a:latin typeface="Arial" panose="020B0604020202020204" pitchFamily="34" charset="0"/>
                <a:ea typeface="Calibri"/>
                <a:cs typeface="Arial" panose="020B0604020202020204" pitchFamily="34" charset="0"/>
              </a:rPr>
              <a:t>statt. </a:t>
            </a:r>
          </a:p>
          <a:p>
            <a:pPr marL="342900" lvl="0" indent="-342900">
              <a:lnSpc>
                <a:spcPct val="115000"/>
              </a:lnSpc>
              <a:spcAft>
                <a:spcPts val="0"/>
              </a:spcAft>
              <a:buSzPct val="75000"/>
              <a:buFont typeface="Arial" panose="020B0604020202020204" pitchFamily="34" charset="0"/>
              <a:buChar char="•"/>
            </a:pPr>
            <a:r>
              <a:rPr lang="de-DE" sz="1700" dirty="0">
                <a:latin typeface="Arial" panose="020B0604020202020204" pitchFamily="34" charset="0"/>
                <a:ea typeface="Calibri"/>
                <a:cs typeface="Arial" panose="020B0604020202020204" pitchFamily="34" charset="0"/>
              </a:rPr>
              <a:t>Ist zum Zeitpunkt der Prüfungsanmeldung die </a:t>
            </a:r>
            <a:r>
              <a:rPr lang="de-DE" sz="1700" u="sng" dirty="0">
                <a:latin typeface="Arial" panose="020B0604020202020204" pitchFamily="34" charset="0"/>
                <a:ea typeface="Calibri"/>
                <a:cs typeface="Arial" panose="020B0604020202020204" pitchFamily="34" charset="0"/>
              </a:rPr>
              <a:t>Regelstudienzeit um mehr als zwei Semester</a:t>
            </a:r>
            <a:r>
              <a:rPr lang="de-DE" sz="1700" dirty="0">
                <a:latin typeface="Arial" panose="020B0604020202020204" pitchFamily="34" charset="0"/>
                <a:ea typeface="Calibri"/>
                <a:cs typeface="Arial" panose="020B0604020202020204" pitchFamily="34" charset="0"/>
              </a:rPr>
              <a:t> aus vom Prüfling zu vertretenden Gründen </a:t>
            </a:r>
            <a:r>
              <a:rPr lang="de-DE" sz="1700" u="sng" dirty="0">
                <a:latin typeface="Arial" panose="020B0604020202020204" pitchFamily="34" charset="0"/>
                <a:ea typeface="Calibri"/>
                <a:cs typeface="Arial" panose="020B0604020202020204" pitchFamily="34" charset="0"/>
              </a:rPr>
              <a:t>überschritten</a:t>
            </a:r>
            <a:r>
              <a:rPr lang="de-DE" sz="1700" dirty="0">
                <a:latin typeface="Arial" panose="020B0604020202020204" pitchFamily="34" charset="0"/>
                <a:ea typeface="Calibri"/>
                <a:cs typeface="Arial" panose="020B0604020202020204" pitchFamily="34" charset="0"/>
              </a:rPr>
              <a:t>, kann die Prüfung nur </a:t>
            </a:r>
            <a:r>
              <a:rPr lang="de-DE" sz="1700" b="1" dirty="0">
                <a:solidFill>
                  <a:schemeClr val="bg2">
                    <a:lumMod val="75000"/>
                  </a:schemeClr>
                </a:solidFill>
                <a:latin typeface="Arial" panose="020B0604020202020204" pitchFamily="34" charset="0"/>
                <a:ea typeface="Calibri"/>
                <a:cs typeface="Arial" panose="020B0604020202020204" pitchFamily="34" charset="0"/>
              </a:rPr>
              <a:t>einmal wiederholt </a:t>
            </a:r>
            <a:r>
              <a:rPr lang="de-DE" sz="1700" dirty="0">
                <a:latin typeface="Arial" panose="020B0604020202020204" pitchFamily="34" charset="0"/>
                <a:ea typeface="Calibri"/>
                <a:cs typeface="Arial" panose="020B0604020202020204" pitchFamily="34" charset="0"/>
              </a:rPr>
              <a:t>werden. </a:t>
            </a:r>
          </a:p>
          <a:p>
            <a:pPr>
              <a:lnSpc>
                <a:spcPct val="100000"/>
              </a:lnSpc>
              <a:spcBef>
                <a:spcPts val="600"/>
              </a:spcBef>
              <a:spcAft>
                <a:spcPts val="0"/>
              </a:spcAft>
              <a:buSzPct val="75000"/>
            </a:pPr>
            <a:r>
              <a:rPr lang="de-DE" sz="1700" dirty="0" smtClean="0"/>
              <a:t>	Die </a:t>
            </a:r>
            <a:r>
              <a:rPr lang="de-DE" sz="1700" dirty="0"/>
              <a:t>Regelstudienzeit richtet </a:t>
            </a:r>
            <a:r>
              <a:rPr lang="de-DE" sz="1700" dirty="0" smtClean="0"/>
              <a:t>sich dabei nach dem am längsten studierten 	Fach</a:t>
            </a:r>
          </a:p>
          <a:p>
            <a:pPr marL="285750" indent="-285750">
              <a:lnSpc>
                <a:spcPct val="100000"/>
              </a:lnSpc>
              <a:spcBef>
                <a:spcPts val="1200"/>
              </a:spcBef>
              <a:spcAft>
                <a:spcPts val="0"/>
              </a:spcAft>
              <a:buSzPct val="75000"/>
              <a:buFont typeface="Arial" panose="020B0604020202020204" pitchFamily="34" charset="0"/>
              <a:buChar char="•"/>
            </a:pPr>
            <a:r>
              <a:rPr lang="de-DE" sz="1700" dirty="0" smtClean="0">
                <a:latin typeface="Arial" panose="020B0604020202020204" pitchFamily="34" charset="0"/>
                <a:ea typeface="Calibri"/>
                <a:cs typeface="Arial" panose="020B0604020202020204" pitchFamily="34" charset="0"/>
              </a:rPr>
              <a:t>Eine </a:t>
            </a:r>
            <a:r>
              <a:rPr lang="de-DE" sz="1700" dirty="0">
                <a:latin typeface="Arial" panose="020B0604020202020204" pitchFamily="34" charset="0"/>
                <a:ea typeface="Calibri"/>
                <a:cs typeface="Arial" panose="020B0604020202020204" pitchFamily="34" charset="0"/>
              </a:rPr>
              <a:t>im Geltungsbereich des Grundgesetzes endgültig nicht bestandene Lehramtsprüfung kann nicht wiederholt werden. </a:t>
            </a:r>
          </a:p>
          <a:p>
            <a:pPr marL="285750" lvl="0" indent="-285750">
              <a:lnSpc>
                <a:spcPct val="115000"/>
              </a:lnSpc>
              <a:spcAft>
                <a:spcPts val="1000"/>
              </a:spcAft>
              <a:buSzPct val="75000"/>
              <a:buFont typeface="Arial" panose="020B0604020202020204" pitchFamily="34" charset="0"/>
              <a:buChar char="•"/>
            </a:pPr>
            <a:r>
              <a:rPr lang="de-DE" sz="1700" dirty="0">
                <a:latin typeface="Arial" panose="020B0604020202020204" pitchFamily="34" charset="0"/>
                <a:ea typeface="Calibri"/>
                <a:cs typeface="Arial" panose="020B0604020202020204" pitchFamily="34" charset="0"/>
              </a:rPr>
              <a:t>Das Lehrerprüfungsamt </a:t>
            </a:r>
            <a:r>
              <a:rPr lang="de-DE" sz="1700" u="sng" dirty="0">
                <a:latin typeface="Arial" panose="020B0604020202020204" pitchFamily="34" charset="0"/>
                <a:ea typeface="Calibri"/>
                <a:cs typeface="Arial" panose="020B0604020202020204" pitchFamily="34" charset="0"/>
              </a:rPr>
              <a:t>rechnet bisher erbrachte mindestens „ausreichende“ Leistungen</a:t>
            </a:r>
            <a:r>
              <a:rPr lang="de-DE" sz="1700" dirty="0">
                <a:latin typeface="Arial" panose="020B0604020202020204" pitchFamily="34" charset="0"/>
                <a:ea typeface="Calibri"/>
                <a:cs typeface="Arial" panose="020B0604020202020204" pitchFamily="34" charset="0"/>
              </a:rPr>
              <a:t> in den Prüfungsteilen </a:t>
            </a:r>
            <a:r>
              <a:rPr lang="de-DE" sz="1700" u="sng" dirty="0">
                <a:latin typeface="Arial" panose="020B0604020202020204" pitchFamily="34" charset="0"/>
                <a:ea typeface="Calibri"/>
                <a:cs typeface="Arial" panose="020B0604020202020204" pitchFamily="34" charset="0"/>
              </a:rPr>
              <a:t>für die Wiederholungsprüfung an</a:t>
            </a:r>
            <a:r>
              <a:rPr lang="de-DE" sz="1700" dirty="0" smtClean="0">
                <a:latin typeface="Arial" panose="020B0604020202020204" pitchFamily="34" charset="0"/>
                <a:ea typeface="Calibri"/>
                <a:cs typeface="Arial" panose="020B0604020202020204" pitchFamily="34" charset="0"/>
              </a:rPr>
              <a:t>.</a:t>
            </a:r>
          </a:p>
        </p:txBody>
      </p:sp>
      <p:sp>
        <p:nvSpPr>
          <p:cNvPr id="2" name="Pfeil nach rechts 1"/>
          <p:cNvSpPr/>
          <p:nvPr/>
        </p:nvSpPr>
        <p:spPr bwMode="auto">
          <a:xfrm>
            <a:off x="812722" y="3727107"/>
            <a:ext cx="317755" cy="144016"/>
          </a:xfrm>
          <a:prstGeom prst="rightArrow">
            <a:avLst/>
          </a:prstGeom>
          <a:solidFill>
            <a:schemeClr val="bg1"/>
          </a:solidFill>
          <a:ln w="1905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318333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1340768"/>
            <a:ext cx="8077200" cy="576064"/>
          </a:xfrm>
        </p:spPr>
        <p:txBody>
          <a:bodyPr/>
          <a:lstStyle/>
          <a:p>
            <a:r>
              <a:rPr lang="de-DE" sz="2000" dirty="0" smtClean="0"/>
              <a:t>Mitarbeiterinnen und Mitarbeiter des Lehrerprüfungsamtes</a:t>
            </a:r>
            <a:endParaRPr lang="de-DE" sz="2000" dirty="0"/>
          </a:p>
        </p:txBody>
      </p:sp>
      <p:sp>
        <p:nvSpPr>
          <p:cNvPr id="3" name="Inhaltsplatzhalter 2"/>
          <p:cNvSpPr>
            <a:spLocks noGrp="1"/>
          </p:cNvSpPr>
          <p:nvPr>
            <p:ph idx="1"/>
          </p:nvPr>
        </p:nvSpPr>
        <p:spPr>
          <a:xfrm>
            <a:off x="533400" y="1905111"/>
            <a:ext cx="8287072" cy="3996606"/>
          </a:xfrm>
        </p:spPr>
        <p:txBody>
          <a:bodyPr/>
          <a:lstStyle/>
          <a:p>
            <a:pPr>
              <a:spcBef>
                <a:spcPts val="0"/>
              </a:spcBef>
            </a:pPr>
            <a:r>
              <a:rPr lang="de-DE" sz="1800" b="1" dirty="0" smtClean="0"/>
              <a:t>Zuständigkeiten</a:t>
            </a:r>
            <a:r>
              <a:rPr lang="de-DE" sz="1800" dirty="0" smtClean="0"/>
              <a:t>			</a:t>
            </a:r>
            <a:r>
              <a:rPr lang="de-DE" sz="1800" b="1" dirty="0" smtClean="0"/>
              <a:t>Kontakt</a:t>
            </a:r>
          </a:p>
          <a:p>
            <a:pPr>
              <a:spcBef>
                <a:spcPts val="0"/>
              </a:spcBef>
            </a:pPr>
            <a:endParaRPr lang="de-DE" sz="800" dirty="0"/>
          </a:p>
          <a:p>
            <a:pPr>
              <a:lnSpc>
                <a:spcPct val="100000"/>
              </a:lnSpc>
              <a:spcBef>
                <a:spcPts val="0"/>
              </a:spcBef>
            </a:pPr>
            <a:r>
              <a:rPr lang="de-DE" sz="1600" dirty="0"/>
              <a:t>Jan </a:t>
            </a:r>
            <a:r>
              <a:rPr lang="de-DE" sz="1600" dirty="0" smtClean="0"/>
              <a:t>Bonin				</a:t>
            </a:r>
          </a:p>
          <a:p>
            <a:pPr>
              <a:lnSpc>
                <a:spcPct val="100000"/>
              </a:lnSpc>
              <a:spcBef>
                <a:spcPts val="0"/>
              </a:spcBef>
            </a:pPr>
            <a:r>
              <a:rPr lang="de-DE" sz="1600" dirty="0" smtClean="0"/>
              <a:t>Leiter</a:t>
            </a:r>
          </a:p>
          <a:p>
            <a:pPr>
              <a:lnSpc>
                <a:spcPct val="100000"/>
              </a:lnSpc>
              <a:spcBef>
                <a:spcPts val="0"/>
              </a:spcBef>
            </a:pPr>
            <a:r>
              <a:rPr lang="de-DE" sz="1600" dirty="0" smtClean="0"/>
              <a:t>	</a:t>
            </a:r>
            <a:r>
              <a:rPr lang="de-DE" sz="1800" dirty="0" smtClean="0"/>
              <a:t>						</a:t>
            </a:r>
            <a:r>
              <a:rPr lang="de-DE" sz="1600" dirty="0" smtClean="0"/>
              <a:t>	</a:t>
            </a:r>
          </a:p>
          <a:p>
            <a:pPr>
              <a:lnSpc>
                <a:spcPct val="100000"/>
              </a:lnSpc>
              <a:spcBef>
                <a:spcPts val="0"/>
              </a:spcBef>
            </a:pPr>
            <a:r>
              <a:rPr lang="de-DE" sz="1600" dirty="0" smtClean="0"/>
              <a:t>Dr. Ruben von der Heydt	</a:t>
            </a:r>
            <a:r>
              <a:rPr lang="de-DE" sz="1600" dirty="0"/>
              <a:t>	</a:t>
            </a:r>
            <a:endParaRPr lang="de-DE" sz="1600" dirty="0" smtClean="0"/>
          </a:p>
          <a:p>
            <a:pPr>
              <a:lnSpc>
                <a:spcPct val="100000"/>
              </a:lnSpc>
              <a:spcBef>
                <a:spcPts val="0"/>
              </a:spcBef>
            </a:pPr>
            <a:r>
              <a:rPr lang="de-DE" sz="1600" dirty="0" smtClean="0"/>
              <a:t>stellvertretender Leiter</a:t>
            </a:r>
          </a:p>
          <a:p>
            <a:pPr>
              <a:lnSpc>
                <a:spcPct val="100000"/>
              </a:lnSpc>
              <a:spcBef>
                <a:spcPts val="0"/>
              </a:spcBef>
            </a:pPr>
            <a:r>
              <a:rPr lang="de-DE" sz="1600" dirty="0" smtClean="0"/>
              <a:t>		</a:t>
            </a:r>
            <a:endParaRPr lang="de-DE" sz="1600" u="sng" dirty="0">
              <a:solidFill>
                <a:srgbClr val="0070C0"/>
              </a:solidFill>
            </a:endParaRPr>
          </a:p>
          <a:p>
            <a:pPr>
              <a:lnSpc>
                <a:spcPct val="100000"/>
              </a:lnSpc>
              <a:spcBef>
                <a:spcPts val="0"/>
              </a:spcBef>
            </a:pPr>
            <a:r>
              <a:rPr lang="de-DE" sz="1600" dirty="0"/>
              <a:t>Katy Schröder			 </a:t>
            </a:r>
            <a:endParaRPr lang="de-DE" sz="1600" dirty="0" smtClean="0"/>
          </a:p>
          <a:p>
            <a:pPr>
              <a:lnSpc>
                <a:spcPct val="100000"/>
              </a:lnSpc>
              <a:spcBef>
                <a:spcPts val="0"/>
              </a:spcBef>
            </a:pPr>
            <a:r>
              <a:rPr lang="de-DE" sz="1600" dirty="0" smtClean="0"/>
              <a:t>Organisation </a:t>
            </a:r>
            <a:r>
              <a:rPr lang="de-DE" sz="1600" dirty="0"/>
              <a:t>der </a:t>
            </a:r>
            <a:r>
              <a:rPr lang="de-DE" sz="1600" dirty="0" smtClean="0"/>
              <a:t>1. Staatsprüfung</a:t>
            </a:r>
          </a:p>
          <a:p>
            <a:pPr>
              <a:lnSpc>
                <a:spcPct val="100000"/>
              </a:lnSpc>
              <a:spcBef>
                <a:spcPts val="0"/>
              </a:spcBef>
            </a:pPr>
            <a:r>
              <a:rPr lang="de-DE" sz="1600" dirty="0"/>
              <a:t>	</a:t>
            </a:r>
            <a:endParaRPr lang="de-DE" sz="1600" u="sng" dirty="0"/>
          </a:p>
          <a:p>
            <a:pPr>
              <a:lnSpc>
                <a:spcPct val="100000"/>
              </a:lnSpc>
              <a:spcBef>
                <a:spcPts val="0"/>
              </a:spcBef>
            </a:pPr>
            <a:r>
              <a:rPr lang="de-DE" sz="1600" dirty="0" smtClean="0"/>
              <a:t>Sabrina Schröder			</a:t>
            </a:r>
          </a:p>
          <a:p>
            <a:pPr>
              <a:lnSpc>
                <a:spcPct val="100000"/>
              </a:lnSpc>
              <a:spcBef>
                <a:spcPts val="0"/>
              </a:spcBef>
            </a:pPr>
            <a:r>
              <a:rPr lang="de-DE" sz="1600" dirty="0" smtClean="0"/>
              <a:t>Organisation der 2. Staatsprüfung	</a:t>
            </a:r>
            <a:endParaRPr lang="de-DE" sz="1600" dirty="0"/>
          </a:p>
          <a:p>
            <a:pPr>
              <a:spcBef>
                <a:spcPts val="0"/>
              </a:spcBef>
            </a:pPr>
            <a:endParaRPr lang="de-DE" sz="1600" dirty="0" smtClean="0">
              <a:solidFill>
                <a:srgbClr val="0070C0"/>
              </a:solidFill>
            </a:endParaRPr>
          </a:p>
          <a:p>
            <a:pPr>
              <a:spcBef>
                <a:spcPts val="0"/>
              </a:spcBef>
            </a:pPr>
            <a:endParaRPr lang="de-DE" sz="1600" dirty="0"/>
          </a:p>
          <a:p>
            <a:r>
              <a:rPr lang="de-DE" sz="1600" dirty="0" smtClean="0"/>
              <a:t>	</a:t>
            </a:r>
          </a:p>
        </p:txBody>
      </p:sp>
      <p:sp>
        <p:nvSpPr>
          <p:cNvPr id="4" name="Foliennummernplatzhalter 3"/>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80400ECE-1E6E-4FB6-AF33-40D9A9205066}" type="slidenum">
              <a:rPr lang="de-DE">
                <a:solidFill>
                  <a:schemeClr val="tx2">
                    <a:lumMod val="75000"/>
                  </a:schemeClr>
                </a:solidFill>
              </a:rPr>
              <a:pPr/>
              <a:t>3</a:t>
            </a:fld>
            <a:endParaRPr lang="en-GB" dirty="0">
              <a:solidFill>
                <a:schemeClr val="tx2">
                  <a:lumMod val="75000"/>
                </a:schemeClr>
              </a:solidFill>
            </a:endParaRPr>
          </a:p>
        </p:txBody>
      </p:sp>
      <p:sp>
        <p:nvSpPr>
          <p:cNvPr id="6" name="Textfeld 5"/>
          <p:cNvSpPr txBox="1"/>
          <p:nvPr/>
        </p:nvSpPr>
        <p:spPr>
          <a:xfrm>
            <a:off x="4139952" y="2349142"/>
            <a:ext cx="4553985" cy="320087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nSpc>
                <a:spcPct val="100000"/>
              </a:lnSpc>
              <a:spcBef>
                <a:spcPts val="0"/>
              </a:spcBef>
            </a:pPr>
            <a:r>
              <a:rPr lang="de-DE" sz="1600" dirty="0"/>
              <a:t>Tel: 0385 588 </a:t>
            </a:r>
            <a:r>
              <a:rPr lang="de-DE" sz="1600" dirty="0" smtClean="0"/>
              <a:t>17750</a:t>
            </a:r>
          </a:p>
          <a:p>
            <a:pPr>
              <a:lnSpc>
                <a:spcPct val="100000"/>
              </a:lnSpc>
              <a:spcBef>
                <a:spcPts val="0"/>
              </a:spcBef>
            </a:pPr>
            <a:r>
              <a:rPr lang="de-DE" sz="1600" dirty="0"/>
              <a:t>E-Mail: </a:t>
            </a:r>
            <a:r>
              <a:rPr lang="de-DE" sz="1600" u="sng" dirty="0" smtClean="0">
                <a:solidFill>
                  <a:srgbClr val="0070C0"/>
                </a:solidFill>
                <a:hlinkClick r:id="rId2"/>
              </a:rPr>
              <a:t>j.bonin@iq.bm.mv-regierung.de</a:t>
            </a:r>
            <a:endParaRPr lang="de-DE" sz="1600" u="sng" dirty="0" smtClean="0">
              <a:solidFill>
                <a:srgbClr val="0070C0"/>
              </a:solidFill>
            </a:endParaRPr>
          </a:p>
          <a:p>
            <a:pPr>
              <a:lnSpc>
                <a:spcPct val="100000"/>
              </a:lnSpc>
              <a:spcBef>
                <a:spcPts val="0"/>
              </a:spcBef>
            </a:pPr>
            <a:endParaRPr lang="de-DE" dirty="0" smtClean="0"/>
          </a:p>
          <a:p>
            <a:pPr>
              <a:lnSpc>
                <a:spcPct val="100000"/>
              </a:lnSpc>
              <a:spcBef>
                <a:spcPts val="0"/>
              </a:spcBef>
            </a:pPr>
            <a:r>
              <a:rPr lang="de-DE" sz="1600" dirty="0" smtClean="0"/>
              <a:t>Tel</a:t>
            </a:r>
            <a:r>
              <a:rPr lang="de-DE" sz="1600" dirty="0"/>
              <a:t>: 0385 588 </a:t>
            </a:r>
            <a:r>
              <a:rPr lang="de-DE" sz="1600" dirty="0" smtClean="0"/>
              <a:t>17986</a:t>
            </a:r>
            <a:endParaRPr lang="de-DE" sz="1600" u="sng" dirty="0">
              <a:solidFill>
                <a:srgbClr val="0070C0"/>
              </a:solidFill>
            </a:endParaRPr>
          </a:p>
          <a:p>
            <a:pPr>
              <a:lnSpc>
                <a:spcPct val="100000"/>
              </a:lnSpc>
              <a:spcBef>
                <a:spcPts val="0"/>
              </a:spcBef>
            </a:pPr>
            <a:r>
              <a:rPr lang="de-DE" sz="1600" dirty="0"/>
              <a:t>E-Mail: </a:t>
            </a:r>
            <a:r>
              <a:rPr lang="de-DE" sz="1600" u="sng" dirty="0" smtClean="0">
                <a:solidFill>
                  <a:schemeClr val="bg2">
                    <a:lumMod val="50000"/>
                  </a:schemeClr>
                </a:solidFill>
              </a:rPr>
              <a:t>r.von-der-heydt@iq.bm.mv-regierung.de</a:t>
            </a:r>
          </a:p>
          <a:p>
            <a:pPr>
              <a:lnSpc>
                <a:spcPct val="100000"/>
              </a:lnSpc>
              <a:spcBef>
                <a:spcPts val="0"/>
              </a:spcBef>
            </a:pPr>
            <a:endParaRPr lang="de-DE" u="sng" dirty="0">
              <a:solidFill>
                <a:srgbClr val="0070C0"/>
              </a:solidFill>
            </a:endParaRPr>
          </a:p>
          <a:p>
            <a:pPr>
              <a:lnSpc>
                <a:spcPct val="100000"/>
              </a:lnSpc>
              <a:spcBef>
                <a:spcPts val="0"/>
              </a:spcBef>
            </a:pPr>
            <a:r>
              <a:rPr lang="de-DE" sz="1600" dirty="0"/>
              <a:t>Tel: 0385 588 </a:t>
            </a:r>
            <a:r>
              <a:rPr lang="de-DE" sz="1600" dirty="0" smtClean="0"/>
              <a:t>17988</a:t>
            </a:r>
          </a:p>
          <a:p>
            <a:pPr>
              <a:lnSpc>
                <a:spcPct val="100000"/>
              </a:lnSpc>
              <a:spcBef>
                <a:spcPts val="0"/>
              </a:spcBef>
            </a:pPr>
            <a:r>
              <a:rPr lang="de-DE" sz="1600" dirty="0"/>
              <a:t>E-Mail: </a:t>
            </a:r>
            <a:r>
              <a:rPr lang="de-DE" sz="1600" u="sng" dirty="0" smtClean="0">
                <a:hlinkClick r:id="rId3"/>
              </a:rPr>
              <a:t>k.schroeder_11@iq.bm.mv-regierung.de</a:t>
            </a:r>
            <a:endParaRPr lang="de-DE" sz="1600" u="sng" dirty="0" smtClean="0"/>
          </a:p>
          <a:p>
            <a:pPr>
              <a:lnSpc>
                <a:spcPct val="100000"/>
              </a:lnSpc>
              <a:spcBef>
                <a:spcPts val="0"/>
              </a:spcBef>
            </a:pPr>
            <a:endParaRPr lang="de-DE" u="sng" dirty="0"/>
          </a:p>
          <a:p>
            <a:pPr>
              <a:lnSpc>
                <a:spcPct val="100000"/>
              </a:lnSpc>
              <a:spcBef>
                <a:spcPts val="0"/>
              </a:spcBef>
            </a:pPr>
            <a:r>
              <a:rPr lang="de-DE" sz="1600" dirty="0"/>
              <a:t>Tel: 0385 588 </a:t>
            </a:r>
            <a:r>
              <a:rPr lang="de-DE" sz="1600" dirty="0" smtClean="0"/>
              <a:t>17989</a:t>
            </a:r>
          </a:p>
          <a:p>
            <a:pPr>
              <a:lnSpc>
                <a:spcPct val="100000"/>
              </a:lnSpc>
              <a:spcBef>
                <a:spcPts val="0"/>
              </a:spcBef>
            </a:pPr>
            <a:r>
              <a:rPr lang="de-DE" sz="1600" dirty="0"/>
              <a:t>E-Mail: </a:t>
            </a:r>
            <a:r>
              <a:rPr lang="de-DE" sz="1600" dirty="0" smtClean="0">
                <a:hlinkClick r:id="rId4"/>
              </a:rPr>
              <a:t>s.schroeder_14@iq.bm.mv-regierung.de</a:t>
            </a:r>
            <a:endParaRPr lang="de-DE" sz="1600" dirty="0" smtClean="0"/>
          </a:p>
          <a:p>
            <a:pPr>
              <a:lnSpc>
                <a:spcPct val="100000"/>
              </a:lnSpc>
              <a:spcBef>
                <a:spcPts val="0"/>
              </a:spcBef>
            </a:pPr>
            <a:r>
              <a:rPr lang="de-DE" sz="2000" dirty="0">
                <a:solidFill>
                  <a:srgbClr val="0070C0"/>
                </a:solidFill>
              </a:rPr>
              <a:t>	</a:t>
            </a:r>
            <a:endParaRPr lang="de-DE" dirty="0"/>
          </a:p>
        </p:txBody>
      </p:sp>
    </p:spTree>
    <p:extLst>
      <p:ext uri="{BB962C8B-B14F-4D97-AF65-F5344CB8AC3E}">
        <p14:creationId xmlns:p14="http://schemas.microsoft.com/office/powerpoint/2010/main" val="38918357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9144000" cy="3352800"/>
          </a:xfrm>
          <a:prstGeom prst="rect">
            <a:avLst/>
          </a:prstGeom>
          <a:noFill/>
          <a:ln w="9525">
            <a:noFill/>
            <a:miter lim="800000"/>
            <a:headEnd/>
            <a:tailEnd/>
          </a:ln>
        </p:spPr>
      </p:pic>
      <p:sp>
        <p:nvSpPr>
          <p:cNvPr id="20483" name="Rectangle 3"/>
          <p:cNvSpPr>
            <a:spLocks noGrp="1" noChangeArrowheads="1"/>
          </p:cNvSpPr>
          <p:nvPr>
            <p:ph type="ctrTitle"/>
          </p:nvPr>
        </p:nvSpPr>
        <p:spPr>
          <a:xfrm>
            <a:off x="539552" y="5373216"/>
            <a:ext cx="7921625" cy="1224136"/>
          </a:xfrm>
        </p:spPr>
        <p:txBody>
          <a:bodyPr/>
          <a:lstStyle/>
          <a:p>
            <a:pPr eaLnBrk="1" hangingPunct="1"/>
            <a:r>
              <a:rPr lang="de-DE" sz="2000" b="0" dirty="0">
                <a:solidFill>
                  <a:schemeClr val="tx2">
                    <a:lumMod val="75000"/>
                  </a:schemeClr>
                </a:solidFill>
              </a:rPr>
              <a:t>Die </a:t>
            </a:r>
            <a:r>
              <a:rPr lang="de-DE" sz="2000" b="0" dirty="0" smtClean="0">
                <a:solidFill>
                  <a:schemeClr val="tx2">
                    <a:lumMod val="75000"/>
                  </a:schemeClr>
                </a:solidFill>
              </a:rPr>
              <a:t>Mitarbeiterinnen und Mitarbeiter </a:t>
            </a:r>
            <a:r>
              <a:rPr lang="de-DE" sz="2000" b="0" dirty="0">
                <a:solidFill>
                  <a:schemeClr val="tx2">
                    <a:lumMod val="75000"/>
                  </a:schemeClr>
                </a:solidFill>
              </a:rPr>
              <a:t>des </a:t>
            </a:r>
            <a:r>
              <a:rPr lang="de-DE" sz="2000" b="0" dirty="0" smtClean="0">
                <a:solidFill>
                  <a:schemeClr val="tx2">
                    <a:lumMod val="75000"/>
                  </a:schemeClr>
                </a:solidFill>
              </a:rPr>
              <a:t>Lehrerprüfungsamtes </a:t>
            </a:r>
            <a:r>
              <a:rPr lang="de-DE" sz="2000" b="0" dirty="0">
                <a:solidFill>
                  <a:schemeClr val="tx2">
                    <a:lumMod val="75000"/>
                  </a:schemeClr>
                </a:solidFill>
              </a:rPr>
              <a:t/>
            </a:r>
            <a:br>
              <a:rPr lang="de-DE" sz="2000" b="0" dirty="0">
                <a:solidFill>
                  <a:schemeClr val="tx2">
                    <a:lumMod val="75000"/>
                  </a:schemeClr>
                </a:solidFill>
              </a:rPr>
            </a:br>
            <a:r>
              <a:rPr lang="de-DE" sz="2000" b="0" dirty="0">
                <a:solidFill>
                  <a:schemeClr val="tx2">
                    <a:lumMod val="75000"/>
                  </a:schemeClr>
                </a:solidFill>
              </a:rPr>
              <a:t>Mecklenburg-Vorpommern </a:t>
            </a:r>
            <a:r>
              <a:rPr lang="de-DE" sz="2000" b="0" dirty="0" smtClean="0">
                <a:solidFill>
                  <a:schemeClr val="tx2">
                    <a:lumMod val="75000"/>
                  </a:schemeClr>
                </a:solidFill>
              </a:rPr>
              <a:t>wünschen </a:t>
            </a:r>
            <a:r>
              <a:rPr lang="de-DE" sz="2000" b="0" dirty="0">
                <a:solidFill>
                  <a:schemeClr val="tx2">
                    <a:lumMod val="75000"/>
                  </a:schemeClr>
                </a:solidFill>
              </a:rPr>
              <a:t>Ihnen </a:t>
            </a:r>
            <a:r>
              <a:rPr lang="de-DE" sz="2000" b="0" dirty="0" smtClean="0">
                <a:solidFill>
                  <a:schemeClr val="tx2">
                    <a:lumMod val="75000"/>
                  </a:schemeClr>
                </a:solidFill>
              </a:rPr>
              <a:t>viel Erfolg bei den Prüfungen!</a:t>
            </a:r>
            <a:endParaRPr lang="de-DE" sz="2000" b="0" dirty="0">
              <a:solidFill>
                <a:schemeClr val="tx2">
                  <a:lumMod val="75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507263" y="1740248"/>
            <a:ext cx="8424936" cy="4965352"/>
          </a:xfrm>
        </p:spPr>
        <p:txBody>
          <a:bodyPr/>
          <a:lstStyle/>
          <a:p>
            <a:pPr marL="0" lvl="0" indent="0">
              <a:lnSpc>
                <a:spcPct val="150000"/>
              </a:lnSpc>
              <a:spcBef>
                <a:spcPts val="0"/>
              </a:spcBef>
              <a:spcAft>
                <a:spcPts val="0"/>
              </a:spcAft>
            </a:pPr>
            <a:r>
              <a:rPr lang="de-DE" sz="1800" dirty="0" smtClean="0"/>
              <a:t>1. Prüfungsteile</a:t>
            </a:r>
            <a:endParaRPr lang="de-DE" sz="1800" dirty="0"/>
          </a:p>
          <a:p>
            <a:pPr marL="0" lvl="0" indent="0">
              <a:lnSpc>
                <a:spcPct val="150000"/>
              </a:lnSpc>
              <a:spcBef>
                <a:spcPts val="0"/>
              </a:spcBef>
              <a:spcAft>
                <a:spcPts val="0"/>
              </a:spcAft>
            </a:pPr>
            <a:r>
              <a:rPr lang="de-DE" sz="1800" dirty="0" smtClean="0"/>
              <a:t>2. Prüfungstermine </a:t>
            </a:r>
            <a:endParaRPr lang="de-DE" sz="1800" dirty="0"/>
          </a:p>
          <a:p>
            <a:pPr marL="0" lvl="0" indent="0">
              <a:lnSpc>
                <a:spcPct val="150000"/>
              </a:lnSpc>
              <a:spcBef>
                <a:spcPts val="0"/>
              </a:spcBef>
              <a:spcAft>
                <a:spcPts val="0"/>
              </a:spcAft>
            </a:pPr>
            <a:r>
              <a:rPr lang="de-DE" sz="1800" dirty="0"/>
              <a:t>3</a:t>
            </a:r>
            <a:r>
              <a:rPr lang="de-DE" sz="1800" dirty="0" smtClean="0"/>
              <a:t>. Wissenschaftliche </a:t>
            </a:r>
            <a:r>
              <a:rPr lang="de-DE" sz="1800" dirty="0"/>
              <a:t>Abschlussarbeit</a:t>
            </a:r>
          </a:p>
          <a:p>
            <a:pPr marL="0" lvl="0" indent="0">
              <a:lnSpc>
                <a:spcPct val="150000"/>
              </a:lnSpc>
              <a:spcBef>
                <a:spcPts val="0"/>
              </a:spcBef>
              <a:spcAft>
                <a:spcPts val="0"/>
              </a:spcAft>
            </a:pPr>
            <a:r>
              <a:rPr lang="de-DE" sz="1800" dirty="0"/>
              <a:t>4</a:t>
            </a:r>
            <a:r>
              <a:rPr lang="de-DE" sz="1800" dirty="0" smtClean="0"/>
              <a:t>. Mündliche Prüfungen</a:t>
            </a:r>
          </a:p>
          <a:p>
            <a:pPr marL="0" lvl="0" indent="0">
              <a:lnSpc>
                <a:spcPct val="150000"/>
              </a:lnSpc>
              <a:spcBef>
                <a:spcPts val="0"/>
              </a:spcBef>
              <a:spcAft>
                <a:spcPts val="0"/>
              </a:spcAft>
            </a:pPr>
            <a:r>
              <a:rPr lang="de-DE" sz="1800" dirty="0"/>
              <a:t>5</a:t>
            </a:r>
            <a:r>
              <a:rPr lang="de-DE" sz="1800" dirty="0" smtClean="0"/>
              <a:t>. Prüfungskommission</a:t>
            </a:r>
            <a:endParaRPr lang="de-DE" sz="1800" dirty="0"/>
          </a:p>
          <a:p>
            <a:pPr marL="0" lvl="0" indent="0">
              <a:lnSpc>
                <a:spcPct val="150000"/>
              </a:lnSpc>
              <a:spcBef>
                <a:spcPts val="0"/>
              </a:spcBef>
              <a:spcAft>
                <a:spcPts val="0"/>
              </a:spcAft>
            </a:pPr>
            <a:r>
              <a:rPr lang="de-DE" sz="1800" dirty="0"/>
              <a:t>6</a:t>
            </a:r>
            <a:r>
              <a:rPr lang="de-DE" sz="1800" dirty="0" smtClean="0"/>
              <a:t>. Notenberechnung</a:t>
            </a:r>
            <a:endParaRPr lang="de-DE" sz="1800" dirty="0"/>
          </a:p>
          <a:p>
            <a:pPr marL="0" lvl="0" indent="0">
              <a:lnSpc>
                <a:spcPct val="150000"/>
              </a:lnSpc>
              <a:spcBef>
                <a:spcPts val="0"/>
              </a:spcBef>
              <a:spcAft>
                <a:spcPts val="0"/>
              </a:spcAft>
            </a:pPr>
            <a:r>
              <a:rPr lang="de-DE" sz="1800" dirty="0"/>
              <a:t>7</a:t>
            </a:r>
            <a:r>
              <a:rPr lang="de-DE" sz="1800" dirty="0" smtClean="0"/>
              <a:t>. Nachfragen</a:t>
            </a:r>
            <a:endParaRPr lang="de-DE" sz="1600" b="1" dirty="0" smtClean="0"/>
          </a:p>
          <a:p>
            <a:pPr marL="0" indent="0">
              <a:spcAft>
                <a:spcPts val="300"/>
              </a:spcAft>
            </a:pPr>
            <a:endParaRPr lang="de-DE" sz="1800" b="1" dirty="0" smtClean="0"/>
          </a:p>
          <a:p>
            <a:pPr marL="0" indent="0">
              <a:spcAft>
                <a:spcPts val="300"/>
              </a:spcAft>
            </a:pPr>
            <a:r>
              <a:rPr lang="de-DE" sz="1800" b="1" dirty="0" smtClean="0"/>
              <a:t>Lehrerbildungsgesetz M-V </a:t>
            </a:r>
            <a:r>
              <a:rPr lang="de-DE" sz="1600" dirty="0" smtClean="0"/>
              <a:t>vom 25. November 2014, letzte Änderung 23.04.2021</a:t>
            </a:r>
            <a:r>
              <a:rPr lang="de-DE" sz="2400" dirty="0"/>
              <a:t/>
            </a:r>
            <a:br>
              <a:rPr lang="de-DE" sz="2400" dirty="0"/>
            </a:br>
            <a:r>
              <a:rPr lang="de-DE" sz="1800" b="1" dirty="0" smtClean="0"/>
              <a:t>Lehrerprüfungsverordnung M-V </a:t>
            </a:r>
            <a:r>
              <a:rPr lang="de-DE" sz="1600" dirty="0" smtClean="0"/>
              <a:t>vom 16. Juli 2012, letzte Änderung 25.02.2021  </a:t>
            </a:r>
            <a:endParaRPr lang="de-DE" sz="1600" dirty="0"/>
          </a:p>
          <a:p>
            <a:pPr marL="0" indent="0">
              <a:spcAft>
                <a:spcPts val="300"/>
              </a:spcAft>
            </a:pPr>
            <a:endParaRPr lang="de-DE" sz="1200" kern="1200" dirty="0">
              <a:solidFill>
                <a:schemeClr val="tx2">
                  <a:lumMod val="75000"/>
                </a:schemeClr>
              </a:solidFill>
              <a:latin typeface="Arial" charset="0"/>
            </a:endParaRPr>
          </a:p>
        </p:txBody>
      </p:sp>
      <p:sp>
        <p:nvSpPr>
          <p:cNvPr id="4100" name="Rectangle 3"/>
          <p:cNvSpPr>
            <a:spLocks noGrp="1" noChangeArrowheads="1"/>
          </p:cNvSpPr>
          <p:nvPr>
            <p:ph type="title"/>
          </p:nvPr>
        </p:nvSpPr>
        <p:spPr>
          <a:xfrm>
            <a:off x="507263" y="1052512"/>
            <a:ext cx="4824586" cy="777875"/>
          </a:xfrm>
          <a:noFill/>
        </p:spPr>
        <p:txBody>
          <a:bodyPr/>
          <a:lstStyle/>
          <a:p>
            <a:pPr eaLnBrk="1" hangingPunct="1"/>
            <a:r>
              <a:rPr lang="de-DE" sz="2800" dirty="0"/>
              <a:t>Themenübersicht</a:t>
            </a:r>
          </a:p>
        </p:txBody>
      </p:sp>
      <p:sp>
        <p:nvSpPr>
          <p:cNvPr id="4101" name="Rectangle 4"/>
          <p:cNvSpPr>
            <a:spLocks noChangeArrowheads="1"/>
          </p:cNvSpPr>
          <p:nvPr/>
        </p:nvSpPr>
        <p:spPr bwMode="auto">
          <a:xfrm>
            <a:off x="495262" y="6318858"/>
            <a:ext cx="3329309" cy="358240"/>
          </a:xfrm>
          <a:prstGeom prst="rect">
            <a:avLst/>
          </a:prstGeom>
          <a:noFill/>
          <a:ln w="9525" algn="ctr">
            <a:noFill/>
            <a:miter lim="800000"/>
            <a:headEnd/>
            <a:tailEnd/>
          </a:ln>
        </p:spPr>
        <p:txBody>
          <a:bodyPr wrap="square">
            <a:spAutoFit/>
          </a:bodyPr>
          <a:lstStyle/>
          <a:p>
            <a:r>
              <a:rPr lang="de-DE" sz="1200" dirty="0" smtClean="0">
                <a:solidFill>
                  <a:schemeClr val="tx2">
                    <a:lumMod val="75000"/>
                  </a:schemeClr>
                </a:solidFill>
              </a:rPr>
              <a:t>Lehrerprüfungsamt </a:t>
            </a:r>
            <a:r>
              <a:rPr lang="de-DE" sz="1200" dirty="0">
                <a:solidFill>
                  <a:schemeClr val="tx2">
                    <a:lumMod val="75000"/>
                  </a:schemeClr>
                </a:solidFill>
              </a:rPr>
              <a:t>Mecklenburg-Vorpommern</a:t>
            </a:r>
          </a:p>
        </p:txBody>
      </p:sp>
      <p:sp>
        <p:nvSpPr>
          <p:cNvPr id="6" name="Foliennummernplatzhalter 5"/>
          <p:cNvSpPr>
            <a:spLocks noGrp="1"/>
          </p:cNvSpPr>
          <p:nvPr>
            <p:ph type="sldNum" sz="quarter" idx="10"/>
          </p:nvPr>
        </p:nvSpPr>
        <p:spPr>
          <a:xfrm>
            <a:off x="7812360" y="6392487"/>
            <a:ext cx="850900" cy="304800"/>
          </a:xfrm>
        </p:spPr>
        <p:txBody>
          <a:bodyPr/>
          <a:lstStyle/>
          <a:p>
            <a:pPr>
              <a:defRPr/>
            </a:pPr>
            <a:fld id="{80400ECE-1E6E-4FB6-AF33-40D9A9205066}" type="slidenum">
              <a:rPr lang="de-DE" smtClean="0">
                <a:solidFill>
                  <a:schemeClr val="tx2">
                    <a:lumMod val="75000"/>
                  </a:schemeClr>
                </a:solidFill>
              </a:rPr>
              <a:pPr>
                <a:defRPr/>
              </a:pPr>
              <a:t>4</a:t>
            </a:fld>
            <a:endParaRPr lang="en-GB" dirty="0">
              <a:solidFill>
                <a:schemeClr val="tx2">
                  <a:lumMod val="75000"/>
                </a:schemeClr>
              </a:solidFill>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649" y="373980"/>
            <a:ext cx="5190728" cy="533400"/>
          </a:xfrm>
        </p:spPr>
        <p:txBody>
          <a:bodyPr/>
          <a:lstStyle/>
          <a:p>
            <a:pPr lvl="0"/>
            <a:r>
              <a:rPr lang="de-DE" sz="2400" dirty="0" smtClean="0">
                <a:solidFill>
                  <a:srgbClr val="000000"/>
                </a:solidFill>
              </a:rPr>
              <a:t>1. Prüfungsteile</a:t>
            </a:r>
            <a:r>
              <a:rPr lang="de-DE" sz="2800" dirty="0"/>
              <a:t/>
            </a:r>
            <a:br>
              <a:rPr lang="de-DE" sz="2800" dirty="0"/>
            </a:br>
            <a:r>
              <a:rPr lang="de-DE" sz="2800" dirty="0"/>
              <a:t>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5</a:t>
            </a:fld>
            <a:endParaRPr lang="en-GB" dirty="0">
              <a:solidFill>
                <a:schemeClr val="tx2">
                  <a:lumMod val="75000"/>
                </a:schemeClr>
              </a:solidFill>
            </a:endParaRPr>
          </a:p>
        </p:txBody>
      </p:sp>
      <p:sp>
        <p:nvSpPr>
          <p:cNvPr id="5" name="Inhaltsplatzhalter 2"/>
          <p:cNvSpPr txBox="1">
            <a:spLocks/>
          </p:cNvSpPr>
          <p:nvPr/>
        </p:nvSpPr>
        <p:spPr bwMode="auto">
          <a:xfrm>
            <a:off x="342612" y="1052736"/>
            <a:ext cx="8927976" cy="5037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35000"/>
              </a:spcBef>
              <a:spcAft>
                <a:spcPct val="0"/>
              </a:spcAft>
              <a:buClr>
                <a:schemeClr val="tx2"/>
              </a:buClr>
              <a:buSzPct val="75000"/>
              <a:buFont typeface="Monotype Sorts" pitchFamily="2"/>
              <a:defRPr sz="2000">
                <a:solidFill>
                  <a:schemeClr val="tx1"/>
                </a:solidFill>
                <a:latin typeface="+mn-lt"/>
                <a:ea typeface="+mn-ea"/>
                <a:cs typeface="+mn-cs"/>
              </a:defRPr>
            </a:lvl1pPr>
            <a:lvl2pPr marL="263525" indent="-261938" algn="l" rtl="0" eaLnBrk="0" fontAlgn="base" hangingPunct="0">
              <a:lnSpc>
                <a:spcPct val="115000"/>
              </a:lnSpc>
              <a:spcBef>
                <a:spcPct val="35000"/>
              </a:spcBef>
              <a:spcAft>
                <a:spcPct val="0"/>
              </a:spcAft>
              <a:buClr>
                <a:schemeClr val="tx1"/>
              </a:buClr>
              <a:buSzPct val="90000"/>
              <a:buFont typeface="Arial" charset="0"/>
              <a:buChar char="•"/>
              <a:defRPr sz="2500">
                <a:solidFill>
                  <a:schemeClr val="tx1"/>
                </a:solidFill>
                <a:latin typeface="+mn-lt"/>
              </a:defRPr>
            </a:lvl2pPr>
            <a:lvl3pPr marL="539750" indent="-274638"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3pPr>
            <a:lvl4pPr marL="806450" indent="-265113"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4pPr>
            <a:lvl5pPr marL="1073150" indent="-265113" algn="l" rtl="0" eaLnBrk="0" fontAlgn="base" hangingPunct="0">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5pPr>
            <a:lvl6pPr marL="15303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6pPr>
            <a:lvl7pPr marL="19875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7pPr>
            <a:lvl8pPr marL="24447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8pPr>
            <a:lvl9pPr marL="29019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9pPr>
          </a:lstStyle>
          <a:p>
            <a:pPr marL="0" indent="0">
              <a:lnSpc>
                <a:spcPct val="100000"/>
              </a:lnSpc>
              <a:spcBef>
                <a:spcPts val="1200"/>
              </a:spcBef>
              <a:buClr>
                <a:srgbClr val="287DA8"/>
              </a:buClr>
            </a:pPr>
            <a:r>
              <a:rPr lang="de-DE" sz="1600" kern="0" dirty="0">
                <a:solidFill>
                  <a:srgbClr val="000000"/>
                </a:solidFill>
              </a:rPr>
              <a:t>Die Prüfung umfasst für </a:t>
            </a:r>
            <a:endParaRPr lang="de-DE" sz="1600" kern="0" dirty="0" smtClean="0">
              <a:solidFill>
                <a:srgbClr val="000000"/>
              </a:solidFill>
            </a:endParaRPr>
          </a:p>
          <a:p>
            <a:pPr marL="0" indent="0">
              <a:lnSpc>
                <a:spcPct val="100000"/>
              </a:lnSpc>
              <a:spcBef>
                <a:spcPts val="1200"/>
              </a:spcBef>
            </a:pPr>
            <a:r>
              <a:rPr lang="de-DE" sz="1600" b="1" dirty="0" smtClean="0">
                <a:solidFill>
                  <a:schemeClr val="tx2">
                    <a:lumMod val="75000"/>
                  </a:schemeClr>
                </a:solidFill>
              </a:rPr>
              <a:t>1. alle </a:t>
            </a:r>
            <a:r>
              <a:rPr lang="de-DE" sz="1600" b="1" dirty="0">
                <a:solidFill>
                  <a:schemeClr val="tx2">
                    <a:lumMod val="75000"/>
                  </a:schemeClr>
                </a:solidFill>
              </a:rPr>
              <a:t>Lehrämter:</a:t>
            </a:r>
          </a:p>
          <a:p>
            <a:pPr marL="468000" indent="-216000">
              <a:lnSpc>
                <a:spcPct val="100000"/>
              </a:lnSpc>
              <a:spcBef>
                <a:spcPts val="1200"/>
              </a:spcBef>
              <a:buClrTx/>
              <a:buFont typeface="Arial" panose="020B0604020202020204" pitchFamily="34" charset="0"/>
              <a:buChar char="•"/>
            </a:pPr>
            <a:r>
              <a:rPr lang="de-DE" sz="1600" dirty="0"/>
              <a:t>die Wissenschaftliche </a:t>
            </a:r>
            <a:r>
              <a:rPr lang="de-DE" sz="1600" dirty="0" smtClean="0"/>
              <a:t>Abschlussarbeit</a:t>
            </a:r>
            <a:endParaRPr lang="de-DE" sz="1600" dirty="0"/>
          </a:p>
          <a:p>
            <a:pPr marL="0" indent="0">
              <a:lnSpc>
                <a:spcPct val="100000"/>
              </a:lnSpc>
              <a:spcBef>
                <a:spcPts val="1200"/>
              </a:spcBef>
            </a:pPr>
            <a:r>
              <a:rPr lang="de-DE" sz="1600" b="1" dirty="0" smtClean="0">
                <a:solidFill>
                  <a:schemeClr val="tx2">
                    <a:lumMod val="75000"/>
                  </a:schemeClr>
                </a:solidFill>
              </a:rPr>
              <a:t>2. das Fach/Grundschulfach </a:t>
            </a:r>
            <a:r>
              <a:rPr lang="de-DE" sz="1600" b="1" dirty="0">
                <a:solidFill>
                  <a:schemeClr val="tx2">
                    <a:lumMod val="75000"/>
                  </a:schemeClr>
                </a:solidFill>
              </a:rPr>
              <a:t>Kunst und </a:t>
            </a:r>
            <a:r>
              <a:rPr lang="de-DE" sz="1600" b="1" dirty="0" smtClean="0">
                <a:solidFill>
                  <a:schemeClr val="tx2">
                    <a:lumMod val="75000"/>
                  </a:schemeClr>
                </a:solidFill>
              </a:rPr>
              <a:t>Gestaltung </a:t>
            </a:r>
            <a:r>
              <a:rPr lang="de-DE" sz="1600" dirty="0" smtClean="0"/>
              <a:t>die </a:t>
            </a:r>
            <a:r>
              <a:rPr lang="de-DE" sz="1600" dirty="0"/>
              <a:t>praktische </a:t>
            </a:r>
            <a:r>
              <a:rPr lang="de-DE" sz="1600" dirty="0" smtClean="0"/>
              <a:t>Prüfung</a:t>
            </a:r>
            <a:endParaRPr lang="de-DE" sz="1600" kern="0" dirty="0">
              <a:solidFill>
                <a:srgbClr val="000000"/>
              </a:solidFill>
            </a:endParaRPr>
          </a:p>
          <a:p>
            <a:pPr marL="0" indent="0">
              <a:lnSpc>
                <a:spcPct val="100000"/>
              </a:lnSpc>
              <a:spcBef>
                <a:spcPts val="1200"/>
              </a:spcBef>
              <a:buClr>
                <a:srgbClr val="287DA8"/>
              </a:buClr>
            </a:pPr>
            <a:r>
              <a:rPr lang="de-DE" sz="1600" b="1" kern="0" dirty="0">
                <a:solidFill>
                  <a:schemeClr val="tx2">
                    <a:lumMod val="75000"/>
                  </a:schemeClr>
                </a:solidFill>
              </a:rPr>
              <a:t>3</a:t>
            </a:r>
            <a:r>
              <a:rPr lang="de-DE" sz="1600" b="1" kern="0" dirty="0" smtClean="0">
                <a:solidFill>
                  <a:schemeClr val="tx2">
                    <a:lumMod val="75000"/>
                  </a:schemeClr>
                </a:solidFill>
              </a:rPr>
              <a:t>. </a:t>
            </a:r>
            <a:r>
              <a:rPr lang="de-DE" sz="1600" b="1" kern="0" dirty="0">
                <a:solidFill>
                  <a:schemeClr val="tx2">
                    <a:lumMod val="75000"/>
                  </a:schemeClr>
                </a:solidFill>
              </a:rPr>
              <a:t>das Lehramt an Grundschulen:</a:t>
            </a:r>
          </a:p>
          <a:p>
            <a:pPr marL="468000" indent="-216000">
              <a:lnSpc>
                <a:spcPct val="100000"/>
              </a:lnSpc>
              <a:spcBef>
                <a:spcPts val="1200"/>
              </a:spcBef>
              <a:buClrTx/>
              <a:buFont typeface="Arial" panose="020B0604020202020204" pitchFamily="34" charset="0"/>
              <a:buChar char="•"/>
            </a:pPr>
            <a:r>
              <a:rPr lang="de-DE" sz="1600" kern="0" dirty="0" smtClean="0">
                <a:solidFill>
                  <a:srgbClr val="000000"/>
                </a:solidFill>
              </a:rPr>
              <a:t>je </a:t>
            </a:r>
            <a:r>
              <a:rPr lang="de-DE" sz="1600" kern="0" dirty="0">
                <a:solidFill>
                  <a:srgbClr val="000000"/>
                </a:solidFill>
              </a:rPr>
              <a:t>Grundschulfach eine mündliche Prüfung von 30 </a:t>
            </a:r>
            <a:r>
              <a:rPr lang="de-DE" sz="1600" kern="0" dirty="0" smtClean="0">
                <a:solidFill>
                  <a:srgbClr val="000000"/>
                </a:solidFill>
              </a:rPr>
              <a:t>Minuten</a:t>
            </a:r>
            <a:endParaRPr lang="de-DE" sz="1600" kern="0" dirty="0">
              <a:solidFill>
                <a:srgbClr val="000000"/>
              </a:solidFill>
            </a:endParaRPr>
          </a:p>
          <a:p>
            <a:pPr marL="0" indent="0">
              <a:lnSpc>
                <a:spcPct val="100000"/>
              </a:lnSpc>
              <a:spcBef>
                <a:spcPts val="1200"/>
              </a:spcBef>
              <a:buClr>
                <a:srgbClr val="287DA8"/>
              </a:buClr>
            </a:pPr>
            <a:r>
              <a:rPr lang="de-DE" sz="1600" b="1" kern="0" dirty="0">
                <a:solidFill>
                  <a:schemeClr val="tx2">
                    <a:lumMod val="75000"/>
                  </a:schemeClr>
                </a:solidFill>
              </a:rPr>
              <a:t>4</a:t>
            </a:r>
            <a:r>
              <a:rPr lang="de-DE" sz="1600" b="1" kern="0" dirty="0" smtClean="0">
                <a:solidFill>
                  <a:schemeClr val="tx2">
                    <a:lumMod val="75000"/>
                  </a:schemeClr>
                </a:solidFill>
              </a:rPr>
              <a:t>. </a:t>
            </a:r>
            <a:r>
              <a:rPr lang="de-DE" sz="1600" b="1" kern="0" dirty="0">
                <a:solidFill>
                  <a:schemeClr val="tx2">
                    <a:lumMod val="75000"/>
                  </a:schemeClr>
                </a:solidFill>
              </a:rPr>
              <a:t>das Lehramt an Regionalen Schulen:</a:t>
            </a:r>
          </a:p>
          <a:p>
            <a:pPr marL="468000" indent="-216000">
              <a:lnSpc>
                <a:spcPct val="100000"/>
              </a:lnSpc>
              <a:spcBef>
                <a:spcPts val="1200"/>
              </a:spcBef>
              <a:buClrTx/>
              <a:buFont typeface="Arial" panose="020B0604020202020204" pitchFamily="34" charset="0"/>
              <a:buChar char="•"/>
            </a:pPr>
            <a:r>
              <a:rPr lang="de-DE" sz="1600" kern="0" dirty="0">
                <a:solidFill>
                  <a:srgbClr val="000000"/>
                </a:solidFill>
              </a:rPr>
              <a:t>je Fachwissenschaft eine mündliche Prüfung von 50 </a:t>
            </a:r>
            <a:r>
              <a:rPr lang="de-DE" sz="1600" kern="0" dirty="0" smtClean="0">
                <a:solidFill>
                  <a:srgbClr val="000000"/>
                </a:solidFill>
              </a:rPr>
              <a:t>Minuten </a:t>
            </a:r>
            <a:endParaRPr lang="de-DE" sz="1600" kern="0" dirty="0">
              <a:solidFill>
                <a:srgbClr val="000000"/>
              </a:solidFill>
            </a:endParaRPr>
          </a:p>
          <a:p>
            <a:pPr marL="468000" indent="-216000">
              <a:lnSpc>
                <a:spcPct val="100000"/>
              </a:lnSpc>
              <a:spcBef>
                <a:spcPts val="1200"/>
              </a:spcBef>
              <a:buClrTx/>
              <a:buFont typeface="Arial" panose="020B0604020202020204" pitchFamily="34" charset="0"/>
              <a:buChar char="•"/>
            </a:pPr>
            <a:r>
              <a:rPr lang="de-DE" sz="1600" dirty="0"/>
              <a:t>in </a:t>
            </a:r>
            <a:r>
              <a:rPr lang="de-DE" sz="1600" dirty="0" smtClean="0"/>
              <a:t>den </a:t>
            </a:r>
            <a:r>
              <a:rPr lang="de-DE" sz="1600" dirty="0" err="1" smtClean="0"/>
              <a:t>Fachdidaktiken</a:t>
            </a:r>
            <a:r>
              <a:rPr lang="de-DE" sz="1600" dirty="0" smtClean="0"/>
              <a:t> </a:t>
            </a:r>
            <a:r>
              <a:rPr lang="de-DE" sz="1600" dirty="0"/>
              <a:t>eine </a:t>
            </a:r>
            <a:r>
              <a:rPr lang="de-DE" sz="1600" dirty="0" smtClean="0"/>
              <a:t>mündliche </a:t>
            </a:r>
            <a:r>
              <a:rPr lang="de-DE" sz="1600" dirty="0"/>
              <a:t>Prüfung von insgesamt 50 (2 x 25) </a:t>
            </a:r>
            <a:r>
              <a:rPr lang="de-DE" sz="1600" dirty="0" smtClean="0"/>
              <a:t>Minuten</a:t>
            </a:r>
            <a:endParaRPr lang="de-DE" sz="1600" kern="0" dirty="0">
              <a:solidFill>
                <a:srgbClr val="000000"/>
              </a:solidFill>
            </a:endParaRPr>
          </a:p>
          <a:p>
            <a:pPr marL="0" indent="0">
              <a:lnSpc>
                <a:spcPct val="100000"/>
              </a:lnSpc>
              <a:spcBef>
                <a:spcPts val="1200"/>
              </a:spcBef>
              <a:buClr>
                <a:srgbClr val="287DA8"/>
              </a:buClr>
            </a:pPr>
            <a:r>
              <a:rPr lang="de-DE" sz="1600" b="1" dirty="0">
                <a:solidFill>
                  <a:schemeClr val="tx2">
                    <a:lumMod val="75000"/>
                  </a:schemeClr>
                </a:solidFill>
              </a:rPr>
              <a:t>5. das Lehramt an Gymnasien:</a:t>
            </a:r>
          </a:p>
          <a:p>
            <a:pPr marL="468000" indent="-216000">
              <a:lnSpc>
                <a:spcPct val="100000"/>
              </a:lnSpc>
              <a:spcBef>
                <a:spcPts val="1200"/>
              </a:spcBef>
              <a:buClrTx/>
              <a:buFont typeface="Arial" panose="020B0604020202020204" pitchFamily="34" charset="0"/>
              <a:buChar char="•"/>
            </a:pPr>
            <a:r>
              <a:rPr lang="de-DE" sz="1600" dirty="0"/>
              <a:t>je Fachwissenschaft eine mündliche Prüfung von 60 Minuten</a:t>
            </a:r>
          </a:p>
          <a:p>
            <a:pPr marL="468000" indent="-216000">
              <a:lnSpc>
                <a:spcPct val="100000"/>
              </a:lnSpc>
              <a:spcBef>
                <a:spcPts val="1200"/>
              </a:spcBef>
              <a:buClrTx/>
              <a:buFont typeface="Arial" panose="020B0604020202020204" pitchFamily="34" charset="0"/>
              <a:buChar char="•"/>
            </a:pPr>
            <a:r>
              <a:rPr lang="de-DE" sz="1600" dirty="0"/>
              <a:t>in </a:t>
            </a:r>
            <a:r>
              <a:rPr lang="de-DE" sz="1600" dirty="0" err="1"/>
              <a:t>Fachdidaktiken</a:t>
            </a:r>
            <a:r>
              <a:rPr lang="de-DE" sz="1600" dirty="0"/>
              <a:t> eine mündliche Prüfung von insgesamt 60 (2 x 30) Minuten</a:t>
            </a:r>
          </a:p>
          <a:p>
            <a:pPr marL="252000" indent="0">
              <a:spcBef>
                <a:spcPts val="600"/>
              </a:spcBef>
              <a:buClrTx/>
            </a:pPr>
            <a:endParaRPr lang="de-DE" sz="1800" dirty="0" smtClean="0"/>
          </a:p>
        </p:txBody>
      </p:sp>
    </p:spTree>
    <p:extLst>
      <p:ext uri="{BB962C8B-B14F-4D97-AF65-F5344CB8AC3E}">
        <p14:creationId xmlns:p14="http://schemas.microsoft.com/office/powerpoint/2010/main" val="232166721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004333039"/>
              </p:ext>
            </p:extLst>
          </p:nvPr>
        </p:nvGraphicFramePr>
        <p:xfrm>
          <a:off x="115710" y="1245756"/>
          <a:ext cx="8892480" cy="4897669"/>
        </p:xfrm>
        <a:graphic>
          <a:graphicData uri="http://schemas.openxmlformats.org/drawingml/2006/table">
            <a:tbl>
              <a:tblPr>
                <a:tableStyleId>{5C22544A-7EE6-4342-B048-85BDC9FD1C3A}</a:tableStyleId>
              </a:tblPr>
              <a:tblGrid>
                <a:gridCol w="2695558">
                  <a:extLst>
                    <a:ext uri="{9D8B030D-6E8A-4147-A177-3AD203B41FA5}">
                      <a16:colId xmlns:a16="http://schemas.microsoft.com/office/drawing/2014/main" val="20000"/>
                    </a:ext>
                  </a:extLst>
                </a:gridCol>
                <a:gridCol w="6196922">
                  <a:extLst>
                    <a:ext uri="{9D8B030D-6E8A-4147-A177-3AD203B41FA5}">
                      <a16:colId xmlns:a16="http://schemas.microsoft.com/office/drawing/2014/main" val="20001"/>
                    </a:ext>
                  </a:extLst>
                </a:gridCol>
              </a:tblGrid>
              <a:tr h="913886">
                <a:tc>
                  <a:txBody>
                    <a:bodyPr/>
                    <a:lstStyle/>
                    <a:p>
                      <a:pPr>
                        <a:lnSpc>
                          <a:spcPct val="115000"/>
                        </a:lnSpc>
                        <a:spcAft>
                          <a:spcPts val="0"/>
                        </a:spcAft>
                      </a:pPr>
                      <a:r>
                        <a:rPr lang="de-DE" sz="1400" dirty="0">
                          <a:effectLst/>
                          <a:latin typeface="+mn-lt"/>
                        </a:rPr>
                        <a:t>Antrag für </a:t>
                      </a:r>
                      <a:r>
                        <a:rPr lang="de-DE" sz="1400" dirty="0" smtClean="0">
                          <a:effectLst/>
                          <a:latin typeface="+mn-lt"/>
                        </a:rPr>
                        <a:t>das Thema </a:t>
                      </a:r>
                      <a:r>
                        <a:rPr lang="de-DE" sz="1400" dirty="0">
                          <a:effectLst/>
                          <a:latin typeface="+mn-lt"/>
                        </a:rPr>
                        <a:t>der Wissenschaftlichen </a:t>
                      </a:r>
                      <a:r>
                        <a:rPr lang="de-DE" sz="1400" dirty="0" smtClean="0">
                          <a:effectLst/>
                          <a:latin typeface="+mn-lt"/>
                        </a:rPr>
                        <a:t>Abschlussarbeit</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400" dirty="0">
                          <a:effectLst/>
                          <a:latin typeface="+mn-lt"/>
                        </a:rPr>
                        <a:t>nach  Erwerb von 180 ECTS im LA an </a:t>
                      </a:r>
                      <a:r>
                        <a:rPr lang="de-DE" sz="1400" dirty="0" smtClean="0">
                          <a:effectLst/>
                          <a:latin typeface="+mn-lt"/>
                        </a:rPr>
                        <a:t>Grundschulen </a:t>
                      </a:r>
                      <a:r>
                        <a:rPr lang="de-DE" sz="1400" dirty="0">
                          <a:effectLst/>
                          <a:latin typeface="+mn-lt"/>
                        </a:rPr>
                        <a:t>und LA für Sonderpädagogik bzw. von 210 ECTS im LA an Regionalen Schulen und LA an Gymnasien</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8377">
                <a:tc>
                  <a:txBody>
                    <a:bodyPr/>
                    <a:lstStyle/>
                    <a:p>
                      <a:pPr>
                        <a:lnSpc>
                          <a:spcPct val="115000"/>
                        </a:lnSpc>
                        <a:spcAft>
                          <a:spcPts val="0"/>
                        </a:spcAft>
                      </a:pPr>
                      <a:r>
                        <a:rPr lang="de-DE" sz="1400" dirty="0">
                          <a:effectLst/>
                          <a:latin typeface="+mn-lt"/>
                        </a:rPr>
                        <a:t>Meldung zur prakt. Prüf. Kunst/Musik/Sport</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400" dirty="0" smtClean="0">
                          <a:effectLst/>
                        </a:rPr>
                        <a:t>frühestens nach dem 6. Semester, spätestens 4 Wochen vor dem geplanten Termin, prakt.</a:t>
                      </a:r>
                      <a:r>
                        <a:rPr lang="de-DE" sz="1400" baseline="0" dirty="0" smtClean="0">
                          <a:effectLst/>
                        </a:rPr>
                        <a:t> </a:t>
                      </a:r>
                      <a:r>
                        <a:rPr lang="de-DE" sz="1400" dirty="0" smtClean="0">
                          <a:effectLst/>
                        </a:rPr>
                        <a:t>Prüfung kann vor der mündlichen Prüfung erfolgen</a:t>
                      </a:r>
                      <a:endParaRPr lang="de-DE" sz="14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1963">
                <a:tc rowSpan="3">
                  <a:txBody>
                    <a:bodyPr/>
                    <a:lstStyle/>
                    <a:p>
                      <a:pPr>
                        <a:lnSpc>
                          <a:spcPct val="115000"/>
                        </a:lnSpc>
                        <a:spcAft>
                          <a:spcPts val="0"/>
                        </a:spcAft>
                      </a:pPr>
                      <a:r>
                        <a:rPr lang="de-DE" sz="1400" dirty="0">
                          <a:effectLst/>
                          <a:latin typeface="+mn-lt"/>
                          <a:ea typeface="Calibri"/>
                          <a:cs typeface="Arial" panose="020B0604020202020204" pitchFamily="34" charset="0"/>
                        </a:rPr>
                        <a:t>Anmeldung zu</a:t>
                      </a:r>
                      <a:r>
                        <a:rPr lang="de-DE" sz="1400" baseline="0" dirty="0">
                          <a:effectLst/>
                          <a:latin typeface="+mn-lt"/>
                          <a:ea typeface="Calibri"/>
                          <a:cs typeface="Arial" panose="020B0604020202020204" pitchFamily="34" charset="0"/>
                        </a:rPr>
                        <a:t> den mündlichen </a:t>
                      </a:r>
                      <a:r>
                        <a:rPr lang="de-DE" sz="1400" dirty="0" smtClean="0">
                          <a:effectLst/>
                          <a:latin typeface="+mn-lt"/>
                          <a:ea typeface="Calibri"/>
                          <a:cs typeface="Arial" panose="020B0604020202020204" pitchFamily="34" charset="0"/>
                        </a:rPr>
                        <a:t>Prüfungen</a:t>
                      </a:r>
                      <a:endParaRPr lang="de-DE" sz="14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15000"/>
                        </a:lnSpc>
                        <a:spcAft>
                          <a:spcPts val="0"/>
                        </a:spcAft>
                      </a:pPr>
                      <a:r>
                        <a:rPr lang="de-DE" sz="1400" dirty="0">
                          <a:effectLst/>
                          <a:latin typeface="+mn-lt"/>
                          <a:ea typeface="Calibri"/>
                          <a:cs typeface="Arial" panose="020B0604020202020204" pitchFamily="34" charset="0"/>
                        </a:rPr>
                        <a:t>1) Voranmeldung</a:t>
                      </a:r>
                      <a:r>
                        <a:rPr lang="de-DE" sz="1400" baseline="0" dirty="0">
                          <a:effectLst/>
                          <a:latin typeface="+mn-lt"/>
                          <a:ea typeface="Calibri"/>
                          <a:cs typeface="Arial" panose="020B0604020202020204" pitchFamily="34" charset="0"/>
                        </a:rPr>
                        <a:t> zur Datenerfassung </a:t>
                      </a:r>
                      <a:br>
                        <a:rPr lang="de-DE" sz="1400" baseline="0" dirty="0">
                          <a:effectLst/>
                          <a:latin typeface="+mn-lt"/>
                          <a:ea typeface="Calibri"/>
                          <a:cs typeface="Arial" panose="020B0604020202020204" pitchFamily="34" charset="0"/>
                        </a:rPr>
                      </a:br>
                      <a:r>
                        <a:rPr lang="de-DE" sz="1400" baseline="0" dirty="0" smtClean="0">
                          <a:effectLst/>
                          <a:latin typeface="+mn-lt"/>
                          <a:ea typeface="Calibri"/>
                          <a:cs typeface="Arial" panose="020B0604020202020204" pitchFamily="34" charset="0"/>
                        </a:rPr>
                        <a:t>    </a:t>
                      </a:r>
                      <a:r>
                        <a:rPr lang="de-DE" sz="1400" baseline="0" dirty="0" err="1" smtClean="0">
                          <a:effectLst/>
                          <a:latin typeface="+mn-lt"/>
                          <a:ea typeface="Calibri"/>
                          <a:cs typeface="Arial" panose="020B0604020202020204" pitchFamily="34" charset="0"/>
                        </a:rPr>
                        <a:t>SoSe</a:t>
                      </a:r>
                      <a:r>
                        <a:rPr lang="de-DE" sz="1400" baseline="0" dirty="0" smtClean="0">
                          <a:effectLst/>
                          <a:latin typeface="+mn-lt"/>
                          <a:ea typeface="Calibri"/>
                          <a:cs typeface="Arial" panose="020B0604020202020204" pitchFamily="34" charset="0"/>
                        </a:rPr>
                        <a:t>: Dezember 2024           WS</a:t>
                      </a:r>
                      <a:r>
                        <a:rPr lang="de-DE" sz="1400" baseline="0" dirty="0">
                          <a:effectLst/>
                          <a:latin typeface="+mn-lt"/>
                          <a:ea typeface="Calibri"/>
                          <a:cs typeface="Arial" panose="020B0604020202020204" pitchFamily="34" charset="0"/>
                        </a:rPr>
                        <a:t>: </a:t>
                      </a:r>
                      <a:r>
                        <a:rPr lang="de-DE" sz="1400" baseline="0" dirty="0" smtClean="0">
                          <a:effectLst/>
                          <a:latin typeface="+mn-lt"/>
                          <a:ea typeface="Calibri"/>
                          <a:cs typeface="Arial" panose="020B0604020202020204" pitchFamily="34" charset="0"/>
                        </a:rPr>
                        <a:t>Juni 2025</a:t>
                      </a:r>
                      <a:endParaRPr lang="de-DE" sz="14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667151">
                <a:tc vMerge="1">
                  <a:txBody>
                    <a:bodyPr/>
                    <a:lstStyle/>
                    <a:p>
                      <a:endParaRPr lang="de-DE"/>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effectLst/>
                          <a:latin typeface="+mn-lt"/>
                          <a:ea typeface="Calibri"/>
                          <a:cs typeface="Arial" panose="020B0604020202020204" pitchFamily="34" charset="0"/>
                        </a:rPr>
                        <a:t>2) Einreichen der Unterlagen zur Prüfungsanmeldung </a:t>
                      </a:r>
                      <a:br>
                        <a:rPr lang="de-DE" sz="1400" dirty="0">
                          <a:effectLst/>
                          <a:latin typeface="+mn-lt"/>
                          <a:ea typeface="Calibri"/>
                          <a:cs typeface="Arial" panose="020B0604020202020204" pitchFamily="34" charset="0"/>
                        </a:rPr>
                      </a:br>
                      <a:r>
                        <a:rPr lang="de-DE" sz="1400" dirty="0" smtClean="0">
                          <a:effectLst/>
                          <a:latin typeface="+mn-lt"/>
                          <a:ea typeface="Calibri"/>
                          <a:cs typeface="Arial" panose="020B0604020202020204" pitchFamily="34" charset="0"/>
                        </a:rPr>
                        <a:t>    </a:t>
                      </a:r>
                      <a:r>
                        <a:rPr lang="de-DE" sz="1400" dirty="0" err="1" smtClean="0">
                          <a:effectLst/>
                          <a:latin typeface="+mn-lt"/>
                          <a:ea typeface="Calibri"/>
                          <a:cs typeface="Arial" panose="020B0604020202020204" pitchFamily="34" charset="0"/>
                        </a:rPr>
                        <a:t>SoSe</a:t>
                      </a:r>
                      <a:r>
                        <a:rPr lang="de-DE" sz="1400" dirty="0" smtClean="0">
                          <a:effectLst/>
                          <a:latin typeface="+mn-lt"/>
                          <a:ea typeface="Calibri"/>
                          <a:cs typeface="Arial" panose="020B0604020202020204" pitchFamily="34" charset="0"/>
                        </a:rPr>
                        <a:t>: Januar 2025</a:t>
                      </a:r>
                      <a:r>
                        <a:rPr lang="de-DE" sz="1400" baseline="0" dirty="0" smtClean="0">
                          <a:effectLst/>
                          <a:latin typeface="+mn-lt"/>
                          <a:ea typeface="Calibri"/>
                          <a:cs typeface="Arial" panose="020B0604020202020204" pitchFamily="34" charset="0"/>
                        </a:rPr>
                        <a:t>                </a:t>
                      </a:r>
                      <a:r>
                        <a:rPr lang="de-DE" sz="1400" dirty="0" smtClean="0">
                          <a:effectLst/>
                          <a:latin typeface="+mn-lt"/>
                          <a:ea typeface="Calibri"/>
                          <a:cs typeface="Arial" panose="020B0604020202020204" pitchFamily="34" charset="0"/>
                        </a:rPr>
                        <a:t>WS</a:t>
                      </a:r>
                      <a:r>
                        <a:rPr lang="de-DE" sz="1400" dirty="0">
                          <a:effectLst/>
                          <a:latin typeface="+mn-lt"/>
                          <a:ea typeface="Calibri"/>
                          <a:cs typeface="Arial" panose="020B0604020202020204" pitchFamily="34" charset="0"/>
                        </a:rPr>
                        <a:t>: </a:t>
                      </a:r>
                      <a:r>
                        <a:rPr lang="de-DE" sz="1400" baseline="0" dirty="0" smtClean="0">
                          <a:effectLst/>
                          <a:latin typeface="+mn-lt"/>
                          <a:ea typeface="Calibri"/>
                          <a:cs typeface="Arial" panose="020B0604020202020204" pitchFamily="34" charset="0"/>
                        </a:rPr>
                        <a:t>Juli 2025</a:t>
                      </a:r>
                      <a:endParaRPr lang="de-DE" sz="14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661607">
                <a:tc vMerge="1">
                  <a:txBody>
                    <a:bodyPr/>
                    <a:lstStyle/>
                    <a:p>
                      <a:endParaRPr lang="de-DE"/>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effectLst/>
                          <a:latin typeface="+mn-lt"/>
                          <a:ea typeface="Calibri"/>
                          <a:cs typeface="Arial" panose="020B0604020202020204" pitchFamily="34" charset="0"/>
                        </a:rPr>
                        <a:t>3</a:t>
                      </a:r>
                      <a:r>
                        <a:rPr lang="de-DE" sz="1400" dirty="0" smtClean="0">
                          <a:effectLst/>
                          <a:latin typeface="+mn-lt"/>
                          <a:ea typeface="Calibri"/>
                          <a:cs typeface="Arial" panose="020B0604020202020204" pitchFamily="34" charset="0"/>
                        </a:rPr>
                        <a:t>) </a:t>
                      </a:r>
                      <a:r>
                        <a:rPr lang="de-DE" sz="1400" dirty="0">
                          <a:effectLst/>
                          <a:latin typeface="+mn-lt"/>
                          <a:ea typeface="Calibri"/>
                          <a:cs typeface="Arial" panose="020B0604020202020204" pitchFamily="34" charset="0"/>
                        </a:rPr>
                        <a:t>Nachreichen </a:t>
                      </a:r>
                      <a:r>
                        <a:rPr lang="de-DE" sz="1400" dirty="0" smtClean="0">
                          <a:effectLst/>
                          <a:latin typeface="+mn-lt"/>
                          <a:ea typeface="Calibri"/>
                          <a:cs typeface="Arial" panose="020B0604020202020204" pitchFamily="34" charset="0"/>
                        </a:rPr>
                        <a:t>der Leistungsnachweise/Modulnoten</a:t>
                      </a:r>
                      <a:r>
                        <a:rPr lang="de-DE" sz="1400" baseline="0" dirty="0" smtClean="0">
                          <a:effectLst/>
                          <a:latin typeface="+mn-lt"/>
                          <a:ea typeface="Calibri"/>
                          <a:cs typeface="Arial" panose="020B0604020202020204" pitchFamily="34" charset="0"/>
                        </a:rPr>
                        <a:t> vom ZPA</a:t>
                      </a:r>
                      <a:r>
                        <a:rPr lang="de-DE" sz="1400" baseline="0" dirty="0">
                          <a:effectLst/>
                          <a:latin typeface="+mn-lt"/>
                          <a:ea typeface="Calibri"/>
                          <a:cs typeface="Arial" panose="020B0604020202020204" pitchFamily="34" charset="0"/>
                        </a:rPr>
                        <a:t/>
                      </a:r>
                      <a:br>
                        <a:rPr lang="de-DE" sz="1400" baseline="0" dirty="0">
                          <a:effectLst/>
                          <a:latin typeface="+mn-lt"/>
                          <a:ea typeface="Calibri"/>
                          <a:cs typeface="Arial" panose="020B0604020202020204" pitchFamily="34" charset="0"/>
                        </a:rPr>
                      </a:br>
                      <a:r>
                        <a:rPr lang="de-DE" sz="1400" baseline="0" dirty="0" smtClean="0">
                          <a:effectLst/>
                          <a:latin typeface="+mn-lt"/>
                          <a:ea typeface="Calibri"/>
                          <a:cs typeface="Arial" panose="020B0604020202020204" pitchFamily="34" charset="0"/>
                        </a:rPr>
                        <a:t>    </a:t>
                      </a:r>
                      <a:r>
                        <a:rPr lang="de-DE" sz="1400" baseline="0" dirty="0" err="1" smtClean="0">
                          <a:effectLst/>
                          <a:latin typeface="+mn-lt"/>
                          <a:ea typeface="Calibri"/>
                          <a:cs typeface="Arial" panose="020B0604020202020204" pitchFamily="34" charset="0"/>
                        </a:rPr>
                        <a:t>SoSe</a:t>
                      </a:r>
                      <a:r>
                        <a:rPr lang="de-DE" sz="1400" baseline="0" dirty="0" smtClean="0">
                          <a:effectLst/>
                          <a:latin typeface="+mn-lt"/>
                          <a:ea typeface="Calibri"/>
                          <a:cs typeface="Arial" panose="020B0604020202020204" pitchFamily="34" charset="0"/>
                        </a:rPr>
                        <a:t>: bis 15. April 2025        WS</a:t>
                      </a:r>
                      <a:r>
                        <a:rPr lang="de-DE" sz="1400" baseline="0" dirty="0">
                          <a:effectLst/>
                          <a:latin typeface="+mn-lt"/>
                          <a:ea typeface="Calibri"/>
                          <a:cs typeface="Arial" panose="020B0604020202020204" pitchFamily="34" charset="0"/>
                        </a:rPr>
                        <a:t>: bis 15. Oktober </a:t>
                      </a:r>
                      <a:r>
                        <a:rPr lang="de-DE" sz="1400" baseline="0" dirty="0" smtClean="0">
                          <a:effectLst/>
                          <a:latin typeface="+mn-lt"/>
                          <a:ea typeface="Calibri"/>
                          <a:cs typeface="Arial" panose="020B0604020202020204" pitchFamily="34" charset="0"/>
                        </a:rPr>
                        <a:t>2025</a:t>
                      </a:r>
                      <a:endParaRPr lang="de-DE" sz="14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355139">
                <a:tc>
                  <a:txBody>
                    <a:bodyPr/>
                    <a:lstStyle/>
                    <a:p>
                      <a:pPr>
                        <a:lnSpc>
                          <a:spcPct val="115000"/>
                        </a:lnSpc>
                        <a:spcAft>
                          <a:spcPts val="0"/>
                        </a:spcAft>
                      </a:pPr>
                      <a:r>
                        <a:rPr lang="de-DE" sz="1400" dirty="0">
                          <a:effectLst/>
                          <a:latin typeface="+mn-lt"/>
                        </a:rPr>
                        <a:t>Zulassung zur Prüfung </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15000"/>
                        </a:lnSpc>
                        <a:spcAft>
                          <a:spcPts val="0"/>
                        </a:spcAft>
                      </a:pPr>
                      <a:r>
                        <a:rPr lang="de-DE" sz="1400" dirty="0" smtClean="0">
                          <a:effectLst/>
                          <a:latin typeface="+mn-lt"/>
                        </a:rPr>
                        <a:t>    </a:t>
                      </a:r>
                      <a:r>
                        <a:rPr lang="de-DE" sz="1400" dirty="0" err="1" smtClean="0">
                          <a:effectLst/>
                          <a:latin typeface="+mn-lt"/>
                        </a:rPr>
                        <a:t>SoSe</a:t>
                      </a:r>
                      <a:r>
                        <a:rPr lang="de-DE" sz="1400" dirty="0" smtClean="0">
                          <a:effectLst/>
                          <a:latin typeface="+mn-lt"/>
                        </a:rPr>
                        <a:t>: bis 30. April 2025        WS</a:t>
                      </a:r>
                      <a:r>
                        <a:rPr lang="de-DE" sz="1400" dirty="0">
                          <a:effectLst/>
                          <a:latin typeface="+mn-lt"/>
                        </a:rPr>
                        <a:t>: bis 30. Oktober </a:t>
                      </a:r>
                      <a:r>
                        <a:rPr lang="de-DE" sz="1400" dirty="0" smtClean="0">
                          <a:effectLst/>
                          <a:latin typeface="+mn-lt"/>
                        </a:rPr>
                        <a:t>2025</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326387">
                <a:tc>
                  <a:txBody>
                    <a:bodyPr/>
                    <a:lstStyle/>
                    <a:p>
                      <a:pPr>
                        <a:lnSpc>
                          <a:spcPct val="115000"/>
                        </a:lnSpc>
                        <a:spcAft>
                          <a:spcPts val="0"/>
                        </a:spcAft>
                      </a:pPr>
                      <a:r>
                        <a:rPr lang="de-DE" sz="1400" dirty="0">
                          <a:effectLst/>
                          <a:latin typeface="+mn-lt"/>
                        </a:rPr>
                        <a:t>Abgabe der WAA</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15000"/>
                        </a:lnSpc>
                        <a:spcAft>
                          <a:spcPts val="0"/>
                        </a:spcAft>
                      </a:pPr>
                      <a:r>
                        <a:rPr lang="de-DE" sz="1400" dirty="0" smtClean="0">
                          <a:effectLst/>
                          <a:latin typeface="+mn-lt"/>
                        </a:rPr>
                        <a:t>    </a:t>
                      </a:r>
                      <a:r>
                        <a:rPr lang="de-DE" sz="1400" dirty="0" err="1" smtClean="0">
                          <a:effectLst/>
                          <a:latin typeface="+mn-lt"/>
                        </a:rPr>
                        <a:t>SoSe</a:t>
                      </a:r>
                      <a:r>
                        <a:rPr lang="de-DE" sz="1400" dirty="0" smtClean="0">
                          <a:effectLst/>
                          <a:latin typeface="+mn-lt"/>
                        </a:rPr>
                        <a:t>: bis </a:t>
                      </a:r>
                      <a:r>
                        <a:rPr lang="de-DE" sz="1400" dirty="0" smtClean="0">
                          <a:effectLst/>
                          <a:latin typeface="+mn-lt"/>
                        </a:rPr>
                        <a:t>16. </a:t>
                      </a:r>
                      <a:r>
                        <a:rPr lang="de-DE" sz="1400" dirty="0" smtClean="0">
                          <a:effectLst/>
                          <a:latin typeface="+mn-lt"/>
                        </a:rPr>
                        <a:t>Juni 2025        WS</a:t>
                      </a:r>
                      <a:r>
                        <a:rPr lang="de-DE" sz="1400" dirty="0">
                          <a:effectLst/>
                          <a:latin typeface="+mn-lt"/>
                        </a:rPr>
                        <a:t>: bis 15. Dezember </a:t>
                      </a:r>
                      <a:r>
                        <a:rPr lang="de-DE" sz="1400" baseline="0" dirty="0" smtClean="0">
                          <a:effectLst/>
                          <a:latin typeface="+mn-lt"/>
                        </a:rPr>
                        <a:t>20</a:t>
                      </a:r>
                      <a:r>
                        <a:rPr lang="de-DE" sz="1400" dirty="0" smtClean="0">
                          <a:effectLst/>
                          <a:latin typeface="+mn-lt"/>
                        </a:rPr>
                        <a:t>25</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5"/>
                  </a:ext>
                </a:extLst>
              </a:tr>
              <a:tr h="326387">
                <a:tc>
                  <a:txBody>
                    <a:bodyPr/>
                    <a:lstStyle/>
                    <a:p>
                      <a:pPr>
                        <a:lnSpc>
                          <a:spcPct val="115000"/>
                        </a:lnSpc>
                        <a:spcAft>
                          <a:spcPts val="0"/>
                        </a:spcAft>
                      </a:pPr>
                      <a:r>
                        <a:rPr lang="de-DE" sz="1400" dirty="0">
                          <a:effectLst/>
                          <a:latin typeface="+mn-lt"/>
                        </a:rPr>
                        <a:t>mündliche Prüfungen </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400" dirty="0" err="1" smtClean="0">
                          <a:effectLst/>
                          <a:latin typeface="+mn-lt"/>
                          <a:cs typeface="Times New Roman"/>
                        </a:rPr>
                        <a:t>SoSe</a:t>
                      </a:r>
                      <a:r>
                        <a:rPr lang="de-DE" sz="1400" dirty="0" smtClean="0">
                          <a:effectLst/>
                          <a:latin typeface="+mn-lt"/>
                          <a:cs typeface="Times New Roman"/>
                        </a:rPr>
                        <a:t>:</a:t>
                      </a:r>
                      <a:r>
                        <a:rPr lang="de-DE" sz="1400" baseline="0" dirty="0" smtClean="0">
                          <a:effectLst/>
                          <a:latin typeface="+mn-lt"/>
                          <a:cs typeface="Times New Roman"/>
                        </a:rPr>
                        <a:t> April</a:t>
                      </a:r>
                      <a:r>
                        <a:rPr lang="de-DE" sz="1400" dirty="0" smtClean="0">
                          <a:effectLst/>
                          <a:latin typeface="+mn-lt"/>
                        </a:rPr>
                        <a:t> </a:t>
                      </a:r>
                      <a:r>
                        <a:rPr lang="de-DE" sz="1400" dirty="0" smtClean="0">
                          <a:effectLst/>
                          <a:latin typeface="+mn-lt"/>
                        </a:rPr>
                        <a:t>- </a:t>
                      </a:r>
                      <a:r>
                        <a:rPr lang="de-DE" sz="1400" dirty="0" smtClean="0">
                          <a:effectLst/>
                          <a:latin typeface="+mn-lt"/>
                        </a:rPr>
                        <a:t>August </a:t>
                      </a:r>
                      <a:r>
                        <a:rPr lang="de-DE" sz="1400" dirty="0" smtClean="0">
                          <a:effectLst/>
                          <a:latin typeface="+mn-lt"/>
                        </a:rPr>
                        <a:t>2025    </a:t>
                      </a:r>
                      <a:r>
                        <a:rPr lang="de-DE" sz="1400" dirty="0" smtClean="0">
                          <a:effectLst/>
                          <a:latin typeface="+mn-lt"/>
                          <a:cs typeface="Times New Roman"/>
                        </a:rPr>
                        <a:t>WS</a:t>
                      </a:r>
                      <a:r>
                        <a:rPr lang="de-DE" sz="1400" dirty="0">
                          <a:effectLst/>
                          <a:latin typeface="+mn-lt"/>
                          <a:cs typeface="Times New Roman"/>
                        </a:rPr>
                        <a:t>: </a:t>
                      </a:r>
                      <a:r>
                        <a:rPr lang="de-DE" sz="1400" dirty="0" smtClean="0">
                          <a:effectLst/>
                          <a:latin typeface="+mn-lt"/>
                          <a:cs typeface="+mn-cs"/>
                        </a:rPr>
                        <a:t>Oktober</a:t>
                      </a:r>
                      <a:r>
                        <a:rPr lang="de-DE" sz="1400" dirty="0" smtClean="0">
                          <a:effectLst/>
                          <a:latin typeface="+mn-lt"/>
                        </a:rPr>
                        <a:t> </a:t>
                      </a:r>
                      <a:r>
                        <a:rPr lang="de-DE" sz="1400" dirty="0" smtClean="0">
                          <a:effectLst/>
                          <a:latin typeface="+mn-lt"/>
                        </a:rPr>
                        <a:t>2025 - </a:t>
                      </a:r>
                      <a:r>
                        <a:rPr lang="de-DE" sz="1400" dirty="0" smtClean="0">
                          <a:effectLst/>
                          <a:latin typeface="+mn-lt"/>
                        </a:rPr>
                        <a:t>Februar </a:t>
                      </a:r>
                      <a:r>
                        <a:rPr lang="de-DE" sz="1400" dirty="0" smtClean="0">
                          <a:effectLst/>
                          <a:latin typeface="+mn-lt"/>
                        </a:rPr>
                        <a:t>2026</a:t>
                      </a:r>
                      <a:endParaRPr lang="de-DE" sz="14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6772">
                <a:tc>
                  <a:txBody>
                    <a:bodyPr/>
                    <a:lstStyle/>
                    <a:p>
                      <a:pPr>
                        <a:lnSpc>
                          <a:spcPct val="115000"/>
                        </a:lnSpc>
                        <a:spcAft>
                          <a:spcPts val="0"/>
                        </a:spcAft>
                      </a:pPr>
                      <a:r>
                        <a:rPr lang="de-DE" sz="1400" dirty="0">
                          <a:effectLst/>
                          <a:latin typeface="+mn-lt"/>
                        </a:rPr>
                        <a:t>Zeugnisausgabe</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400" dirty="0" smtClean="0">
                          <a:effectLst/>
                          <a:latin typeface="+mn-lt"/>
                          <a:ea typeface="+mn-ea"/>
                          <a:cs typeface="+mn-cs"/>
                        </a:rPr>
                        <a:t>ca</a:t>
                      </a:r>
                      <a:r>
                        <a:rPr lang="de-DE" sz="1400" dirty="0">
                          <a:effectLst/>
                          <a:latin typeface="+mn-lt"/>
                          <a:ea typeface="+mn-ea"/>
                          <a:cs typeface="+mn-cs"/>
                        </a:rPr>
                        <a:t>. 2 Wochen nach Vorliegen aller Noten</a:t>
                      </a:r>
                      <a:endParaRPr lang="de-DE" sz="14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6</a:t>
            </a:fld>
            <a:endParaRPr lang="en-GB" dirty="0">
              <a:solidFill>
                <a:schemeClr val="tx2">
                  <a:lumMod val="75000"/>
                </a:schemeClr>
              </a:solidFill>
            </a:endParaRPr>
          </a:p>
        </p:txBody>
      </p:sp>
      <p:sp>
        <p:nvSpPr>
          <p:cNvPr id="5" name="Titel 1"/>
          <p:cNvSpPr txBox="1">
            <a:spLocks/>
          </p:cNvSpPr>
          <p:nvPr/>
        </p:nvSpPr>
        <p:spPr bwMode="auto">
          <a:xfrm>
            <a:off x="107504" y="194400"/>
            <a:ext cx="5760640" cy="426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pPr marL="457200" indent="-457200">
              <a:lnSpc>
                <a:spcPct val="115000"/>
              </a:lnSpc>
              <a:spcAft>
                <a:spcPts val="1000"/>
              </a:spcAft>
              <a:buAutoNum type="arabicPeriod" startAt="2"/>
            </a:pPr>
            <a:r>
              <a:rPr lang="de-DE" sz="2000" kern="0" dirty="0" smtClean="0"/>
              <a:t>Prüfungstermine</a:t>
            </a:r>
          </a:p>
        </p:txBody>
      </p:sp>
      <p:sp>
        <p:nvSpPr>
          <p:cNvPr id="2" name="Textfeld 1"/>
          <p:cNvSpPr txBox="1"/>
          <p:nvPr/>
        </p:nvSpPr>
        <p:spPr>
          <a:xfrm>
            <a:off x="107504" y="620688"/>
            <a:ext cx="6264696" cy="584775"/>
          </a:xfrm>
          <a:prstGeom prst="rect">
            <a:avLst/>
          </a:prstGeom>
          <a:noFill/>
        </p:spPr>
        <p:txBody>
          <a:bodyPr wrap="square" rtlCol="0">
            <a:spAutoFit/>
          </a:bodyPr>
          <a:lstStyle/>
          <a:p>
            <a:pPr>
              <a:lnSpc>
                <a:spcPct val="100000"/>
              </a:lnSpc>
              <a:spcBef>
                <a:spcPts val="0"/>
              </a:spcBef>
            </a:pPr>
            <a:r>
              <a:rPr lang="de-DE" sz="1600" kern="0" dirty="0"/>
              <a:t>Daten jährlich analog, Prüfungssemester </a:t>
            </a:r>
            <a:endParaRPr lang="de-DE" sz="1600" kern="0" dirty="0" smtClean="0"/>
          </a:p>
          <a:p>
            <a:pPr>
              <a:lnSpc>
                <a:spcPct val="100000"/>
              </a:lnSpc>
              <a:spcBef>
                <a:spcPts val="0"/>
              </a:spcBef>
            </a:pPr>
            <a:r>
              <a:rPr lang="de-DE" sz="1600" kern="0" dirty="0"/>
              <a:t>Sommersemester </a:t>
            </a:r>
            <a:r>
              <a:rPr lang="de-DE" sz="1600" kern="0" dirty="0" smtClean="0"/>
              <a:t>2025</a:t>
            </a:r>
            <a:r>
              <a:rPr lang="de-DE" sz="1600" kern="0" dirty="0" smtClean="0">
                <a:solidFill>
                  <a:srgbClr val="C00000"/>
                </a:solidFill>
              </a:rPr>
              <a:t> </a:t>
            </a:r>
            <a:r>
              <a:rPr lang="de-DE" sz="1600" kern="0" dirty="0" smtClean="0"/>
              <a:t>bzw. Wintersemester 2025/26</a:t>
            </a:r>
            <a:endParaRPr lang="de-DE" sz="1600" kern="0" dirty="0">
              <a:solidFill>
                <a:srgbClr val="C00000"/>
              </a:solidFill>
            </a:endParaRPr>
          </a:p>
        </p:txBody>
      </p:sp>
    </p:spTree>
    <p:extLst>
      <p:ext uri="{BB962C8B-B14F-4D97-AF65-F5344CB8AC3E}">
        <p14:creationId xmlns:p14="http://schemas.microsoft.com/office/powerpoint/2010/main" val="305562666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428" y="1037335"/>
            <a:ext cx="5688632" cy="936104"/>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a:solidFill>
                  <a:schemeClr val="tx2">
                    <a:lumMod val="75000"/>
                  </a:schemeClr>
                </a:solidFill>
              </a:rPr>
              <a:t>   </a:t>
            </a:r>
            <a:r>
              <a:rPr lang="de-DE" sz="2200" dirty="0" smtClean="0">
                <a:solidFill>
                  <a:schemeClr val="tx2">
                    <a:lumMod val="75000"/>
                  </a:schemeClr>
                </a:solidFill>
              </a:rPr>
              <a:t> Grundlagen</a:t>
            </a:r>
            <a:endParaRPr lang="de-DE" sz="2200" dirty="0">
              <a:solidFill>
                <a:schemeClr val="tx2">
                  <a:lumMod val="75000"/>
                </a:schemeClr>
              </a:solidFill>
            </a:endParaRP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7</a:t>
            </a:fld>
            <a:endParaRPr lang="en-GB" dirty="0">
              <a:solidFill>
                <a:schemeClr val="tx2">
                  <a:lumMod val="75000"/>
                </a:schemeClr>
              </a:solidFill>
            </a:endParaRPr>
          </a:p>
        </p:txBody>
      </p:sp>
      <p:sp>
        <p:nvSpPr>
          <p:cNvPr id="5" name="Rechteck 4"/>
          <p:cNvSpPr/>
          <p:nvPr/>
        </p:nvSpPr>
        <p:spPr>
          <a:xfrm>
            <a:off x="429428" y="1628800"/>
            <a:ext cx="8621859" cy="4216539"/>
          </a:xfrm>
          <a:prstGeom prst="rect">
            <a:avLst/>
          </a:prstGeom>
          <a:noFill/>
        </p:spPr>
        <p:txBody>
          <a:bodyPr wrap="square">
            <a:sp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1600" dirty="0"/>
              <a:t>Die WAA soll erkennen lassen, dass die zu Prüfenden mit der dem Fach eigenen Arbeitsweise vertraut sind, ein Thema innerhalb eines bestimmten Zeitraumes (15 LP) selbstständig bearbeiten können und zu einem eigenständigen wissenschaftlich reflektierten Urteil fähig </a:t>
            </a:r>
            <a:r>
              <a:rPr lang="de-DE" sz="1600" dirty="0" smtClean="0"/>
              <a:t>sind.</a:t>
            </a:r>
            <a:endParaRPr lang="de-DE" sz="1600" dirty="0"/>
          </a:p>
          <a:p>
            <a:pPr marL="342900" indent="-342900">
              <a:buFont typeface="Arial" panose="020B0604020202020204" pitchFamily="34" charset="0"/>
              <a:buChar char="•"/>
            </a:pPr>
            <a:r>
              <a:rPr lang="de-DE" sz="1600" dirty="0"/>
              <a:t>Die Arbeit darf nicht als Gruppenarbeit angefertigt </a:t>
            </a:r>
            <a:r>
              <a:rPr lang="de-DE" sz="1600" dirty="0" smtClean="0"/>
              <a:t>werden.</a:t>
            </a:r>
            <a:endParaRPr lang="de-DE" sz="1600" dirty="0"/>
          </a:p>
          <a:p>
            <a:pPr marL="342900" indent="-342900">
              <a:buFont typeface="Arial" panose="020B0604020202020204" pitchFamily="34" charset="0"/>
              <a:buChar char="•"/>
            </a:pPr>
            <a:r>
              <a:rPr lang="de-DE" sz="1600" b="1" dirty="0">
                <a:solidFill>
                  <a:schemeClr val="bg2">
                    <a:lumMod val="75000"/>
                  </a:schemeClr>
                </a:solidFill>
              </a:rPr>
              <a:t>Das Lehrerprüfungsamt stellt das Thema der Arbeit </a:t>
            </a:r>
            <a:r>
              <a:rPr lang="de-DE" sz="1600" dirty="0"/>
              <a:t>auf Vorschlag einer Prüferin oder eines Prüfers, die oder der von </a:t>
            </a:r>
            <a:r>
              <a:rPr lang="de-DE" sz="1600" dirty="0" smtClean="0"/>
              <a:t>der/m Studierenden benannt wird.</a:t>
            </a:r>
            <a:endParaRPr lang="de-DE" sz="1600" dirty="0"/>
          </a:p>
          <a:p>
            <a:pPr marL="342900" indent="-342900">
              <a:buFont typeface="Arial" panose="020B0604020202020204" pitchFamily="34" charset="0"/>
              <a:buChar char="•"/>
            </a:pPr>
            <a:r>
              <a:rPr lang="de-DE" sz="1600" dirty="0"/>
              <a:t>Nach Möglichkeit wird dem </a:t>
            </a:r>
            <a:r>
              <a:rPr lang="de-DE" sz="1600" b="1" dirty="0">
                <a:solidFill>
                  <a:schemeClr val="bg2">
                    <a:lumMod val="75000"/>
                  </a:schemeClr>
                </a:solidFill>
              </a:rPr>
              <a:t>Benennungswunsch</a:t>
            </a:r>
            <a:r>
              <a:rPr lang="de-DE" sz="1600" dirty="0">
                <a:solidFill>
                  <a:schemeClr val="bg2">
                    <a:lumMod val="75000"/>
                  </a:schemeClr>
                </a:solidFill>
              </a:rPr>
              <a:t> </a:t>
            </a:r>
            <a:r>
              <a:rPr lang="de-DE" sz="1600" dirty="0"/>
              <a:t>der Kandidatin oder des Kandidaten </a:t>
            </a:r>
            <a:r>
              <a:rPr lang="de-DE" sz="1600" dirty="0" smtClean="0"/>
              <a:t>entsprochen.</a:t>
            </a:r>
            <a:endParaRPr lang="de-DE" sz="1600" dirty="0"/>
          </a:p>
          <a:p>
            <a:endParaRPr lang="de-DE" sz="2400" dirty="0"/>
          </a:p>
        </p:txBody>
      </p:sp>
    </p:spTree>
    <p:extLst>
      <p:ext uri="{BB962C8B-B14F-4D97-AF65-F5344CB8AC3E}">
        <p14:creationId xmlns:p14="http://schemas.microsoft.com/office/powerpoint/2010/main" val="25251882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18957"/>
            <a:ext cx="5688632" cy="883894"/>
          </a:xfrm>
        </p:spPr>
        <p:txBody>
          <a:bodyPr/>
          <a:lstStyle/>
          <a:p>
            <a:pPr lvl="0"/>
            <a:r>
              <a:rPr lang="de-DE" sz="2200" dirty="0"/>
              <a:t>3</a:t>
            </a:r>
            <a:r>
              <a:rPr lang="de-DE" sz="2200" dirty="0" smtClean="0"/>
              <a:t>. </a:t>
            </a:r>
            <a:r>
              <a:rPr lang="de-DE" sz="2200" dirty="0"/>
              <a:t>Wissenschaftliche Abschlussarbeit</a:t>
            </a:r>
            <a:br>
              <a:rPr lang="de-DE" sz="2200" dirty="0"/>
            </a:br>
            <a:r>
              <a:rPr lang="de-DE" sz="2200" dirty="0">
                <a:solidFill>
                  <a:schemeClr val="tx2">
                    <a:lumMod val="75000"/>
                  </a:schemeClr>
                </a:solidFill>
              </a:rPr>
              <a:t>   </a:t>
            </a:r>
            <a:r>
              <a:rPr lang="de-DE" sz="2200" dirty="0" smtClean="0">
                <a:solidFill>
                  <a:schemeClr val="tx2">
                    <a:lumMod val="75000"/>
                  </a:schemeClr>
                </a:solidFill>
              </a:rPr>
              <a:t> Grundlagen</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8</a:t>
            </a:fld>
            <a:endParaRPr lang="en-GB" dirty="0">
              <a:solidFill>
                <a:schemeClr val="tx2">
                  <a:lumMod val="75000"/>
                </a:schemeClr>
              </a:solidFill>
            </a:endParaRPr>
          </a:p>
        </p:txBody>
      </p:sp>
      <p:sp>
        <p:nvSpPr>
          <p:cNvPr id="5" name="Rechteck 4"/>
          <p:cNvSpPr/>
          <p:nvPr/>
        </p:nvSpPr>
        <p:spPr>
          <a:xfrm>
            <a:off x="380300" y="2060848"/>
            <a:ext cx="7936116" cy="3416320"/>
          </a:xfrm>
          <a:prstGeom prst="rect">
            <a:avLst/>
          </a:prstGeom>
          <a:noFill/>
        </p:spPr>
        <p:txBody>
          <a:bodyPr wrap="square">
            <a:spAutoFit/>
          </a:bodyPr>
          <a:lstStyle/>
          <a:p>
            <a:pPr marL="342900" indent="-342900">
              <a:buFont typeface="Arial" panose="020B0604020202020204" pitchFamily="34" charset="0"/>
              <a:buChar char="•"/>
            </a:pPr>
            <a:r>
              <a:rPr lang="de-DE" sz="1600" dirty="0"/>
              <a:t>Die WAA kann in einer </a:t>
            </a:r>
            <a:r>
              <a:rPr lang="de-DE" sz="1600" b="1" dirty="0">
                <a:solidFill>
                  <a:schemeClr val="bg2">
                    <a:lumMod val="75000"/>
                  </a:schemeClr>
                </a:solidFill>
              </a:rPr>
              <a:t>Fachwissenschaft</a:t>
            </a:r>
            <a:r>
              <a:rPr lang="de-DE" sz="1600" dirty="0"/>
              <a:t>, in der </a:t>
            </a:r>
            <a:r>
              <a:rPr lang="de-DE" sz="1600" b="1" dirty="0">
                <a:solidFill>
                  <a:schemeClr val="bg2">
                    <a:lumMod val="75000"/>
                  </a:schemeClr>
                </a:solidFill>
              </a:rPr>
              <a:t>Fachdidaktik</a:t>
            </a:r>
            <a:r>
              <a:rPr lang="de-DE" sz="1600" dirty="0"/>
              <a:t> oder in den </a:t>
            </a:r>
            <a:r>
              <a:rPr lang="de-DE" sz="1600" b="1" dirty="0">
                <a:solidFill>
                  <a:schemeClr val="bg2">
                    <a:lumMod val="75000"/>
                  </a:schemeClr>
                </a:solidFill>
              </a:rPr>
              <a:t>Bildungswissenschaften</a:t>
            </a:r>
            <a:r>
              <a:rPr lang="de-DE" sz="1600" dirty="0">
                <a:solidFill>
                  <a:schemeClr val="tx2">
                    <a:lumMod val="75000"/>
                  </a:schemeClr>
                </a:solidFill>
              </a:rPr>
              <a:t> </a:t>
            </a:r>
            <a:r>
              <a:rPr lang="de-DE" sz="1600" dirty="0"/>
              <a:t>geschrieben werden. </a:t>
            </a:r>
          </a:p>
          <a:p>
            <a:pPr marL="342900" indent="-342900">
              <a:buFont typeface="Arial" panose="020B0604020202020204" pitchFamily="34" charset="0"/>
              <a:buChar char="•"/>
            </a:pPr>
            <a:r>
              <a:rPr lang="de-DE" sz="1600" dirty="0" smtClean="0"/>
              <a:t>Studierende </a:t>
            </a:r>
            <a:r>
              <a:rPr lang="de-DE" sz="1600" dirty="0"/>
              <a:t>für das Lehramt an Gymnasien fertigen ihre Abschlussarbeit in einem ihrer Fächer an</a:t>
            </a:r>
            <a:r>
              <a:rPr lang="de-DE" sz="1600" dirty="0" smtClean="0"/>
              <a:t>. </a:t>
            </a:r>
            <a:endParaRPr lang="de-DE" sz="1600" dirty="0"/>
          </a:p>
          <a:p>
            <a:pPr marL="342900" indent="-342900">
              <a:buFont typeface="Arial" panose="020B0604020202020204" pitchFamily="34" charset="0"/>
              <a:buChar char="•"/>
            </a:pPr>
            <a:r>
              <a:rPr lang="de-DE" sz="1600" dirty="0" smtClean="0"/>
              <a:t>Studierende </a:t>
            </a:r>
            <a:r>
              <a:rPr lang="de-DE" sz="1600" dirty="0"/>
              <a:t>für das Lehramt an Gymnasien </a:t>
            </a:r>
            <a:r>
              <a:rPr lang="de-DE" sz="1600" dirty="0" smtClean="0"/>
              <a:t>können </a:t>
            </a:r>
            <a:r>
              <a:rPr lang="de-DE" sz="1600" dirty="0"/>
              <a:t>ihre Abschlussarbeit </a:t>
            </a:r>
            <a:r>
              <a:rPr lang="de-DE" sz="1600" u="sng" dirty="0"/>
              <a:t>im begründeten Ausnahmefall und auf Antrag beim </a:t>
            </a:r>
            <a:r>
              <a:rPr lang="de-DE" sz="1600" u="sng" dirty="0" smtClean="0"/>
              <a:t>LPA</a:t>
            </a:r>
            <a:r>
              <a:rPr lang="de-DE" sz="1600" dirty="0" smtClean="0"/>
              <a:t> auch </a:t>
            </a:r>
            <a:r>
              <a:rPr lang="de-DE" sz="1600" dirty="0"/>
              <a:t>in den </a:t>
            </a:r>
            <a:r>
              <a:rPr lang="de-DE" sz="1600" b="1" dirty="0">
                <a:solidFill>
                  <a:schemeClr val="bg2">
                    <a:lumMod val="75000"/>
                  </a:schemeClr>
                </a:solidFill>
              </a:rPr>
              <a:t>Bildungswissenschaften</a:t>
            </a:r>
            <a:r>
              <a:rPr lang="de-DE" sz="1600" dirty="0">
                <a:solidFill>
                  <a:schemeClr val="bg2">
                    <a:lumMod val="75000"/>
                  </a:schemeClr>
                </a:solidFill>
              </a:rPr>
              <a:t> </a:t>
            </a:r>
            <a:r>
              <a:rPr lang="de-DE" sz="1600" dirty="0"/>
              <a:t>verfassen. Entsprechenden Anträgen darf nur stattgegeben werden, sofern das arithmetische Mittel der Fachnoten </a:t>
            </a:r>
            <a:r>
              <a:rPr lang="de-DE" sz="1600" u="sng" dirty="0"/>
              <a:t>besser als 2,0</a:t>
            </a:r>
            <a:r>
              <a:rPr lang="de-DE" sz="1600" dirty="0"/>
              <a:t> ist.</a:t>
            </a:r>
            <a:r>
              <a:rPr lang="de-DE" sz="2400" dirty="0"/>
              <a:t/>
            </a:r>
            <a:br>
              <a:rPr lang="de-DE" sz="2400" dirty="0"/>
            </a:br>
            <a:endParaRPr lang="de-DE" sz="2400" dirty="0"/>
          </a:p>
        </p:txBody>
      </p:sp>
    </p:spTree>
    <p:extLst>
      <p:ext uri="{BB962C8B-B14F-4D97-AF65-F5344CB8AC3E}">
        <p14:creationId xmlns:p14="http://schemas.microsoft.com/office/powerpoint/2010/main" val="11657162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1891" y="980728"/>
            <a:ext cx="5688632" cy="811886"/>
          </a:xfrm>
        </p:spPr>
        <p:txBody>
          <a:bodyPr/>
          <a:lstStyle/>
          <a:p>
            <a:pPr lvl="0"/>
            <a:r>
              <a:rPr lang="de-DE" sz="2200" dirty="0"/>
              <a:t>3. Wissenschaftliche Abschlussarbeit</a:t>
            </a:r>
            <a:br>
              <a:rPr lang="de-DE" sz="2200" dirty="0"/>
            </a:br>
            <a:r>
              <a:rPr lang="de-DE" sz="2200" dirty="0">
                <a:solidFill>
                  <a:schemeClr val="tx2">
                    <a:lumMod val="75000"/>
                  </a:schemeClr>
                </a:solidFill>
              </a:rPr>
              <a:t>   </a:t>
            </a:r>
            <a:r>
              <a:rPr lang="de-DE" sz="2200" dirty="0" smtClean="0">
                <a:solidFill>
                  <a:schemeClr val="tx2">
                    <a:lumMod val="75000"/>
                  </a:schemeClr>
                </a:solidFill>
              </a:rPr>
              <a:t> Grundlagen</a:t>
            </a:r>
            <a:endParaRPr lang="de-DE" sz="2200" dirty="0">
              <a:solidFill>
                <a:schemeClr val="tx2">
                  <a:lumMod val="75000"/>
                </a:schemeClr>
              </a:solidFill>
            </a:endParaRP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chemeClr val="tx2">
                    <a:lumMod val="75000"/>
                  </a:schemeClr>
                </a:solidFill>
              </a:rPr>
              <a:pPr>
                <a:defRPr/>
              </a:pPr>
              <a:t>9</a:t>
            </a:fld>
            <a:endParaRPr lang="en-GB" dirty="0">
              <a:solidFill>
                <a:schemeClr val="tx2">
                  <a:lumMod val="75000"/>
                </a:schemeClr>
              </a:solidFill>
            </a:endParaRPr>
          </a:p>
        </p:txBody>
      </p:sp>
      <p:sp>
        <p:nvSpPr>
          <p:cNvPr id="5" name="Rechteck 4"/>
          <p:cNvSpPr/>
          <p:nvPr/>
        </p:nvSpPr>
        <p:spPr>
          <a:xfrm>
            <a:off x="421891" y="1484784"/>
            <a:ext cx="8352928" cy="4278094"/>
          </a:xfrm>
          <a:prstGeom prst="rect">
            <a:avLst/>
          </a:prstGeom>
          <a:noFill/>
        </p:spPr>
        <p:txBody>
          <a:bodyPr wrap="square">
            <a:spAutoFit/>
          </a:bodyPr>
          <a:lstStyle/>
          <a:p>
            <a:pPr marL="342900" indent="-342900">
              <a:buFont typeface="Arial" panose="020B0604020202020204" pitchFamily="34" charset="0"/>
              <a:buChar char="•"/>
            </a:pPr>
            <a:endParaRPr lang="de-DE" sz="1600" u="sng" dirty="0" smtClean="0"/>
          </a:p>
          <a:p>
            <a:pPr marL="342900" indent="-342900">
              <a:buFont typeface="Arial" panose="020B0604020202020204" pitchFamily="34" charset="0"/>
              <a:buChar char="•"/>
            </a:pPr>
            <a:r>
              <a:rPr lang="de-DE" sz="1600" dirty="0" smtClean="0"/>
              <a:t>Der/ die Studierende fasst </a:t>
            </a:r>
            <a:r>
              <a:rPr lang="de-DE" sz="1600" dirty="0"/>
              <a:t>die Arbeit in </a:t>
            </a:r>
            <a:r>
              <a:rPr lang="de-DE" sz="1600" u="sng" dirty="0">
                <a:solidFill>
                  <a:schemeClr val="accent4"/>
                </a:solidFill>
              </a:rPr>
              <a:t>deutscher Sprache</a:t>
            </a:r>
            <a:r>
              <a:rPr lang="de-DE" sz="1600" dirty="0">
                <a:solidFill>
                  <a:schemeClr val="accent4"/>
                </a:solidFill>
              </a:rPr>
              <a:t> </a:t>
            </a:r>
            <a:r>
              <a:rPr lang="de-DE" sz="1600" dirty="0"/>
              <a:t>ab. Ist das Fach eine </a:t>
            </a:r>
            <a:r>
              <a:rPr lang="de-DE" sz="1600" u="sng" dirty="0">
                <a:solidFill>
                  <a:schemeClr val="accent4"/>
                </a:solidFill>
              </a:rPr>
              <a:t>moderne Fremdsprache</a:t>
            </a:r>
            <a:r>
              <a:rPr lang="de-DE" sz="1600" dirty="0"/>
              <a:t>, so kann sie oder er wählen, ob sie oder er die Arbeit in dieser oder in deutscher Sprache anfertigen will. </a:t>
            </a:r>
          </a:p>
          <a:p>
            <a:pPr marL="342900" indent="-342900">
              <a:buFont typeface="Arial" panose="020B0604020202020204" pitchFamily="34" charset="0"/>
              <a:buChar char="•"/>
            </a:pPr>
            <a:r>
              <a:rPr lang="de-DE" sz="1600" dirty="0"/>
              <a:t>Wird sie in deutscher Sprache geschrieben, schließt sie mit einer </a:t>
            </a:r>
            <a:r>
              <a:rPr lang="de-DE" sz="1600" u="sng" dirty="0"/>
              <a:t>Zusammenfassung in der zu prüfenden Fremdsprache</a:t>
            </a:r>
            <a:r>
              <a:rPr lang="de-DE" sz="1600" dirty="0"/>
              <a:t> ab, die etwa 10 Prozent des Gesamtumfanges umfassen soll. </a:t>
            </a:r>
          </a:p>
          <a:p>
            <a:pPr marL="342900" indent="-342900">
              <a:buFont typeface="Arial" panose="020B0604020202020204" pitchFamily="34" charset="0"/>
              <a:buChar char="•"/>
            </a:pPr>
            <a:r>
              <a:rPr lang="de-DE" sz="1600" dirty="0"/>
              <a:t>Der Umfang soll ohne Anhang nicht mehr als </a:t>
            </a:r>
            <a:r>
              <a:rPr lang="de-DE" sz="1600" b="1" dirty="0">
                <a:solidFill>
                  <a:schemeClr val="bg2">
                    <a:lumMod val="75000"/>
                  </a:schemeClr>
                </a:solidFill>
              </a:rPr>
              <a:t>50 Seiten</a:t>
            </a:r>
            <a:r>
              <a:rPr lang="de-DE" sz="1600" dirty="0">
                <a:solidFill>
                  <a:schemeClr val="bg2">
                    <a:lumMod val="75000"/>
                  </a:schemeClr>
                </a:solidFill>
              </a:rPr>
              <a:t> </a:t>
            </a:r>
            <a:r>
              <a:rPr lang="de-DE" sz="1600" dirty="0"/>
              <a:t>betragen.</a:t>
            </a:r>
          </a:p>
          <a:p>
            <a:pPr marL="342900" indent="-342900">
              <a:buFont typeface="Arial" panose="020B0604020202020204" pitchFamily="34" charset="0"/>
              <a:buChar char="•"/>
            </a:pPr>
            <a:r>
              <a:rPr lang="de-DE" sz="1600" dirty="0"/>
              <a:t>Die Arbeit ist </a:t>
            </a:r>
            <a:r>
              <a:rPr lang="de-DE" sz="1600" dirty="0" smtClean="0"/>
              <a:t>neben 3 Druckexemplaren zusätzlich als </a:t>
            </a:r>
            <a:r>
              <a:rPr lang="de-DE" sz="1600" dirty="0" err="1" smtClean="0"/>
              <a:t>pdf</a:t>
            </a:r>
            <a:r>
              <a:rPr lang="de-DE" sz="1600" dirty="0" smtClean="0"/>
              <a:t>-Datei per E-Mail und </a:t>
            </a:r>
            <a:r>
              <a:rPr lang="de-DE" sz="1600" dirty="0"/>
              <a:t>zusammen mit der Erklärung </a:t>
            </a:r>
            <a:r>
              <a:rPr lang="de-DE" sz="1600" dirty="0" smtClean="0"/>
              <a:t>an das LPA abzuliefern</a:t>
            </a:r>
            <a:r>
              <a:rPr lang="de-DE" sz="1600" dirty="0"/>
              <a:t>, dass von der Arbeit eine elektronische Kopie gefertigt und gespeichert werden darf, um die Überprüfung mittels einer Plagiatssoftware zu ermöglichen.</a:t>
            </a:r>
          </a:p>
        </p:txBody>
      </p:sp>
    </p:spTree>
    <p:extLst>
      <p:ext uri="{BB962C8B-B14F-4D97-AF65-F5344CB8AC3E}">
        <p14:creationId xmlns:p14="http://schemas.microsoft.com/office/powerpoint/2010/main" val="251660363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owerpoint Master BM">
  <a:themeElements>
    <a:clrScheme name="Powerpoint Master B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fontScheme name="Powerpoint Master B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 Master B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2356</Words>
  <Application>Microsoft Office PowerPoint</Application>
  <PresentationFormat>Bildschirmpräsentation (4:3)</PresentationFormat>
  <Paragraphs>308</Paragraphs>
  <Slides>30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Monotype Sorts</vt:lpstr>
      <vt:lpstr>Times New Roman</vt:lpstr>
      <vt:lpstr>Wingdings</vt:lpstr>
      <vt:lpstr>Powerpoint Master BM</vt:lpstr>
      <vt:lpstr>Informationen zu den  Ersten Staatsprüfungen im modularisierten Studiengang für Lehrämter</vt:lpstr>
      <vt:lpstr>PowerPoint-Präsentation</vt:lpstr>
      <vt:lpstr>Mitarbeiterinnen und Mitarbeiter des Lehrerprüfungsamtes</vt:lpstr>
      <vt:lpstr>Themenübersicht</vt:lpstr>
      <vt:lpstr>1. Prüfungsteile  </vt:lpstr>
      <vt:lpstr>PowerPoint-Präsentation</vt:lpstr>
      <vt:lpstr>3. Wissenschaftliche Abschlussarbeit     Grundlagen</vt:lpstr>
      <vt:lpstr>3. Wissenschaftliche Abschlussarbeit     Grundlagen </vt:lpstr>
      <vt:lpstr>3. Wissenschaftliche Abschlussarbeit     Grundlagen</vt:lpstr>
      <vt:lpstr>3. Wissenschaftliche Abschlussarbeit     Thema der WAA, Abgabe </vt:lpstr>
      <vt:lpstr>3. Wissenschaftliche Abschlussarbeit     Rücktritt </vt:lpstr>
      <vt:lpstr>3. Wissenschaftliche Abschlussarbeit     Antrag für das Thema der WAA </vt:lpstr>
      <vt:lpstr> </vt:lpstr>
      <vt:lpstr>3. Wissenschaftliche Abschlussarbeit     Antrag für das Thema der WAA </vt:lpstr>
      <vt:lpstr>3. Wissenschaftliche Abschlussarbeit     Gutachten zur WAA</vt:lpstr>
      <vt:lpstr>3. Wissenschaftliche Abschlussarbeit     Hinweise</vt:lpstr>
      <vt:lpstr>PowerPoint-Präsentation</vt:lpstr>
      <vt:lpstr>PowerPoint-Präsentation</vt:lpstr>
      <vt:lpstr>PowerPoint-Präsentation</vt:lpstr>
      <vt:lpstr>PowerPoint-Präsentation</vt:lpstr>
      <vt:lpstr>4. Mündliche Prüfungen     Zulassung zur Prüfung</vt:lpstr>
      <vt:lpstr>4. Mündliche Prüfungen     Verfahren </vt:lpstr>
      <vt:lpstr>5. Prüfungskommission</vt:lpstr>
      <vt:lpstr>5. Prüfungskommission</vt:lpstr>
      <vt:lpstr>6. Notenberechnung</vt:lpstr>
      <vt:lpstr>6. Notenberechnung</vt:lpstr>
      <vt:lpstr>6. Notenberechnung </vt:lpstr>
      <vt:lpstr>6. Notenberechnung</vt:lpstr>
      <vt:lpstr>PowerPoint-Präsentation</vt:lpstr>
      <vt:lpstr>Die Mitarbeiterinnen und Mitarbeiter des Lehrerprüfungsamtes  Mecklenburg-Vorpommern wünschen Ihnen viel Erfolg bei den Prüfungen!</vt:lpstr>
    </vt:vector>
  </TitlesOfParts>
  <Company>BM - 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Master MV | BM</dc:title>
  <dc:creator>IQMV</dc:creator>
  <cp:lastModifiedBy>Köhler, Maite</cp:lastModifiedBy>
  <cp:revision>405</cp:revision>
  <cp:lastPrinted>2023-12-06T10:11:28Z</cp:lastPrinted>
  <dcterms:created xsi:type="dcterms:W3CDTF">2008-05-29T09:25:57Z</dcterms:created>
  <dcterms:modified xsi:type="dcterms:W3CDTF">2024-11-07T07:47:01Z</dcterms:modified>
</cp:coreProperties>
</file>